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Questrial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24" Type="http://schemas.openxmlformats.org/officeDocument/2006/relationships/font" Target="fonts/Questrial-regular.fntdata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Hey all! My name is Tyler Richards and I am the workshop coordinator for DSI in the 2017 and 2018 year. This means that I create, facilitate, plan, and teach every workshop given by DSI. I’m here to give you all a student’s perspective on teaching programming and data science concepts to research labs and interested students.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There are a bunch of reasons why you might want to teach these concepts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An individual has joined your research group and needs to catch up on concepts, langauges, frameworks used by your group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You’re in charge of teaching a class data science concepts (whether it be for a journalism class or for computational biology)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You want groups you’re in charge of to understand material in a greater depth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seems to be a logical inconsistency in teaching workshops in a field that is constantly changing. </a:t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4638"/>
            <a:ext cx="3962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8"/>
            <a:ext cx="3962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8"/>
            <a:ext cx="3962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30" name="Shape 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1" name="Shape 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8"/>
            <a:ext cx="3962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056_interior.jp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457200" y="274638"/>
            <a:ext cx="39624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/>
        </p:nvSpPr>
        <p:spPr>
          <a:xfrm>
            <a:off x="8637292" y="6550223"/>
            <a:ext cx="5067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info@dsiufl.org" TargetMode="External"/><Relationship Id="rId4" Type="http://schemas.openxmlformats.org/officeDocument/2006/relationships/hyperlink" Target="mailto:tylerjrichards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12600" y="2643825"/>
            <a:ext cx="8518800" cy="1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4800">
                <a:latin typeface="Questrial"/>
                <a:ea typeface="Questrial"/>
                <a:cs typeface="Questrial"/>
                <a:sym typeface="Questrial"/>
              </a:rPr>
              <a:t>Data Science and Informatics: Creating Student Led Data Science Curricula</a:t>
            </a:r>
            <a:endParaRPr b="1" sz="48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474" y="-533575"/>
            <a:ext cx="6049125" cy="40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3076800" y="5112300"/>
            <a:ext cx="2811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Tyler Richards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562726" y="1376522"/>
            <a:ext cx="8581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A bad workshop prevents current learning, a bad instructor prevents future learning</a:t>
            </a:r>
            <a:endParaRPr b="1" sz="3000" u="sng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533400" y="457200"/>
            <a:ext cx="647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1A496C"/>
                </a:solidFill>
                <a:latin typeface="Questrial"/>
                <a:ea typeface="Questrial"/>
                <a:cs typeface="Questrial"/>
                <a:sym typeface="Questrial"/>
              </a:rPr>
              <a:t>Workshop Instructors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562726" y="1376522"/>
            <a:ext cx="8581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Very</a:t>
            </a: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 positive feedback!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472" lvl="0" marL="34747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Create a desire to learn more and go beyond the scope of the workshop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472" lvl="0" marL="34747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Students have a desire to get more involved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472" lvl="0" marL="34747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Help students across a variety of fields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Statistics and CS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Industrial engineering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Biology/Bioinformatics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Journalism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533400" y="457200"/>
            <a:ext cx="647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1A496C"/>
                </a:solidFill>
                <a:latin typeface="Questrial"/>
                <a:ea typeface="Questrial"/>
                <a:cs typeface="Questrial"/>
                <a:sym typeface="Questrial"/>
              </a:rPr>
              <a:t>Results of Workshops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562726" y="1376522"/>
            <a:ext cx="8581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Founded by a small group of students in March 2015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472" lvl="0" marL="34747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Currently 3 years later: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An executive board of 15 members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Facebook group with 1400+ members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14 workshop sessions this semester with large turnout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Symposium with 100+ attendees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533400" y="457200"/>
            <a:ext cx="647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1A496C"/>
                </a:solidFill>
                <a:latin typeface="Questrial"/>
                <a:ea typeface="Questrial"/>
                <a:cs typeface="Questrial"/>
                <a:sym typeface="Questrial"/>
              </a:rPr>
              <a:t>Growth of DSI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562726" y="1376522"/>
            <a:ext cx="8581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Workshops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Spring 2016: Python 0 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■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18 attendees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Fall 2017: Python 0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2" marL="1371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■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38 attendees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This semester: so much interest that we needed 2 days of sessions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472" lvl="0" marL="34747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t/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533400" y="457200"/>
            <a:ext cx="647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1A496C"/>
                </a:solidFill>
                <a:latin typeface="Questrial"/>
                <a:ea typeface="Questrial"/>
                <a:cs typeface="Questrial"/>
                <a:sym typeface="Questrial"/>
              </a:rPr>
              <a:t>Growth Statistics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562726" y="1376522"/>
            <a:ext cx="8581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The growth of DSI has led us to become more than just the “workshop club”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472" lvl="0" marL="34747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Recruitment: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Gartner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Deloitte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P&amp;G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Research Groups across campus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533400" y="457200"/>
            <a:ext cx="647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1A496C"/>
                </a:solidFill>
                <a:latin typeface="Questrial"/>
                <a:ea typeface="Questrial"/>
                <a:cs typeface="Questrial"/>
                <a:sym typeface="Questrial"/>
              </a:rPr>
              <a:t>Results of Growth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685800" y="838150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Questrial"/>
                <a:ea typeface="Questrial"/>
                <a:cs typeface="Questrial"/>
                <a:sym typeface="Questrial"/>
              </a:rPr>
              <a:t>Contact</a:t>
            </a:r>
            <a:endParaRPr sz="48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1371600" y="242760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00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  <a:hlinkClick r:id="rId3"/>
              </a:rPr>
              <a:t>info@dsiufl.org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00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  <a:hlinkClick r:id="rId4"/>
              </a:rPr>
              <a:t>tylerjrichards@gmail.com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@tylerjrichards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tylerjrichards.com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562726" y="1376522"/>
            <a:ext cx="83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800" u="none" cap="none" strike="noStrike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 multi- and inter-disciplinary student organization dedicated to celebrating and promoting</a:t>
            </a: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FB6A18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FB6A18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at the University of Florida.</a:t>
            </a:r>
            <a:endParaRPr sz="20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472" lvl="0" marL="34747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800" u="none" cap="none" strike="noStrike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artnered with the UF Informatics Institute, whose aim is to foster</a:t>
            </a: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FB6A18"/>
                </a:solidFill>
                <a:latin typeface="Calibri"/>
                <a:ea typeface="Calibri"/>
                <a:cs typeface="Calibri"/>
                <a:sym typeface="Calibri"/>
              </a:rPr>
              <a:t>informatics</a:t>
            </a: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research and education at UF, as part of UF’s</a:t>
            </a:r>
            <a:r>
              <a:rPr b="0" i="0" lang="en-U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FB6A18"/>
                </a:solidFill>
                <a:latin typeface="Calibri"/>
                <a:ea typeface="Calibri"/>
                <a:cs typeface="Calibri"/>
                <a:sym typeface="Calibri"/>
              </a:rPr>
              <a:t>Rise to Preeminence.</a:t>
            </a:r>
            <a:endParaRPr b="0" i="0" sz="2800" u="none" cap="none" strike="noStrike">
              <a:solidFill>
                <a:srgbClr val="FB6A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472" lvl="0" marL="34747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A community of graduate and undergraduate students here to teach and learn.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533400" y="457200"/>
            <a:ext cx="6477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1A496C"/>
                </a:solidFill>
                <a:latin typeface="Questrial"/>
                <a:ea typeface="Questrial"/>
                <a:cs typeface="Questrial"/>
                <a:sym typeface="Questrial"/>
              </a:rPr>
              <a:t>Who </a:t>
            </a:r>
            <a:r>
              <a:rPr lang="en-US" sz="4400">
                <a:solidFill>
                  <a:srgbClr val="1A496C"/>
                </a:solidFill>
                <a:latin typeface="Questrial"/>
                <a:ea typeface="Questrial"/>
                <a:cs typeface="Questrial"/>
                <a:sym typeface="Questrial"/>
              </a:rPr>
              <a:t>are we?</a:t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93" y="5538502"/>
            <a:ext cx="4885800" cy="7740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8332" y="5379044"/>
            <a:ext cx="2920200" cy="10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562726" y="1376522"/>
            <a:ext cx="8581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Founded in March of 2015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472" lvl="0" marL="34747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Three advisors from Statistics, Computer Science, and Industrial Engineering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472" lvl="0" marL="34747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Workshop-focused from our inception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472" lvl="0" marL="34747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Was founded to fill a need on campus - few places existed to learn Python, R, and other tools with guidance and feedback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533400" y="457200"/>
            <a:ext cx="647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400">
                <a:solidFill>
                  <a:srgbClr val="1A496C"/>
                </a:solidFill>
                <a:latin typeface="Questrial"/>
                <a:ea typeface="Questrial"/>
                <a:cs typeface="Questrial"/>
                <a:sym typeface="Questrial"/>
              </a:rPr>
              <a:t>Brief History of DSI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562726" y="1376522"/>
            <a:ext cx="8581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Deliver workshops on </a:t>
            </a:r>
            <a:r>
              <a:rPr lang="en-US" sz="2800">
                <a:solidFill>
                  <a:srgbClr val="FB6A18"/>
                </a:solidFill>
                <a:latin typeface="Calibri"/>
                <a:ea typeface="Calibri"/>
                <a:cs typeface="Calibri"/>
                <a:sym typeface="Calibri"/>
              </a:rPr>
              <a:t>key tools</a:t>
            </a: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 used in Data Science, such as Python, R, Spark, SQL, and Natural Language Processing.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472" lvl="0" marL="34747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FB6A18"/>
                </a:solidFill>
                <a:latin typeface="Calibri"/>
                <a:ea typeface="Calibri"/>
                <a:cs typeface="Calibri"/>
                <a:sym typeface="Calibri"/>
              </a:rPr>
              <a:t>Connect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UF undergraduates and graduate students to the resources and events available through the Informatics Institute.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472" lvl="0" marL="34747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Host social events, competitions, and symposia.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533400" y="457200"/>
            <a:ext cx="647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1A496C"/>
                </a:solidFill>
                <a:latin typeface="Questrial"/>
                <a:ea typeface="Questrial"/>
                <a:cs typeface="Questrial"/>
                <a:sym typeface="Questrial"/>
              </a:rPr>
              <a:t>What </a:t>
            </a:r>
            <a:r>
              <a:rPr lang="en-US" sz="4400">
                <a:solidFill>
                  <a:srgbClr val="1A496C"/>
                </a:solidFill>
                <a:latin typeface="Questrial"/>
                <a:ea typeface="Questrial"/>
                <a:cs typeface="Questrial"/>
                <a:sym typeface="Questrial"/>
              </a:rPr>
              <a:t>do we do?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562725" y="1376523"/>
            <a:ext cx="8581200" cy="1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Student-designed, student-run, student-taught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472" lvl="0" marL="34747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14+ per semester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472" lvl="0" marL="34747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30-100 attendees per workshop</a:t>
            </a:r>
            <a:b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533400" y="457200"/>
            <a:ext cx="647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1A496C"/>
                </a:solidFill>
                <a:latin typeface="Questrial"/>
                <a:ea typeface="Questrial"/>
                <a:cs typeface="Questrial"/>
                <a:sym typeface="Questrial"/>
              </a:rPr>
              <a:t>Our Workshops</a:t>
            </a:r>
            <a:r>
              <a:rPr b="0" i="0" lang="en-US" sz="4400" u="none" cap="none" strike="noStrike">
                <a:solidFill>
                  <a:srgbClr val="1A496C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21789"/>
          <a:stretch/>
        </p:blipFill>
        <p:spPr>
          <a:xfrm>
            <a:off x="1422799" y="2793450"/>
            <a:ext cx="6298397" cy="369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533400" y="2233773"/>
            <a:ext cx="8581200" cy="1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 Workshop Coordination </a:t>
            </a:r>
            <a:endParaRPr sz="36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sz="36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Creating Workshops </a:t>
            </a:r>
            <a:endParaRPr sz="36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36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Choosing Instructors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533400" y="457200"/>
            <a:ext cx="647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1A496C"/>
                </a:solidFill>
                <a:latin typeface="Questrial"/>
                <a:ea typeface="Questrial"/>
                <a:cs typeface="Questrial"/>
                <a:sym typeface="Questrial"/>
              </a:rPr>
              <a:t>Workshop Coordination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505200" y="2181563"/>
            <a:ext cx="81336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Techniques, languages, and frameworks used today will not all be useful in a few years time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533400" y="457200"/>
            <a:ext cx="647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1A496C"/>
                </a:solidFill>
                <a:latin typeface="Questrial"/>
                <a:ea typeface="Questrial"/>
                <a:cs typeface="Questrial"/>
                <a:sym typeface="Questrial"/>
              </a:rPr>
              <a:t>Competing Data Science Truths </a:t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533400" y="4366625"/>
            <a:ext cx="7834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Teaching students specific Data Science skills is a worthy pursuit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4284900" y="3560600"/>
            <a:ext cx="574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533400" y="457200"/>
            <a:ext cx="647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1A496C"/>
                </a:solidFill>
                <a:latin typeface="Questrial"/>
                <a:ea typeface="Questrial"/>
                <a:cs typeface="Questrial"/>
                <a:sym typeface="Questrial"/>
              </a:rPr>
              <a:t>Workshop Design	</a:t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33400" y="1736425"/>
            <a:ext cx="7795200" cy="27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Student led workshops let content be designed by demand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SQL + NLP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Workshop Tips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Emphasize learning process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Show bugs/mistakes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Live code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Set goals for end of workshop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562726" y="1376522"/>
            <a:ext cx="8581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Intermediate users are often better instructors than experts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Proximity to learning material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Lack of ingrained habits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2C4F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Empathy for mistakes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	Humility and empathy are crucial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A bad workshop prevents current learning, a bad instructor prevents future learning</a:t>
            </a:r>
            <a:endParaRPr b="1"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42C4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042C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533400" y="457200"/>
            <a:ext cx="647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1A496C"/>
                </a:solidFill>
                <a:latin typeface="Questrial"/>
                <a:ea typeface="Questrial"/>
                <a:cs typeface="Questrial"/>
                <a:sym typeface="Questrial"/>
              </a:rPr>
              <a:t>Workshop Instructors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