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58" r:id="rId3"/>
    <p:sldId id="259" r:id="rId4"/>
    <p:sldId id="260" r:id="rId5"/>
    <p:sldId id="261" r:id="rId6"/>
    <p:sldId id="262" r:id="rId7"/>
    <p:sldId id="284" r:id="rId8"/>
    <p:sldId id="310" r:id="rId9"/>
    <p:sldId id="315" r:id="rId10"/>
    <p:sldId id="312" r:id="rId11"/>
    <p:sldId id="313" r:id="rId12"/>
    <p:sldId id="314" r:id="rId13"/>
    <p:sldId id="316" r:id="rId14"/>
    <p:sldId id="311" r:id="rId15"/>
    <p:sldId id="285" r:id="rId16"/>
    <p:sldId id="263" r:id="rId17"/>
    <p:sldId id="287" r:id="rId18"/>
    <p:sldId id="290" r:id="rId19"/>
    <p:sldId id="264" r:id="rId20"/>
    <p:sldId id="265" r:id="rId21"/>
    <p:sldId id="291" r:id="rId22"/>
    <p:sldId id="289" r:id="rId23"/>
    <p:sldId id="295" r:id="rId24"/>
    <p:sldId id="296" r:id="rId25"/>
    <p:sldId id="297" r:id="rId26"/>
    <p:sldId id="266" r:id="rId27"/>
    <p:sldId id="267" r:id="rId28"/>
    <p:sldId id="268" r:id="rId29"/>
    <p:sldId id="269" r:id="rId30"/>
    <p:sldId id="270" r:id="rId31"/>
    <p:sldId id="271" r:id="rId32"/>
    <p:sldId id="272" r:id="rId33"/>
    <p:sldId id="273" r:id="rId34"/>
    <p:sldId id="275" r:id="rId35"/>
    <p:sldId id="276" r:id="rId36"/>
    <p:sldId id="277" r:id="rId37"/>
    <p:sldId id="278" r:id="rId38"/>
    <p:sldId id="279" r:id="rId39"/>
    <p:sldId id="308" r:id="rId40"/>
    <p:sldId id="309" r:id="rId41"/>
    <p:sldId id="280" r:id="rId42"/>
    <p:sldId id="282" r:id="rId43"/>
    <p:sldId id="300" r:id="rId44"/>
    <p:sldId id="301" r:id="rId45"/>
    <p:sldId id="317" r:id="rId46"/>
    <p:sldId id="28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87"/>
    <p:restoredTop sz="92802"/>
  </p:normalViewPr>
  <p:slideViewPr>
    <p:cSldViewPr>
      <p:cViewPr varScale="1">
        <p:scale>
          <a:sx n="76" d="100"/>
          <a:sy n="76" d="100"/>
        </p:scale>
        <p:origin x="55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226F02-5D96-487E-A768-37D1EFB83C7A}" type="datetimeFigureOut">
              <a:rPr lang="en-US" smtClean="0"/>
              <a:pPr/>
              <a:t>4/6/20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C003B-0A94-4E41-B9D6-4576B93B27ED}" type="slidenum">
              <a:rPr lang="en-US" smtClean="0"/>
              <a:pPr/>
              <a:t>‹#›</a:t>
            </a:fld>
            <a:endParaRPr lang="en-US"/>
          </a:p>
        </p:txBody>
      </p:sp>
    </p:spTree>
    <p:extLst>
      <p:ext uri="{BB962C8B-B14F-4D97-AF65-F5344CB8AC3E}">
        <p14:creationId xmlns:p14="http://schemas.microsoft.com/office/powerpoint/2010/main" val="98910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6F3218-ED0C-402F-9721-35075C137EE7}" type="datetime1">
              <a:rPr lang="en-US" smtClean="0"/>
              <a:pPr/>
              <a:t>4/6/20</a:t>
            </a:fld>
            <a:endParaRPr lang="en-US"/>
          </a:p>
        </p:txBody>
      </p:sp>
      <p:sp>
        <p:nvSpPr>
          <p:cNvPr id="19" name="Footer Placeholder 18"/>
          <p:cNvSpPr>
            <a:spLocks noGrp="1"/>
          </p:cNvSpPr>
          <p:nvPr>
            <p:ph type="ftr" sz="quarter" idx="11"/>
          </p:nvPr>
        </p:nvSpPr>
        <p:spPr/>
        <p:txBody>
          <a:bodyPr/>
          <a:lstStyle/>
          <a:p>
            <a:r>
              <a:rPr lang="en-US" smtClean="0"/>
              <a:t>Abraham Ansong</a:t>
            </a:r>
            <a:endParaRPr lang="en-US"/>
          </a:p>
        </p:txBody>
      </p:sp>
      <p:sp>
        <p:nvSpPr>
          <p:cNvPr id="27" name="Slide Number Placeholder 26"/>
          <p:cNvSpPr>
            <a:spLocks noGrp="1"/>
          </p:cNvSpPr>
          <p:nvPr>
            <p:ph type="sldNum" sz="quarter" idx="12"/>
          </p:nvPr>
        </p:nvSpPr>
        <p:spPr/>
        <p:txBody>
          <a:bodyPr/>
          <a:lstStyle/>
          <a:p>
            <a:fld id="{2FC8EF05-3AEE-4E4A-89E5-CABD0188CD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70D6CA-2717-4F03-9BEA-7B536285E41A}"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9EC187-0EBB-4BD2-A4A8-FBE5CF653FF1}"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660D62-6602-47D7-AEF3-A274C69C6267}"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FCC298-D341-4066-95B4-367E9CBD5FC5}"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08D17E-EFC1-4A04-AFDD-1E50E2EA9475}" type="datetime1">
              <a:rPr lang="en-US" smtClean="0"/>
              <a:pPr/>
              <a:t>4/6/20</a:t>
            </a:fld>
            <a:endParaRPr lang="en-US"/>
          </a:p>
        </p:txBody>
      </p:sp>
      <p:sp>
        <p:nvSpPr>
          <p:cNvPr id="6" name="Footer Placeholder 5"/>
          <p:cNvSpPr>
            <a:spLocks noGrp="1"/>
          </p:cNvSpPr>
          <p:nvPr>
            <p:ph type="ftr" sz="quarter" idx="11"/>
          </p:nvPr>
        </p:nvSpPr>
        <p:spPr/>
        <p:txBody>
          <a:bodyPr/>
          <a:lstStyle/>
          <a:p>
            <a:r>
              <a:rPr lang="en-US" smtClean="0"/>
              <a:t>Abraham Ansong</a:t>
            </a:r>
            <a:endParaRPr lang="en-US"/>
          </a:p>
        </p:txBody>
      </p:sp>
      <p:sp>
        <p:nvSpPr>
          <p:cNvPr id="7" name="Slide Number Placeholder 6"/>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1BF3F7-140E-46D7-AEC3-23375AFAE9E5}" type="datetime1">
              <a:rPr lang="en-US" smtClean="0"/>
              <a:pPr/>
              <a:t>4/6/20</a:t>
            </a:fld>
            <a:endParaRPr lang="en-US"/>
          </a:p>
        </p:txBody>
      </p:sp>
      <p:sp>
        <p:nvSpPr>
          <p:cNvPr id="8" name="Footer Placeholder 7"/>
          <p:cNvSpPr>
            <a:spLocks noGrp="1"/>
          </p:cNvSpPr>
          <p:nvPr>
            <p:ph type="ftr" sz="quarter" idx="11"/>
          </p:nvPr>
        </p:nvSpPr>
        <p:spPr/>
        <p:txBody>
          <a:bodyPr/>
          <a:lstStyle/>
          <a:p>
            <a:r>
              <a:rPr lang="en-US" smtClean="0"/>
              <a:t>Abraham Ansong</a:t>
            </a:r>
            <a:endParaRPr lang="en-US"/>
          </a:p>
        </p:txBody>
      </p:sp>
      <p:sp>
        <p:nvSpPr>
          <p:cNvPr id="9" name="Slide Number Placeholder 8"/>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B91E52-FDD2-45E2-A8B8-C0CA3CCAA269}" type="datetime1">
              <a:rPr lang="en-US" smtClean="0"/>
              <a:pPr/>
              <a:t>4/6/20</a:t>
            </a:fld>
            <a:endParaRPr lang="en-US"/>
          </a:p>
        </p:txBody>
      </p:sp>
      <p:sp>
        <p:nvSpPr>
          <p:cNvPr id="4" name="Footer Placeholder 3"/>
          <p:cNvSpPr>
            <a:spLocks noGrp="1"/>
          </p:cNvSpPr>
          <p:nvPr>
            <p:ph type="ftr" sz="quarter" idx="11"/>
          </p:nvPr>
        </p:nvSpPr>
        <p:spPr/>
        <p:txBody>
          <a:bodyPr/>
          <a:lstStyle/>
          <a:p>
            <a:r>
              <a:rPr lang="en-US" smtClean="0"/>
              <a:t>Abraham Ansong</a:t>
            </a:r>
            <a:endParaRPr lang="en-US"/>
          </a:p>
        </p:txBody>
      </p:sp>
      <p:sp>
        <p:nvSpPr>
          <p:cNvPr id="5" name="Slide Number Placeholder 4"/>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A60D1-DB4A-4AF7-98DE-C73CDCD0BB4E}" type="datetime1">
              <a:rPr lang="en-US" smtClean="0"/>
              <a:pPr/>
              <a:t>4/6/20</a:t>
            </a:fld>
            <a:endParaRPr lang="en-US"/>
          </a:p>
        </p:txBody>
      </p:sp>
      <p:sp>
        <p:nvSpPr>
          <p:cNvPr id="3" name="Footer Placeholder 2"/>
          <p:cNvSpPr>
            <a:spLocks noGrp="1"/>
          </p:cNvSpPr>
          <p:nvPr>
            <p:ph type="ftr" sz="quarter" idx="11"/>
          </p:nvPr>
        </p:nvSpPr>
        <p:spPr/>
        <p:txBody>
          <a:bodyPr/>
          <a:lstStyle/>
          <a:p>
            <a:r>
              <a:rPr lang="en-US" smtClean="0"/>
              <a:t>Abraham Ansong</a:t>
            </a:r>
            <a:endParaRPr lang="en-US"/>
          </a:p>
        </p:txBody>
      </p:sp>
      <p:sp>
        <p:nvSpPr>
          <p:cNvPr id="4" name="Slide Number Placeholder 3"/>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44269F-71AF-4259-9C94-891D97423AD8}" type="datetime1">
              <a:rPr lang="en-US" smtClean="0"/>
              <a:pPr/>
              <a:t>4/6/20</a:t>
            </a:fld>
            <a:endParaRPr lang="en-US"/>
          </a:p>
        </p:txBody>
      </p:sp>
      <p:sp>
        <p:nvSpPr>
          <p:cNvPr id="6" name="Footer Placeholder 5"/>
          <p:cNvSpPr>
            <a:spLocks noGrp="1"/>
          </p:cNvSpPr>
          <p:nvPr>
            <p:ph type="ftr" sz="quarter" idx="11"/>
          </p:nvPr>
        </p:nvSpPr>
        <p:spPr/>
        <p:txBody>
          <a:bodyPr/>
          <a:lstStyle/>
          <a:p>
            <a:r>
              <a:rPr lang="en-US" smtClean="0"/>
              <a:t>Abraham Ansong</a:t>
            </a:r>
            <a:endParaRPr lang="en-US"/>
          </a:p>
        </p:txBody>
      </p:sp>
      <p:sp>
        <p:nvSpPr>
          <p:cNvPr id="7" name="Slide Number Placeholder 6"/>
          <p:cNvSpPr>
            <a:spLocks noGrp="1"/>
          </p:cNvSpPr>
          <p:nvPr>
            <p:ph type="sldNum" sz="quarter" idx="12"/>
          </p:nvPr>
        </p:nvSpPr>
        <p:spPr/>
        <p:txBody>
          <a:bodyPr/>
          <a:lstStyle/>
          <a:p>
            <a:fld id="{2FC8EF05-3AEE-4E4A-89E5-CABD0188CD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F9F100-3F33-42EE-9B26-DF6E151353EB}" type="datetime1">
              <a:rPr lang="en-US" smtClean="0"/>
              <a:pPr/>
              <a:t>4/6/20</a:t>
            </a:fld>
            <a:endParaRPr lang="en-US"/>
          </a:p>
        </p:txBody>
      </p:sp>
      <p:sp>
        <p:nvSpPr>
          <p:cNvPr id="6" name="Footer Placeholder 5"/>
          <p:cNvSpPr>
            <a:spLocks noGrp="1"/>
          </p:cNvSpPr>
          <p:nvPr>
            <p:ph type="ftr" sz="quarter" idx="11"/>
          </p:nvPr>
        </p:nvSpPr>
        <p:spPr/>
        <p:txBody>
          <a:bodyPr/>
          <a:lstStyle/>
          <a:p>
            <a:r>
              <a:rPr lang="en-US" smtClean="0"/>
              <a:t>Abraham Ansong</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C8EF05-3AEE-4E4A-89E5-CABD0188CD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42C73C5-73DF-43D7-AE51-0FDCECD5DE69}" type="datetime1">
              <a:rPr lang="en-US" smtClean="0"/>
              <a:pPr/>
              <a:t>4/6/20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Abraham Ansong</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C8EF05-3AEE-4E4A-89E5-CABD0188CD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Business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Meaning of International Business</a:t>
            </a:r>
          </a:p>
          <a:p>
            <a:pPr>
              <a:buFont typeface="Wingdings" pitchFamily="2" charset="2"/>
              <a:buChar char="v"/>
            </a:pPr>
            <a:r>
              <a:rPr lang="en-US" dirty="0" smtClean="0"/>
              <a:t>Differences between domestic and foreign business</a:t>
            </a:r>
          </a:p>
          <a:p>
            <a:pPr>
              <a:buFont typeface="Wingdings" pitchFamily="2" charset="2"/>
              <a:buChar char="v"/>
            </a:pPr>
            <a:r>
              <a:rPr lang="en-US" dirty="0" smtClean="0"/>
              <a:t>Why go international </a:t>
            </a:r>
          </a:p>
          <a:p>
            <a:pPr>
              <a:buFont typeface="Wingdings" pitchFamily="2" charset="2"/>
              <a:buChar char="v"/>
            </a:pPr>
            <a:r>
              <a:rPr lang="en-US" dirty="0" smtClean="0"/>
              <a:t>Market Entry Strategies</a:t>
            </a:r>
          </a:p>
          <a:p>
            <a:pPr>
              <a:buFont typeface="Wingdings" pitchFamily="2" charset="2"/>
              <a:buChar char="v"/>
            </a:pPr>
            <a:r>
              <a:rPr lang="en-US" dirty="0" smtClean="0"/>
              <a:t>International Trade Theories</a:t>
            </a:r>
          </a:p>
          <a:p>
            <a:pPr>
              <a:buFont typeface="Wingdings" pitchFamily="2" charset="2"/>
              <a:buChar char="v"/>
            </a:pPr>
            <a:r>
              <a:rPr lang="en-US" dirty="0" smtClean="0"/>
              <a:t>Free Trade</a:t>
            </a:r>
          </a:p>
          <a:p>
            <a:pPr>
              <a:buFont typeface="Wingdings" pitchFamily="2" charset="2"/>
              <a:buChar char="v"/>
            </a:pPr>
            <a:r>
              <a:rPr lang="en-US" dirty="0" smtClean="0"/>
              <a:t>Instrument of Trade Policy and Trade Protection</a:t>
            </a:r>
          </a:p>
          <a:p>
            <a:pPr>
              <a:buFont typeface="Wingdings" pitchFamily="2" charset="2"/>
              <a:buChar char="v"/>
            </a:pPr>
            <a:r>
              <a:rPr lang="en-US" dirty="0" smtClean="0"/>
              <a:t>Economic Integration</a:t>
            </a:r>
          </a:p>
          <a:p>
            <a:pPr>
              <a:buFont typeface="Wingdings" pitchFamily="2" charset="2"/>
              <a:buChar char="v"/>
            </a:pPr>
            <a:r>
              <a:rPr lang="en-US" dirty="0" smtClean="0"/>
              <a:t>BOP and Terms of Trade </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a:p>
        </p:txBody>
      </p:sp>
      <p:sp>
        <p:nvSpPr>
          <p:cNvPr id="4" name="Date Placeholder 3"/>
          <p:cNvSpPr>
            <a:spLocks noGrp="1"/>
          </p:cNvSpPr>
          <p:nvPr>
            <p:ph type="dt" sz="half" idx="10"/>
          </p:nvPr>
        </p:nvSpPr>
        <p:spPr/>
        <p:txBody>
          <a:bodyPr/>
          <a:lstStyle/>
          <a:p>
            <a:fld id="{6F488E0B-ED03-4057-A629-E3143378A29A}"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a:t>
            </a:fld>
            <a:endParaRPr lang="en-US"/>
          </a:p>
        </p:txBody>
      </p:sp>
    </p:spTree>
    <p:extLst>
      <p:ext uri="{BB962C8B-B14F-4D97-AF65-F5344CB8AC3E}">
        <p14:creationId xmlns:p14="http://schemas.microsoft.com/office/powerpoint/2010/main" val="2091181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a:t>
            </a:r>
            <a:endParaRPr lang="en-US" dirty="0"/>
          </a:p>
        </p:txBody>
      </p:sp>
      <p:sp>
        <p:nvSpPr>
          <p:cNvPr id="3" name="Content Placeholder 2"/>
          <p:cNvSpPr>
            <a:spLocks noGrp="1"/>
          </p:cNvSpPr>
          <p:nvPr>
            <p:ph idx="1"/>
          </p:nvPr>
        </p:nvSpPr>
        <p:spPr>
          <a:xfrm>
            <a:off x="457200" y="1752600"/>
            <a:ext cx="8229600" cy="4572000"/>
          </a:xfrm>
        </p:spPr>
        <p:txBody>
          <a:bodyPr>
            <a:noAutofit/>
          </a:bodyPr>
          <a:lstStyle/>
          <a:p>
            <a:pPr marL="0" indent="0" algn="just">
              <a:buNone/>
            </a:pPr>
            <a:r>
              <a:rPr lang="en-US" sz="2000" dirty="0" smtClean="0"/>
              <a:t>It is an agreement where the licensor grants rights to intangible property to a licensee for a specified period in return for royalties</a:t>
            </a:r>
          </a:p>
          <a:p>
            <a:pPr algn="just"/>
            <a:r>
              <a:rPr lang="en-US" sz="2000" b="1" dirty="0" smtClean="0">
                <a:solidFill>
                  <a:srgbClr val="FF0000"/>
                </a:solidFill>
              </a:rPr>
              <a:t>Advantages</a:t>
            </a:r>
            <a:r>
              <a:rPr lang="en-US" sz="2000" b="1" dirty="0">
                <a:solidFill>
                  <a:srgbClr val="FF0000"/>
                </a:solidFill>
              </a:rPr>
              <a:t>:</a:t>
            </a:r>
          </a:p>
          <a:p>
            <a:pPr lvl="1" algn="just"/>
            <a:r>
              <a:rPr lang="en-US" sz="2000" dirty="0"/>
              <a:t>Reduces development costs and risks of establishing foreign enterprise.</a:t>
            </a:r>
          </a:p>
          <a:p>
            <a:pPr lvl="2" algn="just"/>
            <a:r>
              <a:rPr lang="en-US" sz="2000" i="1" dirty="0"/>
              <a:t>Lack capital for venture.</a:t>
            </a:r>
          </a:p>
          <a:p>
            <a:pPr lvl="2" algn="just"/>
            <a:r>
              <a:rPr lang="en-US" sz="2000" i="1" dirty="0"/>
              <a:t>Unfamiliar or politically volatile market.</a:t>
            </a:r>
          </a:p>
          <a:p>
            <a:pPr lvl="1" algn="just"/>
            <a:r>
              <a:rPr lang="en-US" sz="2000" dirty="0"/>
              <a:t>Overcomes restrictive investment barriers.</a:t>
            </a:r>
          </a:p>
          <a:p>
            <a:pPr lvl="1" algn="just"/>
            <a:r>
              <a:rPr lang="en-US" sz="2000" dirty="0"/>
              <a:t>Others can develop business applications of intangible property.</a:t>
            </a:r>
          </a:p>
          <a:p>
            <a:pPr algn="just"/>
            <a:r>
              <a:rPr lang="en-US" sz="2000" b="1" dirty="0">
                <a:solidFill>
                  <a:srgbClr val="FF0000"/>
                </a:solidFill>
              </a:rPr>
              <a:t>Disadvantages:</a:t>
            </a:r>
          </a:p>
          <a:p>
            <a:pPr lvl="1" algn="just"/>
            <a:r>
              <a:rPr lang="en-US" sz="2000" dirty="0"/>
              <a:t>Lack of control.</a:t>
            </a:r>
          </a:p>
          <a:p>
            <a:pPr lvl="1" algn="just"/>
            <a:r>
              <a:rPr lang="en-US" sz="2000" dirty="0"/>
              <a:t>Cross-border licensing may be difficult.</a:t>
            </a:r>
          </a:p>
          <a:p>
            <a:pPr lvl="1" algn="just"/>
            <a:r>
              <a:rPr lang="en-US" sz="2000" dirty="0" smtClean="0"/>
              <a:t>Creating a competitor</a:t>
            </a:r>
            <a:endParaRPr lang="en-US" sz="2000" dirty="0"/>
          </a:p>
        </p:txBody>
      </p:sp>
      <p:sp>
        <p:nvSpPr>
          <p:cNvPr id="4" name="Date Placeholder 3"/>
          <p:cNvSpPr>
            <a:spLocks noGrp="1"/>
          </p:cNvSpPr>
          <p:nvPr>
            <p:ph type="dt" sz="half" idx="10"/>
          </p:nvPr>
        </p:nvSpPr>
        <p:spPr/>
        <p:txBody>
          <a:bodyPr/>
          <a:lstStyle/>
          <a:p>
            <a:fld id="{8F8043F7-CF9D-4260-8A4F-D4BEC9F8A015}"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10</a:t>
            </a:fld>
            <a:endParaRPr lang="en-US"/>
          </a:p>
        </p:txBody>
      </p:sp>
    </p:spTree>
    <p:extLst>
      <p:ext uri="{BB962C8B-B14F-4D97-AF65-F5344CB8AC3E}">
        <p14:creationId xmlns:p14="http://schemas.microsoft.com/office/powerpoint/2010/main" val="2271647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Franchising </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It is an agreement where the franchisor sells intangible property and insist on strict adherence on the rules for operating business. </a:t>
            </a:r>
          </a:p>
          <a:p>
            <a:pPr algn="just"/>
            <a:r>
              <a:rPr lang="en-US" b="1" dirty="0" smtClean="0">
                <a:solidFill>
                  <a:srgbClr val="FF0000"/>
                </a:solidFill>
              </a:rPr>
              <a:t>Advantages</a:t>
            </a:r>
            <a:r>
              <a:rPr lang="en-US" b="1" dirty="0">
                <a:solidFill>
                  <a:srgbClr val="FF0000"/>
                </a:solidFill>
              </a:rPr>
              <a:t>:</a:t>
            </a:r>
          </a:p>
          <a:p>
            <a:pPr lvl="1" algn="just"/>
            <a:r>
              <a:rPr lang="en-US" dirty="0"/>
              <a:t>Reduces costs and risk of establishing enterprise.</a:t>
            </a:r>
          </a:p>
          <a:p>
            <a:pPr algn="just"/>
            <a:r>
              <a:rPr lang="en-US" b="1" dirty="0">
                <a:solidFill>
                  <a:srgbClr val="FF0000"/>
                </a:solidFill>
              </a:rPr>
              <a:t>Disadvantages:</a:t>
            </a:r>
          </a:p>
          <a:p>
            <a:pPr lvl="1" algn="just"/>
            <a:r>
              <a:rPr lang="en-US" dirty="0"/>
              <a:t>May prohibit movement of profits from one country to support operations in another country.</a:t>
            </a:r>
          </a:p>
          <a:p>
            <a:pPr lvl="1" algn="just"/>
            <a:r>
              <a:rPr lang="en-US" dirty="0"/>
              <a:t>Quality control</a:t>
            </a:r>
            <a:r>
              <a:rPr lang="en-US" dirty="0" smtClean="0"/>
              <a:t>.</a:t>
            </a:r>
            <a:endParaRPr lang="en-US" dirty="0"/>
          </a:p>
        </p:txBody>
      </p:sp>
      <p:sp>
        <p:nvSpPr>
          <p:cNvPr id="4" name="Date Placeholder 3"/>
          <p:cNvSpPr>
            <a:spLocks noGrp="1"/>
          </p:cNvSpPr>
          <p:nvPr>
            <p:ph type="dt" sz="half" idx="10"/>
          </p:nvPr>
        </p:nvSpPr>
        <p:spPr/>
        <p:txBody>
          <a:bodyPr/>
          <a:lstStyle/>
          <a:p>
            <a:fld id="{E7AC9944-D857-4B66-A0D0-D399DA011820}"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11</a:t>
            </a:fld>
            <a:endParaRPr lang="en-US"/>
          </a:p>
        </p:txBody>
      </p:sp>
    </p:spTree>
    <p:extLst>
      <p:ext uri="{BB962C8B-B14F-4D97-AF65-F5344CB8AC3E}">
        <p14:creationId xmlns:p14="http://schemas.microsoft.com/office/powerpoint/2010/main" val="2750943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Venture</a:t>
            </a:r>
            <a:endParaRPr lang="en-US" dirty="0"/>
          </a:p>
        </p:txBody>
      </p:sp>
      <p:sp>
        <p:nvSpPr>
          <p:cNvPr id="3" name="Content Placeholder 2"/>
          <p:cNvSpPr>
            <a:spLocks noGrp="1"/>
          </p:cNvSpPr>
          <p:nvPr>
            <p:ph idx="1"/>
          </p:nvPr>
        </p:nvSpPr>
        <p:spPr/>
        <p:txBody>
          <a:bodyPr/>
          <a:lstStyle/>
          <a:p>
            <a:r>
              <a:rPr lang="en-US" b="1" dirty="0">
                <a:solidFill>
                  <a:srgbClr val="FF0000"/>
                </a:solidFill>
              </a:rPr>
              <a:t>Advantages:</a:t>
            </a:r>
          </a:p>
          <a:p>
            <a:pPr lvl="1"/>
            <a:r>
              <a:rPr lang="en-US" dirty="0"/>
              <a:t>Benefit from local partner’s knowledge.</a:t>
            </a:r>
          </a:p>
          <a:p>
            <a:pPr lvl="1"/>
            <a:r>
              <a:rPr lang="en-US" dirty="0"/>
              <a:t>Shared costs/risks with partner.</a:t>
            </a:r>
          </a:p>
          <a:p>
            <a:pPr lvl="1"/>
            <a:r>
              <a:rPr lang="en-US" dirty="0"/>
              <a:t>Reduced political risk.</a:t>
            </a:r>
          </a:p>
          <a:p>
            <a:r>
              <a:rPr lang="en-US" b="1" dirty="0">
                <a:solidFill>
                  <a:srgbClr val="FF0000"/>
                </a:solidFill>
              </a:rPr>
              <a:t>Disadvantages:</a:t>
            </a:r>
          </a:p>
          <a:p>
            <a:pPr lvl="1"/>
            <a:r>
              <a:rPr lang="en-US" dirty="0"/>
              <a:t>Risk giving control of technology to partner.</a:t>
            </a:r>
          </a:p>
          <a:p>
            <a:pPr lvl="1"/>
            <a:r>
              <a:rPr lang="en-US" dirty="0"/>
              <a:t>May not realize experience curve </a:t>
            </a:r>
            <a:r>
              <a:rPr lang="en-US" dirty="0" smtClean="0"/>
              <a:t>effects/benefits.</a:t>
            </a:r>
            <a:endParaRPr lang="en-US" dirty="0"/>
          </a:p>
          <a:p>
            <a:pPr lvl="1"/>
            <a:r>
              <a:rPr lang="en-US" dirty="0"/>
              <a:t>Shared ownership can lead to conflict.</a:t>
            </a:r>
          </a:p>
          <a:p>
            <a:pPr marL="0" indent="0">
              <a:buNone/>
            </a:pPr>
            <a:endParaRPr lang="en-US" dirty="0"/>
          </a:p>
        </p:txBody>
      </p:sp>
      <p:sp>
        <p:nvSpPr>
          <p:cNvPr id="4" name="Date Placeholder 3"/>
          <p:cNvSpPr>
            <a:spLocks noGrp="1"/>
          </p:cNvSpPr>
          <p:nvPr>
            <p:ph type="dt" sz="half" idx="10"/>
          </p:nvPr>
        </p:nvSpPr>
        <p:spPr/>
        <p:txBody>
          <a:bodyPr/>
          <a:lstStyle/>
          <a:p>
            <a:fld id="{8635B88C-EC2F-484E-A4F4-47F1A5829476}"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12</a:t>
            </a:fld>
            <a:endParaRPr lang="en-US"/>
          </a:p>
        </p:txBody>
      </p:sp>
    </p:spTree>
    <p:extLst>
      <p:ext uri="{BB962C8B-B14F-4D97-AF65-F5344CB8AC3E}">
        <p14:creationId xmlns:p14="http://schemas.microsoft.com/office/powerpoint/2010/main" val="1767285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Alliance</a:t>
            </a:r>
            <a:endParaRPr lang="en-US" dirty="0"/>
          </a:p>
        </p:txBody>
      </p:sp>
      <p:sp>
        <p:nvSpPr>
          <p:cNvPr id="3" name="Content Placeholder 2"/>
          <p:cNvSpPr>
            <a:spLocks noGrp="1"/>
          </p:cNvSpPr>
          <p:nvPr>
            <p:ph idx="1"/>
          </p:nvPr>
        </p:nvSpPr>
        <p:spPr/>
        <p:txBody>
          <a:bodyPr>
            <a:normAutofit lnSpcReduction="10000"/>
          </a:bodyPr>
          <a:lstStyle/>
          <a:p>
            <a:pPr algn="just">
              <a:lnSpc>
                <a:spcPct val="90000"/>
              </a:lnSpc>
            </a:pPr>
            <a:endParaRPr lang="en-US" dirty="0" smtClean="0"/>
          </a:p>
          <a:p>
            <a:pPr algn="just">
              <a:lnSpc>
                <a:spcPct val="90000"/>
              </a:lnSpc>
            </a:pPr>
            <a:r>
              <a:rPr lang="en-US" b="1" dirty="0" smtClean="0">
                <a:solidFill>
                  <a:srgbClr val="FF0000"/>
                </a:solidFill>
              </a:rPr>
              <a:t>Advantages</a:t>
            </a:r>
            <a:r>
              <a:rPr lang="en-US" b="1" dirty="0">
                <a:solidFill>
                  <a:srgbClr val="FF0000"/>
                </a:solidFill>
              </a:rPr>
              <a:t>:</a:t>
            </a:r>
          </a:p>
          <a:p>
            <a:pPr lvl="1" algn="just">
              <a:lnSpc>
                <a:spcPct val="90000"/>
              </a:lnSpc>
            </a:pPr>
            <a:r>
              <a:rPr lang="en-US" dirty="0"/>
              <a:t>Facilitate entry into market.</a:t>
            </a:r>
          </a:p>
          <a:p>
            <a:pPr lvl="1" algn="just">
              <a:lnSpc>
                <a:spcPct val="90000"/>
              </a:lnSpc>
            </a:pPr>
            <a:r>
              <a:rPr lang="en-US" dirty="0"/>
              <a:t>Share fixed costs.</a:t>
            </a:r>
          </a:p>
          <a:p>
            <a:pPr lvl="1" algn="just">
              <a:lnSpc>
                <a:spcPct val="90000"/>
              </a:lnSpc>
            </a:pPr>
            <a:r>
              <a:rPr lang="en-US" dirty="0"/>
              <a:t>Bring together skills and assets that neither  company has or can develop.</a:t>
            </a:r>
          </a:p>
          <a:p>
            <a:pPr lvl="1" algn="just">
              <a:lnSpc>
                <a:spcPct val="90000"/>
              </a:lnSpc>
            </a:pPr>
            <a:r>
              <a:rPr lang="en-US" dirty="0"/>
              <a:t>Establish industry technology standards.</a:t>
            </a:r>
          </a:p>
          <a:p>
            <a:pPr algn="just">
              <a:lnSpc>
                <a:spcPct val="90000"/>
              </a:lnSpc>
            </a:pPr>
            <a:r>
              <a:rPr lang="en-US" b="1" dirty="0">
                <a:solidFill>
                  <a:srgbClr val="FF0000"/>
                </a:solidFill>
              </a:rPr>
              <a:t>Disadvantage:</a:t>
            </a:r>
          </a:p>
          <a:p>
            <a:pPr lvl="1" algn="just">
              <a:lnSpc>
                <a:spcPct val="90000"/>
              </a:lnSpc>
            </a:pPr>
            <a:r>
              <a:rPr lang="en-US" dirty="0"/>
              <a:t>Competitors get low cost route to technology   </a:t>
            </a:r>
            <a:r>
              <a:rPr lang="en-US" dirty="0" smtClean="0"/>
              <a:t>and </a:t>
            </a:r>
            <a:r>
              <a:rPr lang="en-US" dirty="0"/>
              <a:t>markets</a:t>
            </a:r>
            <a:r>
              <a:rPr lang="en-US" dirty="0" smtClean="0"/>
              <a:t>.</a:t>
            </a:r>
          </a:p>
          <a:p>
            <a:pPr lvl="1" algn="just">
              <a:lnSpc>
                <a:spcPct val="90000"/>
              </a:lnSpc>
            </a:pPr>
            <a:r>
              <a:rPr lang="en-US" dirty="0" smtClean="0"/>
              <a:t>Problems of partner selection</a:t>
            </a:r>
            <a:endParaRPr lang="en-US" dirty="0"/>
          </a:p>
          <a:p>
            <a:pPr marL="0" indent="0" algn="just">
              <a:buNone/>
            </a:pPr>
            <a:endParaRPr lang="en-US" dirty="0"/>
          </a:p>
        </p:txBody>
      </p:sp>
      <p:sp>
        <p:nvSpPr>
          <p:cNvPr id="4" name="Oval 4"/>
          <p:cNvSpPr>
            <a:spLocks noChangeArrowheads="1"/>
          </p:cNvSpPr>
          <p:nvPr/>
        </p:nvSpPr>
        <p:spPr bwMode="auto">
          <a:xfrm>
            <a:off x="3276600" y="1905000"/>
            <a:ext cx="5486400" cy="914400"/>
          </a:xfrm>
          <a:prstGeom prst="ellipse">
            <a:avLst/>
          </a:prstGeom>
          <a:solidFill>
            <a:srgbClr val="9966FF"/>
          </a:solidFill>
          <a:ln w="9525">
            <a:round/>
            <a:headEnd/>
            <a:tailEnd/>
          </a:ln>
          <a:scene3d>
            <a:camera prst="legacyObliqueTopRight"/>
            <a:lightRig rig="legacyFlat3" dir="b"/>
          </a:scene3d>
          <a:sp3d extrusionH="430200" prstMaterial="legacyMetal">
            <a:bevelT w="13500" h="13500" prst="angle"/>
            <a:bevelB w="13500" h="13500" prst="angle"/>
            <a:extrusionClr>
              <a:srgbClr val="9966FF"/>
            </a:extrusionClr>
          </a:sp3d>
        </p:spPr>
        <p:txBody>
          <a:bodyPr wrap="none" anchor="ctr">
            <a:flatTx/>
          </a:bodyPr>
          <a:lstStyle/>
          <a:p>
            <a:pPr algn="ctr">
              <a:lnSpc>
                <a:spcPct val="90000"/>
              </a:lnSpc>
            </a:pPr>
            <a:endParaRPr lang="en-US" sz="1800" dirty="0">
              <a:solidFill>
                <a:schemeClr val="bg1"/>
              </a:solidFill>
            </a:endParaRPr>
          </a:p>
          <a:p>
            <a:pPr algn="ctr">
              <a:lnSpc>
                <a:spcPct val="90000"/>
              </a:lnSpc>
            </a:pPr>
            <a:r>
              <a:rPr lang="en-US" sz="1800" dirty="0">
                <a:solidFill>
                  <a:schemeClr val="bg1"/>
                </a:solidFill>
              </a:rPr>
              <a:t>Cooperative agreements between </a:t>
            </a:r>
          </a:p>
          <a:p>
            <a:pPr algn="ctr">
              <a:lnSpc>
                <a:spcPct val="90000"/>
              </a:lnSpc>
            </a:pPr>
            <a:r>
              <a:rPr lang="en-US" sz="1800" dirty="0">
                <a:solidFill>
                  <a:schemeClr val="bg1"/>
                </a:solidFill>
              </a:rPr>
              <a:t>potential or actual competitors.</a:t>
            </a:r>
          </a:p>
          <a:p>
            <a:pPr algn="ctr"/>
            <a:endParaRPr lang="en-US" sz="1800" dirty="0"/>
          </a:p>
        </p:txBody>
      </p:sp>
      <p:sp>
        <p:nvSpPr>
          <p:cNvPr id="5" name="Date Placeholder 4"/>
          <p:cNvSpPr>
            <a:spLocks noGrp="1"/>
          </p:cNvSpPr>
          <p:nvPr>
            <p:ph type="dt" sz="half" idx="10"/>
          </p:nvPr>
        </p:nvSpPr>
        <p:spPr/>
        <p:txBody>
          <a:bodyPr/>
          <a:lstStyle/>
          <a:p>
            <a:fld id="{CF9D4D56-DF44-49E6-99B4-17E64D076EF0}" type="datetime1">
              <a:rPr lang="en-US" smtClean="0"/>
              <a:pPr/>
              <a:t>4/6/20</a:t>
            </a:fld>
            <a:endParaRPr lang="en-US"/>
          </a:p>
        </p:txBody>
      </p:sp>
      <p:sp>
        <p:nvSpPr>
          <p:cNvPr id="6" name="Footer Placeholder 5"/>
          <p:cNvSpPr>
            <a:spLocks noGrp="1"/>
          </p:cNvSpPr>
          <p:nvPr>
            <p:ph type="ftr" sz="quarter" idx="11"/>
          </p:nvPr>
        </p:nvSpPr>
        <p:spPr/>
        <p:txBody>
          <a:bodyPr/>
          <a:lstStyle/>
          <a:p>
            <a:r>
              <a:rPr lang="en-US" smtClean="0"/>
              <a:t>Abraham Ansong</a:t>
            </a:r>
            <a:endParaRPr lang="en-US"/>
          </a:p>
        </p:txBody>
      </p:sp>
      <p:sp>
        <p:nvSpPr>
          <p:cNvPr id="7" name="Slide Number Placeholder 6"/>
          <p:cNvSpPr>
            <a:spLocks noGrp="1"/>
          </p:cNvSpPr>
          <p:nvPr>
            <p:ph type="sldNum" sz="quarter" idx="12"/>
          </p:nvPr>
        </p:nvSpPr>
        <p:spPr/>
        <p:txBody>
          <a:bodyPr/>
          <a:lstStyle/>
          <a:p>
            <a:fld id="{2FC8EF05-3AEE-4E4A-89E5-CABD0188CD2B}" type="slidenum">
              <a:rPr lang="en-US" smtClean="0"/>
              <a:pPr/>
              <a:t>13</a:t>
            </a:fld>
            <a:endParaRPr lang="en-US"/>
          </a:p>
        </p:txBody>
      </p:sp>
    </p:spTree>
    <p:extLst>
      <p:ext uri="{BB962C8B-B14F-4D97-AF65-F5344CB8AC3E}">
        <p14:creationId xmlns:p14="http://schemas.microsoft.com/office/powerpoint/2010/main" val="3137000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Turnkey  Projects</a:t>
            </a:r>
            <a:endParaRPr lang="en-US" dirty="0"/>
          </a:p>
        </p:txBody>
      </p:sp>
      <p:sp>
        <p:nvSpPr>
          <p:cNvPr id="3" name="Content Placeholder 2"/>
          <p:cNvSpPr>
            <a:spLocks noGrp="1"/>
          </p:cNvSpPr>
          <p:nvPr>
            <p:ph idx="1"/>
          </p:nvPr>
        </p:nvSpPr>
        <p:spPr/>
        <p:txBody>
          <a:bodyPr/>
          <a:lstStyle/>
          <a:p>
            <a:pPr algn="just"/>
            <a:r>
              <a:rPr lang="en-US" b="1" dirty="0" smtClean="0">
                <a:solidFill>
                  <a:srgbClr val="FF0000"/>
                </a:solidFill>
              </a:rPr>
              <a:t>Advantages</a:t>
            </a:r>
            <a:r>
              <a:rPr lang="en-US" b="1" dirty="0">
                <a:solidFill>
                  <a:srgbClr val="FF0000"/>
                </a:solidFill>
              </a:rPr>
              <a:t>:</a:t>
            </a:r>
          </a:p>
          <a:p>
            <a:pPr lvl="1" algn="just"/>
            <a:r>
              <a:rPr lang="en-US" dirty="0"/>
              <a:t>Can earn a return on knowledge asset.</a:t>
            </a:r>
          </a:p>
          <a:p>
            <a:pPr lvl="1" algn="just"/>
            <a:r>
              <a:rPr lang="en-US" dirty="0"/>
              <a:t>Less risky than conventional FDI.</a:t>
            </a:r>
          </a:p>
          <a:p>
            <a:pPr algn="just"/>
            <a:r>
              <a:rPr lang="en-US" b="1" dirty="0">
                <a:solidFill>
                  <a:srgbClr val="FF0000"/>
                </a:solidFill>
              </a:rPr>
              <a:t>Disadvantages:</a:t>
            </a:r>
          </a:p>
          <a:p>
            <a:pPr lvl="1" algn="just"/>
            <a:r>
              <a:rPr lang="en-US" dirty="0"/>
              <a:t>No long-term interest in the foreign country.</a:t>
            </a:r>
          </a:p>
          <a:p>
            <a:pPr lvl="1" algn="just"/>
            <a:r>
              <a:rPr lang="en-US" dirty="0"/>
              <a:t>May create a competitor.</a:t>
            </a:r>
          </a:p>
          <a:p>
            <a:pPr lvl="1" algn="just"/>
            <a:r>
              <a:rPr lang="en-US" dirty="0"/>
              <a:t>Selling process technology may be selling competitive advantage as well.</a:t>
            </a:r>
          </a:p>
          <a:p>
            <a:pPr lvl="1" algn="just"/>
            <a:endParaRPr lang="en-US" dirty="0"/>
          </a:p>
          <a:p>
            <a:pPr marL="0" indent="0" algn="just">
              <a:buNone/>
            </a:pPr>
            <a:endParaRPr lang="en-US" dirty="0"/>
          </a:p>
        </p:txBody>
      </p:sp>
      <p:sp>
        <p:nvSpPr>
          <p:cNvPr id="4" name="AutoShape 4"/>
          <p:cNvSpPr>
            <a:spLocks noChangeArrowheads="1"/>
          </p:cNvSpPr>
          <p:nvPr/>
        </p:nvSpPr>
        <p:spPr bwMode="auto">
          <a:xfrm>
            <a:off x="6080125" y="457200"/>
            <a:ext cx="2743200" cy="2133599"/>
          </a:xfrm>
          <a:prstGeom prst="flowChartPreparation">
            <a:avLst/>
          </a:prstGeom>
          <a:solidFill>
            <a:srgbClr val="666699"/>
          </a:solidFill>
          <a:ln w="9525">
            <a:miter lim="800000"/>
            <a:headEnd/>
            <a:tailEnd/>
          </a:ln>
          <a:scene3d>
            <a:camera prst="legacyObliqueTopRight"/>
            <a:lightRig rig="legacyFlat3" dir="b"/>
          </a:scene3d>
          <a:sp3d extrusionH="430200" prstMaterial="legacyMetal">
            <a:bevelT w="13500" h="13500" prst="angle"/>
            <a:bevelB w="13500" h="13500" prst="angle"/>
            <a:extrusionClr>
              <a:srgbClr val="666699"/>
            </a:extrusionClr>
          </a:sp3d>
        </p:spPr>
        <p:txBody>
          <a:bodyPr wrap="none" anchor="ctr">
            <a:flatTx/>
          </a:bodyPr>
          <a:lstStyle/>
          <a:p>
            <a:pPr algn="ctr"/>
            <a:r>
              <a:rPr lang="en-US" sz="1800" dirty="0">
                <a:solidFill>
                  <a:schemeClr val="bg1"/>
                </a:solidFill>
              </a:rPr>
              <a:t>Contractor </a:t>
            </a:r>
            <a:r>
              <a:rPr lang="en-US" sz="1800" dirty="0" smtClean="0">
                <a:solidFill>
                  <a:schemeClr val="bg1"/>
                </a:solidFill>
              </a:rPr>
              <a:t>agrees</a:t>
            </a:r>
            <a:endParaRPr lang="en-US" sz="1800" dirty="0">
              <a:solidFill>
                <a:schemeClr val="bg1"/>
              </a:solidFill>
            </a:endParaRPr>
          </a:p>
          <a:p>
            <a:pPr algn="ctr"/>
            <a:r>
              <a:rPr lang="en-US" sz="1800" dirty="0">
                <a:solidFill>
                  <a:schemeClr val="bg1"/>
                </a:solidFill>
              </a:rPr>
              <a:t>to handle every</a:t>
            </a:r>
          </a:p>
          <a:p>
            <a:pPr algn="ctr"/>
            <a:r>
              <a:rPr lang="en-US" sz="1800" dirty="0">
                <a:solidFill>
                  <a:schemeClr val="bg1"/>
                </a:solidFill>
              </a:rPr>
              <a:t>detail of project</a:t>
            </a:r>
          </a:p>
          <a:p>
            <a:pPr algn="ctr"/>
            <a:r>
              <a:rPr lang="en-US" sz="1800" dirty="0">
                <a:solidFill>
                  <a:schemeClr val="bg1"/>
                </a:solidFill>
              </a:rPr>
              <a:t>for foreign client.</a:t>
            </a:r>
          </a:p>
        </p:txBody>
      </p:sp>
      <p:sp>
        <p:nvSpPr>
          <p:cNvPr id="5" name="Date Placeholder 4"/>
          <p:cNvSpPr>
            <a:spLocks noGrp="1"/>
          </p:cNvSpPr>
          <p:nvPr>
            <p:ph type="dt" sz="half" idx="10"/>
          </p:nvPr>
        </p:nvSpPr>
        <p:spPr/>
        <p:txBody>
          <a:bodyPr/>
          <a:lstStyle/>
          <a:p>
            <a:fld id="{DB87425F-5B1D-48DD-8CFE-D02FD5C99A70}" type="datetime1">
              <a:rPr lang="en-US" smtClean="0"/>
              <a:pPr/>
              <a:t>4/6/20</a:t>
            </a:fld>
            <a:endParaRPr lang="en-US"/>
          </a:p>
        </p:txBody>
      </p:sp>
      <p:sp>
        <p:nvSpPr>
          <p:cNvPr id="6" name="Footer Placeholder 5"/>
          <p:cNvSpPr>
            <a:spLocks noGrp="1"/>
          </p:cNvSpPr>
          <p:nvPr>
            <p:ph type="ftr" sz="quarter" idx="11"/>
          </p:nvPr>
        </p:nvSpPr>
        <p:spPr/>
        <p:txBody>
          <a:bodyPr/>
          <a:lstStyle/>
          <a:p>
            <a:r>
              <a:rPr lang="en-US" smtClean="0"/>
              <a:t>Abraham Ansong</a:t>
            </a:r>
            <a:endParaRPr lang="en-US"/>
          </a:p>
        </p:txBody>
      </p:sp>
      <p:sp>
        <p:nvSpPr>
          <p:cNvPr id="7" name="Slide Number Placeholder 6"/>
          <p:cNvSpPr>
            <a:spLocks noGrp="1"/>
          </p:cNvSpPr>
          <p:nvPr>
            <p:ph type="sldNum" sz="quarter" idx="12"/>
          </p:nvPr>
        </p:nvSpPr>
        <p:spPr/>
        <p:txBody>
          <a:bodyPr/>
          <a:lstStyle/>
          <a:p>
            <a:fld id="{2FC8EF05-3AEE-4E4A-89E5-CABD0188CD2B}" type="slidenum">
              <a:rPr lang="en-US" smtClean="0"/>
              <a:pPr/>
              <a:t>14</a:t>
            </a:fld>
            <a:endParaRPr lang="en-US"/>
          </a:p>
        </p:txBody>
      </p:sp>
    </p:spTree>
    <p:extLst>
      <p:ext uri="{BB962C8B-B14F-4D97-AF65-F5344CB8AC3E}">
        <p14:creationId xmlns:p14="http://schemas.microsoft.com/office/powerpoint/2010/main" val="1104916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lstStyle/>
          <a:p>
            <a:pPr marL="0" indent="0" algn="just">
              <a:buNone/>
            </a:pPr>
            <a:r>
              <a:rPr lang="en-US" dirty="0" smtClean="0"/>
              <a:t>These theories helps to understand, explain and predict what nations exports and imports with what other nations.</a:t>
            </a:r>
            <a:endParaRPr lang="en-US" dirty="0"/>
          </a:p>
        </p:txBody>
      </p:sp>
      <p:sp>
        <p:nvSpPr>
          <p:cNvPr id="4" name="Date Placeholder 3"/>
          <p:cNvSpPr>
            <a:spLocks noGrp="1"/>
          </p:cNvSpPr>
          <p:nvPr>
            <p:ph type="dt" sz="half" idx="10"/>
          </p:nvPr>
        </p:nvSpPr>
        <p:spPr/>
        <p:txBody>
          <a:bodyPr/>
          <a:lstStyle/>
          <a:p>
            <a:fld id="{F24BD00D-42EB-40CD-A8FD-44071597F707}"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15</a:t>
            </a:fld>
            <a:endParaRPr lang="en-US"/>
          </a:p>
        </p:txBody>
      </p:sp>
    </p:spTree>
    <p:extLst>
      <p:ext uri="{BB962C8B-B14F-4D97-AF65-F5344CB8AC3E}">
        <p14:creationId xmlns:p14="http://schemas.microsoft.com/office/powerpoint/2010/main" val="2766050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Trade Theories</a:t>
            </a:r>
            <a:endParaRPr lang="en-US" dirty="0"/>
          </a:p>
        </p:txBody>
      </p:sp>
      <p:sp>
        <p:nvSpPr>
          <p:cNvPr id="3" name="Content Placeholder 2"/>
          <p:cNvSpPr>
            <a:spLocks noGrp="1"/>
          </p:cNvSpPr>
          <p:nvPr>
            <p:ph idx="1"/>
          </p:nvPr>
        </p:nvSpPr>
        <p:spPr/>
        <p:txBody>
          <a:bodyPr>
            <a:noAutofit/>
          </a:bodyPr>
          <a:lstStyle/>
          <a:p>
            <a:pPr algn="just"/>
            <a:r>
              <a:rPr lang="en-US" sz="2800" b="1" dirty="0" smtClean="0">
                <a:solidFill>
                  <a:srgbClr val="FF0000"/>
                </a:solidFill>
              </a:rPr>
              <a:t>Mercantilism</a:t>
            </a:r>
            <a:r>
              <a:rPr lang="en-US" sz="2800" dirty="0" smtClean="0"/>
              <a:t>: it states that the power and strength of a nation increases as the </a:t>
            </a:r>
            <a:r>
              <a:rPr lang="en-US" sz="2800" b="1" dirty="0" smtClean="0"/>
              <a:t>wealth</a:t>
            </a:r>
            <a:r>
              <a:rPr lang="en-US" sz="2800" dirty="0" smtClean="0"/>
              <a:t> of the nation increases. </a:t>
            </a:r>
          </a:p>
          <a:p>
            <a:pPr algn="just"/>
            <a:r>
              <a:rPr lang="en-US" sz="2800" dirty="0" smtClean="0"/>
              <a:t>Thus, Nations should accumulate wealth through exports(inflow) and discourage imports</a:t>
            </a:r>
          </a:p>
          <a:p>
            <a:pPr algn="just"/>
            <a:r>
              <a:rPr lang="en-US" sz="2800" dirty="0" smtClean="0"/>
              <a:t>The trade policy </a:t>
            </a:r>
            <a:r>
              <a:rPr lang="en-US" sz="2800" b="1" dirty="0" smtClean="0">
                <a:solidFill>
                  <a:srgbClr val="FF0000"/>
                </a:solidFill>
              </a:rPr>
              <a:t>implication</a:t>
            </a:r>
            <a:r>
              <a:rPr lang="en-US" sz="2800" dirty="0" smtClean="0"/>
              <a:t> was the generation of national trade surplus paid for by accumulation of gold reserves</a:t>
            </a:r>
          </a:p>
          <a:p>
            <a:pPr algn="just"/>
            <a:r>
              <a:rPr lang="en-US" sz="2800" dirty="0"/>
              <a:t>This was accomplished through trade surpluses, government intervention and colonization.</a:t>
            </a:r>
          </a:p>
          <a:p>
            <a:pPr marL="0" indent="0" algn="just">
              <a:buNone/>
            </a:pPr>
            <a:endParaRPr lang="en-US" sz="2800" dirty="0" smtClean="0"/>
          </a:p>
        </p:txBody>
      </p:sp>
      <p:sp>
        <p:nvSpPr>
          <p:cNvPr id="4" name="Date Placeholder 3"/>
          <p:cNvSpPr>
            <a:spLocks noGrp="1"/>
          </p:cNvSpPr>
          <p:nvPr>
            <p:ph type="dt" sz="half" idx="10"/>
          </p:nvPr>
        </p:nvSpPr>
        <p:spPr/>
        <p:txBody>
          <a:bodyPr/>
          <a:lstStyle/>
          <a:p>
            <a:fld id="{DFF9FA28-6D61-4441-A2C4-CC26D78C726B}"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16</a:t>
            </a:fld>
            <a:endParaRPr lang="en-US"/>
          </a:p>
        </p:txBody>
      </p:sp>
    </p:spTree>
    <p:extLst>
      <p:ext uri="{BB962C8B-B14F-4D97-AF65-F5344CB8AC3E}">
        <p14:creationId xmlns:p14="http://schemas.microsoft.com/office/powerpoint/2010/main" val="2376391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smtClean="0">
                <a:solidFill>
                  <a:srgbClr val="FF0000"/>
                </a:solidFill>
              </a:rPr>
              <a:t>Absolute Cost Advantage Theory</a:t>
            </a:r>
            <a:r>
              <a:rPr lang="en-US" dirty="0" smtClean="0"/>
              <a:t>: Absolute Cost Advantage refers to a nation’s ability to produce more of a good than other nation’s using the same amount of resources. Or a country has an absolute advantage in the production of a product when it is more efficient and cheaper in producing it than any other country.</a:t>
            </a:r>
          </a:p>
          <a:p>
            <a:pPr marL="0" indent="0" algn="just">
              <a:buNone/>
            </a:pPr>
            <a:endParaRPr lang="en-US" dirty="0" smtClean="0"/>
          </a:p>
          <a:p>
            <a:pPr marL="0" indent="0" algn="just">
              <a:buNone/>
            </a:pPr>
            <a:r>
              <a:rPr lang="en-US" dirty="0" smtClean="0"/>
              <a:t> It was propounded by Adams Smith. Smith(1776) made the following propositions:</a:t>
            </a:r>
          </a:p>
          <a:p>
            <a:pPr marL="514350" indent="-514350" algn="just">
              <a:buFont typeface="+mj-lt"/>
              <a:buAutoNum type="arabicPeriod"/>
            </a:pPr>
            <a:r>
              <a:rPr lang="en-US" dirty="0" smtClean="0"/>
              <a:t>It was impossible for all nations to become rich simultaneously </a:t>
            </a:r>
          </a:p>
          <a:p>
            <a:pPr marL="514350" indent="-514350" algn="just">
              <a:buFont typeface="+mj-lt"/>
              <a:buAutoNum type="arabicPeriod"/>
            </a:pPr>
            <a:r>
              <a:rPr lang="en-US" dirty="0" smtClean="0"/>
              <a:t>Wealth of Nations depends upon the goods and services available to their citizens rather than their gold reserves</a:t>
            </a:r>
          </a:p>
          <a:p>
            <a:pPr marL="0" indent="0" algn="just">
              <a:buNone/>
            </a:pPr>
            <a:r>
              <a:rPr lang="en-US" dirty="0" smtClean="0"/>
              <a:t>He was a strong advocate of free trade</a:t>
            </a:r>
            <a:endParaRPr lang="en-US" dirty="0"/>
          </a:p>
        </p:txBody>
      </p:sp>
      <p:sp>
        <p:nvSpPr>
          <p:cNvPr id="4" name="Date Placeholder 3"/>
          <p:cNvSpPr>
            <a:spLocks noGrp="1"/>
          </p:cNvSpPr>
          <p:nvPr>
            <p:ph type="dt" sz="half" idx="10"/>
          </p:nvPr>
        </p:nvSpPr>
        <p:spPr/>
        <p:txBody>
          <a:bodyPr/>
          <a:lstStyle/>
          <a:p>
            <a:fld id="{209FAFC1-B7ED-4B08-BA8E-1C92745301A3}"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17</a:t>
            </a:fld>
            <a:endParaRPr lang="en-US"/>
          </a:p>
        </p:txBody>
      </p:sp>
    </p:spTree>
    <p:extLst>
      <p:ext uri="{BB962C8B-B14F-4D97-AF65-F5344CB8AC3E}">
        <p14:creationId xmlns:p14="http://schemas.microsoft.com/office/powerpoint/2010/main" val="271847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lstStyle/>
          <a:p>
            <a:pPr marL="0" indent="0" algn="just">
              <a:buNone/>
            </a:pPr>
            <a:r>
              <a:rPr lang="en-US" b="1" dirty="0">
                <a:solidFill>
                  <a:srgbClr val="FF0000"/>
                </a:solidFill>
              </a:rPr>
              <a:t>Absolute </a:t>
            </a:r>
            <a:r>
              <a:rPr lang="en-US" b="1" dirty="0" smtClean="0">
                <a:solidFill>
                  <a:srgbClr val="FF0000"/>
                </a:solidFill>
              </a:rPr>
              <a:t>Cost Advantage</a:t>
            </a:r>
          </a:p>
          <a:p>
            <a:pPr marL="0" indent="0" algn="just">
              <a:buNone/>
            </a:pPr>
            <a:r>
              <a:rPr lang="en-US" b="1" i="1" dirty="0" smtClean="0">
                <a:solidFill>
                  <a:srgbClr val="FF0000"/>
                </a:solidFill>
              </a:rPr>
              <a:t>It differs from the mercantilism in that:</a:t>
            </a:r>
            <a:endParaRPr lang="en-US" i="1" dirty="0" smtClean="0"/>
          </a:p>
          <a:p>
            <a:pPr marL="514350" indent="-514350" algn="just">
              <a:buFont typeface="+mj-lt"/>
              <a:buAutoNum type="arabicPeriod"/>
            </a:pPr>
            <a:r>
              <a:rPr lang="en-US" dirty="0" smtClean="0"/>
              <a:t>It measures a nation’s wealth by the living standards of its people</a:t>
            </a:r>
          </a:p>
          <a:p>
            <a:pPr marL="514350" indent="-514350" algn="just">
              <a:buFont typeface="+mj-lt"/>
              <a:buAutoNum type="arabicPeriod"/>
            </a:pPr>
            <a:r>
              <a:rPr lang="en-US" dirty="0" smtClean="0"/>
              <a:t>It destroys the Mercantilist idea since there are gains to be had by both countries to the exchange</a:t>
            </a:r>
          </a:p>
          <a:p>
            <a:pPr marL="514350" indent="-514350" algn="just">
              <a:buFont typeface="+mj-lt"/>
              <a:buAutoNum type="arabicPeriod"/>
            </a:pPr>
            <a:r>
              <a:rPr lang="en-US" dirty="0" smtClean="0"/>
              <a:t>It challenges the objective of the national government to acquire wealth through restrictive trade policies</a:t>
            </a:r>
            <a:endParaRPr lang="en-US" dirty="0"/>
          </a:p>
        </p:txBody>
      </p:sp>
      <p:sp>
        <p:nvSpPr>
          <p:cNvPr id="4" name="Date Placeholder 3"/>
          <p:cNvSpPr>
            <a:spLocks noGrp="1"/>
          </p:cNvSpPr>
          <p:nvPr>
            <p:ph type="dt" sz="half" idx="10"/>
          </p:nvPr>
        </p:nvSpPr>
        <p:spPr/>
        <p:txBody>
          <a:bodyPr/>
          <a:lstStyle/>
          <a:p>
            <a:fld id="{2AED392C-ACFA-437A-B820-60D0BE553075}"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18</a:t>
            </a:fld>
            <a:endParaRPr lang="en-US"/>
          </a:p>
        </p:txBody>
      </p:sp>
    </p:spTree>
    <p:extLst>
      <p:ext uri="{BB962C8B-B14F-4D97-AF65-F5344CB8AC3E}">
        <p14:creationId xmlns:p14="http://schemas.microsoft.com/office/powerpoint/2010/main" val="3955934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smtClean="0">
                <a:ea typeface="ＭＳ Ｐゴシック" charset="-128"/>
              </a:rPr>
              <a:t>Assumptions of Absolute Cost Advantage</a:t>
            </a:r>
          </a:p>
          <a:p>
            <a:pPr algn="just"/>
            <a:r>
              <a:rPr lang="en-US" sz="2800" dirty="0" smtClean="0">
                <a:ea typeface="ＭＳ Ｐゴシック" charset="-128"/>
              </a:rPr>
              <a:t>No opportunity cost</a:t>
            </a:r>
          </a:p>
          <a:p>
            <a:pPr algn="just"/>
            <a:r>
              <a:rPr lang="en-US" sz="2800" dirty="0" smtClean="0">
                <a:ea typeface="ＭＳ Ｐゴシック" charset="-128"/>
              </a:rPr>
              <a:t>Only two countries  </a:t>
            </a:r>
          </a:p>
          <a:p>
            <a:pPr algn="just"/>
            <a:r>
              <a:rPr lang="en-US" sz="2800" dirty="0" smtClean="0">
                <a:ea typeface="ＭＳ Ｐゴシック" charset="-128"/>
              </a:rPr>
              <a:t>Only two goods involved</a:t>
            </a:r>
          </a:p>
          <a:p>
            <a:pPr algn="just"/>
            <a:r>
              <a:rPr lang="en-US" sz="2800" dirty="0" smtClean="0">
                <a:ea typeface="ＭＳ Ｐゴシック" charset="-128"/>
              </a:rPr>
              <a:t>No barrier to labor mobility</a:t>
            </a:r>
            <a:endParaRPr lang="en-US" sz="2800" dirty="0">
              <a:ea typeface="ＭＳ Ｐゴシック" charset="-128"/>
            </a:endParaRPr>
          </a:p>
          <a:p>
            <a:pPr algn="just"/>
            <a:r>
              <a:rPr lang="en-US" sz="2600" dirty="0" smtClean="0">
                <a:ea typeface="ＭＳ Ｐゴシック" charset="-128"/>
              </a:rPr>
              <a:t>No transportation costs</a:t>
            </a:r>
          </a:p>
          <a:p>
            <a:pPr algn="just"/>
            <a:r>
              <a:rPr lang="en-US" dirty="0" smtClean="0">
                <a:ea typeface="ＭＳ Ｐゴシック" charset="-128"/>
              </a:rPr>
              <a:t>No other barriers of trade such as tariffs and quotas</a:t>
            </a:r>
            <a:r>
              <a:rPr lang="en-US" sz="2600" dirty="0" smtClean="0">
                <a:ea typeface="ＭＳ Ｐゴシック" charset="-128"/>
              </a:rPr>
              <a:t> </a:t>
            </a:r>
          </a:p>
          <a:p>
            <a:pPr marL="0" indent="0" algn="just">
              <a:buNone/>
            </a:pPr>
            <a:endParaRPr lang="en-US" dirty="0"/>
          </a:p>
        </p:txBody>
      </p:sp>
      <p:sp>
        <p:nvSpPr>
          <p:cNvPr id="4" name="Date Placeholder 3"/>
          <p:cNvSpPr>
            <a:spLocks noGrp="1"/>
          </p:cNvSpPr>
          <p:nvPr>
            <p:ph type="dt" sz="half" idx="10"/>
          </p:nvPr>
        </p:nvSpPr>
        <p:spPr/>
        <p:txBody>
          <a:bodyPr/>
          <a:lstStyle/>
          <a:p>
            <a:fld id="{118A47A0-FE78-42FA-B43D-49DFFCB4B7D7}"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19</a:t>
            </a:fld>
            <a:endParaRPr lang="en-US"/>
          </a:p>
        </p:txBody>
      </p:sp>
    </p:spTree>
    <p:extLst>
      <p:ext uri="{BB962C8B-B14F-4D97-AF65-F5344CB8AC3E}">
        <p14:creationId xmlns:p14="http://schemas.microsoft.com/office/powerpoint/2010/main" val="423833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Trade</a:t>
            </a:r>
            <a:endParaRPr lang="en-US" dirty="0"/>
          </a:p>
        </p:txBody>
      </p:sp>
      <p:sp>
        <p:nvSpPr>
          <p:cNvPr id="3" name="Content Placeholder 2"/>
          <p:cNvSpPr>
            <a:spLocks noGrp="1"/>
          </p:cNvSpPr>
          <p:nvPr>
            <p:ph idx="1"/>
          </p:nvPr>
        </p:nvSpPr>
        <p:spPr/>
        <p:txBody>
          <a:bodyPr/>
          <a:lstStyle/>
          <a:p>
            <a:pPr algn="just"/>
            <a:r>
              <a:rPr lang="en-GB" b="1" dirty="0" smtClean="0">
                <a:solidFill>
                  <a:srgbClr val="FF0000"/>
                </a:solidFill>
              </a:rPr>
              <a:t>International trade </a:t>
            </a:r>
            <a:r>
              <a:rPr lang="en-GB" dirty="0" smtClean="0"/>
              <a:t>refers to </a:t>
            </a:r>
            <a:r>
              <a:rPr lang="en-GB" dirty="0"/>
              <a:t>b</a:t>
            </a:r>
            <a:r>
              <a:rPr lang="en-GB" dirty="0" smtClean="0"/>
              <a:t>uying and selling of goods and services between two or more countries</a:t>
            </a:r>
            <a:endParaRPr lang="en-GB" b="1" dirty="0" smtClean="0"/>
          </a:p>
          <a:p>
            <a:pPr algn="just"/>
            <a:r>
              <a:rPr lang="en-GB" b="1" dirty="0" smtClean="0">
                <a:solidFill>
                  <a:srgbClr val="FF0000"/>
                </a:solidFill>
              </a:rPr>
              <a:t>Home trade</a:t>
            </a:r>
            <a:r>
              <a:rPr lang="en-GB" dirty="0" smtClean="0"/>
              <a:t>: is the process of buying and selling of goods and services between parties within the national boundaries of a country.</a:t>
            </a:r>
          </a:p>
          <a:p>
            <a:pPr algn="just"/>
            <a:r>
              <a:rPr lang="en-GB" b="1" dirty="0" smtClean="0"/>
              <a:t>Foreign and Domestic </a:t>
            </a:r>
            <a:r>
              <a:rPr lang="en-GB" dirty="0" smtClean="0"/>
              <a:t>trade operate in different environment and are affected by different environmental forces</a:t>
            </a:r>
            <a:endParaRPr lang="en-GB" b="1" dirty="0" smtClean="0"/>
          </a:p>
          <a:p>
            <a:pPr marL="0" indent="0" algn="just">
              <a:buNone/>
            </a:pPr>
            <a:endParaRPr lang="en-US" dirty="0"/>
          </a:p>
        </p:txBody>
      </p:sp>
      <p:sp>
        <p:nvSpPr>
          <p:cNvPr id="4" name="Date Placeholder 3"/>
          <p:cNvSpPr>
            <a:spLocks noGrp="1"/>
          </p:cNvSpPr>
          <p:nvPr>
            <p:ph type="dt" sz="half" idx="10"/>
          </p:nvPr>
        </p:nvSpPr>
        <p:spPr/>
        <p:txBody>
          <a:bodyPr/>
          <a:lstStyle/>
          <a:p>
            <a:fld id="{D007CBF2-1370-4920-BFB8-1811E06AAFD8}"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a:t>
            </a:fld>
            <a:endParaRPr lang="en-US"/>
          </a:p>
        </p:txBody>
      </p:sp>
    </p:spTree>
    <p:extLst>
      <p:ext uri="{BB962C8B-B14F-4D97-AF65-F5344CB8AC3E}">
        <p14:creationId xmlns:p14="http://schemas.microsoft.com/office/powerpoint/2010/main" val="1792505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normAutofit/>
          </a:bodyPr>
          <a:lstStyle/>
          <a:p>
            <a:pPr marL="0" indent="0" algn="just">
              <a:buNone/>
            </a:pPr>
            <a:r>
              <a:rPr lang="en-US" b="1" dirty="0" smtClean="0">
                <a:solidFill>
                  <a:srgbClr val="FF0000"/>
                </a:solidFill>
              </a:rPr>
              <a:t>Comparative Advantage</a:t>
            </a:r>
          </a:p>
          <a:p>
            <a:pPr algn="just"/>
            <a:r>
              <a:rPr lang="en-US" dirty="0" smtClean="0"/>
              <a:t>David Ricardo (1817) developed this theory</a:t>
            </a:r>
          </a:p>
          <a:p>
            <a:pPr algn="just"/>
            <a:r>
              <a:rPr lang="en-US" dirty="0" smtClean="0"/>
              <a:t>A </a:t>
            </a:r>
            <a:r>
              <a:rPr lang="en-US" dirty="0"/>
              <a:t>country enjoys a </a:t>
            </a:r>
            <a:r>
              <a:rPr lang="en-US" b="1" i="1" dirty="0"/>
              <a:t>comparative advantage</a:t>
            </a:r>
            <a:r>
              <a:rPr lang="en-US" dirty="0"/>
              <a:t> in the production of a good if that good can be produced at a lower cost </a:t>
            </a:r>
            <a:r>
              <a:rPr lang="en-US" i="1" dirty="0"/>
              <a:t>in terms of other goods</a:t>
            </a:r>
            <a:r>
              <a:rPr lang="en-US" dirty="0" smtClean="0"/>
              <a:t>.</a:t>
            </a:r>
          </a:p>
          <a:p>
            <a:pPr algn="just"/>
            <a:r>
              <a:rPr lang="en-US" dirty="0" smtClean="0"/>
              <a:t>Countries have advantage in a good if it has a lower opportunity cost of producing the good than others</a:t>
            </a:r>
            <a:endParaRPr lang="en-US" dirty="0"/>
          </a:p>
          <a:p>
            <a:pPr marL="0" indent="0" algn="just">
              <a:buNone/>
            </a:pPr>
            <a:endParaRPr lang="en-US" dirty="0"/>
          </a:p>
        </p:txBody>
      </p:sp>
      <p:sp>
        <p:nvSpPr>
          <p:cNvPr id="4" name="Date Placeholder 3"/>
          <p:cNvSpPr>
            <a:spLocks noGrp="1"/>
          </p:cNvSpPr>
          <p:nvPr>
            <p:ph type="dt" sz="half" idx="10"/>
          </p:nvPr>
        </p:nvSpPr>
        <p:spPr/>
        <p:txBody>
          <a:bodyPr/>
          <a:lstStyle/>
          <a:p>
            <a:fld id="{1F8FCC4B-1057-4CDD-8734-A0DFAA08BD4F}"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20</a:t>
            </a:fld>
            <a:endParaRPr lang="en-US"/>
          </a:p>
        </p:txBody>
      </p:sp>
    </p:spTree>
    <p:extLst>
      <p:ext uri="{BB962C8B-B14F-4D97-AF65-F5344CB8AC3E}">
        <p14:creationId xmlns:p14="http://schemas.microsoft.com/office/powerpoint/2010/main" val="3551670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lstStyle/>
          <a:p>
            <a:pPr marL="0" indent="0" algn="just">
              <a:buNone/>
            </a:pPr>
            <a:r>
              <a:rPr lang="en-US" altLang="ja-JP" b="1" dirty="0" smtClean="0">
                <a:solidFill>
                  <a:srgbClr val="FF0000"/>
                </a:solidFill>
                <a:ea typeface="ＭＳ Ｐゴシック" charset="-128"/>
              </a:rPr>
              <a:t>Comparative Advantage</a:t>
            </a:r>
          </a:p>
          <a:p>
            <a:pPr marL="0" indent="0" algn="just">
              <a:buNone/>
            </a:pPr>
            <a:r>
              <a:rPr lang="en-US" altLang="ja-JP" b="1" dirty="0" smtClean="0">
                <a:solidFill>
                  <a:srgbClr val="FF0000"/>
                </a:solidFill>
                <a:ea typeface="ＭＳ Ｐゴシック" charset="-128"/>
              </a:rPr>
              <a:t>Question</a:t>
            </a:r>
            <a:r>
              <a:rPr lang="en-US" altLang="ja-JP" dirty="0" smtClean="0">
                <a:ea typeface="ＭＳ Ｐゴシック" charset="-128"/>
              </a:rPr>
              <a:t>: Suppose </a:t>
            </a:r>
            <a:r>
              <a:rPr lang="en-US" altLang="ja-JP" dirty="0">
                <a:ea typeface="ＭＳ Ｐゴシック" charset="-128"/>
              </a:rPr>
              <a:t>one country is more efficient than another in everything?</a:t>
            </a:r>
          </a:p>
          <a:p>
            <a:pPr algn="just"/>
            <a:r>
              <a:rPr lang="en-US" dirty="0">
                <a:ea typeface="ＭＳ Ｐゴシック" charset="-128"/>
              </a:rPr>
              <a:t>There are </a:t>
            </a:r>
            <a:r>
              <a:rPr lang="en-US" u="sng" dirty="0">
                <a:ea typeface="ＭＳ Ｐゴシック" charset="-128"/>
              </a:rPr>
              <a:t>still</a:t>
            </a:r>
            <a:r>
              <a:rPr lang="en-US" dirty="0">
                <a:ea typeface="ＭＳ Ｐゴシック" charset="-128"/>
              </a:rPr>
              <a:t> global gains to be made if a country specializes in products it produces </a:t>
            </a:r>
            <a:r>
              <a:rPr lang="en-US" u="sng" dirty="0">
                <a:ea typeface="ＭＳ Ｐゴシック" charset="-128"/>
              </a:rPr>
              <a:t>relatively</a:t>
            </a:r>
            <a:r>
              <a:rPr lang="en-US" dirty="0">
                <a:ea typeface="ＭＳ Ｐゴシック" charset="-128"/>
              </a:rPr>
              <a:t> more efficiently than other products</a:t>
            </a:r>
          </a:p>
          <a:p>
            <a:pPr marL="0" indent="0" algn="just">
              <a:buNone/>
            </a:pPr>
            <a:endParaRPr lang="en-US" dirty="0"/>
          </a:p>
        </p:txBody>
      </p:sp>
      <p:sp>
        <p:nvSpPr>
          <p:cNvPr id="4" name="Date Placeholder 3"/>
          <p:cNvSpPr>
            <a:spLocks noGrp="1"/>
          </p:cNvSpPr>
          <p:nvPr>
            <p:ph type="dt" sz="half" idx="10"/>
          </p:nvPr>
        </p:nvSpPr>
        <p:spPr/>
        <p:txBody>
          <a:bodyPr/>
          <a:lstStyle/>
          <a:p>
            <a:fld id="{C71219D1-32FF-4F70-8DAF-3C6E8E8FDC83}"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21</a:t>
            </a:fld>
            <a:endParaRPr lang="en-US"/>
          </a:p>
        </p:txBody>
      </p:sp>
    </p:spTree>
    <p:extLst>
      <p:ext uri="{BB962C8B-B14F-4D97-AF65-F5344CB8AC3E}">
        <p14:creationId xmlns:p14="http://schemas.microsoft.com/office/powerpoint/2010/main" val="3126497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normAutofit/>
          </a:bodyPr>
          <a:lstStyle/>
          <a:p>
            <a:pPr marL="0" indent="0" algn="just">
              <a:buNone/>
            </a:pPr>
            <a:r>
              <a:rPr lang="en-US" b="1" dirty="0" err="1" smtClean="0">
                <a:solidFill>
                  <a:srgbClr val="FF0000"/>
                </a:solidFill>
              </a:rPr>
              <a:t>Heckscher</a:t>
            </a:r>
            <a:r>
              <a:rPr lang="en-US" b="1" dirty="0" smtClean="0">
                <a:solidFill>
                  <a:srgbClr val="FF0000"/>
                </a:solidFill>
              </a:rPr>
              <a:t>-Ohlin Theory</a:t>
            </a:r>
            <a:r>
              <a:rPr lang="en-US" dirty="0" smtClean="0"/>
              <a:t>: It holds that countries must export goods that intensively use factor endowment which are locally abundant while importing goods that make intensive use of factors that are locally scarce.</a:t>
            </a:r>
          </a:p>
          <a:p>
            <a:pPr marL="0" indent="0" algn="just">
              <a:buNone/>
            </a:pPr>
            <a:endParaRPr lang="en-US" dirty="0" smtClean="0"/>
          </a:p>
          <a:p>
            <a:pPr marL="0" indent="0" algn="just">
              <a:buNone/>
            </a:pPr>
            <a:r>
              <a:rPr lang="en-US" dirty="0" smtClean="0"/>
              <a:t>Patterns of trade are determined by differences in factor endowments.</a:t>
            </a:r>
          </a:p>
          <a:p>
            <a:pPr marL="0" indent="0" algn="just">
              <a:buNone/>
            </a:pPr>
            <a:r>
              <a:rPr lang="en-US" dirty="0" smtClean="0"/>
              <a:t> </a:t>
            </a:r>
          </a:p>
          <a:p>
            <a:pPr marL="0" indent="0" algn="just">
              <a:buNone/>
            </a:pPr>
            <a:endParaRPr lang="en-US" dirty="0"/>
          </a:p>
        </p:txBody>
      </p:sp>
      <p:sp>
        <p:nvSpPr>
          <p:cNvPr id="4" name="Date Placeholder 3"/>
          <p:cNvSpPr>
            <a:spLocks noGrp="1"/>
          </p:cNvSpPr>
          <p:nvPr>
            <p:ph type="dt" sz="half" idx="10"/>
          </p:nvPr>
        </p:nvSpPr>
        <p:spPr/>
        <p:txBody>
          <a:bodyPr/>
          <a:lstStyle/>
          <a:p>
            <a:fld id="{0421A341-C153-4CFC-A8E4-2FF6B7FF200C}"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22</a:t>
            </a:fld>
            <a:endParaRPr lang="en-US"/>
          </a:p>
        </p:txBody>
      </p:sp>
    </p:spTree>
    <p:extLst>
      <p:ext uri="{BB962C8B-B14F-4D97-AF65-F5344CB8AC3E}">
        <p14:creationId xmlns:p14="http://schemas.microsoft.com/office/powerpoint/2010/main" val="24097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lstStyle/>
          <a:p>
            <a:pPr marL="0" indent="0" algn="just">
              <a:buNone/>
            </a:pPr>
            <a:r>
              <a:rPr lang="en-US" b="1" dirty="0" smtClean="0">
                <a:solidFill>
                  <a:srgbClr val="FF0000"/>
                </a:solidFill>
              </a:rPr>
              <a:t>Porter National Competitive Advantage</a:t>
            </a:r>
            <a:r>
              <a:rPr lang="en-US" dirty="0" smtClean="0"/>
              <a:t>: this theory was developed by Porter(1990). It is commonly referred as Porter’s diamond. The tenant of this theory was to explain why a nation achieves international success in a particular industry. E.g. Switzerland excels in Pharmaceuticals, German in Automobiles, US in chemical industry</a:t>
            </a:r>
            <a:endParaRPr lang="en-US" dirty="0"/>
          </a:p>
        </p:txBody>
      </p:sp>
      <p:pic>
        <p:nvPicPr>
          <p:cNvPr id="3074" name="Picture 2" descr="C:\Users\PET4PAT\Pictures\natue\porters diamo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3114" y="4800600"/>
            <a:ext cx="3820886"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B3D0CBE7-F906-4CE4-B976-967B89CB55EC}"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23</a:t>
            </a:fld>
            <a:endParaRPr lang="en-US"/>
          </a:p>
        </p:txBody>
      </p:sp>
    </p:spTree>
    <p:extLst>
      <p:ext uri="{BB962C8B-B14F-4D97-AF65-F5344CB8AC3E}">
        <p14:creationId xmlns:p14="http://schemas.microsoft.com/office/powerpoint/2010/main" val="2459001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normAutofit fontScale="85000" lnSpcReduction="10000"/>
          </a:bodyPr>
          <a:lstStyle/>
          <a:p>
            <a:pPr algn="just"/>
            <a:r>
              <a:rPr lang="en-US" b="1" i="1" dirty="0"/>
              <a:t>Factor </a:t>
            </a:r>
            <a:r>
              <a:rPr lang="en-US" b="1" i="1" dirty="0" smtClean="0"/>
              <a:t>endowments</a:t>
            </a:r>
            <a:r>
              <a:rPr lang="en-US" dirty="0" smtClean="0"/>
              <a:t>: a </a:t>
            </a:r>
            <a:r>
              <a:rPr lang="en-US" dirty="0"/>
              <a:t>nation’s position in factors of production </a:t>
            </a:r>
            <a:r>
              <a:rPr lang="en-US" dirty="0" smtClean="0"/>
              <a:t>are necessary to determine what they should produce and how  </a:t>
            </a:r>
            <a:r>
              <a:rPr lang="en-US" dirty="0"/>
              <a:t>to compete in a given industry.</a:t>
            </a:r>
          </a:p>
          <a:p>
            <a:pPr algn="just"/>
            <a:r>
              <a:rPr lang="en-US" dirty="0" smtClean="0"/>
              <a:t> </a:t>
            </a:r>
            <a:r>
              <a:rPr lang="en-US" b="1" i="1" dirty="0"/>
              <a:t>Demand </a:t>
            </a:r>
            <a:r>
              <a:rPr lang="en-US" b="1" i="1" dirty="0" smtClean="0"/>
              <a:t>conditions</a:t>
            </a:r>
            <a:r>
              <a:rPr lang="en-US" dirty="0" smtClean="0"/>
              <a:t>: the </a:t>
            </a:r>
            <a:r>
              <a:rPr lang="en-US" dirty="0"/>
              <a:t>nature </a:t>
            </a:r>
            <a:r>
              <a:rPr lang="en-US" dirty="0" smtClean="0"/>
              <a:t> and sophistication of </a:t>
            </a:r>
            <a:r>
              <a:rPr lang="en-US" dirty="0"/>
              <a:t>home demand for the industry’s product </a:t>
            </a:r>
            <a:r>
              <a:rPr lang="en-US" dirty="0" smtClean="0"/>
              <a:t>or service is critical for its ongoing innovation thereby creating competitive advantage.</a:t>
            </a:r>
            <a:endParaRPr lang="en-US" dirty="0"/>
          </a:p>
          <a:p>
            <a:pPr algn="just"/>
            <a:r>
              <a:rPr lang="en-US" b="1" i="1" dirty="0" smtClean="0"/>
              <a:t>Relating </a:t>
            </a:r>
            <a:r>
              <a:rPr lang="en-US" b="1" i="1" dirty="0"/>
              <a:t>and supporting </a:t>
            </a:r>
            <a:r>
              <a:rPr lang="en-US" b="1" i="1" dirty="0" smtClean="0"/>
              <a:t>industries</a:t>
            </a:r>
            <a:r>
              <a:rPr lang="en-US" dirty="0" smtClean="0"/>
              <a:t>: the </a:t>
            </a:r>
            <a:r>
              <a:rPr lang="en-US" dirty="0"/>
              <a:t>presence </a:t>
            </a:r>
            <a:r>
              <a:rPr lang="en-US" dirty="0" smtClean="0"/>
              <a:t> of strong, efficient supporting  and </a:t>
            </a:r>
            <a:r>
              <a:rPr lang="en-US" dirty="0"/>
              <a:t>related industries </a:t>
            </a:r>
            <a:r>
              <a:rPr lang="en-US" dirty="0" smtClean="0"/>
              <a:t> are crucial for gaining international competitiveness.</a:t>
            </a:r>
            <a:endParaRPr lang="en-US" dirty="0"/>
          </a:p>
          <a:p>
            <a:pPr algn="just"/>
            <a:r>
              <a:rPr lang="en-US" dirty="0" smtClean="0"/>
              <a:t> </a:t>
            </a:r>
            <a:r>
              <a:rPr lang="en-US" b="1" i="1" dirty="0"/>
              <a:t>Firm strategy, structure, and </a:t>
            </a:r>
            <a:r>
              <a:rPr lang="en-US" b="1" i="1" dirty="0" smtClean="0"/>
              <a:t>rivalry</a:t>
            </a:r>
            <a:r>
              <a:rPr lang="en-US" dirty="0" smtClean="0"/>
              <a:t>: the </a:t>
            </a:r>
            <a:r>
              <a:rPr lang="en-US" dirty="0"/>
              <a:t>conditions governing how </a:t>
            </a:r>
            <a:r>
              <a:rPr lang="en-US" dirty="0" smtClean="0"/>
              <a:t>companies are </a:t>
            </a:r>
            <a:r>
              <a:rPr lang="en-US" dirty="0"/>
              <a:t>created, organized, and managed and the nature of domestic </a:t>
            </a:r>
            <a:r>
              <a:rPr lang="en-US" dirty="0" smtClean="0"/>
              <a:t>rivalry can affect a firms competitiveness .</a:t>
            </a:r>
            <a:endParaRPr lang="en-US" dirty="0"/>
          </a:p>
        </p:txBody>
      </p:sp>
      <p:sp>
        <p:nvSpPr>
          <p:cNvPr id="4" name="Date Placeholder 3"/>
          <p:cNvSpPr>
            <a:spLocks noGrp="1"/>
          </p:cNvSpPr>
          <p:nvPr>
            <p:ph type="dt" sz="half" idx="10"/>
          </p:nvPr>
        </p:nvSpPr>
        <p:spPr/>
        <p:txBody>
          <a:bodyPr/>
          <a:lstStyle/>
          <a:p>
            <a:fld id="{01EFC2F7-FFA1-4F3D-974F-126F2691CF8F}"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24</a:t>
            </a:fld>
            <a:endParaRPr lang="en-US"/>
          </a:p>
        </p:txBody>
      </p:sp>
    </p:spTree>
    <p:extLst>
      <p:ext uri="{BB962C8B-B14F-4D97-AF65-F5344CB8AC3E}">
        <p14:creationId xmlns:p14="http://schemas.microsoft.com/office/powerpoint/2010/main" val="3896048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Theories</a:t>
            </a:r>
          </a:p>
        </p:txBody>
      </p:sp>
      <p:sp>
        <p:nvSpPr>
          <p:cNvPr id="3" name="Content Placeholder 2"/>
          <p:cNvSpPr>
            <a:spLocks noGrp="1"/>
          </p:cNvSpPr>
          <p:nvPr>
            <p:ph idx="1"/>
          </p:nvPr>
        </p:nvSpPr>
        <p:spPr/>
        <p:txBody>
          <a:bodyPr>
            <a:normAutofit/>
          </a:bodyPr>
          <a:lstStyle/>
          <a:p>
            <a:pPr marL="0" indent="0" algn="just">
              <a:buNone/>
            </a:pPr>
            <a:r>
              <a:rPr lang="en-US" dirty="0" smtClean="0"/>
              <a:t>Trade implications of Porters diamond:</a:t>
            </a:r>
          </a:p>
          <a:p>
            <a:pPr algn="just"/>
            <a:r>
              <a:rPr lang="en-US" dirty="0" smtClean="0"/>
              <a:t>Firms </a:t>
            </a:r>
            <a:r>
              <a:rPr lang="en-US" dirty="0"/>
              <a:t>are most likely to succeed in industries or industry segments where the </a:t>
            </a:r>
            <a:r>
              <a:rPr lang="en-US" dirty="0" smtClean="0"/>
              <a:t>diamond is </a:t>
            </a:r>
            <a:r>
              <a:rPr lang="en-US" dirty="0"/>
              <a:t>most favorable</a:t>
            </a:r>
            <a:r>
              <a:rPr lang="en-US" dirty="0" smtClean="0"/>
              <a:t>.</a:t>
            </a:r>
          </a:p>
          <a:p>
            <a:pPr algn="just"/>
            <a:r>
              <a:rPr lang="en-US" dirty="0" smtClean="0"/>
              <a:t>The  </a:t>
            </a:r>
            <a:r>
              <a:rPr lang="en-US" dirty="0"/>
              <a:t>diamond is a mutually reinforcing </a:t>
            </a:r>
            <a:r>
              <a:rPr lang="en-US" dirty="0" smtClean="0"/>
              <a:t>system. The </a:t>
            </a:r>
            <a:r>
              <a:rPr lang="en-US" dirty="0"/>
              <a:t>effect of one attribute is contingent on the state of </a:t>
            </a:r>
            <a:r>
              <a:rPr lang="en-US" dirty="0" smtClean="0"/>
              <a:t>others. For </a:t>
            </a:r>
            <a:r>
              <a:rPr lang="en-US" dirty="0"/>
              <a:t>example</a:t>
            </a:r>
            <a:r>
              <a:rPr lang="en-US" dirty="0" smtClean="0"/>
              <a:t>, favorable </a:t>
            </a:r>
            <a:r>
              <a:rPr lang="en-US" dirty="0"/>
              <a:t>demand </a:t>
            </a:r>
            <a:r>
              <a:rPr lang="en-US" dirty="0" smtClean="0"/>
              <a:t>condition is required to make factor endowments useful for competitive advantage.</a:t>
            </a:r>
            <a:endParaRPr lang="en-US" dirty="0"/>
          </a:p>
        </p:txBody>
      </p:sp>
      <p:sp>
        <p:nvSpPr>
          <p:cNvPr id="4" name="Date Placeholder 3"/>
          <p:cNvSpPr>
            <a:spLocks noGrp="1"/>
          </p:cNvSpPr>
          <p:nvPr>
            <p:ph type="dt" sz="half" idx="10"/>
          </p:nvPr>
        </p:nvSpPr>
        <p:spPr/>
        <p:txBody>
          <a:bodyPr/>
          <a:lstStyle/>
          <a:p>
            <a:fld id="{2A002C1D-4447-4847-90AD-D69E5AE3C3B9}"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25</a:t>
            </a:fld>
            <a:endParaRPr lang="en-US"/>
          </a:p>
        </p:txBody>
      </p:sp>
    </p:spTree>
    <p:extLst>
      <p:ext uri="{BB962C8B-B14F-4D97-AF65-F5344CB8AC3E}">
        <p14:creationId xmlns:p14="http://schemas.microsoft.com/office/powerpoint/2010/main" val="2445666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Trade</a:t>
            </a:r>
            <a:endParaRPr lang="en-US" dirty="0"/>
          </a:p>
        </p:txBody>
      </p:sp>
      <p:sp>
        <p:nvSpPr>
          <p:cNvPr id="3" name="Content Placeholder 2"/>
          <p:cNvSpPr>
            <a:spLocks noGrp="1"/>
          </p:cNvSpPr>
          <p:nvPr>
            <p:ph idx="1"/>
          </p:nvPr>
        </p:nvSpPr>
        <p:spPr/>
        <p:txBody>
          <a:bodyPr/>
          <a:lstStyle/>
          <a:p>
            <a:pPr algn="just"/>
            <a:r>
              <a:rPr lang="en-US" b="1" dirty="0">
                <a:solidFill>
                  <a:srgbClr val="FF0000"/>
                </a:solidFill>
              </a:rPr>
              <a:t>Free trade</a:t>
            </a:r>
            <a:r>
              <a:rPr lang="en-US" dirty="0"/>
              <a:t> refers to a situation where a government does not attempt to restrict what its citizens can buy from another country or what they can sell to another </a:t>
            </a:r>
            <a:r>
              <a:rPr lang="en-US" dirty="0" smtClean="0"/>
              <a:t>country.</a:t>
            </a:r>
          </a:p>
          <a:p>
            <a:pPr algn="just">
              <a:buNone/>
            </a:pPr>
            <a:endParaRPr lang="en-US" dirty="0"/>
          </a:p>
          <a:p>
            <a:pPr algn="just"/>
            <a:r>
              <a:rPr lang="en-US" dirty="0"/>
              <a:t>While many nations are nominally committed to free trade, they tend to intervene in international trade to protect the interests of politically important groups </a:t>
            </a:r>
          </a:p>
          <a:p>
            <a:pPr algn="just"/>
            <a:endParaRPr lang="en-GB" dirty="0" smtClean="0"/>
          </a:p>
          <a:p>
            <a:pPr marL="0" indent="0" algn="just">
              <a:buNone/>
            </a:pPr>
            <a:endParaRPr lang="en-US" dirty="0"/>
          </a:p>
        </p:txBody>
      </p:sp>
      <p:sp>
        <p:nvSpPr>
          <p:cNvPr id="4" name="Date Placeholder 3"/>
          <p:cNvSpPr>
            <a:spLocks noGrp="1"/>
          </p:cNvSpPr>
          <p:nvPr>
            <p:ph type="dt" sz="half" idx="10"/>
          </p:nvPr>
        </p:nvSpPr>
        <p:spPr/>
        <p:txBody>
          <a:bodyPr/>
          <a:lstStyle/>
          <a:p>
            <a:fld id="{2AD6A3AE-E8BE-45D1-A93E-33785FE72632}"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26</a:t>
            </a:fld>
            <a:endParaRPr lang="en-US"/>
          </a:p>
        </p:txBody>
      </p:sp>
    </p:spTree>
    <p:extLst>
      <p:ext uri="{BB962C8B-B14F-4D97-AF65-F5344CB8AC3E}">
        <p14:creationId xmlns:p14="http://schemas.microsoft.com/office/powerpoint/2010/main" val="1970372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Free Trade</a:t>
            </a:r>
            <a:endParaRPr lang="en-US" dirty="0"/>
          </a:p>
        </p:txBody>
      </p:sp>
      <p:sp>
        <p:nvSpPr>
          <p:cNvPr id="3" name="Content Placeholder 2"/>
          <p:cNvSpPr>
            <a:spLocks noGrp="1"/>
          </p:cNvSpPr>
          <p:nvPr>
            <p:ph idx="1"/>
          </p:nvPr>
        </p:nvSpPr>
        <p:spPr/>
        <p:txBody>
          <a:bodyPr/>
          <a:lstStyle/>
          <a:p>
            <a:pPr algn="just"/>
            <a:r>
              <a:rPr lang="en-GB" dirty="0" smtClean="0"/>
              <a:t>Benefits to Consumers- Greater variety of goods available for consumption.</a:t>
            </a:r>
          </a:p>
          <a:p>
            <a:pPr algn="just"/>
            <a:r>
              <a:rPr lang="en-GB" dirty="0" smtClean="0"/>
              <a:t>Increased production</a:t>
            </a:r>
          </a:p>
          <a:p>
            <a:pPr algn="just"/>
            <a:r>
              <a:rPr lang="en-GB" dirty="0" smtClean="0"/>
              <a:t>Efficiency in production</a:t>
            </a:r>
          </a:p>
          <a:p>
            <a:pPr algn="just"/>
            <a:r>
              <a:rPr lang="en-GB" dirty="0" smtClean="0"/>
              <a:t>Employment</a:t>
            </a:r>
          </a:p>
          <a:p>
            <a:pPr algn="just"/>
            <a:r>
              <a:rPr lang="en-GB" dirty="0" smtClean="0"/>
              <a:t>Foreign exchange gains</a:t>
            </a:r>
          </a:p>
          <a:p>
            <a:pPr algn="just"/>
            <a:r>
              <a:rPr lang="en-GB" dirty="0" smtClean="0"/>
              <a:t>Economic growth</a:t>
            </a:r>
          </a:p>
          <a:p>
            <a:pPr marL="0" indent="0" algn="just">
              <a:buNone/>
            </a:pPr>
            <a:endParaRPr lang="en-US" dirty="0"/>
          </a:p>
        </p:txBody>
      </p:sp>
      <p:sp>
        <p:nvSpPr>
          <p:cNvPr id="4" name="Date Placeholder 3"/>
          <p:cNvSpPr>
            <a:spLocks noGrp="1"/>
          </p:cNvSpPr>
          <p:nvPr>
            <p:ph type="dt" sz="half" idx="10"/>
          </p:nvPr>
        </p:nvSpPr>
        <p:spPr/>
        <p:txBody>
          <a:bodyPr/>
          <a:lstStyle/>
          <a:p>
            <a:fld id="{67027382-5131-4ED6-9B32-14D6BD369594}"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27</a:t>
            </a:fld>
            <a:endParaRPr lang="en-US"/>
          </a:p>
        </p:txBody>
      </p:sp>
    </p:spTree>
    <p:extLst>
      <p:ext uri="{BB962C8B-B14F-4D97-AF65-F5344CB8AC3E}">
        <p14:creationId xmlns:p14="http://schemas.microsoft.com/office/powerpoint/2010/main" val="1162752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Free Trade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It destroys infant industries</a:t>
            </a:r>
          </a:p>
          <a:p>
            <a:pPr marL="514350" indent="-514350">
              <a:buFont typeface="+mj-lt"/>
              <a:buAutoNum type="arabicPeriod"/>
            </a:pPr>
            <a:r>
              <a:rPr lang="en-US" dirty="0" smtClean="0"/>
              <a:t>It promotes dumping</a:t>
            </a:r>
          </a:p>
          <a:p>
            <a:pPr marL="514350" indent="-514350">
              <a:buFont typeface="+mj-lt"/>
              <a:buAutoNum type="arabicPeriod"/>
            </a:pPr>
            <a:r>
              <a:rPr lang="en-US" dirty="0" smtClean="0"/>
              <a:t>It may leads to unemployment</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9953F4BD-E68C-4916-B6D2-78772EC10B0F}"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28</a:t>
            </a:fld>
            <a:endParaRPr lang="en-US"/>
          </a:p>
        </p:txBody>
      </p:sp>
    </p:spTree>
    <p:extLst>
      <p:ext uri="{BB962C8B-B14F-4D97-AF65-F5344CB8AC3E}">
        <p14:creationId xmlns:p14="http://schemas.microsoft.com/office/powerpoint/2010/main" val="1574102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99"/>
                </a:solidFill>
              </a:rPr>
              <a:t>Instruments of Trade Policy</a:t>
            </a:r>
            <a:endParaRPr lang="en-US" dirty="0"/>
          </a:p>
        </p:txBody>
      </p:sp>
      <p:sp>
        <p:nvSpPr>
          <p:cNvPr id="3" name="Content Placeholder 2"/>
          <p:cNvSpPr>
            <a:spLocks noGrp="1"/>
          </p:cNvSpPr>
          <p:nvPr>
            <p:ph idx="1"/>
          </p:nvPr>
        </p:nvSpPr>
        <p:spPr/>
        <p:txBody>
          <a:bodyPr>
            <a:normAutofit/>
          </a:bodyPr>
          <a:lstStyle/>
          <a:p>
            <a:pPr marL="533400" indent="-533400" algn="just">
              <a:lnSpc>
                <a:spcPct val="80000"/>
              </a:lnSpc>
              <a:buFont typeface="Wingdings" pitchFamily="2" charset="2"/>
              <a:buNone/>
            </a:pPr>
            <a:r>
              <a:rPr lang="en-US" sz="3200" dirty="0" smtClean="0"/>
              <a:t>There are seven main instruments of trade policy </a:t>
            </a:r>
          </a:p>
          <a:p>
            <a:pPr marL="914400" lvl="1" indent="-457200" algn="just">
              <a:lnSpc>
                <a:spcPct val="80000"/>
              </a:lnSpc>
              <a:buFont typeface="Wingdings" pitchFamily="2" charset="2"/>
              <a:buAutoNum type="arabicPeriod"/>
            </a:pPr>
            <a:r>
              <a:rPr lang="en-US" sz="3200" dirty="0" smtClean="0"/>
              <a:t> Tariffs </a:t>
            </a:r>
          </a:p>
          <a:p>
            <a:pPr marL="914400" lvl="1" indent="-457200" algn="just">
              <a:lnSpc>
                <a:spcPct val="80000"/>
              </a:lnSpc>
              <a:buFont typeface="Wingdings" pitchFamily="2" charset="2"/>
              <a:buAutoNum type="arabicPeriod"/>
            </a:pPr>
            <a:r>
              <a:rPr lang="en-US" sz="3200" dirty="0" smtClean="0"/>
              <a:t> Subsidies</a:t>
            </a:r>
          </a:p>
          <a:p>
            <a:pPr marL="914400" lvl="1" indent="-457200" algn="just">
              <a:lnSpc>
                <a:spcPct val="80000"/>
              </a:lnSpc>
              <a:buFont typeface="Wingdings" pitchFamily="2" charset="2"/>
              <a:buAutoNum type="arabicPeriod"/>
            </a:pPr>
            <a:r>
              <a:rPr lang="en-US" sz="3200" dirty="0" smtClean="0"/>
              <a:t> Import quotas</a:t>
            </a:r>
          </a:p>
          <a:p>
            <a:pPr marL="914400" lvl="1" indent="-457200" algn="just">
              <a:lnSpc>
                <a:spcPct val="80000"/>
              </a:lnSpc>
              <a:buFont typeface="Wingdings" pitchFamily="2" charset="2"/>
              <a:buAutoNum type="arabicPeriod"/>
            </a:pPr>
            <a:r>
              <a:rPr lang="en-US" sz="3200" dirty="0" smtClean="0"/>
              <a:t> Voluntary export restraints</a:t>
            </a:r>
          </a:p>
          <a:p>
            <a:pPr marL="914400" lvl="1" indent="-457200" algn="just">
              <a:lnSpc>
                <a:spcPct val="80000"/>
              </a:lnSpc>
              <a:buFont typeface="Wingdings" pitchFamily="2" charset="2"/>
              <a:buAutoNum type="arabicPeriod"/>
            </a:pPr>
            <a:r>
              <a:rPr lang="en-US" sz="3200" dirty="0" smtClean="0"/>
              <a:t> Local content requirements </a:t>
            </a:r>
          </a:p>
          <a:p>
            <a:pPr marL="914400" lvl="1" indent="-457200" algn="just">
              <a:lnSpc>
                <a:spcPct val="80000"/>
              </a:lnSpc>
              <a:buFont typeface="Wingdings" pitchFamily="2" charset="2"/>
              <a:buAutoNum type="arabicPeriod"/>
            </a:pPr>
            <a:r>
              <a:rPr lang="en-US" sz="3200" dirty="0" smtClean="0"/>
              <a:t> Anti-dumping policies </a:t>
            </a:r>
          </a:p>
          <a:p>
            <a:pPr marL="914400" lvl="1" indent="-457200" algn="just">
              <a:lnSpc>
                <a:spcPct val="80000"/>
              </a:lnSpc>
              <a:buFont typeface="Wingdings" pitchFamily="2" charset="2"/>
              <a:buAutoNum type="arabicPeriod"/>
            </a:pPr>
            <a:r>
              <a:rPr lang="en-US" sz="3200" dirty="0" smtClean="0"/>
              <a:t> Administrative policies </a:t>
            </a:r>
          </a:p>
          <a:p>
            <a:pPr marL="0" indent="0" algn="just">
              <a:buNone/>
            </a:pPr>
            <a:endParaRPr lang="en-US" sz="3200" dirty="0"/>
          </a:p>
        </p:txBody>
      </p:sp>
      <p:sp>
        <p:nvSpPr>
          <p:cNvPr id="4" name="Date Placeholder 3"/>
          <p:cNvSpPr>
            <a:spLocks noGrp="1"/>
          </p:cNvSpPr>
          <p:nvPr>
            <p:ph type="dt" sz="half" idx="10"/>
          </p:nvPr>
        </p:nvSpPr>
        <p:spPr/>
        <p:txBody>
          <a:bodyPr/>
          <a:lstStyle/>
          <a:p>
            <a:fld id="{3C0294BB-677F-498E-BB40-AB5198D4FD7E}"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29</a:t>
            </a:fld>
            <a:endParaRPr lang="en-US"/>
          </a:p>
        </p:txBody>
      </p:sp>
    </p:spTree>
    <p:extLst>
      <p:ext uri="{BB962C8B-B14F-4D97-AF65-F5344CB8AC3E}">
        <p14:creationId xmlns:p14="http://schemas.microsoft.com/office/powerpoint/2010/main" val="3450425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Domestic Trade and International Trade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171158"/>
              </p:ext>
            </p:extLst>
          </p:nvPr>
        </p:nvGraphicFramePr>
        <p:xfrm>
          <a:off x="457200" y="1905001"/>
          <a:ext cx="8229600" cy="4495799"/>
        </p:xfrm>
        <a:graphic>
          <a:graphicData uri="http://schemas.openxmlformats.org/drawingml/2006/table">
            <a:tbl>
              <a:tblPr firstRow="1" bandRow="1">
                <a:tableStyleId>{5C22544A-7EE6-4342-B048-85BDC9FD1C3A}</a:tableStyleId>
              </a:tblPr>
              <a:tblGrid>
                <a:gridCol w="4114800"/>
                <a:gridCol w="4114800"/>
              </a:tblGrid>
              <a:tr h="642257">
                <a:tc>
                  <a:txBody>
                    <a:bodyPr/>
                    <a:lstStyle/>
                    <a:p>
                      <a:r>
                        <a:rPr lang="en-US" baseline="0" dirty="0" smtClean="0"/>
                        <a:t>HOME TRADE</a:t>
                      </a:r>
                      <a:endParaRPr lang="en-US" dirty="0"/>
                    </a:p>
                  </a:txBody>
                  <a:tcPr/>
                </a:tc>
                <a:tc>
                  <a:txBody>
                    <a:bodyPr/>
                    <a:lstStyle/>
                    <a:p>
                      <a:r>
                        <a:rPr lang="en-US" dirty="0" smtClean="0"/>
                        <a:t>FOREIGN TRADE</a:t>
                      </a:r>
                      <a:endParaRPr lang="en-US" dirty="0"/>
                    </a:p>
                  </a:txBody>
                  <a:tcPr/>
                </a:tc>
              </a:tr>
              <a:tr h="642257">
                <a:tc>
                  <a:txBody>
                    <a:bodyPr/>
                    <a:lstStyle/>
                    <a:p>
                      <a:r>
                        <a:rPr lang="en-US" dirty="0" smtClean="0"/>
                        <a:t>Conducted</a:t>
                      </a:r>
                      <a:r>
                        <a:rPr lang="en-US" baseline="0" dirty="0" smtClean="0"/>
                        <a:t> within the boundaries of a country</a:t>
                      </a:r>
                      <a:endParaRPr lang="en-US" dirty="0"/>
                    </a:p>
                  </a:txBody>
                  <a:tcPr/>
                </a:tc>
                <a:tc>
                  <a:txBody>
                    <a:bodyPr/>
                    <a:lstStyle/>
                    <a:p>
                      <a:r>
                        <a:rPr lang="en-US" dirty="0" smtClean="0"/>
                        <a:t>Conducted</a:t>
                      </a:r>
                      <a:r>
                        <a:rPr lang="en-US" baseline="0" dirty="0" smtClean="0"/>
                        <a:t> beyond national boundary of a country</a:t>
                      </a:r>
                      <a:endParaRPr lang="en-US" dirty="0"/>
                    </a:p>
                  </a:txBody>
                  <a:tcPr/>
                </a:tc>
              </a:tr>
              <a:tr h="642257">
                <a:tc>
                  <a:txBody>
                    <a:bodyPr/>
                    <a:lstStyle/>
                    <a:p>
                      <a:r>
                        <a:rPr lang="en-US" dirty="0" smtClean="0"/>
                        <a:t>Transaction is carried on with one currency</a:t>
                      </a:r>
                      <a:endParaRPr lang="en-US" dirty="0"/>
                    </a:p>
                  </a:txBody>
                  <a:tcPr/>
                </a:tc>
                <a:tc>
                  <a:txBody>
                    <a:bodyPr/>
                    <a:lstStyle/>
                    <a:p>
                      <a:r>
                        <a:rPr lang="en-US" dirty="0" smtClean="0"/>
                        <a:t>Transaction is carried on</a:t>
                      </a:r>
                      <a:r>
                        <a:rPr lang="en-US" baseline="0" dirty="0" smtClean="0"/>
                        <a:t> in convertible </a:t>
                      </a:r>
                      <a:r>
                        <a:rPr lang="en-US" dirty="0" smtClean="0"/>
                        <a:t>currencies</a:t>
                      </a:r>
                      <a:endParaRPr lang="en-US" dirty="0"/>
                    </a:p>
                  </a:txBody>
                  <a:tcPr/>
                </a:tc>
              </a:tr>
              <a:tr h="642257">
                <a:tc>
                  <a:txBody>
                    <a:bodyPr/>
                    <a:lstStyle/>
                    <a:p>
                      <a:r>
                        <a:rPr lang="en-US" dirty="0" smtClean="0"/>
                        <a:t>There</a:t>
                      </a:r>
                      <a:r>
                        <a:rPr lang="en-US" baseline="0" dirty="0" smtClean="0"/>
                        <a:t> are no restrictions in the movement of goods/factors of labour</a:t>
                      </a:r>
                      <a:endParaRPr lang="en-US" dirty="0"/>
                    </a:p>
                  </a:txBody>
                  <a:tcPr/>
                </a:tc>
                <a:tc>
                  <a:txBody>
                    <a:bodyPr/>
                    <a:lstStyle/>
                    <a:p>
                      <a:r>
                        <a:rPr lang="en-US" dirty="0" smtClean="0"/>
                        <a:t>There are</a:t>
                      </a:r>
                      <a:r>
                        <a:rPr lang="en-US" baseline="0" dirty="0" smtClean="0"/>
                        <a:t> restrictions to movement of specific goods to specific countries</a:t>
                      </a:r>
                      <a:endParaRPr lang="en-US" dirty="0"/>
                    </a:p>
                  </a:txBody>
                  <a:tcPr/>
                </a:tc>
              </a:tr>
              <a:tr h="642257">
                <a:tc>
                  <a:txBody>
                    <a:bodyPr/>
                    <a:lstStyle/>
                    <a:p>
                      <a:r>
                        <a:rPr lang="en-US" baseline="0" dirty="0" smtClean="0"/>
                        <a:t>Documents used are relatively simple</a:t>
                      </a:r>
                      <a:endParaRPr lang="en-US" dirty="0"/>
                    </a:p>
                  </a:txBody>
                  <a:tcPr/>
                </a:tc>
                <a:tc>
                  <a:txBody>
                    <a:bodyPr/>
                    <a:lstStyle/>
                    <a:p>
                      <a:r>
                        <a:rPr lang="en-US" baseline="0" dirty="0" smtClean="0"/>
                        <a:t> documents used are often complex</a:t>
                      </a:r>
                      <a:endParaRPr lang="en-US" dirty="0"/>
                    </a:p>
                  </a:txBody>
                  <a:tcPr/>
                </a:tc>
              </a:tr>
              <a:tr h="642257">
                <a:tc>
                  <a:txBody>
                    <a:bodyPr/>
                    <a:lstStyle/>
                    <a:p>
                      <a:r>
                        <a:rPr lang="en-US" dirty="0" smtClean="0"/>
                        <a:t>Insurance of goods</a:t>
                      </a:r>
                      <a:r>
                        <a:rPr lang="en-US" baseline="0" dirty="0" smtClean="0"/>
                        <a:t> are optional </a:t>
                      </a:r>
                      <a:endParaRPr lang="en-US" dirty="0"/>
                    </a:p>
                  </a:txBody>
                  <a:tcPr/>
                </a:tc>
                <a:tc>
                  <a:txBody>
                    <a:bodyPr/>
                    <a:lstStyle/>
                    <a:p>
                      <a:r>
                        <a:rPr lang="en-US" dirty="0" smtClean="0"/>
                        <a:t>Insurance of goods are often compulsory</a:t>
                      </a:r>
                      <a:endParaRPr lang="en-US" dirty="0"/>
                    </a:p>
                  </a:txBody>
                  <a:tcPr/>
                </a:tc>
              </a:tr>
              <a:tr h="642257">
                <a:tc>
                  <a:txBody>
                    <a:bodyPr/>
                    <a:lstStyle/>
                    <a:p>
                      <a:r>
                        <a:rPr lang="en-US" dirty="0" smtClean="0"/>
                        <a:t>Its market</a:t>
                      </a:r>
                      <a:r>
                        <a:rPr lang="en-US" baseline="0" dirty="0" smtClean="0"/>
                        <a:t> is limited and often sell in small lots</a:t>
                      </a:r>
                      <a:endParaRPr lang="en-US" dirty="0"/>
                    </a:p>
                  </a:txBody>
                  <a:tcPr/>
                </a:tc>
                <a:tc>
                  <a:txBody>
                    <a:bodyPr/>
                    <a:lstStyle/>
                    <a:p>
                      <a:r>
                        <a:rPr lang="en-US" dirty="0" smtClean="0"/>
                        <a:t>It has a broader market and often sells in large quantities</a:t>
                      </a:r>
                      <a:endParaRPr lang="en-US" dirty="0"/>
                    </a:p>
                  </a:txBody>
                  <a:tcPr/>
                </a:tc>
              </a:tr>
            </a:tbl>
          </a:graphicData>
        </a:graphic>
      </p:graphicFrame>
      <p:sp>
        <p:nvSpPr>
          <p:cNvPr id="3" name="Date Placeholder 2"/>
          <p:cNvSpPr>
            <a:spLocks noGrp="1"/>
          </p:cNvSpPr>
          <p:nvPr>
            <p:ph type="dt" sz="half" idx="10"/>
          </p:nvPr>
        </p:nvSpPr>
        <p:spPr/>
        <p:txBody>
          <a:bodyPr/>
          <a:lstStyle/>
          <a:p>
            <a:fld id="{7E5B6B94-DF75-4920-88FD-8E60BC13D54D}"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a:t>
            </a:fld>
            <a:endParaRPr lang="en-US"/>
          </a:p>
        </p:txBody>
      </p:sp>
    </p:spTree>
    <p:extLst>
      <p:ext uri="{BB962C8B-B14F-4D97-AF65-F5344CB8AC3E}">
        <p14:creationId xmlns:p14="http://schemas.microsoft.com/office/powerpoint/2010/main" val="192987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Tariffs </a:t>
            </a:r>
            <a:endParaRPr lang="en-US" dirty="0"/>
          </a:p>
        </p:txBody>
      </p:sp>
      <p:sp>
        <p:nvSpPr>
          <p:cNvPr id="3" name="Content Placeholder 2"/>
          <p:cNvSpPr>
            <a:spLocks noGrp="1"/>
          </p:cNvSpPr>
          <p:nvPr>
            <p:ph idx="1"/>
          </p:nvPr>
        </p:nvSpPr>
        <p:spPr/>
        <p:txBody>
          <a:bodyPr/>
          <a:lstStyle/>
          <a:p>
            <a:pPr algn="just"/>
            <a:r>
              <a:rPr lang="en-US" sz="2800" dirty="0" smtClean="0"/>
              <a:t>A </a:t>
            </a:r>
            <a:r>
              <a:rPr lang="en-US" sz="2800" dirty="0" smtClean="0">
                <a:solidFill>
                  <a:srgbClr val="FF0000"/>
                </a:solidFill>
              </a:rPr>
              <a:t>tariff</a:t>
            </a:r>
            <a:r>
              <a:rPr lang="en-US" sz="2800" dirty="0" smtClean="0">
                <a:solidFill>
                  <a:srgbClr val="6A96D3"/>
                </a:solidFill>
              </a:rPr>
              <a:t> </a:t>
            </a:r>
            <a:r>
              <a:rPr lang="en-US" sz="2800" dirty="0" smtClean="0"/>
              <a:t>is a tax levied on imports that effectively raises the cost of imported products relative to domestic products  </a:t>
            </a:r>
          </a:p>
          <a:p>
            <a:pPr lvl="1" algn="just"/>
            <a:r>
              <a:rPr lang="en-US" dirty="0" smtClean="0">
                <a:solidFill>
                  <a:srgbClr val="FF0000"/>
                </a:solidFill>
              </a:rPr>
              <a:t>Specific tariffs</a:t>
            </a:r>
            <a:r>
              <a:rPr lang="en-US" dirty="0" smtClean="0"/>
              <a:t> are levied as a fixed charge for each unit of a good imported </a:t>
            </a:r>
          </a:p>
          <a:p>
            <a:pPr lvl="1" algn="just"/>
            <a:r>
              <a:rPr lang="en-US" dirty="0" smtClean="0">
                <a:solidFill>
                  <a:srgbClr val="FF0000"/>
                </a:solidFill>
              </a:rPr>
              <a:t>Ad valorem tariffs</a:t>
            </a:r>
            <a:r>
              <a:rPr lang="en-US" dirty="0" smtClean="0"/>
              <a:t> are levied as a proportion of the value of the imported good  </a:t>
            </a:r>
          </a:p>
          <a:p>
            <a:pPr marL="0" indent="0" algn="just">
              <a:buNone/>
            </a:pPr>
            <a:endParaRPr lang="en-US" dirty="0"/>
          </a:p>
        </p:txBody>
      </p:sp>
      <p:sp>
        <p:nvSpPr>
          <p:cNvPr id="4" name="Date Placeholder 3"/>
          <p:cNvSpPr>
            <a:spLocks noGrp="1"/>
          </p:cNvSpPr>
          <p:nvPr>
            <p:ph type="dt" sz="half" idx="10"/>
          </p:nvPr>
        </p:nvSpPr>
        <p:spPr/>
        <p:txBody>
          <a:bodyPr/>
          <a:lstStyle/>
          <a:p>
            <a:fld id="{E122AD0A-FED5-4727-B378-FCAE5347BD1B}"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30</a:t>
            </a:fld>
            <a:endParaRPr lang="en-US"/>
          </a:p>
        </p:txBody>
      </p:sp>
    </p:spTree>
    <p:extLst>
      <p:ext uri="{BB962C8B-B14F-4D97-AF65-F5344CB8AC3E}">
        <p14:creationId xmlns:p14="http://schemas.microsoft.com/office/powerpoint/2010/main" val="1698203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Tariffs</a:t>
            </a:r>
            <a:endParaRPr lang="en-US" dirty="0"/>
          </a:p>
        </p:txBody>
      </p:sp>
      <p:sp>
        <p:nvSpPr>
          <p:cNvPr id="3" name="Content Placeholder 2"/>
          <p:cNvSpPr>
            <a:spLocks noGrp="1"/>
          </p:cNvSpPr>
          <p:nvPr>
            <p:ph idx="1"/>
          </p:nvPr>
        </p:nvSpPr>
        <p:spPr/>
        <p:txBody>
          <a:bodyPr/>
          <a:lstStyle/>
          <a:p>
            <a:pPr algn="just">
              <a:lnSpc>
                <a:spcPct val="90000"/>
              </a:lnSpc>
              <a:buFont typeface="Wingdings" pitchFamily="2" charset="2"/>
              <a:buNone/>
            </a:pPr>
            <a:r>
              <a:rPr lang="en-US" b="1" dirty="0" smtClean="0"/>
              <a:t>Why do governments impose tariffs?</a:t>
            </a:r>
          </a:p>
          <a:p>
            <a:pPr algn="just">
              <a:lnSpc>
                <a:spcPct val="90000"/>
              </a:lnSpc>
            </a:pPr>
            <a:r>
              <a:rPr lang="en-US" dirty="0" smtClean="0"/>
              <a:t>Tariffs </a:t>
            </a:r>
          </a:p>
          <a:p>
            <a:pPr lvl="1" algn="just">
              <a:lnSpc>
                <a:spcPct val="90000"/>
              </a:lnSpc>
            </a:pPr>
            <a:r>
              <a:rPr lang="en-US" sz="2600" dirty="0" smtClean="0"/>
              <a:t>increase government revenues</a:t>
            </a:r>
          </a:p>
          <a:p>
            <a:pPr lvl="1" algn="just">
              <a:lnSpc>
                <a:spcPct val="90000"/>
              </a:lnSpc>
            </a:pPr>
            <a:r>
              <a:rPr lang="en-US" sz="2600" dirty="0" smtClean="0"/>
              <a:t>provide protection to domestic producers against foreign competitors by increasing the cost of imported foreign goods</a:t>
            </a:r>
          </a:p>
          <a:p>
            <a:pPr lvl="1" algn="just">
              <a:lnSpc>
                <a:spcPct val="90000"/>
              </a:lnSpc>
            </a:pPr>
            <a:r>
              <a:rPr lang="en-US" sz="2600" dirty="0" smtClean="0"/>
              <a:t>force consumers to pay more for certain imports</a:t>
            </a:r>
          </a:p>
          <a:p>
            <a:pPr algn="just">
              <a:lnSpc>
                <a:spcPct val="90000"/>
              </a:lnSpc>
            </a:pPr>
            <a:r>
              <a:rPr lang="en-US" dirty="0" smtClean="0"/>
              <a:t>So, tariffs are unambiguously pro-producer and anti-consumer, and tariffs reduce the overall efficiency of the world economy </a:t>
            </a:r>
          </a:p>
          <a:p>
            <a:pPr algn="just">
              <a:lnSpc>
                <a:spcPct val="90000"/>
              </a:lnSpc>
            </a:pPr>
            <a:endParaRPr lang="en-US" sz="2400" dirty="0" smtClean="0"/>
          </a:p>
          <a:p>
            <a:pPr marL="0" indent="0" algn="just">
              <a:buNone/>
            </a:pPr>
            <a:endParaRPr lang="en-US" dirty="0"/>
          </a:p>
        </p:txBody>
      </p:sp>
      <p:sp>
        <p:nvSpPr>
          <p:cNvPr id="4" name="Date Placeholder 3"/>
          <p:cNvSpPr>
            <a:spLocks noGrp="1"/>
          </p:cNvSpPr>
          <p:nvPr>
            <p:ph type="dt" sz="half" idx="10"/>
          </p:nvPr>
        </p:nvSpPr>
        <p:spPr/>
        <p:txBody>
          <a:bodyPr/>
          <a:lstStyle/>
          <a:p>
            <a:fld id="{21CFDBE1-89E8-43E5-869C-06D484C43F2F}"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31</a:t>
            </a:fld>
            <a:endParaRPr lang="en-US"/>
          </a:p>
        </p:txBody>
      </p:sp>
    </p:spTree>
    <p:extLst>
      <p:ext uri="{BB962C8B-B14F-4D97-AF65-F5344CB8AC3E}">
        <p14:creationId xmlns:p14="http://schemas.microsoft.com/office/powerpoint/2010/main" val="1215805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Subsidies </a:t>
            </a:r>
            <a:endParaRPr lang="en-US" dirty="0"/>
          </a:p>
        </p:txBody>
      </p:sp>
      <p:sp>
        <p:nvSpPr>
          <p:cNvPr id="3" name="Content Placeholder 2"/>
          <p:cNvSpPr>
            <a:spLocks noGrp="1"/>
          </p:cNvSpPr>
          <p:nvPr>
            <p:ph idx="1"/>
          </p:nvPr>
        </p:nvSpPr>
        <p:spPr/>
        <p:txBody>
          <a:bodyPr/>
          <a:lstStyle/>
          <a:p>
            <a:pPr algn="just"/>
            <a:r>
              <a:rPr lang="en-US" sz="2800" dirty="0" smtClean="0"/>
              <a:t>A </a:t>
            </a:r>
            <a:r>
              <a:rPr lang="en-US" sz="2800" dirty="0" smtClean="0">
                <a:solidFill>
                  <a:srgbClr val="FF0000"/>
                </a:solidFill>
              </a:rPr>
              <a:t>subsidy</a:t>
            </a:r>
            <a:r>
              <a:rPr lang="en-US" sz="2800" b="1" dirty="0" smtClean="0"/>
              <a:t> </a:t>
            </a:r>
            <a:r>
              <a:rPr lang="en-US" sz="2800" dirty="0" smtClean="0"/>
              <a:t>is a government payment to a domestic producer  </a:t>
            </a:r>
          </a:p>
          <a:p>
            <a:pPr algn="just"/>
            <a:r>
              <a:rPr lang="en-US" sz="2800" dirty="0" smtClean="0"/>
              <a:t>Subsidies help  domestic producers  </a:t>
            </a:r>
          </a:p>
          <a:p>
            <a:pPr lvl="1" algn="just"/>
            <a:r>
              <a:rPr lang="en-US" dirty="0" smtClean="0"/>
              <a:t>compete against low-cost foreign imports</a:t>
            </a:r>
          </a:p>
          <a:p>
            <a:pPr lvl="1" algn="just"/>
            <a:r>
              <a:rPr lang="en-US" dirty="0" smtClean="0"/>
              <a:t>gain export markets  </a:t>
            </a:r>
          </a:p>
          <a:p>
            <a:pPr algn="just">
              <a:buNone/>
            </a:pPr>
            <a:endParaRPr lang="en-US" sz="2800" dirty="0" smtClean="0"/>
          </a:p>
          <a:p>
            <a:pPr algn="just"/>
            <a:endParaRPr lang="en-US" dirty="0" smtClean="0"/>
          </a:p>
          <a:p>
            <a:pPr marL="0" indent="0" algn="just">
              <a:buNone/>
            </a:pPr>
            <a:endParaRPr lang="en-US" dirty="0"/>
          </a:p>
        </p:txBody>
      </p:sp>
      <p:sp>
        <p:nvSpPr>
          <p:cNvPr id="4" name="Date Placeholder 3"/>
          <p:cNvSpPr>
            <a:spLocks noGrp="1"/>
          </p:cNvSpPr>
          <p:nvPr>
            <p:ph type="dt" sz="half" idx="10"/>
          </p:nvPr>
        </p:nvSpPr>
        <p:spPr/>
        <p:txBody>
          <a:bodyPr/>
          <a:lstStyle/>
          <a:p>
            <a:fld id="{D5F32D82-E5EA-4CC7-ABF2-4EC029D4C3E9}"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32</a:t>
            </a:fld>
            <a:endParaRPr lang="en-US"/>
          </a:p>
        </p:txBody>
      </p:sp>
    </p:spTree>
    <p:extLst>
      <p:ext uri="{BB962C8B-B14F-4D97-AF65-F5344CB8AC3E}">
        <p14:creationId xmlns:p14="http://schemas.microsoft.com/office/powerpoint/2010/main" val="8206656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dirty="0" smtClean="0"/>
              <a:t>Import quotas and voluntary Export Restrictions</a:t>
            </a:r>
            <a:endParaRPr lang="en-US" dirty="0"/>
          </a:p>
        </p:txBody>
      </p:sp>
      <p:sp>
        <p:nvSpPr>
          <p:cNvPr id="3" name="Content Placeholder 2"/>
          <p:cNvSpPr>
            <a:spLocks noGrp="1"/>
          </p:cNvSpPr>
          <p:nvPr>
            <p:ph idx="1"/>
          </p:nvPr>
        </p:nvSpPr>
        <p:spPr>
          <a:xfrm>
            <a:off x="457200" y="2057400"/>
            <a:ext cx="8229600" cy="4572000"/>
          </a:xfrm>
        </p:spPr>
        <p:txBody>
          <a:bodyPr>
            <a:normAutofit/>
          </a:bodyPr>
          <a:lstStyle/>
          <a:p>
            <a:pPr algn="just">
              <a:lnSpc>
                <a:spcPct val="80000"/>
              </a:lnSpc>
            </a:pPr>
            <a:r>
              <a:rPr lang="en-US" dirty="0" smtClean="0"/>
              <a:t>An </a:t>
            </a:r>
            <a:r>
              <a:rPr lang="en-US" dirty="0" smtClean="0">
                <a:solidFill>
                  <a:srgbClr val="FF0000"/>
                </a:solidFill>
              </a:rPr>
              <a:t>import quota</a:t>
            </a:r>
            <a:r>
              <a:rPr lang="en-US" dirty="0" smtClean="0"/>
              <a:t> is a direct restriction on the quantity of some good that may be imported into a country</a:t>
            </a:r>
          </a:p>
          <a:p>
            <a:pPr algn="just">
              <a:lnSpc>
                <a:spcPct val="80000"/>
              </a:lnSpc>
            </a:pPr>
            <a:endParaRPr lang="en-US" dirty="0" smtClean="0"/>
          </a:p>
          <a:p>
            <a:pPr algn="just">
              <a:lnSpc>
                <a:spcPct val="80000"/>
              </a:lnSpc>
            </a:pPr>
            <a:r>
              <a:rPr lang="en-US" dirty="0" smtClean="0">
                <a:solidFill>
                  <a:srgbClr val="FF0000"/>
                </a:solidFill>
              </a:rPr>
              <a:t>Tariff rate quotas</a:t>
            </a:r>
            <a:r>
              <a:rPr lang="en-US" b="1" dirty="0" smtClean="0"/>
              <a:t> </a:t>
            </a:r>
            <a:r>
              <a:rPr lang="en-US" dirty="0" smtClean="0"/>
              <a:t>are a hybrid of a quota and a tariff where a lower tariff is applied to imports within the quota than to those over the quota </a:t>
            </a:r>
          </a:p>
          <a:p>
            <a:pPr algn="just">
              <a:lnSpc>
                <a:spcPct val="80000"/>
              </a:lnSpc>
              <a:buNone/>
            </a:pPr>
            <a:endParaRPr lang="en-US" dirty="0" smtClean="0"/>
          </a:p>
          <a:p>
            <a:pPr algn="just">
              <a:lnSpc>
                <a:spcPct val="80000"/>
              </a:lnSpc>
            </a:pPr>
            <a:r>
              <a:rPr lang="en-US" dirty="0" smtClean="0">
                <a:solidFill>
                  <a:srgbClr val="FF0000"/>
                </a:solidFill>
              </a:rPr>
              <a:t>Voluntary export restraints </a:t>
            </a:r>
            <a:r>
              <a:rPr lang="en-US" dirty="0" smtClean="0"/>
              <a:t>are quotas on trade imposed by the exporting country, typically at the request of the importing country’s government    </a:t>
            </a:r>
          </a:p>
          <a:p>
            <a:pPr algn="just">
              <a:lnSpc>
                <a:spcPct val="80000"/>
              </a:lnSpc>
              <a:buNone/>
            </a:pPr>
            <a:r>
              <a:rPr lang="en-US" dirty="0" smtClean="0"/>
              <a:t>  </a:t>
            </a:r>
          </a:p>
          <a:p>
            <a:pPr algn="just">
              <a:lnSpc>
                <a:spcPct val="80000"/>
              </a:lnSpc>
              <a:buFont typeface="Wingdings" pitchFamily="2" charset="2"/>
              <a:buNone/>
            </a:pPr>
            <a:endParaRPr lang="en-US" dirty="0" smtClean="0"/>
          </a:p>
          <a:p>
            <a:pPr algn="just">
              <a:lnSpc>
                <a:spcPct val="80000"/>
              </a:lnSpc>
            </a:pPr>
            <a:endParaRPr lang="en-US" dirty="0" smtClean="0"/>
          </a:p>
          <a:p>
            <a:pPr marL="0" indent="0" algn="just">
              <a:buNone/>
            </a:pPr>
            <a:endParaRPr lang="en-US" dirty="0"/>
          </a:p>
        </p:txBody>
      </p:sp>
      <p:sp>
        <p:nvSpPr>
          <p:cNvPr id="4" name="Date Placeholder 3"/>
          <p:cNvSpPr>
            <a:spLocks noGrp="1"/>
          </p:cNvSpPr>
          <p:nvPr>
            <p:ph type="dt" sz="half" idx="10"/>
          </p:nvPr>
        </p:nvSpPr>
        <p:spPr/>
        <p:txBody>
          <a:bodyPr/>
          <a:lstStyle/>
          <a:p>
            <a:fld id="{7B176F2C-34BD-41BA-AF0D-0CDD68E3CCCD}"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33</a:t>
            </a:fld>
            <a:endParaRPr lang="en-US"/>
          </a:p>
        </p:txBody>
      </p:sp>
    </p:spTree>
    <p:extLst>
      <p:ext uri="{BB962C8B-B14F-4D97-AF65-F5344CB8AC3E}">
        <p14:creationId xmlns:p14="http://schemas.microsoft.com/office/powerpoint/2010/main" val="2083424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99"/>
                </a:solidFill>
              </a:rPr>
              <a:t>Local Content Requirements</a:t>
            </a:r>
            <a:endParaRPr lang="en-US" dirty="0"/>
          </a:p>
        </p:txBody>
      </p:sp>
      <p:sp>
        <p:nvSpPr>
          <p:cNvPr id="3" name="Content Placeholder 2"/>
          <p:cNvSpPr>
            <a:spLocks noGrp="1"/>
          </p:cNvSpPr>
          <p:nvPr>
            <p:ph idx="1"/>
          </p:nvPr>
        </p:nvSpPr>
        <p:spPr/>
        <p:txBody>
          <a:bodyPr/>
          <a:lstStyle/>
          <a:p>
            <a:pPr algn="just"/>
            <a:r>
              <a:rPr lang="en-US" sz="2800" dirty="0" smtClean="0"/>
              <a:t>A </a:t>
            </a:r>
            <a:r>
              <a:rPr lang="en-US" sz="2800" dirty="0" smtClean="0">
                <a:solidFill>
                  <a:srgbClr val="FF0000"/>
                </a:solidFill>
              </a:rPr>
              <a:t>local content requirement </a:t>
            </a:r>
            <a:r>
              <a:rPr lang="en-US" sz="2800" dirty="0" smtClean="0"/>
              <a:t>demands that some specific fraction of a good be produced domestically</a:t>
            </a:r>
          </a:p>
          <a:p>
            <a:pPr lvl="1" algn="just"/>
            <a:r>
              <a:rPr lang="en-US" dirty="0" smtClean="0"/>
              <a:t>The requirement can be in physical terms or in value terms</a:t>
            </a:r>
          </a:p>
          <a:p>
            <a:pPr algn="just"/>
            <a:r>
              <a:rPr lang="en-US" sz="2800" dirty="0" smtClean="0"/>
              <a:t>Local content requirements benefit domestic producers and jobs, but consumers face higher prices.</a:t>
            </a:r>
          </a:p>
          <a:p>
            <a:pPr algn="just"/>
            <a:endParaRPr lang="en-US" sz="2800" dirty="0" smtClean="0"/>
          </a:p>
          <a:p>
            <a:pPr marL="0" indent="0" algn="just">
              <a:buNone/>
            </a:pPr>
            <a:endParaRPr lang="en-US" dirty="0"/>
          </a:p>
        </p:txBody>
      </p:sp>
      <p:sp>
        <p:nvSpPr>
          <p:cNvPr id="4" name="Date Placeholder 3"/>
          <p:cNvSpPr>
            <a:spLocks noGrp="1"/>
          </p:cNvSpPr>
          <p:nvPr>
            <p:ph type="dt" sz="half" idx="10"/>
          </p:nvPr>
        </p:nvSpPr>
        <p:spPr/>
        <p:txBody>
          <a:bodyPr/>
          <a:lstStyle/>
          <a:p>
            <a:fld id="{0630281A-0992-4762-995A-464DCB81E5AA}"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34</a:t>
            </a:fld>
            <a:endParaRPr lang="en-US"/>
          </a:p>
        </p:txBody>
      </p:sp>
    </p:spTree>
    <p:extLst>
      <p:ext uri="{BB962C8B-B14F-4D97-AF65-F5344CB8AC3E}">
        <p14:creationId xmlns:p14="http://schemas.microsoft.com/office/powerpoint/2010/main" val="2822501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99"/>
                </a:solidFill>
              </a:rPr>
              <a:t>Administrative Policies</a:t>
            </a:r>
            <a:endParaRPr lang="en-US" dirty="0"/>
          </a:p>
        </p:txBody>
      </p:sp>
      <p:sp>
        <p:nvSpPr>
          <p:cNvPr id="3" name="Content Placeholder 2"/>
          <p:cNvSpPr>
            <a:spLocks noGrp="1"/>
          </p:cNvSpPr>
          <p:nvPr>
            <p:ph idx="1"/>
          </p:nvPr>
        </p:nvSpPr>
        <p:spPr/>
        <p:txBody>
          <a:bodyPr/>
          <a:lstStyle/>
          <a:p>
            <a:pPr algn="just"/>
            <a:r>
              <a:rPr lang="en-US" dirty="0" smtClean="0">
                <a:solidFill>
                  <a:srgbClr val="FF0000"/>
                </a:solidFill>
              </a:rPr>
              <a:t>Administrative trade polices</a:t>
            </a:r>
            <a:r>
              <a:rPr lang="en-US" dirty="0" smtClean="0"/>
              <a:t> are bureaucratic rules that are designed to make it difficult for imports to enter a country.  </a:t>
            </a:r>
          </a:p>
          <a:p>
            <a:pPr algn="just"/>
            <a:r>
              <a:rPr lang="en-US" dirty="0" smtClean="0"/>
              <a:t>These polices hurt consumers by denying access to possibly superior foreign products.</a:t>
            </a:r>
          </a:p>
          <a:p>
            <a:pPr marL="0" indent="0" algn="just">
              <a:buNone/>
            </a:pPr>
            <a:endParaRPr lang="en-US" dirty="0"/>
          </a:p>
        </p:txBody>
      </p:sp>
      <p:sp>
        <p:nvSpPr>
          <p:cNvPr id="4" name="Date Placeholder 3"/>
          <p:cNvSpPr>
            <a:spLocks noGrp="1"/>
          </p:cNvSpPr>
          <p:nvPr>
            <p:ph type="dt" sz="half" idx="10"/>
          </p:nvPr>
        </p:nvSpPr>
        <p:spPr/>
        <p:txBody>
          <a:bodyPr/>
          <a:lstStyle/>
          <a:p>
            <a:fld id="{F0535C11-49B5-4C6F-A682-F8E5DDED83CD}"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35</a:t>
            </a:fld>
            <a:endParaRPr lang="en-US"/>
          </a:p>
        </p:txBody>
      </p:sp>
    </p:spTree>
    <p:extLst>
      <p:ext uri="{BB962C8B-B14F-4D97-AF65-F5344CB8AC3E}">
        <p14:creationId xmlns:p14="http://schemas.microsoft.com/office/powerpoint/2010/main" val="784520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a:t>
            </a:r>
            <a:endParaRPr lang="en-US" dirty="0"/>
          </a:p>
        </p:txBody>
      </p:sp>
      <p:sp>
        <p:nvSpPr>
          <p:cNvPr id="3" name="Content Placeholder 2"/>
          <p:cNvSpPr>
            <a:spLocks noGrp="1"/>
          </p:cNvSpPr>
          <p:nvPr>
            <p:ph idx="1"/>
          </p:nvPr>
        </p:nvSpPr>
        <p:spPr/>
        <p:txBody>
          <a:bodyPr>
            <a:normAutofit/>
          </a:bodyPr>
          <a:lstStyle/>
          <a:p>
            <a:pPr algn="just">
              <a:lnSpc>
                <a:spcPct val="90000"/>
              </a:lnSpc>
            </a:pPr>
            <a:r>
              <a:rPr lang="en-US" dirty="0" smtClean="0">
                <a:solidFill>
                  <a:srgbClr val="FF0000"/>
                </a:solidFill>
              </a:rPr>
              <a:t>Dumping</a:t>
            </a:r>
            <a:r>
              <a:rPr lang="en-US" b="1" dirty="0" smtClean="0"/>
              <a:t> </a:t>
            </a:r>
            <a:r>
              <a:rPr lang="en-US" dirty="0" smtClean="0"/>
              <a:t>is selling goods in a foreign market below their cost of production, or selling goods in a foreign market at below their “fair” market value. </a:t>
            </a:r>
          </a:p>
          <a:p>
            <a:pPr algn="just">
              <a:lnSpc>
                <a:spcPct val="90000"/>
              </a:lnSpc>
            </a:pPr>
            <a:r>
              <a:rPr lang="en-US" sz="2600" dirty="0" smtClean="0"/>
              <a:t>It can be a way for firms to unload excess production in foreign markets  </a:t>
            </a:r>
          </a:p>
          <a:p>
            <a:pPr algn="just">
              <a:lnSpc>
                <a:spcPct val="90000"/>
              </a:lnSpc>
            </a:pPr>
            <a:r>
              <a:rPr lang="en-US" sz="2600" dirty="0" smtClean="0"/>
              <a:t>Some dumping may be predatory behaviour, with producers using substantial profits from their home markets to subsidize prices in a foreign market with a view to driving indigenous competitors out of that market, and later raising prices and earning substantial profits   </a:t>
            </a:r>
          </a:p>
          <a:p>
            <a:pPr algn="just">
              <a:lnSpc>
                <a:spcPct val="90000"/>
              </a:lnSpc>
            </a:pPr>
            <a:endParaRPr lang="en-US" dirty="0" smtClean="0"/>
          </a:p>
          <a:p>
            <a:pPr marL="0" indent="0" algn="just">
              <a:buNone/>
            </a:pPr>
            <a:endParaRPr lang="en-US" dirty="0"/>
          </a:p>
        </p:txBody>
      </p:sp>
      <p:sp>
        <p:nvSpPr>
          <p:cNvPr id="4" name="Date Placeholder 3"/>
          <p:cNvSpPr>
            <a:spLocks noGrp="1"/>
          </p:cNvSpPr>
          <p:nvPr>
            <p:ph type="dt" sz="half" idx="10"/>
          </p:nvPr>
        </p:nvSpPr>
        <p:spPr/>
        <p:txBody>
          <a:bodyPr/>
          <a:lstStyle/>
          <a:p>
            <a:fld id="{8EE7BECE-33EE-475B-ACFF-0B1DC8ED080F}"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36</a:t>
            </a:fld>
            <a:endParaRPr lang="en-US"/>
          </a:p>
        </p:txBody>
      </p:sp>
    </p:spTree>
    <p:extLst>
      <p:ext uri="{BB962C8B-B14F-4D97-AF65-F5344CB8AC3E}">
        <p14:creationId xmlns:p14="http://schemas.microsoft.com/office/powerpoint/2010/main" val="886769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Anti-Dumping Policies</a:t>
            </a:r>
            <a:endParaRPr lang="en-US" dirty="0"/>
          </a:p>
        </p:txBody>
      </p:sp>
      <p:sp>
        <p:nvSpPr>
          <p:cNvPr id="3" name="Content Placeholder 2"/>
          <p:cNvSpPr>
            <a:spLocks noGrp="1"/>
          </p:cNvSpPr>
          <p:nvPr>
            <p:ph idx="1"/>
          </p:nvPr>
        </p:nvSpPr>
        <p:spPr/>
        <p:txBody>
          <a:bodyPr>
            <a:normAutofit/>
          </a:bodyPr>
          <a:lstStyle/>
          <a:p>
            <a:pPr algn="just">
              <a:lnSpc>
                <a:spcPct val="80000"/>
              </a:lnSpc>
            </a:pPr>
            <a:r>
              <a:rPr lang="en-US" sz="3000" dirty="0" smtClean="0">
                <a:solidFill>
                  <a:srgbClr val="FF0000"/>
                </a:solidFill>
              </a:rPr>
              <a:t>Antidumping polices</a:t>
            </a:r>
            <a:r>
              <a:rPr lang="en-US" sz="3000" dirty="0" smtClean="0"/>
              <a:t> are designed to punish foreign firms that engage in dumping </a:t>
            </a:r>
          </a:p>
          <a:p>
            <a:pPr algn="just">
              <a:lnSpc>
                <a:spcPct val="80000"/>
              </a:lnSpc>
            </a:pPr>
            <a:r>
              <a:rPr lang="en-US" sz="3000" dirty="0" smtClean="0"/>
              <a:t>The goal is to protect domestic producers from “unfair” foreign competition</a:t>
            </a:r>
          </a:p>
          <a:p>
            <a:pPr algn="just">
              <a:lnSpc>
                <a:spcPct val="80000"/>
              </a:lnSpc>
              <a:buNone/>
            </a:pPr>
            <a:endParaRPr lang="en-US" sz="3000" dirty="0" smtClean="0"/>
          </a:p>
          <a:p>
            <a:pPr algn="just">
              <a:lnSpc>
                <a:spcPct val="80000"/>
              </a:lnSpc>
            </a:pPr>
            <a:endParaRPr lang="en-US" sz="3000" dirty="0" smtClean="0"/>
          </a:p>
          <a:p>
            <a:pPr marL="0" indent="0" algn="just">
              <a:buNone/>
            </a:pPr>
            <a:endParaRPr lang="en-US" sz="3000" dirty="0"/>
          </a:p>
        </p:txBody>
      </p:sp>
      <p:sp>
        <p:nvSpPr>
          <p:cNvPr id="4" name="Date Placeholder 3"/>
          <p:cNvSpPr>
            <a:spLocks noGrp="1"/>
          </p:cNvSpPr>
          <p:nvPr>
            <p:ph type="dt" sz="half" idx="10"/>
          </p:nvPr>
        </p:nvSpPr>
        <p:spPr/>
        <p:txBody>
          <a:bodyPr/>
          <a:lstStyle/>
          <a:p>
            <a:fld id="{D3F28379-186F-4DD7-9D32-3AEA4A40910A}"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37</a:t>
            </a:fld>
            <a:endParaRPr lang="en-US"/>
          </a:p>
        </p:txBody>
      </p:sp>
    </p:spTree>
    <p:extLst>
      <p:ext uri="{BB962C8B-B14F-4D97-AF65-F5344CB8AC3E}">
        <p14:creationId xmlns:p14="http://schemas.microsoft.com/office/powerpoint/2010/main" val="3181293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Case for Trade Protection</a:t>
            </a:r>
            <a:endParaRPr lang="en-US" dirty="0"/>
          </a:p>
        </p:txBody>
      </p:sp>
      <p:sp>
        <p:nvSpPr>
          <p:cNvPr id="3" name="Content Placeholder 2"/>
          <p:cNvSpPr>
            <a:spLocks noGrp="1"/>
          </p:cNvSpPr>
          <p:nvPr>
            <p:ph idx="1"/>
          </p:nvPr>
        </p:nvSpPr>
        <p:spPr/>
        <p:txBody>
          <a:bodyPr/>
          <a:lstStyle/>
          <a:p>
            <a:pPr marL="514350" indent="-514350" algn="just">
              <a:lnSpc>
                <a:spcPct val="90000"/>
              </a:lnSpc>
              <a:spcAft>
                <a:spcPct val="15000"/>
              </a:spcAft>
              <a:buFont typeface="+mj-lt"/>
              <a:buAutoNum type="arabicPeriod"/>
            </a:pPr>
            <a:r>
              <a:rPr lang="en-US" dirty="0" smtClean="0"/>
              <a:t>Protection saves jobs</a:t>
            </a:r>
          </a:p>
          <a:p>
            <a:pPr marL="514350" indent="-514350" algn="just">
              <a:lnSpc>
                <a:spcPct val="90000"/>
              </a:lnSpc>
              <a:spcAft>
                <a:spcPct val="15000"/>
              </a:spcAft>
              <a:buFont typeface="+mj-lt"/>
              <a:buAutoNum type="arabicPeriod"/>
            </a:pPr>
            <a:r>
              <a:rPr lang="en-US" dirty="0" smtClean="0"/>
              <a:t>As a defense against unfair trade practices</a:t>
            </a:r>
          </a:p>
          <a:p>
            <a:pPr marL="514350" indent="-514350" algn="just">
              <a:lnSpc>
                <a:spcPct val="90000"/>
              </a:lnSpc>
              <a:spcAft>
                <a:spcPct val="15000"/>
              </a:spcAft>
              <a:buFont typeface="+mj-lt"/>
              <a:buAutoNum type="arabicPeriod"/>
            </a:pPr>
            <a:r>
              <a:rPr lang="en-US" dirty="0" smtClean="0"/>
              <a:t>Cheap foreign labour makes competition unfair</a:t>
            </a:r>
          </a:p>
          <a:p>
            <a:pPr marL="514350" indent="-514350" algn="just">
              <a:lnSpc>
                <a:spcPct val="90000"/>
              </a:lnSpc>
              <a:spcAft>
                <a:spcPct val="15000"/>
              </a:spcAft>
              <a:buFont typeface="+mj-lt"/>
              <a:buAutoNum type="arabicPeriod"/>
            </a:pPr>
            <a:r>
              <a:rPr lang="en-US" dirty="0" smtClean="0"/>
              <a:t>Protection safeguards national security</a:t>
            </a:r>
          </a:p>
          <a:p>
            <a:pPr marL="514350" indent="-514350" algn="just">
              <a:lnSpc>
                <a:spcPct val="90000"/>
              </a:lnSpc>
              <a:spcAft>
                <a:spcPct val="15000"/>
              </a:spcAft>
              <a:buFont typeface="+mj-lt"/>
              <a:buAutoNum type="arabicPeriod"/>
            </a:pPr>
            <a:r>
              <a:rPr lang="en-US" dirty="0" smtClean="0"/>
              <a:t>Protection discourages dependency</a:t>
            </a:r>
          </a:p>
          <a:p>
            <a:pPr marL="514350" indent="-514350" algn="just">
              <a:lnSpc>
                <a:spcPct val="90000"/>
              </a:lnSpc>
              <a:spcAft>
                <a:spcPct val="15000"/>
              </a:spcAft>
              <a:buFont typeface="+mj-lt"/>
              <a:buAutoNum type="arabicPeriod"/>
            </a:pPr>
            <a:r>
              <a:rPr lang="en-US" dirty="0" smtClean="0"/>
              <a:t>Protection safeguards infant and sunset industries</a:t>
            </a:r>
          </a:p>
          <a:p>
            <a:pPr marL="514350" indent="-514350" algn="just">
              <a:lnSpc>
                <a:spcPct val="90000"/>
              </a:lnSpc>
              <a:spcAft>
                <a:spcPct val="15000"/>
              </a:spcAft>
              <a:buFont typeface="+mj-lt"/>
              <a:buAutoNum type="arabicPeriod"/>
            </a:pPr>
            <a:r>
              <a:rPr lang="en-US" dirty="0" smtClean="0"/>
              <a:t>As a means to retaliate</a:t>
            </a:r>
          </a:p>
          <a:p>
            <a:pPr marL="514350" indent="-514350" algn="just">
              <a:lnSpc>
                <a:spcPct val="90000"/>
              </a:lnSpc>
              <a:spcAft>
                <a:spcPct val="15000"/>
              </a:spcAft>
              <a:buFont typeface="+mj-lt"/>
              <a:buAutoNum type="arabicPeriod"/>
            </a:pPr>
            <a:r>
              <a:rPr lang="en-US" dirty="0" smtClean="0"/>
              <a:t>To help the balance of payment</a:t>
            </a:r>
          </a:p>
          <a:p>
            <a:pPr marL="514350" indent="-514350" algn="just">
              <a:buFont typeface="+mj-lt"/>
              <a:buAutoNum type="arabicPeriod"/>
            </a:pPr>
            <a:endParaRPr lang="en-GB" dirty="0" smtClean="0"/>
          </a:p>
          <a:p>
            <a:pPr marL="514350" indent="-514350" algn="just">
              <a:buFont typeface="+mj-lt"/>
              <a:buAutoNum type="arabicPeriod"/>
            </a:pPr>
            <a:endParaRPr lang="en-US" dirty="0"/>
          </a:p>
        </p:txBody>
      </p:sp>
      <p:sp>
        <p:nvSpPr>
          <p:cNvPr id="4" name="Date Placeholder 3"/>
          <p:cNvSpPr>
            <a:spLocks noGrp="1"/>
          </p:cNvSpPr>
          <p:nvPr>
            <p:ph type="dt" sz="half" idx="10"/>
          </p:nvPr>
        </p:nvSpPr>
        <p:spPr/>
        <p:txBody>
          <a:bodyPr/>
          <a:lstStyle/>
          <a:p>
            <a:fld id="{72353180-D507-4C5D-802A-D2D286DC86E6}"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38</a:t>
            </a:fld>
            <a:endParaRPr lang="en-US"/>
          </a:p>
        </p:txBody>
      </p:sp>
    </p:spTree>
    <p:extLst>
      <p:ext uri="{BB962C8B-B14F-4D97-AF65-F5344CB8AC3E}">
        <p14:creationId xmlns:p14="http://schemas.microsoft.com/office/powerpoint/2010/main" val="2068107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dirty="0" smtClean="0"/>
              <a:t>International Institutions and Agreement</a:t>
            </a:r>
            <a:endParaRPr lang="en-US" dirty="0"/>
          </a:p>
        </p:txBody>
      </p:sp>
      <p:sp>
        <p:nvSpPr>
          <p:cNvPr id="3" name="Content Placeholder 2"/>
          <p:cNvSpPr>
            <a:spLocks noGrp="1"/>
          </p:cNvSpPr>
          <p:nvPr>
            <p:ph idx="1"/>
          </p:nvPr>
        </p:nvSpPr>
        <p:spPr>
          <a:xfrm>
            <a:off x="457200" y="2057400"/>
            <a:ext cx="8229600" cy="4267200"/>
          </a:xfrm>
        </p:spPr>
        <p:txBody>
          <a:bodyPr>
            <a:normAutofit fontScale="92500"/>
          </a:bodyPr>
          <a:lstStyle/>
          <a:p>
            <a:pPr algn="just"/>
            <a:r>
              <a:rPr lang="en-US" b="1" dirty="0">
                <a:solidFill>
                  <a:srgbClr val="FF0000"/>
                </a:solidFill>
              </a:rPr>
              <a:t>International Monetary Fund (IMF</a:t>
            </a:r>
            <a:r>
              <a:rPr lang="en-US" b="1" dirty="0" smtClean="0">
                <a:solidFill>
                  <a:srgbClr val="FF0000"/>
                </a:solidFill>
              </a:rPr>
              <a:t>):  </a:t>
            </a:r>
            <a:r>
              <a:rPr lang="en-US" dirty="0" smtClean="0"/>
              <a:t>it mission is to provide exchange rate stability, encourage cooperation on international monetary issues, systems of payments while providing short loans to member countries</a:t>
            </a:r>
            <a:endParaRPr lang="en-US" dirty="0"/>
          </a:p>
          <a:p>
            <a:pPr algn="just"/>
            <a:r>
              <a:rPr lang="en-US" b="1" dirty="0" smtClean="0">
                <a:solidFill>
                  <a:srgbClr val="FF0000"/>
                </a:solidFill>
              </a:rPr>
              <a:t>World </a:t>
            </a:r>
            <a:r>
              <a:rPr lang="en-US" b="1" dirty="0">
                <a:solidFill>
                  <a:srgbClr val="FF0000"/>
                </a:solidFill>
              </a:rPr>
              <a:t>Trade Organization (WTO</a:t>
            </a:r>
            <a:r>
              <a:rPr lang="en-US" b="1" dirty="0" smtClean="0">
                <a:solidFill>
                  <a:srgbClr val="FF0000"/>
                </a:solidFill>
              </a:rPr>
              <a:t>): </a:t>
            </a:r>
            <a:r>
              <a:rPr lang="en-US" dirty="0" smtClean="0"/>
              <a:t>it aims to foster free trade by eliminating discrimination in international trade, reducing barrier and tariffs</a:t>
            </a:r>
          </a:p>
          <a:p>
            <a:pPr algn="just"/>
            <a:r>
              <a:rPr lang="en-US" b="1" dirty="0" smtClean="0">
                <a:solidFill>
                  <a:srgbClr val="FF0000"/>
                </a:solidFill>
              </a:rPr>
              <a:t>United Nations Conference on Trade and </a:t>
            </a:r>
            <a:r>
              <a:rPr lang="en-US" b="1" dirty="0" err="1" smtClean="0">
                <a:solidFill>
                  <a:srgbClr val="FF0000"/>
                </a:solidFill>
              </a:rPr>
              <a:t>Devt</a:t>
            </a:r>
            <a:r>
              <a:rPr lang="en-US" b="1" dirty="0" smtClean="0">
                <a:solidFill>
                  <a:srgbClr val="FF0000"/>
                </a:solidFill>
              </a:rPr>
              <a:t> (UNCTAD): </a:t>
            </a:r>
            <a:r>
              <a:rPr lang="en-US" dirty="0" smtClean="0"/>
              <a:t>it acted as a pressure group for the less rich countries to influence other trade groups to provide special and </a:t>
            </a:r>
            <a:r>
              <a:rPr lang="en-US" dirty="0" err="1" smtClean="0"/>
              <a:t>favourable</a:t>
            </a:r>
            <a:r>
              <a:rPr lang="en-US" dirty="0" smtClean="0"/>
              <a:t> terms for underprivileged economies</a:t>
            </a:r>
            <a:endParaRPr lang="en-US" dirty="0"/>
          </a:p>
          <a:p>
            <a:pPr marL="0" indent="0" algn="just">
              <a:buNone/>
            </a:pPr>
            <a:endParaRPr lang="en-US" dirty="0"/>
          </a:p>
        </p:txBody>
      </p:sp>
      <p:sp>
        <p:nvSpPr>
          <p:cNvPr id="4" name="Date Placeholder 3"/>
          <p:cNvSpPr>
            <a:spLocks noGrp="1"/>
          </p:cNvSpPr>
          <p:nvPr>
            <p:ph type="dt" sz="half" idx="10"/>
          </p:nvPr>
        </p:nvSpPr>
        <p:spPr/>
        <p:txBody>
          <a:bodyPr/>
          <a:lstStyle/>
          <a:p>
            <a:fld id="{7510C106-8499-4C6E-9C4A-5E53FDA04C57}"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39</a:t>
            </a:fld>
            <a:endParaRPr lang="en-US"/>
          </a:p>
        </p:txBody>
      </p:sp>
    </p:spTree>
    <p:extLst>
      <p:ext uri="{BB962C8B-B14F-4D97-AF65-F5344CB8AC3E}">
        <p14:creationId xmlns:p14="http://schemas.microsoft.com/office/powerpoint/2010/main" val="399806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a:t>I</a:t>
            </a:r>
            <a:r>
              <a:rPr lang="en-US" dirty="0" smtClean="0"/>
              <a:t>nternational Trade</a:t>
            </a:r>
            <a:endParaRPr lang="en-US" dirty="0"/>
          </a:p>
        </p:txBody>
      </p:sp>
      <p:sp>
        <p:nvSpPr>
          <p:cNvPr id="3" name="Content Placeholder 2"/>
          <p:cNvSpPr>
            <a:spLocks noGrp="1"/>
          </p:cNvSpPr>
          <p:nvPr>
            <p:ph idx="1"/>
          </p:nvPr>
        </p:nvSpPr>
        <p:spPr/>
        <p:txBody>
          <a:bodyPr>
            <a:normAutofit lnSpcReduction="10000"/>
          </a:bodyPr>
          <a:lstStyle/>
          <a:p>
            <a:pPr algn="just"/>
            <a:r>
              <a:rPr lang="en-GB" dirty="0"/>
              <a:t>To gain access to new customers</a:t>
            </a:r>
          </a:p>
          <a:p>
            <a:pPr algn="just"/>
            <a:r>
              <a:rPr lang="en-GB" dirty="0"/>
              <a:t>To achieve lower cost and enhance the firm’s competitiveness</a:t>
            </a:r>
          </a:p>
          <a:p>
            <a:pPr algn="just"/>
            <a:r>
              <a:rPr lang="en-GB" dirty="0"/>
              <a:t>To capitalize on its core competencies</a:t>
            </a:r>
          </a:p>
          <a:p>
            <a:pPr algn="just"/>
            <a:r>
              <a:rPr lang="en-GB" dirty="0"/>
              <a:t>To spread its business risk across a wider market</a:t>
            </a:r>
          </a:p>
          <a:p>
            <a:pPr algn="just"/>
            <a:r>
              <a:rPr lang="en-GB" dirty="0"/>
              <a:t>To protect domestic market</a:t>
            </a:r>
          </a:p>
          <a:p>
            <a:pPr algn="just">
              <a:spcAft>
                <a:spcPts val="600"/>
              </a:spcAft>
            </a:pPr>
            <a:r>
              <a:rPr lang="en-US" dirty="0"/>
              <a:t>Boosts economic growth</a:t>
            </a:r>
          </a:p>
          <a:p>
            <a:pPr algn="just">
              <a:spcAft>
                <a:spcPts val="600"/>
              </a:spcAft>
            </a:pPr>
            <a:r>
              <a:rPr lang="en-US" dirty="0"/>
              <a:t>Expands markets</a:t>
            </a:r>
          </a:p>
          <a:p>
            <a:pPr algn="just">
              <a:spcAft>
                <a:spcPts val="600"/>
              </a:spcAft>
            </a:pPr>
            <a:r>
              <a:rPr lang="en-US" dirty="0"/>
              <a:t>More efficient production systems</a:t>
            </a:r>
          </a:p>
          <a:p>
            <a:pPr marL="0" indent="0" algn="just">
              <a:buNone/>
            </a:pPr>
            <a:endParaRPr lang="en-US" dirty="0"/>
          </a:p>
        </p:txBody>
      </p:sp>
      <p:sp>
        <p:nvSpPr>
          <p:cNvPr id="4" name="Date Placeholder 3"/>
          <p:cNvSpPr>
            <a:spLocks noGrp="1"/>
          </p:cNvSpPr>
          <p:nvPr>
            <p:ph type="dt" sz="half" idx="10"/>
          </p:nvPr>
        </p:nvSpPr>
        <p:spPr/>
        <p:txBody>
          <a:bodyPr/>
          <a:lstStyle/>
          <a:p>
            <a:fld id="{691BC323-F550-4ADF-A136-51513A8CEC0E}"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a:t>
            </a:fld>
            <a:endParaRPr lang="en-US"/>
          </a:p>
        </p:txBody>
      </p:sp>
    </p:spTree>
    <p:extLst>
      <p:ext uri="{BB962C8B-B14F-4D97-AF65-F5344CB8AC3E}">
        <p14:creationId xmlns:p14="http://schemas.microsoft.com/office/powerpoint/2010/main" val="25426404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r>
              <a:rPr lang="en-US" dirty="0"/>
              <a:t>International Institutions and Agreement</a:t>
            </a:r>
          </a:p>
        </p:txBody>
      </p:sp>
      <p:sp>
        <p:nvSpPr>
          <p:cNvPr id="3" name="Content Placeholder 2"/>
          <p:cNvSpPr>
            <a:spLocks noGrp="1"/>
          </p:cNvSpPr>
          <p:nvPr>
            <p:ph idx="1"/>
          </p:nvPr>
        </p:nvSpPr>
        <p:spPr>
          <a:xfrm>
            <a:off x="457200" y="2057400"/>
            <a:ext cx="8229600" cy="4267200"/>
          </a:xfrm>
        </p:spPr>
        <p:txBody>
          <a:bodyPr/>
          <a:lstStyle/>
          <a:p>
            <a:pPr algn="just"/>
            <a:r>
              <a:rPr lang="en-US" b="1" dirty="0">
                <a:solidFill>
                  <a:srgbClr val="FF0000"/>
                </a:solidFill>
              </a:rPr>
              <a:t>Organization for Economic Cooperation and </a:t>
            </a:r>
            <a:r>
              <a:rPr lang="en-US" b="1" dirty="0" err="1">
                <a:solidFill>
                  <a:srgbClr val="FF0000"/>
                </a:solidFill>
              </a:rPr>
              <a:t>Devt</a:t>
            </a:r>
            <a:r>
              <a:rPr lang="en-US" b="1" dirty="0">
                <a:solidFill>
                  <a:srgbClr val="FF0000"/>
                </a:solidFill>
              </a:rPr>
              <a:t>. (OECD</a:t>
            </a:r>
            <a:r>
              <a:rPr lang="en-US" b="1" dirty="0" smtClean="0">
                <a:solidFill>
                  <a:srgbClr val="FF0000"/>
                </a:solidFill>
              </a:rPr>
              <a:t>): </a:t>
            </a:r>
            <a:r>
              <a:rPr lang="en-US" dirty="0" smtClean="0"/>
              <a:t>it was commonly regarded as the rich man’s club. It was formed out of the cold war as economic response to the then eastern bloc.</a:t>
            </a:r>
          </a:p>
          <a:p>
            <a:pPr algn="just"/>
            <a:r>
              <a:rPr lang="en-US" b="1" dirty="0">
                <a:solidFill>
                  <a:srgbClr val="FF0000"/>
                </a:solidFill>
              </a:rPr>
              <a:t>International Bank for Reconstruction and </a:t>
            </a:r>
            <a:r>
              <a:rPr lang="en-US" b="1" dirty="0" err="1">
                <a:solidFill>
                  <a:srgbClr val="FF0000"/>
                </a:solidFill>
              </a:rPr>
              <a:t>Devt</a:t>
            </a:r>
            <a:r>
              <a:rPr lang="en-US" b="1" dirty="0">
                <a:solidFill>
                  <a:srgbClr val="FF0000"/>
                </a:solidFill>
              </a:rPr>
              <a:t>. (IBRD</a:t>
            </a:r>
            <a:r>
              <a:rPr lang="en-US" b="1" dirty="0" smtClean="0">
                <a:solidFill>
                  <a:srgbClr val="FF0000"/>
                </a:solidFill>
              </a:rPr>
              <a:t>)</a:t>
            </a:r>
            <a:r>
              <a:rPr lang="en-US" dirty="0" smtClean="0"/>
              <a:t>: it is now referred as the World Bank. It was formed after the world war II to provide economic aid for the rebuilding of Europe and far East. It recent mission is to build the economies of developing </a:t>
            </a:r>
            <a:r>
              <a:rPr lang="en-US" dirty="0" err="1" smtClean="0"/>
              <a:t>countires</a:t>
            </a:r>
            <a:endParaRPr lang="en-US" dirty="0"/>
          </a:p>
          <a:p>
            <a:pPr marL="0" indent="0" algn="just">
              <a:buNone/>
            </a:pPr>
            <a:endParaRPr lang="en-US" dirty="0"/>
          </a:p>
        </p:txBody>
      </p:sp>
      <p:sp>
        <p:nvSpPr>
          <p:cNvPr id="4" name="Date Placeholder 3"/>
          <p:cNvSpPr>
            <a:spLocks noGrp="1"/>
          </p:cNvSpPr>
          <p:nvPr>
            <p:ph type="dt" sz="half" idx="10"/>
          </p:nvPr>
        </p:nvSpPr>
        <p:spPr/>
        <p:txBody>
          <a:bodyPr/>
          <a:lstStyle/>
          <a:p>
            <a:fld id="{3AB20742-3D1C-4FFF-BA49-2D6E7B981F49}"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40</a:t>
            </a:fld>
            <a:endParaRPr lang="en-US"/>
          </a:p>
        </p:txBody>
      </p:sp>
    </p:spTree>
    <p:extLst>
      <p:ext uri="{BB962C8B-B14F-4D97-AF65-F5344CB8AC3E}">
        <p14:creationId xmlns:p14="http://schemas.microsoft.com/office/powerpoint/2010/main" val="23482737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Balance of Payment</a:t>
            </a:r>
            <a:endParaRPr lang="en-US" dirty="0"/>
          </a:p>
        </p:txBody>
      </p:sp>
      <p:sp>
        <p:nvSpPr>
          <p:cNvPr id="3" name="Content Placeholder 2"/>
          <p:cNvSpPr>
            <a:spLocks noGrp="1"/>
          </p:cNvSpPr>
          <p:nvPr>
            <p:ph idx="1"/>
          </p:nvPr>
        </p:nvSpPr>
        <p:spPr/>
        <p:txBody>
          <a:bodyPr>
            <a:normAutofit fontScale="92500"/>
          </a:bodyPr>
          <a:lstStyle/>
          <a:p>
            <a:pPr algn="just"/>
            <a:r>
              <a:rPr lang="en-GB" dirty="0" smtClean="0"/>
              <a:t>The </a:t>
            </a:r>
            <a:r>
              <a:rPr lang="en-GB" b="1" dirty="0" smtClean="0">
                <a:solidFill>
                  <a:srgbClr val="FF0000"/>
                </a:solidFill>
              </a:rPr>
              <a:t>balance of payments</a:t>
            </a:r>
            <a:r>
              <a:rPr lang="en-GB" dirty="0" smtClean="0"/>
              <a:t> is the difference between money coming into a country (from exports) and money leaving the country (for imports) plus money coming into or leaving a country from other factors such as tourism, foreign aid, military expenditures, and foreign investment.</a:t>
            </a:r>
          </a:p>
          <a:p>
            <a:pPr algn="just"/>
            <a:r>
              <a:rPr lang="en-GB" dirty="0" smtClean="0"/>
              <a:t>The goal is always to have more money flowing into the country than flowing out.</a:t>
            </a:r>
          </a:p>
          <a:p>
            <a:pPr algn="just"/>
            <a:r>
              <a:rPr lang="en-GB" dirty="0" smtClean="0"/>
              <a:t>A favourable balance of payments means more money flowing into a country than flowing out.</a:t>
            </a:r>
          </a:p>
          <a:p>
            <a:pPr algn="just"/>
            <a:r>
              <a:rPr lang="en-GB" dirty="0" smtClean="0"/>
              <a:t>An unfavourable balance of payments is when more money is flowing out of a country than coming in.</a:t>
            </a:r>
            <a:endParaRPr lang="en-US" dirty="0"/>
          </a:p>
        </p:txBody>
      </p:sp>
      <p:sp>
        <p:nvSpPr>
          <p:cNvPr id="4" name="Date Placeholder 3"/>
          <p:cNvSpPr>
            <a:spLocks noGrp="1"/>
          </p:cNvSpPr>
          <p:nvPr>
            <p:ph type="dt" sz="half" idx="10"/>
          </p:nvPr>
        </p:nvSpPr>
        <p:spPr/>
        <p:txBody>
          <a:bodyPr/>
          <a:lstStyle/>
          <a:p>
            <a:fld id="{489398C8-72D6-446F-947E-1F1D5702A907}"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41</a:t>
            </a:fld>
            <a:endParaRPr lang="en-US"/>
          </a:p>
        </p:txBody>
      </p:sp>
    </p:spTree>
    <p:extLst>
      <p:ext uri="{BB962C8B-B14F-4D97-AF65-F5344CB8AC3E}">
        <p14:creationId xmlns:p14="http://schemas.microsoft.com/office/powerpoint/2010/main" val="11058294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of Payments Accounts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sz="2800" dirty="0" smtClean="0"/>
              <a:t>The </a:t>
            </a:r>
            <a:r>
              <a:rPr lang="en-US" sz="2800" b="1" dirty="0" smtClean="0">
                <a:solidFill>
                  <a:srgbClr val="FF0000"/>
                </a:solidFill>
              </a:rPr>
              <a:t>balance of payments accounts </a:t>
            </a:r>
            <a:r>
              <a:rPr lang="en-US" sz="2800" dirty="0" smtClean="0"/>
              <a:t>are those that record all transactions between the residents of a country and residents of all foreign nations.</a:t>
            </a:r>
          </a:p>
          <a:p>
            <a:pPr algn="just">
              <a:spcBef>
                <a:spcPct val="50000"/>
              </a:spcBef>
            </a:pPr>
            <a:r>
              <a:rPr lang="en-US" sz="2800" dirty="0" smtClean="0"/>
              <a:t>The balance of payment accounts are separated into 3 broad accounts:</a:t>
            </a:r>
          </a:p>
          <a:p>
            <a:pPr lvl="1" algn="just">
              <a:spcBef>
                <a:spcPct val="50000"/>
              </a:spcBef>
            </a:pPr>
            <a:r>
              <a:rPr lang="en-US" sz="2800" b="1" dirty="0" smtClean="0"/>
              <a:t>current account</a:t>
            </a:r>
            <a:r>
              <a:rPr lang="en-US" sz="2800" dirty="0" smtClean="0"/>
              <a:t>:  accounts for flows of goods and services (imports and exports).</a:t>
            </a:r>
          </a:p>
          <a:p>
            <a:pPr lvl="1" algn="just">
              <a:spcBef>
                <a:spcPct val="50000"/>
              </a:spcBef>
            </a:pPr>
            <a:r>
              <a:rPr lang="en-US" sz="2800" b="1" dirty="0" smtClean="0"/>
              <a:t>financial account</a:t>
            </a:r>
            <a:r>
              <a:rPr lang="en-US" sz="2800" dirty="0" smtClean="0"/>
              <a:t>:  accounts for flows of financial assets (financial capital).</a:t>
            </a:r>
          </a:p>
          <a:p>
            <a:pPr lvl="1" algn="just">
              <a:spcBef>
                <a:spcPct val="50000"/>
              </a:spcBef>
            </a:pPr>
            <a:r>
              <a:rPr lang="en-US" sz="2800" b="1" dirty="0" smtClean="0"/>
              <a:t>capital account</a:t>
            </a:r>
            <a:r>
              <a:rPr lang="en-US" sz="2800" dirty="0" smtClean="0"/>
              <a:t>:  flows of special categories of assets (capital), typically non-market, non-produced, or intangible assets like debt forgiveness, copyrights and trademarks</a:t>
            </a:r>
            <a:r>
              <a:rPr lang="en-US" sz="2400" dirty="0" smtClean="0"/>
              <a:t>.</a:t>
            </a:r>
          </a:p>
          <a:p>
            <a:pPr algn="just"/>
            <a:endParaRPr lang="en-US" dirty="0" smtClean="0"/>
          </a:p>
          <a:p>
            <a:pPr marL="0" indent="0" algn="just">
              <a:buNone/>
            </a:pPr>
            <a:endParaRPr lang="en-US" dirty="0"/>
          </a:p>
        </p:txBody>
      </p:sp>
      <p:sp>
        <p:nvSpPr>
          <p:cNvPr id="4" name="Date Placeholder 3"/>
          <p:cNvSpPr>
            <a:spLocks noGrp="1"/>
          </p:cNvSpPr>
          <p:nvPr>
            <p:ph type="dt" sz="half" idx="10"/>
          </p:nvPr>
        </p:nvSpPr>
        <p:spPr/>
        <p:txBody>
          <a:bodyPr/>
          <a:lstStyle/>
          <a:p>
            <a:fld id="{5DA0C248-F6D4-4518-8E1A-DAF98B8A5532}"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42</a:t>
            </a:fld>
            <a:endParaRPr lang="en-US"/>
          </a:p>
        </p:txBody>
      </p:sp>
    </p:spTree>
    <p:extLst>
      <p:ext uri="{BB962C8B-B14F-4D97-AF65-F5344CB8AC3E}">
        <p14:creationId xmlns:p14="http://schemas.microsoft.com/office/powerpoint/2010/main" val="38967502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r>
              <a:rPr lang="en-US" dirty="0" smtClean="0"/>
              <a:t>Factors which cause a current account deficit in the BOP</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t>Fixed exchange rate-If a country’s  currency is overvalued, imports would be cheaper and exports would be uneconomical.</a:t>
            </a:r>
          </a:p>
          <a:p>
            <a:pPr marL="514350" indent="-514350" algn="just">
              <a:buFont typeface="+mj-lt"/>
              <a:buAutoNum type="arabicPeriod"/>
            </a:pPr>
            <a:r>
              <a:rPr lang="en-US" dirty="0" smtClean="0"/>
              <a:t>Higher Inflation-This makes exports less competitive and imports more competitive.</a:t>
            </a:r>
          </a:p>
          <a:p>
            <a:pPr marL="514350" indent="-514350" algn="just">
              <a:buFont typeface="+mj-lt"/>
              <a:buAutoNum type="arabicPeriod"/>
            </a:pPr>
            <a:r>
              <a:rPr lang="en-US" dirty="0" smtClean="0"/>
              <a:t>Decline in competiveness of local firms </a:t>
            </a:r>
            <a:r>
              <a:rPr lang="en-US" dirty="0" err="1" smtClean="0"/>
              <a:t>vis</a:t>
            </a:r>
            <a:r>
              <a:rPr lang="en-US" dirty="0" smtClean="0"/>
              <a:t> a </a:t>
            </a:r>
            <a:r>
              <a:rPr lang="en-US" dirty="0" err="1" smtClean="0"/>
              <a:t>vis</a:t>
            </a:r>
            <a:r>
              <a:rPr lang="en-US" dirty="0" smtClean="0"/>
              <a:t> foreign firms. E.g. Ghanaian versus Chinese firms.</a:t>
            </a:r>
          </a:p>
          <a:p>
            <a:pPr marL="514350" indent="-514350" algn="just">
              <a:buFont typeface="+mj-lt"/>
              <a:buAutoNum type="arabicPeriod"/>
            </a:pPr>
            <a:r>
              <a:rPr lang="en-US" dirty="0" smtClean="0"/>
              <a:t>Recession in trading partners’ countries.  </a:t>
            </a:r>
          </a:p>
          <a:p>
            <a:pPr marL="514350" indent="-514350" algn="just">
              <a:buFont typeface="+mj-lt"/>
              <a:buAutoNum type="arabicPeriod"/>
            </a:pPr>
            <a:r>
              <a:rPr lang="en-US" dirty="0" smtClean="0"/>
              <a:t>Borrowing money: Excessive borrowing that have not been channeled to productive investments. </a:t>
            </a:r>
            <a:endParaRPr lang="en-US" dirty="0"/>
          </a:p>
        </p:txBody>
      </p:sp>
      <p:sp>
        <p:nvSpPr>
          <p:cNvPr id="4" name="Date Placeholder 3"/>
          <p:cNvSpPr>
            <a:spLocks noGrp="1"/>
          </p:cNvSpPr>
          <p:nvPr>
            <p:ph type="dt" sz="half" idx="10"/>
          </p:nvPr>
        </p:nvSpPr>
        <p:spPr/>
        <p:txBody>
          <a:bodyPr/>
          <a:lstStyle/>
          <a:p>
            <a:fld id="{E432C214-18FE-4715-B026-59917A743FEB}"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43</a:t>
            </a:fld>
            <a:endParaRPr lang="en-US"/>
          </a:p>
        </p:txBody>
      </p:sp>
    </p:spTree>
    <p:extLst>
      <p:ext uri="{BB962C8B-B14F-4D97-AF65-F5344CB8AC3E}">
        <p14:creationId xmlns:p14="http://schemas.microsoft.com/office/powerpoint/2010/main" val="31457291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Means of Correcting BOP deficits</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t>Restricting home trade to foreigners</a:t>
            </a:r>
          </a:p>
          <a:p>
            <a:pPr marL="514350" indent="-514350" algn="just">
              <a:buFont typeface="+mj-lt"/>
              <a:buAutoNum type="arabicPeriod"/>
            </a:pPr>
            <a:r>
              <a:rPr lang="en-US" dirty="0" smtClean="0"/>
              <a:t>Building an import substitute industries</a:t>
            </a:r>
          </a:p>
          <a:p>
            <a:pPr marL="514350" indent="-514350" algn="just">
              <a:buFont typeface="+mj-lt"/>
              <a:buAutoNum type="arabicPeriod"/>
            </a:pPr>
            <a:r>
              <a:rPr lang="en-US" dirty="0" smtClean="0"/>
              <a:t>Devaluing of currency</a:t>
            </a:r>
          </a:p>
          <a:p>
            <a:pPr marL="514350" indent="-514350" algn="just">
              <a:buFont typeface="+mj-lt"/>
              <a:buAutoNum type="arabicPeriod"/>
            </a:pPr>
            <a:r>
              <a:rPr lang="en-US" dirty="0" smtClean="0"/>
              <a:t>Adopting deflationary policies</a:t>
            </a:r>
          </a:p>
          <a:p>
            <a:pPr marL="514350" indent="-514350" algn="just">
              <a:buFont typeface="+mj-lt"/>
              <a:buAutoNum type="arabicPeriod"/>
            </a:pPr>
            <a:r>
              <a:rPr lang="en-US" dirty="0" smtClean="0"/>
              <a:t>Financing projects from IGF by government rather than borrowing</a:t>
            </a:r>
          </a:p>
          <a:p>
            <a:pPr marL="514350" indent="-514350" algn="just">
              <a:buFont typeface="+mj-lt"/>
              <a:buAutoNum type="arabicPeriod"/>
            </a:pPr>
            <a:r>
              <a:rPr lang="en-US" dirty="0" smtClean="0"/>
              <a:t>Instituting intensive drive by granting export bonus and tax holidays</a:t>
            </a:r>
            <a:endParaRPr lang="en-US" dirty="0"/>
          </a:p>
        </p:txBody>
      </p:sp>
      <p:sp>
        <p:nvSpPr>
          <p:cNvPr id="4" name="Date Placeholder 3"/>
          <p:cNvSpPr>
            <a:spLocks noGrp="1"/>
          </p:cNvSpPr>
          <p:nvPr>
            <p:ph type="dt" sz="half" idx="10"/>
          </p:nvPr>
        </p:nvSpPr>
        <p:spPr/>
        <p:txBody>
          <a:bodyPr/>
          <a:lstStyle/>
          <a:p>
            <a:fld id="{9F6A555C-6EB9-4EFA-98E9-7E87F4C30DA4}"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44</a:t>
            </a:fld>
            <a:endParaRPr lang="en-US"/>
          </a:p>
        </p:txBody>
      </p:sp>
    </p:spTree>
    <p:extLst>
      <p:ext uri="{BB962C8B-B14F-4D97-AF65-F5344CB8AC3E}">
        <p14:creationId xmlns:p14="http://schemas.microsoft.com/office/powerpoint/2010/main" val="2318749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of Trade</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smtClean="0">
                <a:solidFill>
                  <a:srgbClr val="FF0000"/>
                </a:solidFill>
              </a:rPr>
              <a:t>balance of trade</a:t>
            </a:r>
            <a:r>
              <a:rPr lang="en-US" dirty="0" smtClean="0"/>
              <a:t> is the difference between the monetary value of exports and imports of output in an economy over a certain period.</a:t>
            </a:r>
          </a:p>
          <a:p>
            <a:pPr algn="just"/>
            <a:r>
              <a:rPr lang="en-US" dirty="0" smtClean="0"/>
              <a:t>A </a:t>
            </a:r>
            <a:r>
              <a:rPr lang="en-US" dirty="0" err="1" smtClean="0"/>
              <a:t>favourable</a:t>
            </a:r>
            <a:r>
              <a:rPr lang="en-US" dirty="0" smtClean="0"/>
              <a:t> balance of trade is known as a </a:t>
            </a:r>
            <a:r>
              <a:rPr lang="en-US" dirty="0" smtClean="0">
                <a:solidFill>
                  <a:srgbClr val="FF0000"/>
                </a:solidFill>
              </a:rPr>
              <a:t>trade surplus</a:t>
            </a:r>
            <a:r>
              <a:rPr lang="en-US" dirty="0" smtClean="0"/>
              <a:t> and consists of exporting more than is imported.</a:t>
            </a:r>
          </a:p>
          <a:p>
            <a:pPr algn="just"/>
            <a:r>
              <a:rPr lang="en-US" dirty="0" smtClean="0"/>
              <a:t>An </a:t>
            </a:r>
            <a:r>
              <a:rPr lang="en-US" dirty="0" err="1" smtClean="0"/>
              <a:t>unfavourable</a:t>
            </a:r>
            <a:r>
              <a:rPr lang="en-US" dirty="0" smtClean="0"/>
              <a:t> balance is known as </a:t>
            </a:r>
            <a:r>
              <a:rPr lang="en-US" dirty="0" smtClean="0">
                <a:solidFill>
                  <a:srgbClr val="FF0000"/>
                </a:solidFill>
              </a:rPr>
              <a:t>trade deficit</a:t>
            </a:r>
            <a:r>
              <a:rPr lang="en-US" dirty="0" smtClean="0"/>
              <a:t>.</a:t>
            </a:r>
            <a:endParaRPr lang="en-US" dirty="0"/>
          </a:p>
        </p:txBody>
      </p:sp>
      <p:sp>
        <p:nvSpPr>
          <p:cNvPr id="4" name="Date Placeholder 3"/>
          <p:cNvSpPr>
            <a:spLocks noGrp="1"/>
          </p:cNvSpPr>
          <p:nvPr>
            <p:ph type="dt" sz="half" idx="10"/>
          </p:nvPr>
        </p:nvSpPr>
        <p:spPr/>
        <p:txBody>
          <a:bodyPr/>
          <a:lstStyle/>
          <a:p>
            <a:fld id="{1A660D62-6602-47D7-AEF3-A274C69C6267}"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Terms of Trade</a:t>
            </a:r>
            <a:endParaRPr lang="en-US" dirty="0"/>
          </a:p>
        </p:txBody>
      </p:sp>
      <p:sp>
        <p:nvSpPr>
          <p:cNvPr id="3" name="Content Placeholder 2"/>
          <p:cNvSpPr>
            <a:spLocks noGrp="1"/>
          </p:cNvSpPr>
          <p:nvPr>
            <p:ph idx="1"/>
          </p:nvPr>
        </p:nvSpPr>
        <p:spPr/>
        <p:txBody>
          <a:bodyPr>
            <a:normAutofit/>
          </a:bodyPr>
          <a:lstStyle/>
          <a:p>
            <a:pPr algn="just"/>
            <a:r>
              <a:rPr lang="en-GB" dirty="0" smtClean="0">
                <a:solidFill>
                  <a:srgbClr val="FF0000"/>
                </a:solidFill>
              </a:rPr>
              <a:t>Terms of trade</a:t>
            </a:r>
            <a:r>
              <a:rPr lang="en-GB" dirty="0" smtClean="0"/>
              <a:t> is the relationship between the prices of a country’s export and the prices of her imports.</a:t>
            </a:r>
          </a:p>
          <a:p>
            <a:pPr algn="just"/>
            <a:r>
              <a:rPr lang="en-GB" dirty="0" smtClean="0"/>
              <a:t>Terms of trade can be favourable or unfavourable.</a:t>
            </a:r>
          </a:p>
          <a:p>
            <a:pPr algn="just"/>
            <a:r>
              <a:rPr lang="en-GB" dirty="0" smtClean="0">
                <a:solidFill>
                  <a:srgbClr val="FF0000"/>
                </a:solidFill>
              </a:rPr>
              <a:t>Favourable terms of trade</a:t>
            </a:r>
            <a:r>
              <a:rPr lang="en-GB" dirty="0" smtClean="0"/>
              <a:t> occurs if country concerned can now obtain more imports with the same amount of exports than previously. </a:t>
            </a:r>
          </a:p>
          <a:p>
            <a:pPr marL="0" indent="0" algn="just">
              <a:buNone/>
            </a:pPr>
            <a:endParaRPr lang="en-US" dirty="0"/>
          </a:p>
        </p:txBody>
      </p:sp>
      <p:sp>
        <p:nvSpPr>
          <p:cNvPr id="4" name="Date Placeholder 3"/>
          <p:cNvSpPr>
            <a:spLocks noGrp="1"/>
          </p:cNvSpPr>
          <p:nvPr>
            <p:ph type="dt" sz="half" idx="10"/>
          </p:nvPr>
        </p:nvSpPr>
        <p:spPr/>
        <p:txBody>
          <a:bodyPr/>
          <a:lstStyle/>
          <a:p>
            <a:fld id="{3AE23D85-1159-4DA3-9D83-8217BCB5D531}"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46</a:t>
            </a:fld>
            <a:endParaRPr lang="en-US"/>
          </a:p>
        </p:txBody>
      </p:sp>
    </p:spTree>
    <p:extLst>
      <p:ext uri="{BB962C8B-B14F-4D97-AF65-F5344CB8AC3E}">
        <p14:creationId xmlns:p14="http://schemas.microsoft.com/office/powerpoint/2010/main" val="2115526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Demerits of International Trade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Language barriers</a:t>
            </a:r>
          </a:p>
          <a:p>
            <a:pPr marL="514350" indent="-514350">
              <a:buFont typeface="+mj-lt"/>
              <a:buAutoNum type="arabicPeriod"/>
            </a:pPr>
            <a:r>
              <a:rPr lang="en-US" dirty="0" smtClean="0"/>
              <a:t>Socio-cultural issues-Taste and preferences</a:t>
            </a:r>
          </a:p>
          <a:p>
            <a:pPr marL="514350" indent="-514350">
              <a:buFont typeface="+mj-lt"/>
              <a:buAutoNum type="arabicPeriod"/>
            </a:pPr>
            <a:r>
              <a:rPr lang="en-US" dirty="0" smtClean="0"/>
              <a:t>Environmental issues-Rules and regulations</a:t>
            </a:r>
          </a:p>
          <a:p>
            <a:pPr marL="514350" indent="-514350">
              <a:buFont typeface="+mj-lt"/>
              <a:buAutoNum type="arabicPeriod"/>
            </a:pPr>
            <a:r>
              <a:rPr lang="en-US" dirty="0" smtClean="0"/>
              <a:t>Political risk-Political instability</a:t>
            </a:r>
          </a:p>
          <a:p>
            <a:pPr marL="514350" indent="-514350">
              <a:buFont typeface="+mj-lt"/>
              <a:buAutoNum type="arabicPeriod"/>
            </a:pPr>
            <a:r>
              <a:rPr lang="en-US" dirty="0" smtClean="0"/>
              <a:t>Foreign exchange risk</a:t>
            </a:r>
            <a:endParaRPr lang="en-US" dirty="0"/>
          </a:p>
        </p:txBody>
      </p:sp>
      <p:sp>
        <p:nvSpPr>
          <p:cNvPr id="4" name="Date Placeholder 3"/>
          <p:cNvSpPr>
            <a:spLocks noGrp="1"/>
          </p:cNvSpPr>
          <p:nvPr>
            <p:ph type="dt" sz="half" idx="10"/>
          </p:nvPr>
        </p:nvSpPr>
        <p:spPr/>
        <p:txBody>
          <a:bodyPr/>
          <a:lstStyle/>
          <a:p>
            <a:fld id="{02231F54-5C54-4ED6-8B5C-194A9842B130}"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5</a:t>
            </a:fld>
            <a:endParaRPr lang="en-US"/>
          </a:p>
        </p:txBody>
      </p:sp>
    </p:spTree>
    <p:extLst>
      <p:ext uri="{BB962C8B-B14F-4D97-AF65-F5344CB8AC3E}">
        <p14:creationId xmlns:p14="http://schemas.microsoft.com/office/powerpoint/2010/main" val="209674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enter and compete in foreign Market</a:t>
            </a:r>
            <a:endParaRPr lang="en-US" dirty="0"/>
          </a:p>
        </p:txBody>
      </p:sp>
      <p:sp>
        <p:nvSpPr>
          <p:cNvPr id="3" name="Content Placeholder 2"/>
          <p:cNvSpPr>
            <a:spLocks noGrp="1"/>
          </p:cNvSpPr>
          <p:nvPr>
            <p:ph idx="1"/>
          </p:nvPr>
        </p:nvSpPr>
        <p:spPr/>
        <p:txBody>
          <a:bodyPr>
            <a:noAutofit/>
          </a:bodyPr>
          <a:lstStyle/>
          <a:p>
            <a:pPr algn="just"/>
            <a:r>
              <a:rPr lang="en-GB" sz="2700" dirty="0" smtClean="0">
                <a:latin typeface="Constantia" pitchFamily="18" charset="0"/>
              </a:rPr>
              <a:t>Maintain a </a:t>
            </a:r>
            <a:r>
              <a:rPr lang="en-GB" sz="2700" b="1" dirty="0" smtClean="0">
                <a:solidFill>
                  <a:srgbClr val="FF0000"/>
                </a:solidFill>
                <a:latin typeface="Constantia" pitchFamily="18" charset="0"/>
              </a:rPr>
              <a:t>national (one country) production base and export goods </a:t>
            </a:r>
            <a:r>
              <a:rPr lang="en-GB" sz="2700" dirty="0" smtClean="0">
                <a:latin typeface="Constantia" pitchFamily="18" charset="0"/>
              </a:rPr>
              <a:t>to foreign markets, using either company-owned or foreign-controlled forward distribution channels</a:t>
            </a:r>
          </a:p>
          <a:p>
            <a:pPr algn="just"/>
            <a:r>
              <a:rPr lang="en-GB" sz="2700" b="1" dirty="0" smtClean="0">
                <a:solidFill>
                  <a:srgbClr val="FF0000"/>
                </a:solidFill>
                <a:latin typeface="Constantia" pitchFamily="18" charset="0"/>
              </a:rPr>
              <a:t>License </a:t>
            </a:r>
            <a:r>
              <a:rPr lang="en-GB" sz="2700" dirty="0" smtClean="0">
                <a:latin typeface="Constantia" pitchFamily="18" charset="0"/>
              </a:rPr>
              <a:t>foreign firms to use the company’s technology or to produce and distribute the company’s product.</a:t>
            </a:r>
          </a:p>
          <a:p>
            <a:pPr algn="just"/>
            <a:r>
              <a:rPr lang="en-GB" sz="2700" dirty="0" smtClean="0">
                <a:latin typeface="Constantia" pitchFamily="18" charset="0"/>
              </a:rPr>
              <a:t>Employ a </a:t>
            </a:r>
            <a:r>
              <a:rPr lang="en-GB" sz="2700" b="1" dirty="0" smtClean="0">
                <a:solidFill>
                  <a:srgbClr val="FF0000"/>
                </a:solidFill>
                <a:latin typeface="Constantia" pitchFamily="18" charset="0"/>
              </a:rPr>
              <a:t>franchising </a:t>
            </a:r>
            <a:r>
              <a:rPr lang="en-GB" sz="2800" dirty="0" smtClean="0">
                <a:latin typeface="Constantia" pitchFamily="18" charset="0"/>
              </a:rPr>
              <a:t>strategy</a:t>
            </a:r>
          </a:p>
          <a:p>
            <a:pPr marL="0" indent="0" algn="just">
              <a:buNone/>
            </a:pPr>
            <a:endParaRPr lang="en-GB" sz="2400" dirty="0" smtClean="0">
              <a:latin typeface="Constantia" pitchFamily="18" charset="0"/>
            </a:endParaRPr>
          </a:p>
        </p:txBody>
      </p:sp>
      <p:sp>
        <p:nvSpPr>
          <p:cNvPr id="4" name="Date Placeholder 3"/>
          <p:cNvSpPr>
            <a:spLocks noGrp="1"/>
          </p:cNvSpPr>
          <p:nvPr>
            <p:ph type="dt" sz="half" idx="10"/>
          </p:nvPr>
        </p:nvSpPr>
        <p:spPr/>
        <p:txBody>
          <a:bodyPr/>
          <a:lstStyle/>
          <a:p>
            <a:fld id="{F75B1D0E-8B70-4B44-A92A-2C1E1D2F64B7}"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6</a:t>
            </a:fld>
            <a:endParaRPr lang="en-US"/>
          </a:p>
        </p:txBody>
      </p:sp>
    </p:spTree>
    <p:extLst>
      <p:ext uri="{BB962C8B-B14F-4D97-AF65-F5344CB8AC3E}">
        <p14:creationId xmlns:p14="http://schemas.microsoft.com/office/powerpoint/2010/main" val="4047141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r>
              <a:rPr lang="en-US" dirty="0"/>
              <a:t>How to enter and compete in foreign Market</a:t>
            </a:r>
          </a:p>
        </p:txBody>
      </p:sp>
      <p:sp>
        <p:nvSpPr>
          <p:cNvPr id="3" name="Content Placeholder 2"/>
          <p:cNvSpPr>
            <a:spLocks noGrp="1"/>
          </p:cNvSpPr>
          <p:nvPr>
            <p:ph idx="1"/>
          </p:nvPr>
        </p:nvSpPr>
        <p:spPr/>
        <p:txBody>
          <a:bodyPr>
            <a:normAutofit lnSpcReduction="10000"/>
          </a:bodyPr>
          <a:lstStyle/>
          <a:p>
            <a:pPr algn="just"/>
            <a:r>
              <a:rPr lang="en-GB" sz="2700" dirty="0">
                <a:latin typeface="Constantia" pitchFamily="18" charset="0"/>
              </a:rPr>
              <a:t>Follow </a:t>
            </a:r>
            <a:r>
              <a:rPr lang="en-GB" sz="2700" b="1" dirty="0">
                <a:solidFill>
                  <a:srgbClr val="FF0000"/>
                </a:solidFill>
                <a:latin typeface="Constantia" pitchFamily="18" charset="0"/>
              </a:rPr>
              <a:t>global strategy</a:t>
            </a:r>
          </a:p>
          <a:p>
            <a:pPr algn="just"/>
            <a:r>
              <a:rPr lang="en-GB" sz="2700" dirty="0">
                <a:latin typeface="Constantia" pitchFamily="18" charset="0"/>
              </a:rPr>
              <a:t>Follow a </a:t>
            </a:r>
            <a:r>
              <a:rPr lang="en-GB" sz="2700" b="1" dirty="0">
                <a:solidFill>
                  <a:srgbClr val="FF0000"/>
                </a:solidFill>
                <a:latin typeface="Constantia" pitchFamily="18" charset="0"/>
              </a:rPr>
              <a:t>multi-country</a:t>
            </a:r>
            <a:r>
              <a:rPr lang="en-GB" sz="2700" dirty="0">
                <a:latin typeface="Constantia" pitchFamily="18" charset="0"/>
              </a:rPr>
              <a:t>/</a:t>
            </a:r>
            <a:r>
              <a:rPr lang="en-GB" sz="2700" b="1" dirty="0">
                <a:solidFill>
                  <a:srgbClr val="FF0000"/>
                </a:solidFill>
                <a:latin typeface="Constantia" pitchFamily="18" charset="0"/>
              </a:rPr>
              <a:t>multi-domestic strategy</a:t>
            </a:r>
            <a:r>
              <a:rPr lang="en-GB" sz="2700" dirty="0">
                <a:latin typeface="Constantia" pitchFamily="18" charset="0"/>
              </a:rPr>
              <a:t>, varying the country’s strategic approach from country to country in accordance with local conditions and differing buyer tastes and preferences.</a:t>
            </a:r>
          </a:p>
          <a:p>
            <a:pPr algn="just"/>
            <a:r>
              <a:rPr lang="en-GB" sz="2700" dirty="0">
                <a:latin typeface="Constantia" pitchFamily="18" charset="0"/>
              </a:rPr>
              <a:t>Use </a:t>
            </a:r>
            <a:r>
              <a:rPr lang="en-GB" sz="2700" b="1" dirty="0">
                <a:solidFill>
                  <a:srgbClr val="FF0000"/>
                </a:solidFill>
                <a:latin typeface="Constantia" pitchFamily="18" charset="0"/>
              </a:rPr>
              <a:t>strategic alliances </a:t>
            </a:r>
            <a:r>
              <a:rPr lang="en-GB" sz="2700" dirty="0">
                <a:latin typeface="Constantia" pitchFamily="18" charset="0"/>
              </a:rPr>
              <a:t>or joint ventures with foreign companies as the primary vehicle for entering foreign markets and perhaps also using them as an </a:t>
            </a:r>
            <a:r>
              <a:rPr lang="en-GB" sz="2700" dirty="0" smtClean="0">
                <a:latin typeface="Constantia" pitchFamily="18" charset="0"/>
              </a:rPr>
              <a:t>on-going </a:t>
            </a:r>
            <a:r>
              <a:rPr lang="en-GB" sz="2700" dirty="0">
                <a:latin typeface="Constantia" pitchFamily="18" charset="0"/>
              </a:rPr>
              <a:t>strategic arrangement aimed at maintaining or strengthening its competitiveness.</a:t>
            </a:r>
          </a:p>
          <a:p>
            <a:pPr marL="0" indent="0" algn="just">
              <a:buNone/>
            </a:pPr>
            <a:endParaRPr lang="en-US" sz="2700" dirty="0">
              <a:latin typeface="Constantia" pitchFamily="18" charset="0"/>
            </a:endParaRPr>
          </a:p>
          <a:p>
            <a:pPr marL="0" indent="0" algn="just">
              <a:buNone/>
            </a:pPr>
            <a:endParaRPr lang="en-US" dirty="0" smtClean="0"/>
          </a:p>
        </p:txBody>
      </p:sp>
      <p:sp>
        <p:nvSpPr>
          <p:cNvPr id="4" name="Date Placeholder 3"/>
          <p:cNvSpPr>
            <a:spLocks noGrp="1"/>
          </p:cNvSpPr>
          <p:nvPr>
            <p:ph type="dt" sz="half" idx="10"/>
          </p:nvPr>
        </p:nvSpPr>
        <p:spPr/>
        <p:txBody>
          <a:bodyPr/>
          <a:lstStyle/>
          <a:p>
            <a:fld id="{2170E764-756C-455A-A795-307AADD32F45}" type="datetime1">
              <a:rPr lang="en-US" smtClean="0"/>
              <a:pPr/>
              <a:t>4/6/20</a:t>
            </a:fld>
            <a:endParaRPr lang="en-US"/>
          </a:p>
        </p:txBody>
      </p:sp>
      <p:sp>
        <p:nvSpPr>
          <p:cNvPr id="5" name="Footer Placeholder 4"/>
          <p:cNvSpPr>
            <a:spLocks noGrp="1"/>
          </p:cNvSpPr>
          <p:nvPr>
            <p:ph type="ftr" sz="quarter" idx="11"/>
          </p:nvPr>
        </p:nvSpPr>
        <p:spPr/>
        <p:txBody>
          <a:bodyPr/>
          <a:lstStyle/>
          <a:p>
            <a:r>
              <a:rPr lang="en-US" smtClean="0"/>
              <a:t>Abraham Ansong</a:t>
            </a:r>
            <a:endParaRPr lang="en-US"/>
          </a:p>
        </p:txBody>
      </p:sp>
      <p:sp>
        <p:nvSpPr>
          <p:cNvPr id="6" name="Slide Number Placeholder 5"/>
          <p:cNvSpPr>
            <a:spLocks noGrp="1"/>
          </p:cNvSpPr>
          <p:nvPr>
            <p:ph type="sldNum" sz="quarter" idx="12"/>
          </p:nvPr>
        </p:nvSpPr>
        <p:spPr/>
        <p:txBody>
          <a:bodyPr/>
          <a:lstStyle/>
          <a:p>
            <a:fld id="{2FC8EF05-3AEE-4E4A-89E5-CABD0188CD2B}" type="slidenum">
              <a:rPr lang="en-US" smtClean="0"/>
              <a:pPr/>
              <a:t>7</a:t>
            </a:fld>
            <a:endParaRPr lang="en-US"/>
          </a:p>
        </p:txBody>
      </p:sp>
    </p:spTree>
    <p:extLst>
      <p:ext uri="{BB962C8B-B14F-4D97-AF65-F5344CB8AC3E}">
        <p14:creationId xmlns:p14="http://schemas.microsoft.com/office/powerpoint/2010/main" val="3166942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a:t>
            </a:r>
            <a:endParaRPr lang="en-US" dirty="0"/>
          </a:p>
        </p:txBody>
      </p:sp>
      <p:sp>
        <p:nvSpPr>
          <p:cNvPr id="3" name="Content Placeholder 2"/>
          <p:cNvSpPr>
            <a:spLocks noGrp="1"/>
          </p:cNvSpPr>
          <p:nvPr>
            <p:ph idx="1"/>
          </p:nvPr>
        </p:nvSpPr>
        <p:spPr/>
        <p:txBody>
          <a:bodyPr/>
          <a:lstStyle/>
          <a:p>
            <a:pPr algn="just">
              <a:lnSpc>
                <a:spcPct val="90000"/>
              </a:lnSpc>
            </a:pPr>
            <a:r>
              <a:rPr lang="en-US" dirty="0"/>
              <a:t>Advantages:</a:t>
            </a:r>
          </a:p>
          <a:p>
            <a:pPr lvl="1" algn="just">
              <a:lnSpc>
                <a:spcPct val="90000"/>
              </a:lnSpc>
            </a:pPr>
            <a:r>
              <a:rPr lang="en-US" dirty="0"/>
              <a:t>Avoids cost of establishing manufacturing operations.</a:t>
            </a:r>
          </a:p>
          <a:p>
            <a:pPr lvl="1" algn="just">
              <a:lnSpc>
                <a:spcPct val="90000"/>
              </a:lnSpc>
            </a:pPr>
            <a:r>
              <a:rPr lang="en-US" dirty="0"/>
              <a:t>May help achieve experience curve and location economies.</a:t>
            </a:r>
          </a:p>
          <a:p>
            <a:pPr algn="just">
              <a:lnSpc>
                <a:spcPct val="90000"/>
              </a:lnSpc>
            </a:pPr>
            <a:r>
              <a:rPr lang="en-US" dirty="0"/>
              <a:t>Disadvantages:</a:t>
            </a:r>
          </a:p>
          <a:p>
            <a:pPr lvl="1" algn="just">
              <a:lnSpc>
                <a:spcPct val="90000"/>
              </a:lnSpc>
            </a:pPr>
            <a:r>
              <a:rPr lang="en-US" dirty="0"/>
              <a:t>May compete with low-cost location manufacturers.</a:t>
            </a:r>
          </a:p>
          <a:p>
            <a:pPr lvl="1" algn="just">
              <a:lnSpc>
                <a:spcPct val="90000"/>
              </a:lnSpc>
            </a:pPr>
            <a:r>
              <a:rPr lang="en-US" dirty="0"/>
              <a:t>Possible high transportation costs.</a:t>
            </a:r>
          </a:p>
          <a:p>
            <a:pPr lvl="1" algn="just">
              <a:lnSpc>
                <a:spcPct val="90000"/>
              </a:lnSpc>
            </a:pPr>
            <a:r>
              <a:rPr lang="en-US" dirty="0"/>
              <a:t>Tariff barriers.</a:t>
            </a:r>
          </a:p>
          <a:p>
            <a:pPr lvl="1" algn="just">
              <a:lnSpc>
                <a:spcPct val="90000"/>
              </a:lnSpc>
            </a:pPr>
            <a:r>
              <a:rPr lang="en-US" dirty="0"/>
              <a:t>Possible lack of control over marketing </a:t>
            </a:r>
            <a:r>
              <a:rPr lang="en-US" dirty="0" smtClean="0"/>
              <a:t>representatives.</a:t>
            </a:r>
            <a:endParaRPr lang="en-US" dirty="0"/>
          </a:p>
          <a:p>
            <a:pPr marL="0" indent="0" algn="just">
              <a:buNone/>
            </a:pPr>
            <a:endParaRPr lang="en-US" dirty="0"/>
          </a:p>
        </p:txBody>
      </p:sp>
      <p:sp>
        <p:nvSpPr>
          <p:cNvPr id="4" name="AutoShape 4"/>
          <p:cNvSpPr>
            <a:spLocks noChangeArrowheads="1"/>
          </p:cNvSpPr>
          <p:nvPr/>
        </p:nvSpPr>
        <p:spPr bwMode="auto">
          <a:xfrm>
            <a:off x="6629400" y="381000"/>
            <a:ext cx="1981200" cy="1905000"/>
          </a:xfrm>
          <a:prstGeom prst="star16">
            <a:avLst>
              <a:gd name="adj" fmla="val 37500"/>
            </a:avLst>
          </a:prstGeom>
          <a:solidFill>
            <a:schemeClr val="hlink"/>
          </a:solidFill>
          <a:ln w="9525">
            <a:miter lim="800000"/>
            <a:headEnd/>
            <a:tailEnd/>
          </a:ln>
          <a:scene3d>
            <a:camera prst="legacyObliqueTopRight"/>
            <a:lightRig rig="legacyFlat3" dir="b"/>
          </a:scene3d>
          <a:sp3d extrusionH="430200" prstMaterial="legacyMetal">
            <a:bevelT w="13500" h="13500" prst="angle"/>
            <a:bevelB w="13500" h="13500" prst="angle"/>
            <a:extrusionClr>
              <a:schemeClr val="hlink"/>
            </a:extrusionClr>
          </a:sp3d>
        </p:spPr>
        <p:txBody>
          <a:bodyPr wrap="none" anchor="ctr">
            <a:flatTx/>
          </a:bodyPr>
          <a:lstStyle/>
          <a:p>
            <a:pPr algn="ctr"/>
            <a:r>
              <a:rPr lang="en-US" sz="1800">
                <a:solidFill>
                  <a:schemeClr val="bg1"/>
                </a:solidFill>
              </a:rPr>
              <a:t>Exporting</a:t>
            </a:r>
          </a:p>
        </p:txBody>
      </p:sp>
      <p:sp>
        <p:nvSpPr>
          <p:cNvPr id="5" name="Date Placeholder 4"/>
          <p:cNvSpPr>
            <a:spLocks noGrp="1"/>
          </p:cNvSpPr>
          <p:nvPr>
            <p:ph type="dt" sz="half" idx="10"/>
          </p:nvPr>
        </p:nvSpPr>
        <p:spPr/>
        <p:txBody>
          <a:bodyPr/>
          <a:lstStyle/>
          <a:p>
            <a:fld id="{6582808D-9D71-4A22-B72B-2A2DAC1A791A}" type="datetime1">
              <a:rPr lang="en-US" smtClean="0"/>
              <a:pPr/>
              <a:t>4/6/20</a:t>
            </a:fld>
            <a:endParaRPr lang="en-US"/>
          </a:p>
        </p:txBody>
      </p:sp>
      <p:sp>
        <p:nvSpPr>
          <p:cNvPr id="6" name="Footer Placeholder 5"/>
          <p:cNvSpPr>
            <a:spLocks noGrp="1"/>
          </p:cNvSpPr>
          <p:nvPr>
            <p:ph type="ftr" sz="quarter" idx="11"/>
          </p:nvPr>
        </p:nvSpPr>
        <p:spPr/>
        <p:txBody>
          <a:bodyPr/>
          <a:lstStyle/>
          <a:p>
            <a:r>
              <a:rPr lang="en-US" smtClean="0"/>
              <a:t>Abraham Ansong</a:t>
            </a:r>
            <a:endParaRPr lang="en-US"/>
          </a:p>
        </p:txBody>
      </p:sp>
      <p:sp>
        <p:nvSpPr>
          <p:cNvPr id="7" name="Slide Number Placeholder 6"/>
          <p:cNvSpPr>
            <a:spLocks noGrp="1"/>
          </p:cNvSpPr>
          <p:nvPr>
            <p:ph type="sldNum" sz="quarter" idx="12"/>
          </p:nvPr>
        </p:nvSpPr>
        <p:spPr/>
        <p:txBody>
          <a:bodyPr/>
          <a:lstStyle/>
          <a:p>
            <a:fld id="{2FC8EF05-3AEE-4E4A-89E5-CABD0188CD2B}" type="slidenum">
              <a:rPr lang="en-US" smtClean="0"/>
              <a:pPr/>
              <a:t>8</a:t>
            </a:fld>
            <a:endParaRPr lang="en-US"/>
          </a:p>
        </p:txBody>
      </p:sp>
    </p:spTree>
    <p:extLst>
      <p:ext uri="{BB962C8B-B14F-4D97-AF65-F5344CB8AC3E}">
        <p14:creationId xmlns:p14="http://schemas.microsoft.com/office/powerpoint/2010/main" val="1378764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Wholly Owned Subsidiary</a:t>
            </a:r>
            <a:endParaRPr lang="en-US" dirty="0"/>
          </a:p>
        </p:txBody>
      </p:sp>
      <p:sp>
        <p:nvSpPr>
          <p:cNvPr id="3" name="Content Placeholder 2"/>
          <p:cNvSpPr>
            <a:spLocks noGrp="1"/>
          </p:cNvSpPr>
          <p:nvPr>
            <p:ph idx="1"/>
          </p:nvPr>
        </p:nvSpPr>
        <p:spPr/>
        <p:txBody>
          <a:bodyPr/>
          <a:lstStyle/>
          <a:p>
            <a:r>
              <a:rPr lang="en-US" dirty="0"/>
              <a:t>Advantages:</a:t>
            </a:r>
          </a:p>
          <a:p>
            <a:pPr lvl="1"/>
            <a:r>
              <a:rPr lang="en-US" dirty="0"/>
              <a:t>No risk of losing technical competence to a competitor.</a:t>
            </a:r>
          </a:p>
          <a:p>
            <a:pPr lvl="1"/>
            <a:r>
              <a:rPr lang="en-US" dirty="0"/>
              <a:t>Tight control of operations.</a:t>
            </a:r>
          </a:p>
          <a:p>
            <a:pPr lvl="1"/>
            <a:r>
              <a:rPr lang="en-US" dirty="0"/>
              <a:t>Realize learning curve and location economies.</a:t>
            </a:r>
          </a:p>
          <a:p>
            <a:r>
              <a:rPr lang="en-US" dirty="0"/>
              <a:t>Disadvantage:</a:t>
            </a:r>
          </a:p>
          <a:p>
            <a:pPr lvl="1"/>
            <a:r>
              <a:rPr lang="en-US" dirty="0"/>
              <a:t>Bear full cost and risk.</a:t>
            </a:r>
          </a:p>
          <a:p>
            <a:pPr marL="0" indent="0">
              <a:buNone/>
            </a:pPr>
            <a:endParaRPr lang="en-US" dirty="0"/>
          </a:p>
        </p:txBody>
      </p:sp>
      <p:sp>
        <p:nvSpPr>
          <p:cNvPr id="4" name="Oval 4"/>
          <p:cNvSpPr>
            <a:spLocks noChangeArrowheads="1"/>
          </p:cNvSpPr>
          <p:nvPr/>
        </p:nvSpPr>
        <p:spPr bwMode="auto">
          <a:xfrm>
            <a:off x="4038600" y="4800600"/>
            <a:ext cx="2667000" cy="1066800"/>
          </a:xfrm>
          <a:prstGeom prst="ellipse">
            <a:avLst/>
          </a:prstGeom>
          <a:solidFill>
            <a:srgbClr val="99FF33"/>
          </a:solidFill>
          <a:ln w="9525">
            <a:round/>
            <a:headEnd/>
            <a:tailEnd/>
          </a:ln>
          <a:scene3d>
            <a:camera prst="legacyObliqueTopRight"/>
            <a:lightRig rig="legacyFlat3" dir="b"/>
          </a:scene3d>
          <a:sp3d extrusionH="430200" prstMaterial="legacyMetal">
            <a:bevelT w="13500" h="13500" prst="angle"/>
            <a:bevelB w="13500" h="13500" prst="angle"/>
            <a:extrusionClr>
              <a:srgbClr val="99FF33"/>
            </a:extrusionClr>
          </a:sp3d>
        </p:spPr>
        <p:txBody>
          <a:bodyPr wrap="none" anchor="ctr">
            <a:flatTx/>
          </a:bodyPr>
          <a:lstStyle/>
          <a:p>
            <a:pPr algn="ctr"/>
            <a:r>
              <a:rPr lang="en-US" sz="1800" dirty="0">
                <a:solidFill>
                  <a:schemeClr val="bg1"/>
                </a:solidFill>
              </a:rPr>
              <a:t>Greenfield</a:t>
            </a:r>
          </a:p>
        </p:txBody>
      </p:sp>
      <p:sp>
        <p:nvSpPr>
          <p:cNvPr id="6" name="Oval 5"/>
          <p:cNvSpPr>
            <a:spLocks noChangeArrowheads="1"/>
          </p:cNvSpPr>
          <p:nvPr/>
        </p:nvSpPr>
        <p:spPr bwMode="auto">
          <a:xfrm>
            <a:off x="6344115" y="5311698"/>
            <a:ext cx="2667000" cy="990600"/>
          </a:xfrm>
          <a:prstGeom prst="ellipse">
            <a:avLst/>
          </a:prstGeom>
          <a:solidFill>
            <a:srgbClr val="FF7C80"/>
          </a:solidFill>
          <a:ln w="9525">
            <a:round/>
            <a:headEnd/>
            <a:tailEnd/>
          </a:ln>
          <a:scene3d>
            <a:camera prst="legacyObliqueTopRight"/>
            <a:lightRig rig="legacyFlat3" dir="b"/>
          </a:scene3d>
          <a:sp3d extrusionH="430200" prstMaterial="legacyMetal">
            <a:bevelT w="13500" h="13500" prst="angle"/>
            <a:bevelB w="13500" h="13500" prst="angle"/>
            <a:extrusionClr>
              <a:srgbClr val="FF7C80"/>
            </a:extrusionClr>
          </a:sp3d>
        </p:spPr>
        <p:txBody>
          <a:bodyPr wrap="none" anchor="ctr">
            <a:flatTx/>
          </a:bodyPr>
          <a:lstStyle/>
          <a:p>
            <a:pPr algn="ctr"/>
            <a:r>
              <a:rPr lang="en-US" sz="1800" dirty="0">
                <a:solidFill>
                  <a:schemeClr val="bg1"/>
                </a:solidFill>
              </a:rPr>
              <a:t>Acquisition</a:t>
            </a:r>
          </a:p>
        </p:txBody>
      </p:sp>
      <p:sp>
        <p:nvSpPr>
          <p:cNvPr id="5" name="Date Placeholder 4"/>
          <p:cNvSpPr>
            <a:spLocks noGrp="1"/>
          </p:cNvSpPr>
          <p:nvPr>
            <p:ph type="dt" sz="half" idx="10"/>
          </p:nvPr>
        </p:nvSpPr>
        <p:spPr/>
        <p:txBody>
          <a:bodyPr/>
          <a:lstStyle/>
          <a:p>
            <a:fld id="{968781EA-C71F-44B0-A130-7447A0E08BEC}" type="datetime1">
              <a:rPr lang="en-US" smtClean="0"/>
              <a:pPr/>
              <a:t>4/6/20</a:t>
            </a:fld>
            <a:endParaRPr lang="en-US"/>
          </a:p>
        </p:txBody>
      </p:sp>
      <p:sp>
        <p:nvSpPr>
          <p:cNvPr id="7" name="Footer Placeholder 6"/>
          <p:cNvSpPr>
            <a:spLocks noGrp="1"/>
          </p:cNvSpPr>
          <p:nvPr>
            <p:ph type="ftr" sz="quarter" idx="11"/>
          </p:nvPr>
        </p:nvSpPr>
        <p:spPr/>
        <p:txBody>
          <a:bodyPr/>
          <a:lstStyle/>
          <a:p>
            <a:r>
              <a:rPr lang="en-US" smtClean="0"/>
              <a:t>Abraham Ansong</a:t>
            </a:r>
            <a:endParaRPr lang="en-US"/>
          </a:p>
        </p:txBody>
      </p:sp>
      <p:sp>
        <p:nvSpPr>
          <p:cNvPr id="8" name="Slide Number Placeholder 7"/>
          <p:cNvSpPr>
            <a:spLocks noGrp="1"/>
          </p:cNvSpPr>
          <p:nvPr>
            <p:ph type="sldNum" sz="quarter" idx="12"/>
          </p:nvPr>
        </p:nvSpPr>
        <p:spPr/>
        <p:txBody>
          <a:bodyPr/>
          <a:lstStyle/>
          <a:p>
            <a:fld id="{2FC8EF05-3AEE-4E4A-89E5-CABD0188CD2B}" type="slidenum">
              <a:rPr lang="en-US" smtClean="0"/>
              <a:pPr/>
              <a:t>9</a:t>
            </a:fld>
            <a:endParaRPr lang="en-US"/>
          </a:p>
        </p:txBody>
      </p:sp>
    </p:spTree>
    <p:extLst>
      <p:ext uri="{BB962C8B-B14F-4D97-AF65-F5344CB8AC3E}">
        <p14:creationId xmlns:p14="http://schemas.microsoft.com/office/powerpoint/2010/main" val="40923710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1503</TotalTime>
  <Words>2809</Words>
  <Application>Microsoft Macintosh PowerPoint</Application>
  <PresentationFormat>On-screen Show (4:3)</PresentationFormat>
  <Paragraphs>428</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Constantia</vt:lpstr>
      <vt:lpstr>ＭＳ Ｐゴシック</vt:lpstr>
      <vt:lpstr>Wingdings</vt:lpstr>
      <vt:lpstr>Wingdings 2</vt:lpstr>
      <vt:lpstr>Flow</vt:lpstr>
      <vt:lpstr>International Business</vt:lpstr>
      <vt:lpstr>International Trade</vt:lpstr>
      <vt:lpstr>Differences between Domestic Trade and International Trade</vt:lpstr>
      <vt:lpstr>Why International Trade</vt:lpstr>
      <vt:lpstr>Demerits of International Trade</vt:lpstr>
      <vt:lpstr>How to enter and compete in foreign Market</vt:lpstr>
      <vt:lpstr>How to enter and compete in foreign Market</vt:lpstr>
      <vt:lpstr>Exporting </vt:lpstr>
      <vt:lpstr>Wholly Owned Subsidiary</vt:lpstr>
      <vt:lpstr>Licensing</vt:lpstr>
      <vt:lpstr>Franchising </vt:lpstr>
      <vt:lpstr>Joint Venture</vt:lpstr>
      <vt:lpstr>Strategic Alliance</vt:lpstr>
      <vt:lpstr>Turnkey  Projects</vt:lpstr>
      <vt:lpstr>International Trade Theories</vt:lpstr>
      <vt:lpstr>International Trade Theories</vt:lpstr>
      <vt:lpstr>International Trade Theories</vt:lpstr>
      <vt:lpstr>International Trade Theories</vt:lpstr>
      <vt:lpstr>Assumptions </vt:lpstr>
      <vt:lpstr>International Trade Theories</vt:lpstr>
      <vt:lpstr>International Trade Theories</vt:lpstr>
      <vt:lpstr>International Trade Theories</vt:lpstr>
      <vt:lpstr>International Trade Theories</vt:lpstr>
      <vt:lpstr>International Trade Theories</vt:lpstr>
      <vt:lpstr>International Trade Theories</vt:lpstr>
      <vt:lpstr>Free Trade</vt:lpstr>
      <vt:lpstr>Advantages of Free Trade</vt:lpstr>
      <vt:lpstr>Disadvantages of Free Trade</vt:lpstr>
      <vt:lpstr>Instruments of Trade Policy</vt:lpstr>
      <vt:lpstr>Tariffs </vt:lpstr>
      <vt:lpstr>Tariffs</vt:lpstr>
      <vt:lpstr>Subsidies </vt:lpstr>
      <vt:lpstr>Import quotas and voluntary Export Restrictions</vt:lpstr>
      <vt:lpstr>Local Content Requirements</vt:lpstr>
      <vt:lpstr>Administrative Policies</vt:lpstr>
      <vt:lpstr>Dumping </vt:lpstr>
      <vt:lpstr>Anti-Dumping Policies</vt:lpstr>
      <vt:lpstr>The Case for Trade Protection</vt:lpstr>
      <vt:lpstr>International Institutions and Agreement</vt:lpstr>
      <vt:lpstr>International Institutions and Agreement</vt:lpstr>
      <vt:lpstr>Balance of Payment</vt:lpstr>
      <vt:lpstr>Balance of Payments Accounts</vt:lpstr>
      <vt:lpstr>Factors which cause a current account deficit in the BOP</vt:lpstr>
      <vt:lpstr>Means of Correcting BOP deficits</vt:lpstr>
      <vt:lpstr>Balance of Trade</vt:lpstr>
      <vt:lpstr>Terms of Trade</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PET4PAT</dc:creator>
  <cp:lastModifiedBy>Microsoft Office User</cp:lastModifiedBy>
  <cp:revision>101</cp:revision>
  <dcterms:created xsi:type="dcterms:W3CDTF">2014-02-18T02:31:32Z</dcterms:created>
  <dcterms:modified xsi:type="dcterms:W3CDTF">2020-04-06T14:28:47Z</dcterms:modified>
</cp:coreProperties>
</file>