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318" r:id="rId4"/>
    <p:sldId id="284" r:id="rId5"/>
    <p:sldId id="290" r:id="rId6"/>
    <p:sldId id="291" r:id="rId7"/>
    <p:sldId id="295" r:id="rId8"/>
    <p:sldId id="292" r:id="rId9"/>
    <p:sldId id="294" r:id="rId10"/>
    <p:sldId id="296" r:id="rId11"/>
    <p:sldId id="322" r:id="rId12"/>
    <p:sldId id="323" r:id="rId13"/>
    <p:sldId id="332" r:id="rId14"/>
    <p:sldId id="344" r:id="rId15"/>
    <p:sldId id="331" r:id="rId16"/>
    <p:sldId id="334" r:id="rId17"/>
    <p:sldId id="325" r:id="rId18"/>
    <p:sldId id="335" r:id="rId19"/>
    <p:sldId id="336" r:id="rId20"/>
    <p:sldId id="337" r:id="rId21"/>
    <p:sldId id="338" r:id="rId22"/>
    <p:sldId id="372" r:id="rId23"/>
    <p:sldId id="373" r:id="rId24"/>
    <p:sldId id="304" r:id="rId25"/>
    <p:sldId id="306" r:id="rId26"/>
    <p:sldId id="307" r:id="rId27"/>
    <p:sldId id="347" r:id="rId28"/>
    <p:sldId id="327" r:id="rId29"/>
    <p:sldId id="370" r:id="rId30"/>
    <p:sldId id="371" r:id="rId31"/>
    <p:sldId id="353" r:id="rId32"/>
    <p:sldId id="374" r:id="rId33"/>
    <p:sldId id="362" r:id="rId34"/>
    <p:sldId id="376" r:id="rId35"/>
    <p:sldId id="375" r:id="rId36"/>
    <p:sldId id="355" r:id="rId37"/>
    <p:sldId id="357" r:id="rId38"/>
    <p:sldId id="364" r:id="rId39"/>
    <p:sldId id="380" r:id="rId40"/>
    <p:sldId id="366" r:id="rId41"/>
    <p:sldId id="377" r:id="rId42"/>
    <p:sldId id="378" r:id="rId43"/>
    <p:sldId id="330" r:id="rId44"/>
    <p:sldId id="288" r:id="rId4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906" y="-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67173-E7E8-4825-9D3F-08C1EC2D8523}" type="datetimeFigureOut">
              <a:rPr lang="fr-FR" smtClean="0"/>
              <a:t>30/01/2017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4B1D-45C0-4C97-9B6D-6A8CBA32BB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2401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2A536-0F70-4A30-9DC7-766252A4ED5B}" type="datetimeFigureOut">
              <a:rPr lang="fr-FR" smtClean="0"/>
              <a:t>30/01/2017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4870D-01CD-4565-BD42-717EA49F8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2217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9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74" y="1593668"/>
            <a:ext cx="11223826" cy="5264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10256094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10256095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0619" y="-8294"/>
            <a:ext cx="978794" cy="68662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 userDrawn="1"/>
        </p:nvSpPr>
        <p:spPr>
          <a:xfrm rot="16200000">
            <a:off x="-1838302" y="4034385"/>
            <a:ext cx="463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www.amossys.fr</a:t>
            </a:r>
            <a:endParaRPr lang="fr-FR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35249" y="172896"/>
            <a:ext cx="2044846" cy="1706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9165027" y="6172763"/>
            <a:ext cx="2615067" cy="365125"/>
          </a:xfrm>
        </p:spPr>
        <p:txBody>
          <a:bodyPr/>
          <a:lstStyle>
            <a:lvl1pPr algn="r">
              <a:defRPr sz="1800" b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A8C95249-28D6-4146-A493-61CE29883947}" type="datetime4">
              <a:rPr lang="fr-FR" smtClean="0"/>
              <a:t>30 janvier 2017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1092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3426759"/>
            <a:ext cx="11213206" cy="3431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0"/>
            <a:ext cx="8879656" cy="129540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</a:t>
            </a:r>
            <a:r>
              <a:rPr lang="fr-FR" dirty="0" smtClean="0"/>
              <a:t>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0" y="2093927"/>
            <a:ext cx="10573594" cy="408621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9144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3716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18288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8" y="-8294"/>
            <a:ext cx="978794" cy="68662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6156" y="91076"/>
            <a:ext cx="1076808" cy="898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" y="6133618"/>
            <a:ext cx="978716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31748EB-6665-4202-9088-B732DAF359F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576387" y="1092200"/>
            <a:ext cx="8509767" cy="10287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200" b="1" kern="1200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11" name="Imag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964" y="2310"/>
            <a:ext cx="1044911" cy="104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19239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3426759"/>
            <a:ext cx="11213206" cy="3431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0"/>
            <a:ext cx="8879656" cy="129540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</a:t>
            </a:r>
            <a:r>
              <a:rPr lang="fr-FR" dirty="0" smtClean="0"/>
              <a:t>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0" y="2093927"/>
            <a:ext cx="10573594" cy="408621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9144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3716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18288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8" y="-8294"/>
            <a:ext cx="978794" cy="68662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6156" y="91076"/>
            <a:ext cx="1076808" cy="898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" y="6133618"/>
            <a:ext cx="978716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31748EB-6665-4202-9088-B732DAF359F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576387" y="1092200"/>
            <a:ext cx="8509767" cy="10287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200" b="1" kern="1200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11" name="Imag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964" y="2310"/>
            <a:ext cx="1044911" cy="104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1402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3426759"/>
            <a:ext cx="11213206" cy="3431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0"/>
            <a:ext cx="8879656" cy="129540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</a:t>
            </a:r>
            <a:r>
              <a:rPr lang="fr-FR" dirty="0" smtClean="0"/>
              <a:t>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0" y="2093927"/>
            <a:ext cx="10573594" cy="408621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9144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3716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18288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8" y="-8294"/>
            <a:ext cx="978794" cy="68662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6156" y="91076"/>
            <a:ext cx="1076808" cy="898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" y="6133618"/>
            <a:ext cx="978716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31748EB-6665-4202-9088-B732DAF359F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576387" y="1092200"/>
            <a:ext cx="8509767" cy="10287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200" b="1" kern="1200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11" name="Imag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964" y="2310"/>
            <a:ext cx="1044911" cy="104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1402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3426759"/>
            <a:ext cx="11213206" cy="3431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0"/>
            <a:ext cx="8879656" cy="129540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</a:t>
            </a:r>
            <a:r>
              <a:rPr lang="fr-FR" dirty="0" smtClean="0"/>
              <a:t>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0" y="2093927"/>
            <a:ext cx="10573594" cy="408621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9144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3716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18288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8" y="-8294"/>
            <a:ext cx="978794" cy="68662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6156" y="91076"/>
            <a:ext cx="1076808" cy="898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" y="6133618"/>
            <a:ext cx="978716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31748EB-6665-4202-9088-B732DAF359F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576387" y="1092200"/>
            <a:ext cx="8509767" cy="10287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200" b="1" kern="1200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11" name="Imag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964" y="2310"/>
            <a:ext cx="1044911" cy="104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1402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3426759"/>
            <a:ext cx="11213206" cy="3431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0"/>
            <a:ext cx="8879656" cy="129540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</a:t>
            </a:r>
            <a:r>
              <a:rPr lang="fr-FR" dirty="0" smtClean="0"/>
              <a:t>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0" y="2093927"/>
            <a:ext cx="10573594" cy="408621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9144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3716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18288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8" y="-8294"/>
            <a:ext cx="978794" cy="68662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6156" y="91076"/>
            <a:ext cx="1076808" cy="898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" y="6133618"/>
            <a:ext cx="978716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31748EB-6665-4202-9088-B732DAF359F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576387" y="1092200"/>
            <a:ext cx="8509767" cy="10287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200" b="1" kern="1200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11" name="Imag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964" y="2310"/>
            <a:ext cx="1044911" cy="104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1402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3426759"/>
            <a:ext cx="11213206" cy="3431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0"/>
            <a:ext cx="8879656" cy="129540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</a:t>
            </a:r>
            <a:r>
              <a:rPr lang="fr-FR" dirty="0" smtClean="0"/>
              <a:t>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0" y="2093927"/>
            <a:ext cx="10573594" cy="408621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9144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3716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18288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8" y="-8294"/>
            <a:ext cx="978794" cy="68662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6156" y="91076"/>
            <a:ext cx="1076808" cy="898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" y="6133618"/>
            <a:ext cx="978716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31748EB-6665-4202-9088-B732DAF359F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576387" y="1092200"/>
            <a:ext cx="8509767" cy="10287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200" b="1" kern="1200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11" name="Imag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964" y="2310"/>
            <a:ext cx="1044911" cy="104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3750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3426759"/>
            <a:ext cx="11213206" cy="3431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0"/>
            <a:ext cx="8879656" cy="129540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</a:t>
            </a:r>
            <a:r>
              <a:rPr lang="fr-FR" dirty="0" smtClean="0"/>
              <a:t>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0" y="2093927"/>
            <a:ext cx="10573594" cy="408621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9144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3716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18288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8" y="-8294"/>
            <a:ext cx="978794" cy="68662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6156" y="91076"/>
            <a:ext cx="1076808" cy="898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" y="6133618"/>
            <a:ext cx="978716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31748EB-6665-4202-9088-B732DAF359F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576387" y="1092200"/>
            <a:ext cx="8509767" cy="10287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200" b="1" kern="1200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11" name="Imag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964" y="2310"/>
            <a:ext cx="1044911" cy="104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62215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3426759"/>
            <a:ext cx="11213206" cy="3431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0"/>
            <a:ext cx="8879656" cy="129540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</a:t>
            </a:r>
            <a:r>
              <a:rPr lang="fr-FR" dirty="0" smtClean="0"/>
              <a:t>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0" y="2093927"/>
            <a:ext cx="10573594" cy="408621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9144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3716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18288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8" y="-8294"/>
            <a:ext cx="978794" cy="68662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6156" y="91076"/>
            <a:ext cx="1076808" cy="898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" y="6133618"/>
            <a:ext cx="978716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31748EB-6665-4202-9088-B732DAF359F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576387" y="1092200"/>
            <a:ext cx="8509767" cy="10287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200" b="1" kern="1200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11" name="Imag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964" y="2310"/>
            <a:ext cx="1044911" cy="104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7658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3426759"/>
            <a:ext cx="11213206" cy="343124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0" y="2093927"/>
            <a:ext cx="10573594" cy="408621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9144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3716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18288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8" y="-8294"/>
            <a:ext cx="978794" cy="68662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7113044" y="6054571"/>
            <a:ext cx="4667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b="1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www.amossys.fr</a:t>
            </a:r>
            <a:endParaRPr lang="fr-FR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6155" y="172896"/>
            <a:ext cx="1693939" cy="1413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" y="6133618"/>
            <a:ext cx="978716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31748EB-6665-4202-9088-B732DAF359F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06500" y="0"/>
            <a:ext cx="8879656" cy="129540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</a:t>
            </a:r>
            <a:r>
              <a:rPr lang="fr-FR" dirty="0" smtClean="0"/>
              <a:t>titre</a:t>
            </a:r>
            <a:endParaRPr lang="en-US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576387" y="1092200"/>
            <a:ext cx="8509767" cy="10287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200" b="1" kern="1200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627840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793C-6E90-4875-8578-AEE179FC0241}" type="datetime4">
              <a:rPr lang="fr-FR" smtClean="0"/>
              <a:t>30 janvier 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548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3426759"/>
            <a:ext cx="11213206" cy="3431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0"/>
            <a:ext cx="8879656" cy="129540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</a:t>
            </a:r>
            <a:r>
              <a:rPr lang="fr-FR" dirty="0" smtClean="0"/>
              <a:t>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0" y="2093927"/>
            <a:ext cx="10573594" cy="408621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9144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3716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18288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8" y="-8294"/>
            <a:ext cx="978794" cy="68662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6156" y="91076"/>
            <a:ext cx="1076808" cy="898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" y="6133618"/>
            <a:ext cx="978716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31748EB-6665-4202-9088-B732DAF359F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576387" y="1092200"/>
            <a:ext cx="8509767" cy="10287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200" b="1" kern="1200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11" name="Imag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964" y="2310"/>
            <a:ext cx="1044911" cy="104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75784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3426759"/>
            <a:ext cx="11213206" cy="3431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0"/>
            <a:ext cx="8879656" cy="129540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</a:t>
            </a:r>
            <a:r>
              <a:rPr lang="fr-FR" dirty="0" smtClean="0"/>
              <a:t>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0" y="2093927"/>
            <a:ext cx="10573594" cy="408621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9144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3716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18288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8" y="-8294"/>
            <a:ext cx="978794" cy="68662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6156" y="91076"/>
            <a:ext cx="1076808" cy="898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" y="6133618"/>
            <a:ext cx="978716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31748EB-6665-4202-9088-B732DAF359F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576387" y="1092200"/>
            <a:ext cx="8509767" cy="10287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200" b="1" kern="1200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11" name="Imag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964" y="2310"/>
            <a:ext cx="1044911" cy="104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7578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3426759"/>
            <a:ext cx="11213206" cy="3431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0"/>
            <a:ext cx="8879656" cy="129540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</a:t>
            </a:r>
            <a:r>
              <a:rPr lang="fr-FR" dirty="0" smtClean="0"/>
              <a:t>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0" y="2093927"/>
            <a:ext cx="10573594" cy="408621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9144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3716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18288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8" y="-8294"/>
            <a:ext cx="978794" cy="68662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6156" y="91076"/>
            <a:ext cx="1076808" cy="898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" y="6133618"/>
            <a:ext cx="978716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31748EB-6665-4202-9088-B732DAF359F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576387" y="1092200"/>
            <a:ext cx="8509767" cy="10287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200" b="1" kern="1200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11" name="Imag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964" y="2310"/>
            <a:ext cx="1044911" cy="104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75784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3426759"/>
            <a:ext cx="11213206" cy="3431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0"/>
            <a:ext cx="8879656" cy="129540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</a:t>
            </a:r>
            <a:r>
              <a:rPr lang="fr-FR" dirty="0" smtClean="0"/>
              <a:t>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0" y="2093927"/>
            <a:ext cx="10573594" cy="408621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9144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3716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18288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8" y="-8294"/>
            <a:ext cx="978794" cy="68662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6156" y="91076"/>
            <a:ext cx="1076808" cy="898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" y="6133618"/>
            <a:ext cx="978716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31748EB-6665-4202-9088-B732DAF359F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576387" y="1092200"/>
            <a:ext cx="8509767" cy="10287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200" b="1" kern="1200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11" name="Imag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964" y="2310"/>
            <a:ext cx="1044911" cy="104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19656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3426759"/>
            <a:ext cx="11213206" cy="3431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0"/>
            <a:ext cx="8879656" cy="129540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</a:t>
            </a:r>
            <a:r>
              <a:rPr lang="fr-FR" dirty="0" smtClean="0"/>
              <a:t>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0" y="2093927"/>
            <a:ext cx="10573594" cy="408621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9144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3716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18288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8" y="-8294"/>
            <a:ext cx="978794" cy="68662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6156" y="91076"/>
            <a:ext cx="1076808" cy="898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" y="6133618"/>
            <a:ext cx="978716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31748EB-6665-4202-9088-B732DAF359F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576387" y="1092200"/>
            <a:ext cx="8509767" cy="10287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200" b="1" kern="1200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11" name="Imag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964" y="2310"/>
            <a:ext cx="1044911" cy="104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54822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3426759"/>
            <a:ext cx="11213206" cy="3431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0"/>
            <a:ext cx="8879656" cy="129540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</a:t>
            </a:r>
            <a:r>
              <a:rPr lang="fr-FR" dirty="0" smtClean="0"/>
              <a:t>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0" y="2093927"/>
            <a:ext cx="10573594" cy="408621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9144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3716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182880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8" y="-8294"/>
            <a:ext cx="978794" cy="68662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6156" y="91076"/>
            <a:ext cx="1076808" cy="898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" y="6133618"/>
            <a:ext cx="978716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31748EB-6665-4202-9088-B732DAF359F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576387" y="1092200"/>
            <a:ext cx="8509767" cy="10287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200" b="1" kern="1200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11" name="Imag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964" y="2310"/>
            <a:ext cx="1044911" cy="104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5482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D9793C-6E90-4875-8578-AEE179FC0241}" type="datetime4">
              <a:rPr lang="fr-FR" smtClean="0"/>
              <a:t>30 janvier 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748EB-6665-4202-9088-B732DAF359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74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+mn-lt"/>
              </a:rPr>
              <a:t>Retour d’expérience et perspectives pour la simulation de SI et le test de produits de LID</a:t>
            </a:r>
            <a:endParaRPr lang="fr-FR" sz="3600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b="0" dirty="0" smtClean="0">
                <a:latin typeface="+mj-lt"/>
              </a:rPr>
              <a:t>Journée « Défis technologiques de la </a:t>
            </a:r>
            <a:r>
              <a:rPr lang="fr-FR" sz="2400" b="0" dirty="0" err="1" smtClean="0">
                <a:latin typeface="+mj-lt"/>
              </a:rPr>
              <a:t>cybersécurité</a:t>
            </a:r>
            <a:r>
              <a:rPr lang="fr-FR" sz="2400" b="0" dirty="0" smtClean="0">
                <a:latin typeface="+mj-lt"/>
              </a:rPr>
              <a:t> : Evaluation des solutions du supervision de la sécurité » </a:t>
            </a:r>
            <a:endParaRPr lang="fr-FR" sz="2400" b="0" dirty="0">
              <a:latin typeface="+mj-lt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446F-2E78-46B4-B2A2-C15B71FE9278}" type="datetime4">
              <a:rPr lang="fr-FR" smtClean="0"/>
              <a:t>30 janvier 2017</a:t>
            </a:fld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444385" y="4773423"/>
            <a:ext cx="10256095" cy="82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3200" b="1" kern="120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Frédéric </a:t>
            </a:r>
            <a:r>
              <a:rPr lang="fr-FR" sz="1800" b="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Guihéry</a:t>
            </a:r>
            <a:r>
              <a:rPr lang="fr-FR" sz="1800" b="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– Responsable des activités R&amp;D</a:t>
            </a:r>
          </a:p>
        </p:txBody>
      </p:sp>
    </p:spTree>
    <p:extLst>
      <p:ext uri="{BB962C8B-B14F-4D97-AF65-F5344CB8AC3E}">
        <p14:creationId xmlns:p14="http://schemas.microsoft.com/office/powerpoint/2010/main" val="11209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+mn-lt"/>
              </a:rPr>
              <a:t>Retour d’expérience et perspectives en évaluation de produits de LID</a:t>
            </a:r>
            <a:endParaRPr lang="fr-FR" sz="3600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0" y="6134100"/>
            <a:ext cx="979488" cy="365125"/>
          </a:xfrm>
        </p:spPr>
        <p:txBody>
          <a:bodyPr/>
          <a:lstStyle/>
          <a:p>
            <a:fld id="{131748EB-6665-4202-9088-B732DAF359F6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597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Le schéma CSPN</a:t>
            </a:r>
            <a:endParaRPr lang="fr-FR" b="1" dirty="0">
              <a:solidFill>
                <a:prstClr val="white">
                  <a:lumMod val="50000"/>
                </a:prstClr>
              </a:solidFill>
            </a:endParaRP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Analyse de conformité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Analyse de robustesse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Analyse de vulnérabilité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(Analyse d’impact)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FR" dirty="0">
              <a:solidFill>
                <a:prstClr val="white">
                  <a:lumMod val="50000"/>
                </a:prstClr>
              </a:solidFill>
            </a:endParaRP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Evaluation en temps contraint</a:t>
            </a:r>
            <a:endParaRPr lang="fr-F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Evaluation en LID : Retour d’expérience et perspectives</a:t>
            </a:r>
            <a:endParaRPr lang="fr-FR" sz="24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CSPN </a:t>
            </a:r>
            <a:r>
              <a:rPr lang="fr-FR" dirty="0" smtClean="0"/>
              <a:t>: un socle pour l’évaluation des produits de LID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77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D’une part : </a:t>
            </a: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analyse des fonctions de sécurité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CSPN : un socle pour l’évaluation des produits de LID</a:t>
            </a:r>
          </a:p>
        </p:txBody>
      </p:sp>
    </p:spTree>
    <p:extLst>
      <p:ext uri="{BB962C8B-B14F-4D97-AF65-F5344CB8AC3E}">
        <p14:creationId xmlns:p14="http://schemas.microsoft.com/office/powerpoint/2010/main" val="324647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D’une part : </a:t>
            </a: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analyse des fonctions de sécurité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Authentification et gestion des privilèges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Protection des communications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Protection du mécanisme de mise à jour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Journalisation des événements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Intégrité du logiciel et de sa configuration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Protection des signatures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CSPN : un socle pour l’évaluation des produits de LID</a:t>
            </a:r>
          </a:p>
        </p:txBody>
      </p:sp>
    </p:spTree>
    <p:extLst>
      <p:ext uri="{BB962C8B-B14F-4D97-AF65-F5344CB8AC3E}">
        <p14:creationId xmlns:p14="http://schemas.microsoft.com/office/powerpoint/2010/main" val="63348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Et d’autre part : </a:t>
            </a: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analyse des fonctions métier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CSPN : un socle pour l’évaluation des produits de LID</a:t>
            </a:r>
          </a:p>
        </p:txBody>
      </p:sp>
    </p:spTree>
    <p:extLst>
      <p:ext uri="{BB962C8B-B14F-4D97-AF65-F5344CB8AC3E}">
        <p14:creationId xmlns:p14="http://schemas.microsoft.com/office/powerpoint/2010/main" val="234222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Et d’autre part : </a:t>
            </a: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analyse des fonctions métier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NIDS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Décodage </a:t>
            </a:r>
            <a:r>
              <a:rPr lang="fr-FR" dirty="0">
                <a:solidFill>
                  <a:prstClr val="white">
                    <a:lumMod val="50000"/>
                  </a:prstClr>
                </a:solidFill>
              </a:rPr>
              <a:t>protocolaire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Détection d’anomalies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prstClr val="white">
                    <a:lumMod val="50000"/>
                  </a:prstClr>
                </a:solidFill>
              </a:rPr>
              <a:t>Analyse des flux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Gestion </a:t>
            </a:r>
            <a:r>
              <a:rPr lang="fr-FR" dirty="0">
                <a:solidFill>
                  <a:prstClr val="white">
                    <a:lumMod val="50000"/>
                  </a:prstClr>
                </a:solidFill>
              </a:rPr>
              <a:t>de la base des </a:t>
            </a: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signatures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prstClr val="white">
                    <a:lumMod val="50000"/>
                  </a:prstClr>
                </a:solidFill>
              </a:rPr>
              <a:t>Détection </a:t>
            </a: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d’intrusions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CSPN : un socle pour l’évaluation des produits de LID</a:t>
            </a:r>
          </a:p>
        </p:txBody>
      </p:sp>
    </p:spTree>
    <p:extLst>
      <p:ext uri="{BB962C8B-B14F-4D97-AF65-F5344CB8AC3E}">
        <p14:creationId xmlns:p14="http://schemas.microsoft.com/office/powerpoint/2010/main" val="4190136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Et d’autre part : </a:t>
            </a: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analyse des fonctions métier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SIEM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Collecte</a:t>
            </a: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 des événements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prstClr val="white">
                    <a:lumMod val="50000"/>
                  </a:prstClr>
                </a:solidFill>
              </a:rPr>
              <a:t>Normalisation</a:t>
            </a:r>
            <a:r>
              <a:rPr lang="fr-FR" dirty="0">
                <a:solidFill>
                  <a:prstClr val="white">
                    <a:lumMod val="50000"/>
                  </a:prstClr>
                </a:solidFill>
              </a:rPr>
              <a:t> des événements et incidents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prstClr val="white">
                    <a:lumMod val="50000"/>
                  </a:prstClr>
                </a:solidFill>
              </a:rPr>
              <a:t>Filtrage</a:t>
            </a:r>
            <a:r>
              <a:rPr lang="fr-FR" dirty="0">
                <a:solidFill>
                  <a:prstClr val="white">
                    <a:lumMod val="50000"/>
                  </a:prstClr>
                </a:solidFill>
              </a:rPr>
              <a:t> des événements et incidents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Enrichissement</a:t>
            </a: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 des événements et incidents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Agrégation</a:t>
            </a: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 des événements et incidents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Gestion </a:t>
            </a:r>
            <a:r>
              <a:rPr lang="fr-FR" b="1" dirty="0">
                <a:solidFill>
                  <a:prstClr val="white">
                    <a:lumMod val="50000"/>
                  </a:prstClr>
                </a:solidFill>
              </a:rPr>
              <a:t>de la base des signatures</a:t>
            </a:r>
            <a:endParaRPr lang="fr-FR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Corrélation</a:t>
            </a: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 d’événements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Vérification</a:t>
            </a: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fr-FR" dirty="0">
                <a:solidFill>
                  <a:prstClr val="white">
                    <a:lumMod val="50000"/>
                  </a:prstClr>
                </a:solidFill>
              </a:rPr>
              <a:t>des incidents </a:t>
            </a: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potentiels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Visualisation</a:t>
            </a: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 et Dashboard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 err="1" smtClean="0">
                <a:solidFill>
                  <a:prstClr val="white">
                    <a:lumMod val="50000"/>
                  </a:prstClr>
                </a:solidFill>
              </a:rPr>
              <a:t>Ticketing</a:t>
            </a: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 et </a:t>
            </a:r>
            <a:r>
              <a:rPr lang="fr-FR" b="1" dirty="0" err="1" smtClean="0">
                <a:solidFill>
                  <a:prstClr val="white">
                    <a:lumMod val="50000"/>
                  </a:prstClr>
                </a:solidFill>
              </a:rPr>
              <a:t>Reporting</a:t>
            </a:r>
            <a:endParaRPr lang="fr-FR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…</a:t>
            </a:r>
            <a:endParaRPr lang="fr-F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CSPN : un socle pour l’évaluation des produits de LID</a:t>
            </a:r>
          </a:p>
        </p:txBody>
      </p:sp>
    </p:spTree>
    <p:extLst>
      <p:ext uri="{BB962C8B-B14F-4D97-AF65-F5344CB8AC3E}">
        <p14:creationId xmlns:p14="http://schemas.microsoft.com/office/powerpoint/2010/main" val="2091348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Actuellement, l’évaluation d’un produit de LID selon le schéma CSPN consiste principalement à 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Etudier la conformité des fonctions métier et des fonctions de sécurité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Analyser la robustesse des fonctions métier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FR" dirty="0">
              <a:solidFill>
                <a:prstClr val="white">
                  <a:lumMod val="50000"/>
                </a:prstClr>
              </a:solidFill>
            </a:endParaRP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L’efficacité des fonctions métier reste assez peu explorée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Seule exception : analyse de la résistance à l’évasion protocolaire</a:t>
            </a:r>
            <a:endParaRPr lang="fr-F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CSPN : un socle pour l’évaluation des produits de LID</a:t>
            </a:r>
          </a:p>
        </p:txBody>
      </p:sp>
    </p:spTree>
    <p:extLst>
      <p:ext uri="{BB962C8B-B14F-4D97-AF65-F5344CB8AC3E}">
        <p14:creationId xmlns:p14="http://schemas.microsoft.com/office/powerpoint/2010/main" val="1407881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La normalisation de trafic et les </a:t>
            </a:r>
            <a:r>
              <a:rPr lang="fr-FR" dirty="0"/>
              <a:t>évasions protocolaires</a:t>
            </a:r>
          </a:p>
        </p:txBody>
      </p:sp>
      <p:pic>
        <p:nvPicPr>
          <p:cNvPr id="7" name="Picture 3" descr="E:\formation\suricata_arc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308" y="1412776"/>
            <a:ext cx="9507295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6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Chaque pile IP interprète différemment les ambigüités des paquets IP et TCP réseau</a:t>
            </a:r>
          </a:p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/>
              <a:t>Exemple : deux segments TCP dont les numéros de séquence se chevauchent</a:t>
            </a:r>
          </a:p>
          <a:p>
            <a:r>
              <a:rPr lang="fr-FR" dirty="0" smtClean="0"/>
              <a:t>Complexité de la normalisation HTTP</a:t>
            </a:r>
          </a:p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/>
              <a:t>Plusieurs formats d’encodage (ASCII, UTF-8, base64, etc.)</a:t>
            </a:r>
          </a:p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err="1"/>
              <a:t>Parsing</a:t>
            </a:r>
            <a:r>
              <a:rPr lang="fr-FR" dirty="0"/>
              <a:t> fiable pour l’extraction des champs</a:t>
            </a:r>
          </a:p>
          <a:p>
            <a:r>
              <a:rPr lang="fr-FR" dirty="0" smtClean="0"/>
              <a:t>Ces constats sont à la base des attaques par « évasion protocolaire »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La normalisation de trafic et les évasions protocolaires</a:t>
            </a:r>
          </a:p>
        </p:txBody>
      </p:sp>
    </p:spTree>
    <p:extLst>
      <p:ext uri="{BB962C8B-B14F-4D97-AF65-F5344CB8AC3E}">
        <p14:creationId xmlns:p14="http://schemas.microsoft.com/office/powerpoint/2010/main" val="17487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AMOSSYS en </a:t>
            </a:r>
            <a:r>
              <a:rPr lang="fr-FR" dirty="0" smtClean="0"/>
              <a:t>bref</a:t>
            </a:r>
            <a:endParaRPr lang="fr-FR" dirty="0"/>
          </a:p>
        </p:txBody>
      </p:sp>
      <p:grpSp>
        <p:nvGrpSpPr>
          <p:cNvPr id="39" name="Groupe 38"/>
          <p:cNvGrpSpPr/>
          <p:nvPr/>
        </p:nvGrpSpPr>
        <p:grpSpPr>
          <a:xfrm>
            <a:off x="1957588" y="1591377"/>
            <a:ext cx="10069752" cy="4859629"/>
            <a:chOff x="1350158" y="1603554"/>
            <a:chExt cx="10069752" cy="4859629"/>
          </a:xfrm>
        </p:grpSpPr>
        <p:sp>
          <p:nvSpPr>
            <p:cNvPr id="42" name="Ellipse 41"/>
            <p:cNvSpPr/>
            <p:nvPr/>
          </p:nvSpPr>
          <p:spPr>
            <a:xfrm>
              <a:off x="4037092" y="2169616"/>
              <a:ext cx="2912148" cy="2893526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788572" y="1603554"/>
              <a:ext cx="46259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Recherche </a:t>
              </a:r>
            </a:p>
            <a:p>
              <a:r>
                <a:rPr lang="fr-FR" b="1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&amp; Développement</a:t>
              </a:r>
              <a:endParaRPr lang="fr-FR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906893" y="3096944"/>
              <a:ext cx="219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Conseil</a:t>
              </a:r>
              <a:endParaRPr lang="fr-FR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35361" y="2116850"/>
              <a:ext cx="646595" cy="831964"/>
            </a:xfrm>
            <a:prstGeom prst="rect">
              <a:avLst/>
            </a:prstGeom>
          </p:spPr>
        </p:pic>
        <p:pic>
          <p:nvPicPr>
            <p:cNvPr id="46" name="Image 4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76098" y="3392747"/>
              <a:ext cx="623317" cy="841151"/>
            </a:xfrm>
            <a:prstGeom prst="rect">
              <a:avLst/>
            </a:prstGeom>
          </p:spPr>
        </p:pic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19295" y="3392747"/>
              <a:ext cx="577342" cy="838520"/>
            </a:xfrm>
            <a:prstGeom prst="rect">
              <a:avLst/>
            </a:prstGeom>
          </p:spPr>
        </p:pic>
        <p:grpSp>
          <p:nvGrpSpPr>
            <p:cNvPr id="48" name="Groupe 47"/>
            <p:cNvGrpSpPr/>
            <p:nvPr/>
          </p:nvGrpSpPr>
          <p:grpSpPr>
            <a:xfrm>
              <a:off x="1477665" y="1611045"/>
              <a:ext cx="3527173" cy="1209443"/>
              <a:chOff x="1539186" y="1532848"/>
              <a:chExt cx="3527173" cy="1209443"/>
            </a:xfrm>
          </p:grpSpPr>
          <p:sp>
            <p:nvSpPr>
              <p:cNvPr id="60" name="ZoneTexte 59"/>
              <p:cNvSpPr txBox="1"/>
              <p:nvPr/>
            </p:nvSpPr>
            <p:spPr>
              <a:xfrm>
                <a:off x="2875028" y="1532848"/>
                <a:ext cx="2191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Audit</a:t>
                </a:r>
                <a:endParaRPr lang="fr-FR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1" name="ZoneTexte 60"/>
              <p:cNvSpPr txBox="1"/>
              <p:nvPr/>
            </p:nvSpPr>
            <p:spPr>
              <a:xfrm>
                <a:off x="1539186" y="1911294"/>
                <a:ext cx="26588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lvl="1" indent="-171450" algn="r" defTabSz="449263">
                  <a:buClr>
                    <a:srgbClr val="1F497D">
                      <a:lumMod val="75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fr-FR" sz="1200" b="1" dirty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Audits de conformité</a:t>
                </a:r>
              </a:p>
              <a:p>
                <a:pPr marL="171450" lvl="1" indent="-171450" algn="r" defTabSz="449263">
                  <a:buClr>
                    <a:srgbClr val="1F497D">
                      <a:lumMod val="75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fr-FR" sz="1200" b="1" dirty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Audits techniques</a:t>
                </a:r>
              </a:p>
              <a:p>
                <a:pPr marL="171450" lvl="1" indent="-171450" algn="r" defTabSz="449263">
                  <a:buClr>
                    <a:srgbClr val="1F497D">
                      <a:lumMod val="75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fr-FR" sz="1200" b="1" dirty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Tests </a:t>
                </a:r>
                <a:r>
                  <a:rPr lang="fr-FR" sz="1200" b="1" dirty="0" smtClean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d’intrusion</a:t>
                </a:r>
              </a:p>
              <a:p>
                <a:pPr marL="171450" lvl="1" indent="-171450" algn="r" defTabSz="449263">
                  <a:buClr>
                    <a:srgbClr val="1F497D">
                      <a:lumMod val="75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fr-FR" sz="1200" b="1" dirty="0" smtClean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PASSI – LPM qualifié par l’ANSSI</a:t>
                </a:r>
                <a:endParaRPr lang="fr-FR" dirty="0"/>
              </a:p>
            </p:txBody>
          </p:sp>
        </p:grpSp>
        <p:grpSp>
          <p:nvGrpSpPr>
            <p:cNvPr id="49" name="Groupe 48"/>
            <p:cNvGrpSpPr/>
            <p:nvPr/>
          </p:nvGrpSpPr>
          <p:grpSpPr>
            <a:xfrm>
              <a:off x="7408793" y="3127922"/>
              <a:ext cx="3385509" cy="1543340"/>
              <a:chOff x="7654517" y="3036140"/>
              <a:chExt cx="3385509" cy="1543340"/>
            </a:xfrm>
          </p:grpSpPr>
          <p:sp>
            <p:nvSpPr>
              <p:cNvPr id="58" name="ZoneTexte 57"/>
              <p:cNvSpPr txBox="1"/>
              <p:nvPr/>
            </p:nvSpPr>
            <p:spPr>
              <a:xfrm>
                <a:off x="7654517" y="3036140"/>
                <a:ext cx="2614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Logiciels Innovants</a:t>
                </a:r>
              </a:p>
              <a:p>
                <a:r>
                  <a:rPr lang="fr-FR" b="1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sur-mesure</a:t>
                </a:r>
                <a:endParaRPr lang="fr-FR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>
                <a:off x="7654517" y="3656150"/>
                <a:ext cx="33855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lvl="1" indent="-171450" defTabSz="449263">
                  <a:lnSpc>
                    <a:spcPct val="100000"/>
                  </a:lnSpc>
                  <a:buClr>
                    <a:srgbClr val="1F497D">
                      <a:lumMod val="75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fr-FR" sz="1200" b="1" dirty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Logiciels ad-hoc de sécurité </a:t>
                </a:r>
                <a:r>
                  <a:rPr lang="fr-FR" sz="1200" b="1" dirty="0" smtClean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défensive </a:t>
                </a:r>
                <a:r>
                  <a:rPr lang="fr-FR" sz="1200" b="1" dirty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et offensive</a:t>
                </a:r>
              </a:p>
              <a:p>
                <a:pPr marL="171450" lvl="1" indent="-171450" defTabSz="449263">
                  <a:lnSpc>
                    <a:spcPct val="100000"/>
                  </a:lnSpc>
                  <a:buClr>
                    <a:srgbClr val="1F497D">
                      <a:lumMod val="75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fr-FR" sz="1200" b="1" dirty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Outillage des laboratoires d’AMOSSYS</a:t>
                </a:r>
              </a:p>
              <a:p>
                <a:endParaRPr lang="fr-FR" dirty="0"/>
              </a:p>
            </p:txBody>
          </p:sp>
        </p:grpSp>
        <p:sp>
          <p:nvSpPr>
            <p:cNvPr id="50" name="ZoneTexte 49"/>
            <p:cNvSpPr txBox="1"/>
            <p:nvPr/>
          </p:nvSpPr>
          <p:spPr>
            <a:xfrm>
              <a:off x="6907966" y="2271395"/>
              <a:ext cx="40767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1" indent="-171450" defTabSz="449263">
                <a:buClr>
                  <a:srgbClr val="1F497D">
                    <a:lumMod val="75000"/>
                  </a:srgbClr>
                </a:buClr>
                <a:buFont typeface="Wingdings" panose="05000000000000000000" pitchFamily="2" charset="2"/>
                <a:buChar char="§"/>
              </a:pPr>
              <a:r>
                <a:rPr lang="fr-FR" sz="1200" b="1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Etudes en Cybersécurité</a:t>
              </a:r>
            </a:p>
            <a:p>
              <a:pPr marL="171450" lvl="1" indent="-171450" defTabSz="449263">
                <a:buClr>
                  <a:srgbClr val="1F497D">
                    <a:lumMod val="75000"/>
                  </a:srgbClr>
                </a:buClr>
                <a:buFont typeface="Wingdings" panose="05000000000000000000" pitchFamily="2" charset="2"/>
                <a:buChar char="§"/>
              </a:pPr>
              <a:r>
                <a:rPr lang="fr-FR" sz="1200" b="1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Preuves de concepts </a:t>
              </a:r>
            </a:p>
            <a:p>
              <a:pPr marL="171450" lvl="1" indent="-171450" defTabSz="449263">
                <a:buClr>
                  <a:srgbClr val="1F497D">
                    <a:lumMod val="75000"/>
                  </a:srgbClr>
                </a:buClr>
                <a:buFont typeface="Wingdings" panose="05000000000000000000" pitchFamily="2" charset="2"/>
                <a:buChar char="§"/>
              </a:pPr>
              <a:r>
                <a:rPr lang="fr-FR" sz="1200" b="1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Thèses, Conférences</a:t>
              </a:r>
            </a:p>
            <a:p>
              <a:endParaRPr lang="fr-FR" dirty="0"/>
            </a:p>
          </p:txBody>
        </p:sp>
        <p:grpSp>
          <p:nvGrpSpPr>
            <p:cNvPr id="51" name="Groupe 50"/>
            <p:cNvGrpSpPr/>
            <p:nvPr/>
          </p:nvGrpSpPr>
          <p:grpSpPr>
            <a:xfrm>
              <a:off x="6306357" y="4514744"/>
              <a:ext cx="5113553" cy="1848883"/>
              <a:chOff x="6835836" y="4350567"/>
              <a:chExt cx="5113553" cy="1848883"/>
            </a:xfrm>
          </p:grpSpPr>
          <p:sp>
            <p:nvSpPr>
              <p:cNvPr id="56" name="ZoneTexte 55"/>
              <p:cNvSpPr txBox="1"/>
              <p:nvPr/>
            </p:nvSpPr>
            <p:spPr>
              <a:xfrm>
                <a:off x="6835836" y="4350567"/>
                <a:ext cx="2201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Evaluation</a:t>
                </a:r>
                <a:endParaRPr lang="fr-FR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7" name="ZoneTexte 56"/>
              <p:cNvSpPr txBox="1"/>
              <p:nvPr/>
            </p:nvSpPr>
            <p:spPr>
              <a:xfrm>
                <a:off x="7268446" y="4722122"/>
                <a:ext cx="468094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lvl="1" indent="-171450" defTabSz="449263">
                  <a:buClr>
                    <a:srgbClr val="1F497D">
                      <a:lumMod val="75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fr-FR" sz="1200" b="1" dirty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CESTI agréé </a:t>
                </a:r>
                <a:r>
                  <a:rPr lang="fr-FR" sz="1200" b="1" dirty="0" smtClean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ANSSI et accrédité COFRAC</a:t>
                </a:r>
                <a:endParaRPr lang="fr-FR" sz="1200" b="1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171450" lvl="1" indent="-171450" defTabSz="449263">
                  <a:buClr>
                    <a:srgbClr val="1F497D">
                      <a:lumMod val="75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fr-FR" sz="1200" b="1" dirty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CSPN et Critères Communs</a:t>
                </a:r>
              </a:p>
              <a:p>
                <a:pPr marL="171450" lvl="1" indent="-171450" defTabSz="449263">
                  <a:buClr>
                    <a:srgbClr val="1F497D">
                      <a:lumMod val="75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fr-FR" sz="1200" b="1" dirty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Agrément </a:t>
                </a:r>
                <a:r>
                  <a:rPr lang="fr-FR" sz="1200" b="1" dirty="0" smtClean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cryptographie</a:t>
                </a:r>
              </a:p>
              <a:p>
                <a:pPr marL="171450" lvl="1" indent="-171450" defTabSz="449263">
                  <a:buClr>
                    <a:srgbClr val="1F497D">
                      <a:lumMod val="75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fr-FR" sz="1200" b="1" dirty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  <a:r>
                  <a:rPr lang="fr-FR" sz="1200" b="1" dirty="0" smtClean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grément </a:t>
                </a:r>
                <a:r>
                  <a:rPr lang="fr-FR" sz="1200" b="1" dirty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évaluation logicielle d'API (systèmes industriels)</a:t>
                </a:r>
              </a:p>
              <a:p>
                <a:pPr marL="171450" lvl="1" indent="-171450" defTabSz="449263">
                  <a:buClr>
                    <a:srgbClr val="1F497D">
                      <a:lumMod val="75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fr-FR" sz="1200" b="1" dirty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  <a:r>
                  <a:rPr lang="fr-FR" sz="1200" b="1" dirty="0" smtClean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grément </a:t>
                </a:r>
                <a:r>
                  <a:rPr lang="fr-FR" sz="1200" b="1" dirty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dans le domaine équipements matériels avec </a:t>
                </a:r>
                <a:r>
                  <a:rPr lang="fr-FR" sz="1200" b="1" dirty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boîtiers sécurisés</a:t>
                </a:r>
                <a:endParaRPr lang="fr-FR" sz="1200" b="1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fr-FR" dirty="0"/>
              </a:p>
            </p:txBody>
          </p:sp>
        </p:grpSp>
        <p:grpSp>
          <p:nvGrpSpPr>
            <p:cNvPr id="52" name="Groupe 51"/>
            <p:cNvGrpSpPr/>
            <p:nvPr/>
          </p:nvGrpSpPr>
          <p:grpSpPr>
            <a:xfrm>
              <a:off x="3681795" y="5207400"/>
              <a:ext cx="4382665" cy="1255783"/>
              <a:chOff x="5239333" y="5495602"/>
              <a:chExt cx="4382665" cy="1255783"/>
            </a:xfrm>
          </p:grpSpPr>
          <p:sp>
            <p:nvSpPr>
              <p:cNvPr id="54" name="ZoneTexte 53"/>
              <p:cNvSpPr txBox="1"/>
              <p:nvPr/>
            </p:nvSpPr>
            <p:spPr>
              <a:xfrm>
                <a:off x="5239333" y="5495602"/>
                <a:ext cx="1323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CERT</a:t>
                </a:r>
                <a:endParaRPr lang="fr-FR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5545294" y="5828055"/>
                <a:ext cx="40767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lvl="1" indent="-171450" defTabSz="449263">
                  <a:buClr>
                    <a:srgbClr val="1F497D">
                      <a:lumMod val="75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fr-FR" sz="1200" b="1" dirty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Investigation numérique</a:t>
                </a:r>
              </a:p>
              <a:p>
                <a:pPr marL="171450" lvl="1" indent="-171450" defTabSz="449263">
                  <a:buClr>
                    <a:srgbClr val="1F497D">
                      <a:lumMod val="75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fr-FR" sz="1200" b="1" dirty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Analyse de malwares</a:t>
                </a:r>
              </a:p>
              <a:p>
                <a:pPr marL="171450" lvl="1" indent="-171450" defTabSz="449263">
                  <a:buClr>
                    <a:srgbClr val="1F497D">
                      <a:lumMod val="75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fr-FR" sz="1200" b="1" dirty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Remédiation de systèmes</a:t>
                </a:r>
              </a:p>
              <a:p>
                <a:endParaRPr lang="fr-FR" dirty="0"/>
              </a:p>
            </p:txBody>
          </p:sp>
        </p:grpSp>
        <p:sp>
          <p:nvSpPr>
            <p:cNvPr id="53" name="ZoneTexte 52"/>
            <p:cNvSpPr txBox="1"/>
            <p:nvPr/>
          </p:nvSpPr>
          <p:spPr>
            <a:xfrm>
              <a:off x="1350158" y="3451088"/>
              <a:ext cx="216630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1" indent="-171450" algn="r" defTabSz="449263">
                <a:buClr>
                  <a:srgbClr val="1F497D">
                    <a:lumMod val="75000"/>
                  </a:srgbClr>
                </a:buClr>
                <a:buFont typeface="Wingdings" panose="05000000000000000000" pitchFamily="2" charset="2"/>
                <a:buChar char="§"/>
              </a:pPr>
              <a:r>
                <a:rPr lang="fr-FR" sz="1200" b="1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Gestion des risques SSI</a:t>
              </a:r>
            </a:p>
            <a:p>
              <a:pPr marL="171450" lvl="1" indent="-171450" algn="r" defTabSz="449263">
                <a:buClr>
                  <a:srgbClr val="1F497D">
                    <a:lumMod val="75000"/>
                  </a:srgbClr>
                </a:buClr>
                <a:buFont typeface="Wingdings" panose="05000000000000000000" pitchFamily="2" charset="2"/>
                <a:buChar char="§"/>
              </a:pPr>
              <a:r>
                <a:rPr lang="fr-FR" sz="1200" b="1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Confiance numérique</a:t>
              </a:r>
            </a:p>
            <a:p>
              <a:pPr marL="171450" lvl="1" indent="-171450" algn="r" defTabSz="449263">
                <a:buClr>
                  <a:srgbClr val="1F497D">
                    <a:lumMod val="75000"/>
                  </a:srgbClr>
                </a:buClr>
                <a:buFont typeface="Wingdings" panose="05000000000000000000" pitchFamily="2" charset="2"/>
                <a:buChar char="§"/>
              </a:pPr>
              <a:r>
                <a:rPr lang="fr-FR" sz="1200" b="1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Sécurité des SI industriels</a:t>
              </a:r>
            </a:p>
            <a:p>
              <a:endParaRPr lang="fr-FR" dirty="0"/>
            </a:p>
          </p:txBody>
        </p:sp>
      </p:grpSp>
      <p:pic>
        <p:nvPicPr>
          <p:cNvPr id="40" name="Image 3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5765" y="2078114"/>
            <a:ext cx="636744" cy="885082"/>
          </a:xfrm>
          <a:prstGeom prst="rect">
            <a:avLst/>
          </a:prstGeom>
        </p:spPr>
      </p:pic>
      <p:grpSp>
        <p:nvGrpSpPr>
          <p:cNvPr id="33" name="Groupe 32"/>
          <p:cNvGrpSpPr/>
          <p:nvPr/>
        </p:nvGrpSpPr>
        <p:grpSpPr>
          <a:xfrm>
            <a:off x="4906845" y="4511812"/>
            <a:ext cx="2264852" cy="872453"/>
            <a:chOff x="4906845" y="4511812"/>
            <a:chExt cx="2264852" cy="872453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906845" y="4511812"/>
              <a:ext cx="636744" cy="872453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7835" y="4512995"/>
              <a:ext cx="623862" cy="80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4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La normalisation de trafic et les évasions protocolaires</a:t>
            </a:r>
          </a:p>
        </p:txBody>
      </p:sp>
      <p:pic>
        <p:nvPicPr>
          <p:cNvPr id="3074" name="Picture 2" descr="C:\Users\cspn\Documents\formation\images\fragrou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75" y="1754672"/>
            <a:ext cx="912156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183642" y="5979404"/>
            <a:ext cx="526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Exemples d’évasions avec </a:t>
            </a:r>
            <a:r>
              <a:rPr lang="fr-FR" dirty="0" err="1" smtClean="0"/>
              <a:t>Fragroute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1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/>
              <a:t>Tous les NIDS/NIPS </a:t>
            </a:r>
            <a:r>
              <a:rPr lang="fr-FR" dirty="0" smtClean="0"/>
              <a:t>que l’on a évalués sont </a:t>
            </a:r>
            <a:r>
              <a:rPr lang="fr-FR" dirty="0"/>
              <a:t>exposés à ce type </a:t>
            </a:r>
            <a:r>
              <a:rPr lang="fr-FR" dirty="0" smtClean="0"/>
              <a:t>d’attaque</a:t>
            </a:r>
          </a:p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A une échelle plus ou moins </a:t>
            </a:r>
            <a:r>
              <a:rPr lang="fr-FR" dirty="0" smtClean="0"/>
              <a:t>importante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La normalisation de trafic et les évasions protocolaires</a:t>
            </a:r>
          </a:p>
        </p:txBody>
      </p:sp>
    </p:spTree>
    <p:extLst>
      <p:ext uri="{BB962C8B-B14F-4D97-AF65-F5344CB8AC3E}">
        <p14:creationId xmlns:p14="http://schemas.microsoft.com/office/powerpoint/2010/main" val="30024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0" dirty="0"/>
              <a:t>Analyse de la pertinence des signatures</a:t>
            </a:r>
          </a:p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/>
              <a:t>Problématique du taux de faux positif</a:t>
            </a:r>
          </a:p>
          <a:p>
            <a:pPr marL="285750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0" dirty="0" smtClean="0"/>
              <a:t>Analyse de </a:t>
            </a:r>
            <a:r>
              <a:rPr lang="fr-FR" b="0" dirty="0"/>
              <a:t>la </a:t>
            </a:r>
            <a:r>
              <a:rPr lang="fr-FR" b="0" dirty="0" smtClean="0"/>
              <a:t>complétude</a:t>
            </a:r>
          </a:p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/>
              <a:t>Problématique du taux de </a:t>
            </a:r>
            <a:r>
              <a:rPr lang="fr-FR" dirty="0" smtClean="0"/>
              <a:t>faux négatif</a:t>
            </a:r>
          </a:p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FR" b="0" dirty="0"/>
          </a:p>
          <a:p>
            <a:pPr marL="285750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=&gt; Travaux historiquement très académiques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L’analyse de la base des signatures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77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lvl="1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800" dirty="0" smtClean="0">
                <a:solidFill>
                  <a:schemeClr val="accent5">
                    <a:lumMod val="50000"/>
                  </a:schemeClr>
                </a:solidFill>
              </a:rPr>
              <a:t>Analyse 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</a:rPr>
              <a:t>de la vitesse/fréquence de mise à </a:t>
            </a:r>
            <a:r>
              <a:rPr lang="fr-FR" sz="1800" dirty="0" smtClean="0">
                <a:solidFill>
                  <a:schemeClr val="accent5">
                    <a:lumMod val="50000"/>
                  </a:schemeClr>
                </a:solidFill>
              </a:rPr>
              <a:t>jour de la base</a:t>
            </a:r>
            <a:endParaRPr lang="fr-FR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lvl="1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800" dirty="0" smtClean="0">
                <a:solidFill>
                  <a:schemeClr val="accent5">
                    <a:lumMod val="50000"/>
                  </a:schemeClr>
                </a:solidFill>
              </a:rPr>
              <a:t>Evaluation de l’expressivité 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</a:rPr>
              <a:t>des langages de </a:t>
            </a:r>
            <a:r>
              <a:rPr lang="fr-FR" sz="1800" dirty="0" smtClean="0">
                <a:solidFill>
                  <a:schemeClr val="accent5">
                    <a:lumMod val="50000"/>
                  </a:schemeClr>
                </a:solidFill>
              </a:rPr>
              <a:t>définition des règles de détection/corrélation</a:t>
            </a:r>
            <a:endParaRPr lang="fr-FR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2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800" dirty="0" smtClean="0">
                <a:solidFill>
                  <a:schemeClr val="accent5">
                    <a:lumMod val="50000"/>
                  </a:schemeClr>
                </a:solidFill>
              </a:rPr>
              <a:t>Capacité d’analyse</a:t>
            </a:r>
            <a:r>
              <a:rPr lang="fr-FR" sz="18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1800" dirty="0" smtClean="0">
                <a:solidFill>
                  <a:schemeClr val="accent5">
                    <a:lumMod val="50000"/>
                  </a:schemeClr>
                </a:solidFill>
              </a:rPr>
              <a:t>syntaxique</a:t>
            </a:r>
          </a:p>
          <a:p>
            <a:pPr marL="1200150" lvl="2" indent="-285750" fontAlgn="base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500" dirty="0"/>
              <a:t>Analyse de la richesse du </a:t>
            </a:r>
            <a:r>
              <a:rPr lang="fr-FR" sz="1500" dirty="0" smtClean="0"/>
              <a:t>langage (motifs </a:t>
            </a:r>
            <a:r>
              <a:rPr lang="fr-FR" sz="1500" dirty="0"/>
              <a:t>/ expressions rationnelles / </a:t>
            </a:r>
            <a:r>
              <a:rPr lang="fr-FR" sz="1500" dirty="0" smtClean="0"/>
              <a:t>hash / etc.)</a:t>
            </a:r>
            <a:endParaRPr lang="fr-FR" sz="1500" dirty="0"/>
          </a:p>
          <a:p>
            <a:pPr marL="1200150" lvl="3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800" b="1" dirty="0" smtClean="0">
                <a:solidFill>
                  <a:schemeClr val="accent5">
                    <a:lumMod val="50000"/>
                  </a:schemeClr>
                </a:solidFill>
              </a:rPr>
              <a:t>Aujourd’hui bien géré par les NIDS et les méthodes d’évaluation</a:t>
            </a:r>
          </a:p>
          <a:p>
            <a:pPr marL="742950" lvl="2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800" dirty="0" smtClean="0">
                <a:solidFill>
                  <a:schemeClr val="accent5">
                    <a:lumMod val="50000"/>
                  </a:schemeClr>
                </a:solidFill>
              </a:rPr>
              <a:t>Capacité d’analyse événementielle / comportementale</a:t>
            </a:r>
          </a:p>
          <a:p>
            <a:pPr marL="1200150" lvl="3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800" b="1" dirty="0">
                <a:solidFill>
                  <a:schemeClr val="accent5">
                    <a:lumMod val="50000"/>
                  </a:schemeClr>
                </a:solidFill>
              </a:rPr>
              <a:t>Aujourd’hui plutôt bien géré par </a:t>
            </a:r>
            <a:r>
              <a:rPr lang="fr-FR" sz="1800" b="1" dirty="0" smtClean="0">
                <a:solidFill>
                  <a:schemeClr val="accent5">
                    <a:lumMod val="50000"/>
                  </a:schemeClr>
                </a:solidFill>
              </a:rPr>
              <a:t>certains NIDS et SIEM, mais peu d’outils et de méthodes d’évaluation disponibles</a:t>
            </a:r>
            <a:r>
              <a:rPr lang="fr-FR" sz="1800" dirty="0" smtClean="0">
                <a:solidFill>
                  <a:schemeClr val="accent5">
                    <a:lumMod val="50000"/>
                  </a:schemeClr>
                </a:solidFill>
              </a:rPr>
              <a:t> (cf. Travaux sur la génération de trafic)</a:t>
            </a:r>
            <a:endParaRPr lang="fr-FR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lvl="1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FR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L’analyse de la base des </a:t>
            </a:r>
            <a:r>
              <a:rPr lang="fr-FR" dirty="0" smtClean="0"/>
              <a:t>signatures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595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800" b="1" dirty="0" smtClean="0">
                <a:solidFill>
                  <a:schemeClr val="accent5">
                    <a:lumMod val="50000"/>
                  </a:schemeClr>
                </a:solidFill>
              </a:rPr>
              <a:t>Constat</a:t>
            </a:r>
            <a:r>
              <a:rPr lang="fr-FR" sz="1800" dirty="0" smtClean="0">
                <a:solidFill>
                  <a:schemeClr val="accent5">
                    <a:lumMod val="50000"/>
                  </a:schemeClr>
                </a:solidFill>
              </a:rPr>
              <a:t> : beaucoup de solutions NIDS / SIEM intègrent désormais des mécanismes 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</a:rPr>
              <a:t>de </a:t>
            </a:r>
            <a:r>
              <a:rPr lang="fr-FR" sz="1800" dirty="0" smtClean="0">
                <a:solidFill>
                  <a:schemeClr val="accent5">
                    <a:lumMod val="50000"/>
                  </a:schemeClr>
                </a:solidFill>
              </a:rPr>
              <a:t>Cyber </a:t>
            </a:r>
            <a:r>
              <a:rPr lang="fr-FR" sz="1800" dirty="0" err="1" smtClean="0">
                <a:solidFill>
                  <a:schemeClr val="accent5">
                    <a:lumMod val="50000"/>
                  </a:schemeClr>
                </a:solidFill>
              </a:rPr>
              <a:t>Threat</a:t>
            </a:r>
            <a:r>
              <a:rPr lang="fr-FR" sz="1800" dirty="0" smtClean="0">
                <a:solidFill>
                  <a:schemeClr val="accent5">
                    <a:lumMod val="50000"/>
                  </a:schemeClr>
                </a:solidFill>
              </a:rPr>
              <a:t> Intelligence (CTI)</a:t>
            </a:r>
          </a:p>
          <a:p>
            <a:pPr marL="742950" lvl="2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800" dirty="0" smtClean="0">
                <a:solidFill>
                  <a:schemeClr val="accent5">
                    <a:lumMod val="50000"/>
                  </a:schemeClr>
                </a:solidFill>
              </a:rPr>
              <a:t>Infrastructure de gestion des IOC </a:t>
            </a:r>
            <a:r>
              <a:rPr lang="fr-FR" sz="1800" dirty="0" err="1" smtClean="0">
                <a:solidFill>
                  <a:schemeClr val="accent5">
                    <a:lumMod val="50000"/>
                  </a:schemeClr>
                </a:solidFill>
              </a:rPr>
              <a:t>déployable</a:t>
            </a:r>
            <a:r>
              <a:rPr lang="fr-FR" sz="1800" dirty="0" smtClean="0">
                <a:solidFill>
                  <a:schemeClr val="accent5">
                    <a:lumMod val="50000"/>
                  </a:schemeClr>
                </a:solidFill>
              </a:rPr>
              <a:t> en interne</a:t>
            </a:r>
          </a:p>
          <a:p>
            <a:pPr marL="1200150" lvl="3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800" dirty="0" smtClean="0"/>
              <a:t>CIF – Collective </a:t>
            </a:r>
            <a:r>
              <a:rPr lang="fr-FR" sz="1800" dirty="0"/>
              <a:t>Intelligence </a:t>
            </a:r>
            <a:r>
              <a:rPr lang="fr-FR" sz="1800" dirty="0" smtClean="0"/>
              <a:t>Framework</a:t>
            </a:r>
          </a:p>
          <a:p>
            <a:pPr marL="1200150" lvl="3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800" dirty="0" smtClean="0"/>
              <a:t>MISP </a:t>
            </a:r>
            <a:r>
              <a:rPr lang="fr-FR" sz="1800" dirty="0" err="1" smtClean="0"/>
              <a:t>platform</a:t>
            </a:r>
            <a:endParaRPr lang="fr-FR" sz="1800" dirty="0" smtClean="0"/>
          </a:p>
          <a:p>
            <a:pPr marL="1200150" lvl="3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800" dirty="0" smtClean="0"/>
              <a:t>…</a:t>
            </a:r>
          </a:p>
          <a:p>
            <a:pPr marL="742950" lvl="2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accent5">
                    <a:lumMod val="50000"/>
                  </a:schemeClr>
                </a:solidFill>
              </a:rPr>
              <a:t>Alimentation automatisée en IOC depuis </a:t>
            </a:r>
            <a:r>
              <a:rPr lang="fr-FR" sz="1800" dirty="0" err="1">
                <a:solidFill>
                  <a:schemeClr val="accent5">
                    <a:lumMod val="50000"/>
                  </a:schemeClr>
                </a:solidFill>
              </a:rPr>
              <a:t>feeds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1800" dirty="0" smtClean="0">
                <a:solidFill>
                  <a:schemeClr val="accent5">
                    <a:lumMod val="50000"/>
                  </a:schemeClr>
                </a:solidFill>
              </a:rPr>
              <a:t>publics / payants</a:t>
            </a:r>
            <a:endParaRPr lang="fr-FR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lvl="2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</a:pPr>
            <a:endParaRPr lang="fr-FR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L’évaluation des capacités de </a:t>
            </a:r>
            <a:r>
              <a:rPr lang="fr-FR" dirty="0" err="1" smtClean="0"/>
              <a:t>Threat</a:t>
            </a:r>
            <a:r>
              <a:rPr lang="fr-FR" dirty="0" smtClean="0"/>
              <a:t> Intelligence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6719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 </a:t>
            </a:r>
            <a:r>
              <a:rPr lang="fr-FR" dirty="0"/>
              <a:t>du moteur de « </a:t>
            </a:r>
            <a:r>
              <a:rPr lang="fr-FR" dirty="0" err="1"/>
              <a:t>Threat</a:t>
            </a:r>
            <a:r>
              <a:rPr lang="fr-FR" dirty="0"/>
              <a:t> intelligence » de </a:t>
            </a:r>
            <a:r>
              <a:rPr lang="fr-FR" dirty="0" err="1"/>
              <a:t>Bro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0" dirty="0"/>
              <a:t>Comparaison d’objets observés (URL, hash de fichiers, etc.) par rapport à des listes d’indicateurs de compromission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0" dirty="0"/>
              <a:t>Indicateurs supportés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Intel::ADDR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Intel::URL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Intel::SOFTWARE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Intel::EMAIL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Intel::DOMAIN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Intel::USER_NAME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Intel::FILE_HASH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Intel::FILE_NAME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Intel::</a:t>
            </a:r>
            <a:r>
              <a:rPr lang="fr-FR" dirty="0" smtClean="0"/>
              <a:t>CERT_HASH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L’évaluation des capacités de </a:t>
            </a:r>
            <a:r>
              <a:rPr lang="fr-FR" dirty="0" err="1"/>
              <a:t>Threat</a:t>
            </a:r>
            <a:r>
              <a:rPr lang="fr-FR" dirty="0"/>
              <a:t> </a:t>
            </a:r>
            <a:r>
              <a:rPr lang="fr-FR" dirty="0" smtClean="0"/>
              <a:t>Intelligence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3641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accent5">
                    <a:lumMod val="50000"/>
                  </a:schemeClr>
                </a:solidFill>
              </a:rPr>
              <a:t>Exemple d’une liste d’</a:t>
            </a:r>
            <a:r>
              <a:rPr lang="fr-FR" sz="1800" dirty="0" err="1">
                <a:solidFill>
                  <a:schemeClr val="accent5">
                    <a:lumMod val="50000"/>
                  </a:schemeClr>
                </a:solidFill>
              </a:rPr>
              <a:t>URLs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</a:rPr>
              <a:t> suspectes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285750" lvl="1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800" dirty="0" smtClean="0">
                <a:solidFill>
                  <a:schemeClr val="accent5">
                    <a:lumMod val="50000"/>
                  </a:schemeClr>
                </a:solidFill>
              </a:rPr>
              <a:t>Exploitation 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</a:rPr>
              <a:t>dans un </a:t>
            </a:r>
            <a:r>
              <a:rPr lang="fr-FR" sz="1800" dirty="0" err="1">
                <a:solidFill>
                  <a:schemeClr val="accent5">
                    <a:lumMod val="50000"/>
                  </a:schemeClr>
                </a:solidFill>
              </a:rPr>
              <a:t>scrip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accent5">
                    <a:lumMod val="50000"/>
                  </a:schemeClr>
                </a:solidFill>
              </a:rPr>
              <a:t>Bro</a:t>
            </a:r>
            <a:endParaRPr lang="fr-FR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L’évaluation des capacités de </a:t>
            </a:r>
            <a:r>
              <a:rPr lang="fr-FR" dirty="0" err="1"/>
              <a:t>Threat</a:t>
            </a:r>
            <a:r>
              <a:rPr lang="fr-FR" dirty="0"/>
              <a:t> Intelligence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965914" y="2571217"/>
            <a:ext cx="11226085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indicator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indicator_type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meta.source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meta.url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meta.do_notice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meta.if_in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badChinese.biz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Intel::DOMAIN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mandiant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T DNS::IN_REQUEST</a:t>
            </a:r>
          </a:p>
          <a:p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badRussian.org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Intel::DOMAIN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mandiant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T HTTP::IN_HOST_HEADER</a:t>
            </a:r>
          </a:p>
          <a:p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badCorse.net  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Intel::DOMAIN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mandiant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T SMTP::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IN_FROM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5914" y="4395028"/>
            <a:ext cx="11226086" cy="24622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base/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frameworks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/files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base/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frameworks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/notice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frameworks</a:t>
            </a:r>
            <a:r>
              <a:rPr lang="fr-F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/files/hash-all-files</a:t>
            </a:r>
          </a:p>
          <a:p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frameworks</a:t>
            </a:r>
            <a:r>
              <a:rPr lang="fr-F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intel</a:t>
            </a:r>
            <a:r>
              <a:rPr lang="fr-F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seen</a:t>
            </a:r>
            <a:endParaRPr lang="fr-FR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frameworks</a:t>
            </a:r>
            <a:r>
              <a:rPr lang="fr-FR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intel</a:t>
            </a:r>
            <a:r>
              <a:rPr lang="fr-FR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do_notice</a:t>
            </a:r>
            <a:endParaRPr lang="fr-FR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redef</a:t>
            </a:r>
            <a:r>
              <a:rPr lang="fr-FR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Intel::</a:t>
            </a:r>
            <a:r>
              <a:rPr lang="fr-F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read_files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"/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/datasets_bad_domains.txt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intel.log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55830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800" dirty="0" smtClean="0">
                <a:solidFill>
                  <a:schemeClr val="accent5">
                    <a:lumMod val="50000"/>
                  </a:schemeClr>
                </a:solidFill>
              </a:rPr>
              <a:t>Questions ouvertes</a:t>
            </a:r>
          </a:p>
          <a:p>
            <a:pPr marL="742950" lvl="2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800" dirty="0" smtClean="0">
                <a:solidFill>
                  <a:schemeClr val="accent5">
                    <a:lumMod val="50000"/>
                  </a:schemeClr>
                </a:solidFill>
              </a:rPr>
              <a:t>Comment 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</a:rPr>
              <a:t>évaluer </a:t>
            </a:r>
            <a:r>
              <a:rPr lang="fr-FR" sz="1800" dirty="0" smtClean="0">
                <a:solidFill>
                  <a:schemeClr val="accent5">
                    <a:lumMod val="50000"/>
                  </a:schemeClr>
                </a:solidFill>
              </a:rPr>
              <a:t>l’apport des 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</a:rPr>
              <a:t>mécanismes de </a:t>
            </a:r>
            <a:r>
              <a:rPr lang="fr-FR" sz="1800" dirty="0" err="1">
                <a:solidFill>
                  <a:schemeClr val="accent5">
                    <a:lumMod val="50000"/>
                  </a:schemeClr>
                </a:solidFill>
              </a:rPr>
              <a:t>Threat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1800" dirty="0" smtClean="0">
                <a:solidFill>
                  <a:schemeClr val="accent5">
                    <a:lumMod val="50000"/>
                  </a:schemeClr>
                </a:solidFill>
              </a:rPr>
              <a:t>Intelligence ?</a:t>
            </a:r>
            <a:endParaRPr lang="fr-FR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2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800" dirty="0" smtClean="0">
                <a:solidFill>
                  <a:schemeClr val="accent5">
                    <a:lumMod val="50000"/>
                  </a:schemeClr>
                </a:solidFill>
              </a:rPr>
              <a:t>Comment estimer la fiabilité 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</a:rPr>
              <a:t>des sources de </a:t>
            </a:r>
            <a:r>
              <a:rPr lang="fr-FR" sz="1800" dirty="0" smtClean="0">
                <a:solidFill>
                  <a:schemeClr val="accent5">
                    <a:lumMod val="50000"/>
                  </a:schemeClr>
                </a:solidFill>
              </a:rPr>
              <a:t>renseignement ?</a:t>
            </a:r>
            <a:endParaRPr lang="fr-FR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1200150" lvl="2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/>
              <a:t>Fiabilité de </a:t>
            </a:r>
            <a:r>
              <a:rPr lang="fr-FR" dirty="0" smtClean="0"/>
              <a:t>l’information</a:t>
            </a:r>
            <a:endParaRPr lang="fr-FR" dirty="0"/>
          </a:p>
          <a:p>
            <a:pPr marL="1200150" lvl="2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/>
              <a:t>Fiabilité de l’infrastructure </a:t>
            </a:r>
            <a:r>
              <a:rPr lang="fr-FR" dirty="0" smtClean="0"/>
              <a:t>source</a:t>
            </a:r>
          </a:p>
          <a:p>
            <a:pPr marL="1200150" lvl="2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Fraicheur des IOC</a:t>
            </a:r>
            <a:endParaRPr lang="fr-FR" dirty="0"/>
          </a:p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L’évaluation des capacités de </a:t>
            </a:r>
            <a:r>
              <a:rPr lang="fr-FR" dirty="0" err="1" smtClean="0"/>
              <a:t>Threat</a:t>
            </a:r>
            <a:r>
              <a:rPr lang="fr-FR" dirty="0" smtClean="0"/>
              <a:t> Intelligence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05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800" b="1" dirty="0">
                <a:solidFill>
                  <a:schemeClr val="accent5">
                    <a:lumMod val="50000"/>
                  </a:schemeClr>
                </a:solidFill>
              </a:rPr>
              <a:t>Objectifs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</a:rPr>
              <a:t> :</a:t>
            </a:r>
          </a:p>
          <a:p>
            <a:pPr marL="742950" lvl="2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accent5">
                    <a:lumMod val="50000"/>
                  </a:schemeClr>
                </a:solidFill>
              </a:rPr>
              <a:t>Evaluer la capacité des produits de LID à implémenter des stratégies de détection et de collecte</a:t>
            </a:r>
          </a:p>
          <a:p>
            <a:pPr marL="742950" lvl="2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accent5">
                    <a:lumMod val="50000"/>
                  </a:schemeClr>
                </a:solidFill>
              </a:rPr>
              <a:t>Evaluer le couplage avec les </a:t>
            </a:r>
            <a:r>
              <a:rPr lang="fr-FR" sz="1800" dirty="0" err="1">
                <a:solidFill>
                  <a:schemeClr val="accent5">
                    <a:lumMod val="50000"/>
                  </a:schemeClr>
                </a:solidFill>
              </a:rPr>
              <a:t>process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</a:rPr>
              <a:t> et l’équipe du SOC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L’évaluation d’une stratégie de détection</a:t>
            </a:r>
          </a:p>
        </p:txBody>
      </p:sp>
    </p:spTree>
    <p:extLst>
      <p:ext uri="{BB962C8B-B14F-4D97-AF65-F5344CB8AC3E}">
        <p14:creationId xmlns:p14="http://schemas.microsoft.com/office/powerpoint/2010/main" val="3557405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0" dirty="0" smtClean="0"/>
              <a:t>La vision métier est-elle prise en charge dans les produits de LID</a:t>
            </a:r>
          </a:p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0" dirty="0" smtClean="0"/>
              <a:t>Le SIEM intègre-t-il les processus et le workflow de l’équipe SOC ?</a:t>
            </a:r>
          </a:p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Le lien entre l’équipe SOC/CSIRT est-il entièrement géré et de manière efficace ?</a:t>
            </a:r>
          </a:p>
          <a:p>
            <a:pPr marL="1200150" lvl="2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Risque de duplication d’information (voire perte d’information) entre les outils SOC et CSIRT</a:t>
            </a:r>
            <a:endParaRPr lang="fr-FR" b="0" dirty="0" smtClean="0"/>
          </a:p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/>
              <a:t>Le SIEM est-il </a:t>
            </a:r>
            <a:r>
              <a:rPr lang="fr-FR" dirty="0" smtClean="0"/>
              <a:t>adapté pour </a:t>
            </a:r>
            <a:r>
              <a:rPr lang="fr-FR" dirty="0"/>
              <a:t>chaque profil métier ?</a:t>
            </a:r>
          </a:p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FR" b="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L’évaluation du couplage avec les </a:t>
            </a:r>
            <a:r>
              <a:rPr lang="fr-FR" dirty="0" err="1" smtClean="0"/>
              <a:t>process</a:t>
            </a:r>
            <a:r>
              <a:rPr lang="fr-FR" dirty="0" smtClean="0"/>
              <a:t> et l’équipe SOC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459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0" dirty="0" smtClean="0">
                <a:solidFill>
                  <a:prstClr val="white">
                    <a:lumMod val="50000"/>
                  </a:prstClr>
                </a:solidFill>
              </a:rPr>
              <a:t>LID </a:t>
            </a:r>
            <a:r>
              <a:rPr lang="fr-FR" b="0" dirty="0">
                <a:solidFill>
                  <a:prstClr val="white">
                    <a:lumMod val="50000"/>
                  </a:prstClr>
                </a:solidFill>
              </a:rPr>
              <a:t>(prévention, détection, réaction à incidents, supervision, …)</a:t>
            </a:r>
          </a:p>
          <a:p>
            <a:pPr marL="285750" indent="-28575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0" dirty="0">
                <a:solidFill>
                  <a:prstClr val="white">
                    <a:lumMod val="50000"/>
                  </a:prstClr>
                </a:solidFill>
              </a:rPr>
              <a:t>Informatique de confiance et durcissement système</a:t>
            </a:r>
          </a:p>
          <a:p>
            <a:pPr marL="285750" indent="-28575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0" dirty="0">
                <a:solidFill>
                  <a:prstClr val="white">
                    <a:lumMod val="50000"/>
                  </a:prstClr>
                </a:solidFill>
              </a:rPr>
              <a:t>Sécurité des systèmes industriels (ICS/</a:t>
            </a:r>
            <a:r>
              <a:rPr lang="fr-FR" b="0" dirty="0" err="1">
                <a:solidFill>
                  <a:prstClr val="white">
                    <a:lumMod val="50000"/>
                  </a:prstClr>
                </a:solidFill>
              </a:rPr>
              <a:t>Scada</a:t>
            </a:r>
            <a:r>
              <a:rPr lang="fr-FR" b="0" dirty="0">
                <a:solidFill>
                  <a:prstClr val="white">
                    <a:lumMod val="50000"/>
                  </a:prstClr>
                </a:solidFill>
              </a:rPr>
              <a:t>, Smart </a:t>
            </a:r>
            <a:r>
              <a:rPr lang="fr-FR" b="0" dirty="0" err="1">
                <a:solidFill>
                  <a:prstClr val="white">
                    <a:lumMod val="50000"/>
                  </a:prstClr>
                </a:solidFill>
              </a:rPr>
              <a:t>Grids</a:t>
            </a:r>
            <a:r>
              <a:rPr lang="fr-FR" b="0" dirty="0">
                <a:solidFill>
                  <a:prstClr val="white">
                    <a:lumMod val="50000"/>
                  </a:prstClr>
                </a:solidFill>
              </a:rPr>
              <a:t>, …)</a:t>
            </a:r>
          </a:p>
          <a:p>
            <a:pPr marL="285750" indent="-28575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0" dirty="0">
                <a:solidFill>
                  <a:prstClr val="white">
                    <a:lumMod val="50000"/>
                  </a:prstClr>
                </a:solidFill>
              </a:rPr>
              <a:t>Sécurité mobile/embarqué (Android, </a:t>
            </a:r>
            <a:r>
              <a:rPr lang="fr-FR" b="0" dirty="0" err="1">
                <a:solidFill>
                  <a:prstClr val="white">
                    <a:lumMod val="50000"/>
                  </a:prstClr>
                </a:solidFill>
              </a:rPr>
              <a:t>IoT</a:t>
            </a:r>
            <a:r>
              <a:rPr lang="fr-FR" b="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fr-FR" b="0" dirty="0" smtClean="0">
                <a:solidFill>
                  <a:prstClr val="white">
                    <a:lumMod val="50000"/>
                  </a:prstClr>
                </a:solidFill>
              </a:rPr>
              <a:t>compteurs, </a:t>
            </a:r>
            <a:r>
              <a:rPr lang="fr-FR" b="0" dirty="0">
                <a:solidFill>
                  <a:prstClr val="white">
                    <a:lumMod val="50000"/>
                  </a:prstClr>
                </a:solidFill>
              </a:rPr>
              <a:t>etc.)</a:t>
            </a:r>
          </a:p>
          <a:p>
            <a:pPr marL="285750" indent="-28575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0" dirty="0" smtClean="0">
                <a:solidFill>
                  <a:prstClr val="white">
                    <a:lumMod val="50000"/>
                  </a:prstClr>
                </a:solidFill>
              </a:rPr>
              <a:t>Rétro-ingénierie </a:t>
            </a:r>
            <a:r>
              <a:rPr lang="fr-FR" b="0" dirty="0">
                <a:solidFill>
                  <a:prstClr val="white">
                    <a:lumMod val="50000"/>
                  </a:prstClr>
                </a:solidFill>
              </a:rPr>
              <a:t>de protocoles, logiciels et systèmes</a:t>
            </a:r>
          </a:p>
          <a:p>
            <a:pPr marL="285750" indent="-28575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0" dirty="0" smtClean="0">
                <a:solidFill>
                  <a:prstClr val="white">
                    <a:lumMod val="50000"/>
                  </a:prstClr>
                </a:solidFill>
              </a:rPr>
              <a:t>Analyse </a:t>
            </a:r>
            <a:r>
              <a:rPr lang="fr-FR" b="0" dirty="0">
                <a:solidFill>
                  <a:prstClr val="white">
                    <a:lumMod val="50000"/>
                  </a:prstClr>
                </a:solidFill>
              </a:rPr>
              <a:t>de </a:t>
            </a:r>
            <a:r>
              <a:rPr lang="fr-FR" b="0" dirty="0" smtClean="0">
                <a:solidFill>
                  <a:prstClr val="white">
                    <a:lumMod val="50000"/>
                  </a:prstClr>
                </a:solidFill>
              </a:rPr>
              <a:t>vulnérabilités</a:t>
            </a:r>
            <a:endParaRPr lang="fr-FR" b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Laboratoire d’études </a:t>
            </a:r>
            <a:r>
              <a:rPr lang="fr-FR" dirty="0"/>
              <a:t>et de R&amp;D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Domaines</a:t>
            </a:r>
            <a:r>
              <a:rPr lang="en-US" dirty="0"/>
              <a:t> </a:t>
            </a:r>
            <a:r>
              <a:rPr lang="en-US" dirty="0" err="1" smtClean="0"/>
              <a:t>d’expertise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7" r="16400"/>
          <a:stretch/>
        </p:blipFill>
        <p:spPr>
          <a:xfrm>
            <a:off x="8626212" y="1505188"/>
            <a:ext cx="2252256" cy="2299688"/>
          </a:xfrm>
          <a:prstGeom prst="ellipse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9598117" y="2914271"/>
            <a:ext cx="2179212" cy="2200932"/>
            <a:chOff x="4212642" y="3669347"/>
            <a:chExt cx="2448503" cy="2535994"/>
          </a:xfrm>
          <a:solidFill>
            <a:srgbClr val="203864"/>
          </a:solidFill>
        </p:grpSpPr>
        <p:sp>
          <p:nvSpPr>
            <p:cNvPr id="10" name="Ellipse 9"/>
            <p:cNvSpPr/>
            <p:nvPr/>
          </p:nvSpPr>
          <p:spPr>
            <a:xfrm>
              <a:off x="4212642" y="3669347"/>
              <a:ext cx="2448503" cy="25359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322649" y="4563693"/>
              <a:ext cx="2228489" cy="7447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Recherche &amp; Développement</a:t>
              </a:r>
              <a:endParaRPr lang="fr-FR" b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51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Les profils d’une équipe SOC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L</a:t>
            </a:r>
            <a:r>
              <a:rPr lang="en-US" sz="1600" dirty="0" err="1" smtClean="0"/>
              <a:t>evel</a:t>
            </a:r>
            <a:r>
              <a:rPr lang="en-US" sz="1600" dirty="0" smtClean="0"/>
              <a:t> </a:t>
            </a:r>
            <a:r>
              <a:rPr lang="en-US" sz="1600" dirty="0"/>
              <a:t>1 </a:t>
            </a:r>
            <a:r>
              <a:rPr lang="en-US" sz="1600" dirty="0" smtClean="0"/>
              <a:t>analyst, first responder, real-time analyst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i="1" dirty="0" smtClean="0"/>
              <a:t>I</a:t>
            </a:r>
            <a:r>
              <a:rPr lang="en-US" i="1" dirty="0" err="1" smtClean="0"/>
              <a:t>nspect</a:t>
            </a:r>
            <a:r>
              <a:rPr lang="en-US" i="1" dirty="0" smtClean="0"/>
              <a:t> alerts </a:t>
            </a:r>
            <a:r>
              <a:rPr lang="en-US" i="1" dirty="0"/>
              <a:t>and the </a:t>
            </a:r>
            <a:r>
              <a:rPr lang="en-US" i="1" dirty="0" smtClean="0"/>
              <a:t>associated traffic to eliminate false positives (</a:t>
            </a:r>
            <a:r>
              <a:rPr lang="fr-FR" i="1" dirty="0" smtClean="0"/>
              <a:t>triage </a:t>
            </a:r>
            <a:r>
              <a:rPr lang="fr-FR" i="1" dirty="0" err="1" smtClean="0"/>
              <a:t>analysis</a:t>
            </a:r>
            <a:r>
              <a:rPr lang="fr-FR" i="1" dirty="0" smtClean="0"/>
              <a:t>)</a:t>
            </a:r>
            <a:endParaRPr lang="en-US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L</a:t>
            </a:r>
            <a:r>
              <a:rPr lang="en-US" sz="1600" dirty="0" err="1" smtClean="0"/>
              <a:t>evel</a:t>
            </a:r>
            <a:r>
              <a:rPr lang="en-US" sz="1600" dirty="0" smtClean="0"/>
              <a:t> 2 analyst</a:t>
            </a:r>
            <a:endParaRPr lang="fr-FR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i="1" dirty="0" err="1" smtClean="0"/>
              <a:t>Escalation</a:t>
            </a:r>
            <a:r>
              <a:rPr lang="fr-FR" i="1" dirty="0" smtClean="0"/>
              <a:t> </a:t>
            </a:r>
            <a:r>
              <a:rPr lang="fr-FR" i="1" dirty="0" err="1" smtClean="0"/>
              <a:t>analysis</a:t>
            </a:r>
            <a:r>
              <a:rPr lang="fr-FR" i="1" dirty="0" smtClean="0"/>
              <a:t>, </a:t>
            </a:r>
            <a:r>
              <a:rPr lang="en-US" i="1" dirty="0"/>
              <a:t>investigate  suspicious  </a:t>
            </a:r>
            <a:r>
              <a:rPr lang="en-US" i="1" dirty="0" smtClean="0"/>
              <a:t>activity </a:t>
            </a:r>
            <a:r>
              <a:rPr lang="en-US" i="1" dirty="0"/>
              <a:t>received from triage analysis</a:t>
            </a:r>
            <a:endParaRPr lang="fr-FR" i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err="1" smtClean="0"/>
              <a:t>Correlation</a:t>
            </a:r>
            <a:r>
              <a:rPr lang="fr-FR" sz="1600" dirty="0" smtClean="0"/>
              <a:t> </a:t>
            </a:r>
            <a:r>
              <a:rPr lang="fr-FR" sz="1600" dirty="0" err="1" smtClean="0"/>
              <a:t>analyst</a:t>
            </a:r>
            <a:endParaRPr lang="fr-FR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smtClean="0"/>
              <a:t>Search </a:t>
            </a:r>
            <a:r>
              <a:rPr lang="en-US" i="1" dirty="0"/>
              <a:t>for patterns and trends in current and </a:t>
            </a:r>
            <a:r>
              <a:rPr lang="en-US" i="1" dirty="0" smtClean="0"/>
              <a:t>historical data</a:t>
            </a:r>
            <a:endParaRPr lang="fr-FR" i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err="1" smtClean="0"/>
              <a:t>Threat</a:t>
            </a:r>
            <a:r>
              <a:rPr lang="fr-FR" sz="1600" dirty="0" smtClean="0"/>
              <a:t> </a:t>
            </a:r>
            <a:r>
              <a:rPr lang="fr-FR" sz="1600" dirty="0" err="1" smtClean="0"/>
              <a:t>analyst</a:t>
            </a:r>
            <a:endParaRPr lang="fr-FR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i="1" dirty="0" smtClean="0"/>
              <a:t>Gain</a:t>
            </a:r>
            <a:r>
              <a:rPr lang="en-US" i="1" dirty="0" smtClean="0"/>
              <a:t> </a:t>
            </a:r>
            <a:r>
              <a:rPr lang="en-US" i="1" dirty="0"/>
              <a:t>insight into the identity, motives and sponsorship </a:t>
            </a:r>
            <a:r>
              <a:rPr lang="en-US" i="1" dirty="0" smtClean="0"/>
              <a:t>of attackers </a:t>
            </a:r>
            <a:r>
              <a:rPr lang="en-US" i="1" dirty="0"/>
              <a:t>and </a:t>
            </a:r>
            <a:r>
              <a:rPr lang="en-US" i="1" dirty="0" smtClean="0"/>
              <a:t>forecast </a:t>
            </a:r>
            <a:r>
              <a:rPr lang="en-US" i="1" dirty="0"/>
              <a:t>upcoming </a:t>
            </a:r>
            <a:r>
              <a:rPr lang="en-US" i="1" dirty="0" smtClean="0"/>
              <a:t>attack</a:t>
            </a:r>
            <a:endParaRPr lang="fr-FR" i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Incident </a:t>
            </a:r>
            <a:r>
              <a:rPr lang="fr-FR" sz="1600" dirty="0" err="1" smtClean="0"/>
              <a:t>handler</a:t>
            </a:r>
            <a:r>
              <a:rPr lang="fr-FR" sz="1600" dirty="0" smtClean="0"/>
              <a:t>, incident </a:t>
            </a:r>
            <a:r>
              <a:rPr lang="fr-FR" sz="1600" dirty="0" err="1" smtClean="0"/>
              <a:t>responder</a:t>
            </a:r>
            <a:endParaRPr lang="fr-FR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i="1" dirty="0" smtClean="0"/>
              <a:t>I</a:t>
            </a:r>
            <a:r>
              <a:rPr lang="en-US" i="1" dirty="0" err="1" smtClean="0"/>
              <a:t>mplement</a:t>
            </a:r>
            <a:r>
              <a:rPr lang="en-US" i="1" dirty="0" smtClean="0"/>
              <a:t> </a:t>
            </a:r>
            <a:r>
              <a:rPr lang="en-US" i="1" dirty="0"/>
              <a:t>a course of action </a:t>
            </a:r>
            <a:r>
              <a:rPr lang="en-US" i="1" dirty="0" smtClean="0"/>
              <a:t>in reaction </a:t>
            </a:r>
            <a:r>
              <a:rPr lang="en-US" i="1" dirty="0"/>
              <a:t>to a confirmed incident</a:t>
            </a:r>
            <a:endParaRPr lang="fr-FR" i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err="1" smtClean="0"/>
              <a:t>Forensic</a:t>
            </a:r>
            <a:r>
              <a:rPr lang="fr-FR" sz="1600" dirty="0" smtClean="0"/>
              <a:t> </a:t>
            </a:r>
            <a:r>
              <a:rPr lang="fr-FR" sz="1600" dirty="0" err="1" smtClean="0"/>
              <a:t>analysts</a:t>
            </a:r>
            <a:endParaRPr lang="fr-FR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i="1" dirty="0" err="1" smtClean="0"/>
              <a:t>Work</a:t>
            </a:r>
            <a:r>
              <a:rPr lang="fr-FR" i="1" dirty="0" smtClean="0"/>
              <a:t> </a:t>
            </a:r>
            <a:r>
              <a:rPr lang="en-US" i="1" dirty="0" smtClean="0"/>
              <a:t>in </a:t>
            </a:r>
            <a:r>
              <a:rPr lang="en-US" i="1" dirty="0"/>
              <a:t>support of a law </a:t>
            </a:r>
            <a:r>
              <a:rPr lang="en-US" i="1" dirty="0" smtClean="0"/>
              <a:t>enforcement investigation</a:t>
            </a:r>
            <a:endParaRPr lang="en-US" i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L’évaluation du couplage avec les </a:t>
            </a:r>
            <a:r>
              <a:rPr lang="fr-FR" dirty="0" err="1"/>
              <a:t>process</a:t>
            </a:r>
            <a:r>
              <a:rPr lang="fr-FR" dirty="0"/>
              <a:t> et </a:t>
            </a:r>
            <a:r>
              <a:rPr lang="fr-FR" dirty="0" smtClean="0"/>
              <a:t>l’équipe SOC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120462" y="6362164"/>
            <a:ext cx="5782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Source : </a:t>
            </a:r>
            <a:r>
              <a:rPr lang="fr-FR" sz="1200" i="1" dirty="0"/>
              <a:t>The real </a:t>
            </a:r>
            <a:r>
              <a:rPr lang="fr-FR" sz="1200" i="1" dirty="0" err="1"/>
              <a:t>work</a:t>
            </a:r>
            <a:r>
              <a:rPr lang="fr-FR" sz="1200" i="1" dirty="0"/>
              <a:t> of computer network </a:t>
            </a:r>
            <a:r>
              <a:rPr lang="fr-FR" sz="1200" i="1" dirty="0" err="1"/>
              <a:t>defense</a:t>
            </a:r>
            <a:r>
              <a:rPr lang="fr-FR" sz="1200" i="1" dirty="0"/>
              <a:t> </a:t>
            </a:r>
            <a:r>
              <a:rPr lang="fr-FR" sz="1200" i="1" dirty="0" err="1"/>
              <a:t>Analysts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200716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prstClr val="white">
                    <a:lumMod val="50000"/>
                  </a:prstClr>
                </a:solidFill>
              </a:rPr>
              <a:t>Besoin d’une plateforme </a:t>
            </a:r>
            <a:r>
              <a:rPr lang="fr-FR" dirty="0">
                <a:solidFill>
                  <a:prstClr val="white">
                    <a:lumMod val="50000"/>
                  </a:prstClr>
                </a:solidFill>
              </a:rPr>
              <a:t>permettant de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prstClr val="white">
                    <a:lumMod val="50000"/>
                  </a:prstClr>
                </a:solidFill>
              </a:rPr>
              <a:t>Mettre en place un environnement maitrisé (inventaire connu)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prstClr val="white">
                    <a:lumMod val="50000"/>
                  </a:prstClr>
                </a:solidFill>
              </a:rPr>
              <a:t>Générer du trafic maitrisé (de vie et d’attaque)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prstClr val="white">
                    <a:lumMod val="50000"/>
                  </a:prstClr>
                </a:solidFill>
              </a:rPr>
              <a:t>Le </a:t>
            </a:r>
            <a:r>
              <a:rPr lang="fr-FR" b="1" dirty="0">
                <a:solidFill>
                  <a:prstClr val="white">
                    <a:lumMod val="50000"/>
                  </a:prstClr>
                </a:solidFill>
              </a:rPr>
              <a:t>réalisme</a:t>
            </a:r>
            <a:r>
              <a:rPr lang="fr-FR" dirty="0">
                <a:solidFill>
                  <a:prstClr val="white">
                    <a:lumMod val="50000"/>
                  </a:prstClr>
                </a:solidFill>
              </a:rPr>
              <a:t> assure l’exactitude de l’évaluation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prstClr val="white">
                    <a:lumMod val="50000"/>
                  </a:prstClr>
                </a:solidFill>
              </a:rPr>
              <a:t>La </a:t>
            </a:r>
            <a:r>
              <a:rPr lang="fr-FR" b="1" dirty="0">
                <a:solidFill>
                  <a:prstClr val="white">
                    <a:lumMod val="50000"/>
                  </a:prstClr>
                </a:solidFill>
              </a:rPr>
              <a:t>contrôlabilité</a:t>
            </a:r>
            <a:r>
              <a:rPr lang="fr-FR" dirty="0">
                <a:solidFill>
                  <a:prstClr val="white">
                    <a:lumMod val="50000"/>
                  </a:prstClr>
                </a:solidFill>
              </a:rPr>
              <a:t> assure la reproductibilité de l’évaluation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L’évaluation d’une stratégie de détection</a:t>
            </a:r>
          </a:p>
        </p:txBody>
      </p:sp>
    </p:spTree>
    <p:extLst>
      <p:ext uri="{BB962C8B-B14F-4D97-AF65-F5344CB8AC3E}">
        <p14:creationId xmlns:p14="http://schemas.microsoft.com/office/powerpoint/2010/main" val="3821459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Simulation </a:t>
            </a:r>
            <a:r>
              <a:rPr lang="fr-FR" dirty="0"/>
              <a:t>de </a:t>
            </a:r>
            <a:r>
              <a:rPr lang="fr-FR" dirty="0" smtClean="0"/>
              <a:t>réseaux hétérogènes</a:t>
            </a:r>
          </a:p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Simulation </a:t>
            </a:r>
            <a:r>
              <a:rPr lang="fr-FR" dirty="0"/>
              <a:t>d'utilisateurs</a:t>
            </a:r>
          </a:p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Simulation </a:t>
            </a:r>
            <a:r>
              <a:rPr lang="fr-FR" dirty="0"/>
              <a:t>de données de vie </a:t>
            </a:r>
            <a:r>
              <a:rPr lang="fr-FR" dirty="0" smtClean="0"/>
              <a:t>statiques</a:t>
            </a:r>
          </a:p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Simulation d’actions système et applicatives</a:t>
            </a:r>
          </a:p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Simulation </a:t>
            </a:r>
            <a:r>
              <a:rPr lang="fr-FR" dirty="0"/>
              <a:t>de trafic </a:t>
            </a:r>
            <a:r>
              <a:rPr lang="fr-FR" dirty="0" smtClean="0"/>
              <a:t>réaliste (légitime et d’attaque)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Les fonctionnalités attendues d’une plateforme de simulation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4534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 smtClean="0"/>
              <a:t>Besoin en simulation </a:t>
            </a:r>
            <a:r>
              <a:rPr lang="fr-FR" b="1" dirty="0"/>
              <a:t>de trafic </a:t>
            </a:r>
            <a:r>
              <a:rPr lang="fr-FR" b="1" dirty="0" smtClean="0"/>
              <a:t>réaliste (légitime et d’attaque)</a:t>
            </a:r>
          </a:p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 smtClean="0"/>
              <a:t>Approches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err="1"/>
              <a:t>Rejeu</a:t>
            </a:r>
            <a:r>
              <a:rPr lang="fr-FR" dirty="0"/>
              <a:t> de </a:t>
            </a:r>
            <a:r>
              <a:rPr lang="fr-FR" dirty="0" err="1"/>
              <a:t>pcaps</a:t>
            </a:r>
            <a:r>
              <a:rPr lang="fr-FR" dirty="0"/>
              <a:t> : </a:t>
            </a:r>
            <a:r>
              <a:rPr lang="fr-FR" u="sng" dirty="0"/>
              <a:t>réaliste</a:t>
            </a:r>
            <a:r>
              <a:rPr lang="fr-FR" dirty="0"/>
              <a:t> mais incontrôlable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/>
              <a:t>Trafic synthétique : irréaliste mais </a:t>
            </a:r>
            <a:r>
              <a:rPr lang="fr-FR" u="sng" dirty="0"/>
              <a:t>contrôlable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Méthode hybride : </a:t>
            </a:r>
            <a:r>
              <a:rPr lang="fr-FR" u="sng" dirty="0" smtClean="0"/>
              <a:t>réaliste et contrôlable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Principe : </a:t>
            </a:r>
          </a:p>
          <a:p>
            <a:pPr marL="1657350" lvl="4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Modélisation du trafic au travers de captures réseaux</a:t>
            </a:r>
          </a:p>
          <a:p>
            <a:pPr marL="1657350" lvl="4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Paramétrage des couches réseaux avec le modèle pour générer un trafic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Instrumentation d'applications (clients web, mail, etc.) : </a:t>
            </a:r>
            <a:r>
              <a:rPr lang="fr-FR" u="sng" dirty="0"/>
              <a:t>réaliste et </a:t>
            </a:r>
            <a:r>
              <a:rPr lang="fr-FR" u="sng" dirty="0" smtClean="0"/>
              <a:t>contrôlable</a:t>
            </a:r>
            <a:endParaRPr lang="fr-FR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La simulation </a:t>
            </a:r>
            <a:r>
              <a:rPr lang="fr-FR" dirty="0"/>
              <a:t>de trafic réaliste</a:t>
            </a:r>
          </a:p>
        </p:txBody>
      </p:sp>
    </p:spTree>
    <p:extLst>
      <p:ext uri="{BB962C8B-B14F-4D97-AF65-F5344CB8AC3E}">
        <p14:creationId xmlns:p14="http://schemas.microsoft.com/office/powerpoint/2010/main" val="106121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 smtClean="0"/>
              <a:t>L’approche par instrumentation d'applications </a:t>
            </a:r>
            <a:r>
              <a:rPr lang="fr-FR" dirty="0" smtClean="0"/>
              <a:t>(clients web, mail, lecteurs PDF, doc, etc.)</a:t>
            </a:r>
            <a:endParaRPr lang="fr-FR" dirty="0"/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Objectifs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Manipuler les </a:t>
            </a:r>
            <a:r>
              <a:rPr lang="fr-FR" dirty="0"/>
              <a:t>données de vie statique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Simuler implicitement des actions système / applicatives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Simuler implicitement du trafic réseau réaliste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Exemple </a:t>
            </a:r>
            <a:r>
              <a:rPr lang="fr-FR" dirty="0"/>
              <a:t>: simuler </a:t>
            </a:r>
            <a:r>
              <a:rPr lang="fr-FR" dirty="0" smtClean="0"/>
              <a:t>des mouvements de souris et un </a:t>
            </a:r>
            <a:r>
              <a:rPr lang="fr-FR" dirty="0"/>
              <a:t>vrai clic dans un navigateur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Approches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Agent déployé dans l’OS et contrôlant le serveur X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API de débogage et d’accessibilité des clients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Sans agent (depuis l’hyperviseur)</a:t>
            </a:r>
            <a:endParaRPr lang="fr-FR" dirty="0"/>
          </a:p>
          <a:p>
            <a:pPr marL="0" lvl="1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La simulation </a:t>
            </a:r>
            <a:r>
              <a:rPr lang="fr-FR" dirty="0"/>
              <a:t>de trafic réaliste</a:t>
            </a:r>
          </a:p>
        </p:txBody>
      </p:sp>
    </p:spTree>
    <p:extLst>
      <p:ext uri="{BB962C8B-B14F-4D97-AF65-F5344CB8AC3E}">
        <p14:creationId xmlns:p14="http://schemas.microsoft.com/office/powerpoint/2010/main" val="2530184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L’approche hybride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Contribution </a:t>
            </a:r>
            <a:r>
              <a:rPr lang="fr-FR" b="1" dirty="0">
                <a:solidFill>
                  <a:prstClr val="white">
                    <a:lumMod val="50000"/>
                  </a:prstClr>
                </a:solidFill>
              </a:rPr>
              <a:t>thèse (G. Bossert</a:t>
            </a: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) 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Machine </a:t>
            </a:r>
            <a:r>
              <a:rPr lang="fr-FR" dirty="0">
                <a:solidFill>
                  <a:prstClr val="white">
                    <a:lumMod val="50000"/>
                  </a:prstClr>
                </a:solidFill>
              </a:rPr>
              <a:t>de </a:t>
            </a:r>
            <a:r>
              <a:rPr lang="fr-FR" dirty="0" err="1">
                <a:solidFill>
                  <a:prstClr val="white">
                    <a:lumMod val="50000"/>
                  </a:prstClr>
                </a:solidFill>
              </a:rPr>
              <a:t>Mealy</a:t>
            </a:r>
            <a:r>
              <a:rPr lang="fr-FR" dirty="0">
                <a:solidFill>
                  <a:prstClr val="white">
                    <a:lumMod val="50000"/>
                  </a:prstClr>
                </a:solidFill>
              </a:rPr>
              <a:t> Stochastique à Transitions Déterministes</a:t>
            </a:r>
            <a:endParaRPr lang="fr-FR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657350" lvl="4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Des transitions </a:t>
            </a:r>
            <a:r>
              <a:rPr lang="fr-FR" dirty="0">
                <a:solidFill>
                  <a:prstClr val="white">
                    <a:lumMod val="50000"/>
                  </a:prstClr>
                </a:solidFill>
              </a:rPr>
              <a:t>déterministes mais messages de </a:t>
            </a: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sorties Indéterministes</a:t>
            </a:r>
          </a:p>
          <a:p>
            <a:pPr marL="1657350" lvl="4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La prise </a:t>
            </a:r>
            <a:r>
              <a:rPr lang="fr-FR" dirty="0">
                <a:solidFill>
                  <a:prstClr val="white">
                    <a:lumMod val="50000"/>
                  </a:prstClr>
                </a:solidFill>
              </a:rPr>
              <a:t>en compte du temps de </a:t>
            </a: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réaction</a:t>
            </a:r>
          </a:p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FR" dirty="0">
              <a:solidFill>
                <a:prstClr val="white">
                  <a:lumMod val="50000"/>
                </a:prstClr>
              </a:solidFill>
            </a:endParaRP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prstClr val="white">
                    <a:lumMod val="50000"/>
                  </a:prstClr>
                </a:solidFill>
              </a:rPr>
              <a:t>Équivalences assurées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prstClr val="white">
                    <a:lumMod val="50000"/>
                  </a:prstClr>
                </a:solidFill>
              </a:rPr>
              <a:t>Syntaxique (</a:t>
            </a: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vocabulaire du protocole)</a:t>
            </a:r>
            <a:endParaRPr lang="fr-FR" dirty="0">
              <a:solidFill>
                <a:prstClr val="white">
                  <a:lumMod val="50000"/>
                </a:prstClr>
              </a:solidFill>
            </a:endParaRP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Sémantique </a:t>
            </a:r>
            <a:r>
              <a:rPr lang="fr-FR" dirty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grammaire du protocole)</a:t>
            </a:r>
            <a:endParaRPr lang="fr-FR" dirty="0">
              <a:solidFill>
                <a:prstClr val="white">
                  <a:lumMod val="50000"/>
                </a:prstClr>
              </a:solidFill>
            </a:endParaRP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Temporelle </a:t>
            </a:r>
            <a:r>
              <a:rPr lang="fr-FR" dirty="0">
                <a:solidFill>
                  <a:prstClr val="white">
                    <a:lumMod val="50000"/>
                  </a:prstClr>
                </a:solidFill>
              </a:rPr>
              <a:t>(temps de réaction)</a:t>
            </a:r>
          </a:p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FR" dirty="0">
              <a:solidFill>
                <a:prstClr val="white">
                  <a:lumMod val="50000"/>
                </a:prstClr>
              </a:solidFill>
            </a:endParaRP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Intéressant pour </a:t>
            </a: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évaluer les moteurs d’analyse événementielle / comportementale </a:t>
            </a: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des NIDS / SIEM</a:t>
            </a:r>
          </a:p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FR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La simulation de trafic réaliste</a:t>
            </a:r>
          </a:p>
        </p:txBody>
      </p:sp>
    </p:spTree>
    <p:extLst>
      <p:ext uri="{BB962C8B-B14F-4D97-AF65-F5344CB8AC3E}">
        <p14:creationId xmlns:p14="http://schemas.microsoft.com/office/powerpoint/2010/main" val="1549802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Travaux de thèse sur l’approche hybride de génération de trafic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Rétro-ingénierie de protocoles propriétaires ou de malwares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Apprentissage du canal de communication d’un </a:t>
            </a:r>
            <a:r>
              <a:rPr lang="fr-FR" dirty="0" err="1" smtClean="0">
                <a:solidFill>
                  <a:prstClr val="white">
                    <a:lumMod val="50000"/>
                  </a:prstClr>
                </a:solidFill>
              </a:rPr>
              <a:t>botnet</a:t>
            </a:r>
            <a:endParaRPr lang="fr-FR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Génération de trafic suivant un modèle appris</a:t>
            </a:r>
            <a:endParaRPr lang="fr-FR" dirty="0">
              <a:solidFill>
                <a:prstClr val="white">
                  <a:lumMod val="50000"/>
                </a:prstClr>
              </a:solidFill>
            </a:endParaRPr>
          </a:p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Publications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prstClr val="white">
                    <a:lumMod val="50000"/>
                  </a:prstClr>
                </a:solidFill>
              </a:rPr>
              <a:t>Modélisation et simulation du canal de communication d’un </a:t>
            </a:r>
            <a:r>
              <a:rPr lang="fr-FR" dirty="0" err="1">
                <a:solidFill>
                  <a:prstClr val="white">
                    <a:lumMod val="50000"/>
                  </a:prstClr>
                </a:solidFill>
              </a:rPr>
              <a:t>botnet</a:t>
            </a:r>
            <a:r>
              <a:rPr lang="fr-FR" dirty="0">
                <a:solidFill>
                  <a:prstClr val="white">
                    <a:lumMod val="50000"/>
                  </a:prstClr>
                </a:solidFill>
              </a:rPr>
              <a:t> pour l’évaluation des </a:t>
            </a: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NIDS,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SAR-SSI 2011</a:t>
            </a: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, G. Bossert, G. </a:t>
            </a:r>
            <a:r>
              <a:rPr lang="fr-FR" dirty="0" err="1" smtClean="0">
                <a:solidFill>
                  <a:prstClr val="white">
                    <a:lumMod val="50000"/>
                  </a:prstClr>
                </a:solidFill>
              </a:rPr>
              <a:t>Hiet</a:t>
            </a: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, T. Hénin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future of protocol reversing and simulation applied on </a:t>
            </a:r>
            <a:r>
              <a:rPr lang="en-US" dirty="0" err="1"/>
              <a:t>ZeroAccess</a:t>
            </a:r>
            <a:r>
              <a:rPr lang="en-US" dirty="0"/>
              <a:t> </a:t>
            </a:r>
            <a:r>
              <a:rPr lang="en-US" dirty="0" smtClean="0"/>
              <a:t>botnet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 smtClean="0"/>
              <a:t>29C3</a:t>
            </a:r>
            <a:r>
              <a:rPr lang="en-US" dirty="0" smtClean="0"/>
              <a:t>, F. </a:t>
            </a:r>
            <a:r>
              <a:rPr lang="en-US" dirty="0" err="1" smtClean="0"/>
              <a:t>Guihéry</a:t>
            </a:r>
            <a:r>
              <a:rPr lang="en-US" dirty="0" smtClean="0"/>
              <a:t>, G. </a:t>
            </a:r>
            <a:r>
              <a:rPr lang="en-US" dirty="0" err="1" smtClean="0"/>
              <a:t>Bossert</a:t>
            </a:r>
            <a:endParaRPr lang="en-US" dirty="0" smtClean="0"/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Reverse and Simulate your Enemy Botnet </a:t>
            </a:r>
            <a:r>
              <a:rPr lang="en-US" dirty="0" smtClean="0"/>
              <a:t>C&amp;C</a:t>
            </a:r>
          </a:p>
          <a:p>
            <a:pPr marL="1200150" lvl="3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 err="1" smtClean="0"/>
              <a:t>BlackHat</a:t>
            </a:r>
            <a:r>
              <a:rPr lang="en-US" b="1" dirty="0" smtClean="0"/>
              <a:t> </a:t>
            </a:r>
            <a:r>
              <a:rPr lang="en-US" b="1" dirty="0"/>
              <a:t>Abu </a:t>
            </a:r>
            <a:r>
              <a:rPr lang="en-US" b="1" dirty="0" smtClean="0"/>
              <a:t>Dhabi'12</a:t>
            </a:r>
            <a:r>
              <a:rPr lang="en-US" dirty="0" smtClean="0"/>
              <a:t>, G. </a:t>
            </a:r>
            <a:r>
              <a:rPr lang="en-US" dirty="0" err="1" smtClean="0"/>
              <a:t>Bossert</a:t>
            </a:r>
            <a:r>
              <a:rPr lang="en-US" dirty="0" smtClean="0"/>
              <a:t>, F. </a:t>
            </a:r>
            <a:r>
              <a:rPr lang="en-US" dirty="0" err="1" smtClean="0"/>
              <a:t>Guihéry</a:t>
            </a:r>
            <a:endParaRPr lang="fr-F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La simulation de trafic réaliste</a:t>
            </a:r>
          </a:p>
        </p:txBody>
      </p:sp>
    </p:spTree>
    <p:extLst>
      <p:ext uri="{BB962C8B-B14F-4D97-AF65-F5344CB8AC3E}">
        <p14:creationId xmlns:p14="http://schemas.microsoft.com/office/powerpoint/2010/main" val="2580548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fr-FR" dirty="0"/>
              <a:t>La simulation de trafic réaliste</a:t>
            </a:r>
            <a:endParaRPr lang="fr-FR" alt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074845" y="2211981"/>
            <a:ext cx="56797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L’outil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Netzob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lvl="1" indent="-285750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Semi-automated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reverse specification of proprietary protocols.</a:t>
            </a:r>
          </a:p>
          <a:p>
            <a:pPr marL="0" lvl="1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Identification of Message Format.</a:t>
            </a:r>
          </a:p>
          <a:p>
            <a:pPr marL="0" lvl="1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Discovery of the state machine.</a:t>
            </a:r>
          </a:p>
          <a:p>
            <a:pPr marL="0" lvl="1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Generation of realistic traffic to test security products.</a:t>
            </a:r>
          </a:p>
          <a:p>
            <a:pPr marL="0" lvl="1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Simulation of client / server.</a:t>
            </a:r>
          </a:p>
          <a:p>
            <a:pPr marL="0" lvl="1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"Smart-fuzzing" for implementations robustness analysis.</a:t>
            </a:r>
            <a:endParaRPr lang="fr-FR" sz="16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lvl="1" indent="-285750" algn="just">
              <a:buFont typeface="Wingdings" panose="05000000000000000000" pitchFamily="2" charset="2"/>
              <a:buChar char="§"/>
            </a:pPr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Academic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(PHD) and 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operationnal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work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8122700" y="5346026"/>
            <a:ext cx="2975495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12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https://github.com/AMOSSYS/Netzob</a:t>
            </a:r>
          </a:p>
        </p:txBody>
      </p:sp>
      <p:pic>
        <p:nvPicPr>
          <p:cNvPr id="18" name="Picture 3" descr="E:\netzob_gramm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78" y="2013008"/>
            <a:ext cx="4073722" cy="303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E:\netzo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700" y="3909293"/>
            <a:ext cx="955145" cy="178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11" y="4920075"/>
            <a:ext cx="1544489" cy="9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81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 smtClean="0"/>
              <a:t>Objectif</a:t>
            </a:r>
            <a:r>
              <a:rPr lang="fr-FR" b="0" dirty="0" smtClean="0"/>
              <a:t> : évaluer la capacité </a:t>
            </a:r>
            <a:r>
              <a:rPr lang="fr-FR" b="0" dirty="0"/>
              <a:t>à détecter </a:t>
            </a:r>
            <a:r>
              <a:rPr lang="fr-FR" b="0" dirty="0" smtClean="0"/>
              <a:t>des menaces</a:t>
            </a:r>
            <a:endParaRPr lang="fr-FR" b="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dirty="0" smtClean="0"/>
              <a:t>Exemple de liste </a:t>
            </a:r>
            <a:r>
              <a:rPr lang="fr-FR" dirty="0"/>
              <a:t>des incidents redoutés</a:t>
            </a:r>
            <a:r>
              <a:rPr lang="fr-FR" dirty="0" smtClean="0"/>
              <a:t> (ETSI_ISG_ISI , </a:t>
            </a:r>
            <a:r>
              <a:rPr lang="fr-FR" dirty="0"/>
              <a:t>Annexe B de l’ISO27035</a:t>
            </a:r>
            <a:r>
              <a:rPr lang="fr-FR" dirty="0" smtClean="0"/>
              <a:t>) :</a:t>
            </a:r>
            <a:endParaRPr lang="fr-FR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FR" dirty="0"/>
              <a:t>Exploitation d’une vulnérabilité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FR" dirty="0"/>
              <a:t>Elévation de privilèges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FR" dirty="0"/>
              <a:t>Exfiltration de données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FR" dirty="0"/>
              <a:t>Propagation virale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FR" dirty="0"/>
              <a:t>Utilisation d’un mécanisme de persistance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FR" dirty="0"/>
              <a:t>Déni de service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FR" dirty="0"/>
              <a:t>Accès non autorisé à une ressource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FR" dirty="0"/>
              <a:t>Usurpation d’identité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fr-FR" dirty="0"/>
              <a:t>Actions non conformes à la politique de </a:t>
            </a:r>
            <a:r>
              <a:rPr lang="fr-FR" dirty="0" smtClean="0"/>
              <a:t>sécurité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L’évaluation d’une stratégie de détection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3762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Constat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 : écart sémantique entre </a:t>
            </a:r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menaces / incidents redoutés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présents dans une stratégie de détection et les </a:t>
            </a:r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signatures / 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IOC 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implémentés dans les outils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L’évaluation d’une stratégie de détection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843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Laboratoire d’évaluation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 CESTI </a:t>
            </a:r>
            <a:r>
              <a:rPr lang="fr-FR" dirty="0" err="1" smtClean="0"/>
              <a:t>Amossys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629602" y="1686106"/>
            <a:ext cx="488221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b="1" dirty="0" smtClean="0">
              <a:solidFill>
                <a:srgbClr val="4472C4">
                  <a:lumMod val="50000"/>
                </a:srgb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sz="1600" b="1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Evaluation par la méthodologie CSPN</a:t>
            </a:r>
          </a:p>
          <a:p>
            <a:pPr algn="just"/>
            <a:endParaRPr lang="fr-FR" sz="1600" dirty="0" smtClean="0">
              <a:solidFill>
                <a:prstClr val="white">
                  <a:lumMod val="50000"/>
                </a:prstClr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fr-FR" sz="1600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Permet d’obtenir un certain niveau de confiance d’un produit de sécurité.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fr-FR" sz="1600" dirty="0" smtClean="0">
              <a:solidFill>
                <a:prstClr val="white">
                  <a:lumMod val="50000"/>
                </a:prst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fr-FR" sz="1600" dirty="0" smtClean="0">
              <a:solidFill>
                <a:prstClr val="white">
                  <a:lumMod val="50000"/>
                </a:prst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sz="1600" b="1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Evaluation par la méthodologie </a:t>
            </a:r>
          </a:p>
          <a:p>
            <a:pPr algn="just"/>
            <a:r>
              <a:rPr lang="fr-FR" sz="1600" b="1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Critères Communs</a:t>
            </a:r>
          </a:p>
          <a:p>
            <a:pPr algn="just"/>
            <a:endParaRPr lang="fr-FR" sz="1600" dirty="0" smtClean="0">
              <a:solidFill>
                <a:prstClr val="white">
                  <a:lumMod val="50000"/>
                </a:prstClr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fr-FR" sz="1600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Certification qui permet de s’assurer de la conformité et de la robustesse d’un produit au regard d’un cahier des charges ou de spécifications techniques. Cette méthodologie bénéficie d’une reconnaissance internationale.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1600" dirty="0" smtClean="0">
              <a:solidFill>
                <a:prstClr val="white">
                  <a:lumMod val="50000"/>
                </a:prstClr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fr-FR" sz="1600" dirty="0">
              <a:solidFill>
                <a:prstClr val="white">
                  <a:lumMod val="50000"/>
                </a:prst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8511821" y="1991395"/>
            <a:ext cx="3540330" cy="3424405"/>
            <a:chOff x="8319911" y="2127838"/>
            <a:chExt cx="3540330" cy="3424405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9911" y="2127838"/>
              <a:ext cx="3540330" cy="3424405"/>
            </a:xfrm>
            <a:prstGeom prst="rect">
              <a:avLst/>
            </a:prstGeom>
          </p:spPr>
        </p:pic>
        <p:sp>
          <p:nvSpPr>
            <p:cNvPr id="13" name="ZoneTexte 12"/>
            <p:cNvSpPr txBox="1"/>
            <p:nvPr/>
          </p:nvSpPr>
          <p:spPr>
            <a:xfrm>
              <a:off x="8701634" y="2621121"/>
              <a:ext cx="21589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Le </a:t>
              </a:r>
              <a:r>
                <a:rPr lang="fr-FR" sz="2800" b="1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+</a:t>
              </a:r>
              <a:r>
                <a:rPr lang="fr-FR" sz="2000" b="1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 Amossys</a:t>
              </a:r>
            </a:p>
          </p:txBody>
        </p:sp>
      </p:grp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2" t="24856" r="36666" b="7981"/>
          <a:stretch/>
        </p:blipFill>
        <p:spPr>
          <a:xfrm>
            <a:off x="450704" y="1691322"/>
            <a:ext cx="2268011" cy="2278743"/>
          </a:xfrm>
          <a:prstGeom prst="ellipse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1215873" y="3091688"/>
            <a:ext cx="2648245" cy="2200932"/>
            <a:chOff x="1215873" y="3091688"/>
            <a:chExt cx="2648245" cy="2200932"/>
          </a:xfrm>
        </p:grpSpPr>
        <p:sp>
          <p:nvSpPr>
            <p:cNvPr id="8" name="Ellipse 7"/>
            <p:cNvSpPr/>
            <p:nvPr/>
          </p:nvSpPr>
          <p:spPr>
            <a:xfrm>
              <a:off x="1450390" y="3091688"/>
              <a:ext cx="2179212" cy="2200932"/>
            </a:xfrm>
            <a:prstGeom prst="ellipse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215873" y="4033011"/>
              <a:ext cx="2648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Evaluation</a:t>
              </a:r>
              <a:endParaRPr lang="fr-FR" sz="2400" b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8860926" y="3091688"/>
            <a:ext cx="2842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449263">
              <a:buClr>
                <a:srgbClr val="44546A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fr-FR" sz="1400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Agrément Cryptographie.</a:t>
            </a:r>
          </a:p>
          <a:p>
            <a:pPr marL="285750" lvl="1" indent="-285750" defTabSz="449263">
              <a:buClr>
                <a:srgbClr val="44546A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fr-FR" sz="1400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Agrément évaluation logicielle d’API (systèmes Industriels).</a:t>
            </a:r>
          </a:p>
          <a:p>
            <a:pPr marL="285750" lvl="1" indent="-285750" defTabSz="449263">
              <a:buClr>
                <a:srgbClr val="44546A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fr-FR" sz="1400" dirty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A</a:t>
            </a:r>
            <a:r>
              <a:rPr lang="fr-FR" sz="1400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grément </a:t>
            </a:r>
            <a:r>
              <a:rPr lang="fr-FR" sz="1400" dirty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dans le domaine </a:t>
            </a:r>
            <a:r>
              <a:rPr lang="fr-FR" sz="1400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des équipements </a:t>
            </a:r>
            <a:r>
              <a:rPr lang="fr-FR" sz="1400" dirty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matériels avec boîtiers </a:t>
            </a:r>
            <a:r>
              <a:rPr lang="fr-FR" sz="1400" dirty="0" smtClean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sécurisés.</a:t>
            </a:r>
            <a:endParaRPr lang="fr-FR" sz="1400" dirty="0">
              <a:solidFill>
                <a:prstClr val="white">
                  <a:lumMod val="50000"/>
                </a:prstClr>
              </a:solidFill>
              <a:latin typeface="Century Gothic" panose="020B0502020202020204" pitchFamily="34" charset="0"/>
            </a:endParaRPr>
          </a:p>
          <a:p>
            <a:pPr algn="just"/>
            <a:endParaRPr lang="fr-FR" sz="1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106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506756" y="5445451"/>
            <a:ext cx="10573594" cy="379838"/>
          </a:xfrm>
        </p:spPr>
        <p:txBody>
          <a:bodyPr>
            <a:normAutofit/>
          </a:bodyPr>
          <a:lstStyle/>
          <a:p>
            <a:r>
              <a:rPr lang="fr-FR" sz="1600" dirty="0"/>
              <a:t>Objectif : pouvoir évaluer l’efficacité du produit de LID à détecter chaque étape de la </a:t>
            </a:r>
            <a:r>
              <a:rPr lang="fr-FR" sz="1600" dirty="0" err="1"/>
              <a:t>kill</a:t>
            </a:r>
            <a:r>
              <a:rPr lang="fr-FR" sz="1600" dirty="0"/>
              <a:t> </a:t>
            </a:r>
            <a:r>
              <a:rPr lang="fr-FR" sz="1600" dirty="0" err="1"/>
              <a:t>chain</a:t>
            </a:r>
            <a:endParaRPr lang="fr-FR" sz="1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40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Utilisation du modèle Cyber </a:t>
            </a:r>
            <a:r>
              <a:rPr lang="fr-FR" dirty="0"/>
              <a:t>Kill </a:t>
            </a:r>
            <a:r>
              <a:rPr lang="fr-FR" dirty="0" smtClean="0"/>
              <a:t>Chain</a:t>
            </a:r>
            <a:endParaRPr lang="fr-FR" dirty="0"/>
          </a:p>
        </p:txBody>
      </p:sp>
      <p:pic>
        <p:nvPicPr>
          <p:cNvPr id="1026" name="Picture 2" descr="C:\Users\cspn\Documents\formation\2\images\killch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63" y="1518760"/>
            <a:ext cx="7837084" cy="390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7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6500" y="1705970"/>
            <a:ext cx="10573594" cy="4474167"/>
          </a:xfrm>
        </p:spPr>
        <p:txBody>
          <a:bodyPr>
            <a:normAutofit/>
          </a:bodyPr>
          <a:lstStyle/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Approche intéressante : 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utiliser </a:t>
            </a:r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les standards pour la modélisation 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des SI simulés et des actions / événements insérés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Simulation </a:t>
            </a:r>
            <a:r>
              <a:rPr lang="fr-FR" dirty="0" smtClean="0"/>
              <a:t>de SI et d’activités</a:t>
            </a:r>
            <a:endParaRPr lang="fr-FR" dirty="0"/>
          </a:p>
        </p:txBody>
      </p:sp>
      <p:pic>
        <p:nvPicPr>
          <p:cNvPr id="6" name="Picture 2" descr="C:\Users\cspn\Documents\formation\images\standards_cyb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64" y="2321248"/>
            <a:ext cx="7732506" cy="414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461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4"/>
          <p:cNvSpPr>
            <a:spLocks noGrp="1"/>
          </p:cNvSpPr>
          <p:nvPr>
            <p:ph idx="1"/>
          </p:nvPr>
        </p:nvSpPr>
        <p:spPr>
          <a:xfrm>
            <a:off x="1206500" y="2093927"/>
            <a:ext cx="2724055" cy="4086210"/>
          </a:xfrm>
        </p:spPr>
        <p:txBody>
          <a:bodyPr/>
          <a:lstStyle/>
          <a:p>
            <a:r>
              <a:rPr lang="fr-FR" dirty="0" smtClean="0"/>
              <a:t>Structuration du standard STIX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42</a:t>
            </a:fld>
            <a:endParaRPr lang="fr-FR" dirty="0"/>
          </a:p>
        </p:txBody>
      </p:sp>
      <p:pic>
        <p:nvPicPr>
          <p:cNvPr id="12290" name="Picture 2" descr="C:\Users\cspn\Documents\formation\images\stix_organis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91" y="1"/>
            <a:ext cx="91467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3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accent5">
                    <a:lumMod val="50000"/>
                  </a:schemeClr>
                </a:solidFill>
              </a:rPr>
              <a:t>Quelques axes de R&amp;D</a:t>
            </a:r>
          </a:p>
          <a:p>
            <a:pPr marL="742950" lvl="3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accent5">
                    <a:lumMod val="50000"/>
                  </a:schemeClr>
                </a:solidFill>
              </a:rPr>
              <a:t>Renforcer l’évaluation de l’efficacité / robustesse des fonctions métier des produits </a:t>
            </a:r>
            <a:r>
              <a:rPr lang="fr-FR" sz="1800" dirty="0" smtClean="0">
                <a:solidFill>
                  <a:schemeClr val="accent5">
                    <a:lumMod val="50000"/>
                  </a:schemeClr>
                </a:solidFill>
              </a:rPr>
              <a:t>LID</a:t>
            </a:r>
            <a:endParaRPr lang="fr-FR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3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accent5">
                    <a:lumMod val="50000"/>
                  </a:schemeClr>
                </a:solidFill>
              </a:rPr>
              <a:t>Pouvoir évaluer l’implémentation d’une stratégie de détection et de collecte</a:t>
            </a:r>
          </a:p>
          <a:p>
            <a:pPr marL="1428750" lvl="5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« Fermer » l’écart 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sémantique entre menaces/incidents redoutés et signatures de 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détection</a:t>
            </a:r>
          </a:p>
          <a:p>
            <a:pPr marL="742950" lvl="4" indent="-285750" fontAlgn="base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Pouvoir évaluer l’adéquation des outils de LID aux processus et aux équipes SOC/CSIRT</a:t>
            </a:r>
            <a:endParaRPr lang="fr-FR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Evaluation en LID : Retour d’expérience et perspectives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Conclusion / axes de R&amp;D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737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232324" y="2538484"/>
            <a:ext cx="3788563" cy="32739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209" y="2375156"/>
            <a:ext cx="3870467" cy="1067255"/>
          </a:xfrm>
        </p:spPr>
        <p:txBody>
          <a:bodyPr/>
          <a:lstStyle/>
          <a:p>
            <a:r>
              <a:rPr lang="fr-FR" dirty="0" smtClean="0"/>
              <a:t>Nous contacter 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44</a:t>
            </a:fld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8188531" y="3038688"/>
            <a:ext cx="3832356" cy="3177793"/>
            <a:chOff x="4337370" y="1924772"/>
            <a:chExt cx="3832356" cy="3177793"/>
          </a:xfrm>
        </p:grpSpPr>
        <p:sp>
          <p:nvSpPr>
            <p:cNvPr id="6" name="Rectangle 5"/>
            <p:cNvSpPr/>
            <p:nvPr/>
          </p:nvSpPr>
          <p:spPr>
            <a:xfrm>
              <a:off x="4337370" y="1924772"/>
              <a:ext cx="3832356" cy="3177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fr-FR" sz="2000" b="1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	</a:t>
              </a:r>
            </a:p>
            <a:p>
              <a:pPr algn="just">
                <a:defRPr/>
              </a:pPr>
              <a:r>
                <a:rPr lang="fr-FR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	</a:t>
              </a:r>
              <a:r>
                <a:rPr lang="fr-FR" b="1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4 </a:t>
              </a:r>
              <a:r>
                <a:rPr lang="fr-FR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bis Allée du Bâtiment</a:t>
              </a:r>
            </a:p>
            <a:p>
              <a:pPr algn="just">
                <a:defRPr/>
              </a:pPr>
              <a:r>
                <a:rPr lang="fr-FR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fr-FR" b="1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   	35000 </a:t>
              </a:r>
              <a:r>
                <a:rPr lang="fr-FR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RENNES</a:t>
              </a:r>
            </a:p>
            <a:p>
              <a:pPr algn="just">
                <a:defRPr/>
              </a:pPr>
              <a:endParaRPr lang="fr-FR" sz="24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pPr algn="just">
                <a:defRPr/>
              </a:pPr>
              <a:r>
                <a:rPr lang="fr-FR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	</a:t>
              </a:r>
              <a:r>
                <a:rPr lang="fr-FR" b="1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02 </a:t>
              </a:r>
              <a:r>
                <a:rPr lang="fr-FR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99 23 15 </a:t>
              </a:r>
              <a:r>
                <a:rPr lang="fr-FR" b="1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79</a:t>
              </a:r>
            </a:p>
            <a:p>
              <a:pPr algn="just">
                <a:defRPr/>
              </a:pPr>
              <a:endParaRPr lang="fr-FR" sz="105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pPr algn="just">
                <a:defRPr/>
              </a:pPr>
              <a:r>
                <a:rPr lang="fr-FR" sz="1050" b="1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	</a:t>
              </a:r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fr-FR" sz="12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just">
                <a:defRPr/>
              </a:pPr>
              <a:r>
                <a:rPr lang="fr-FR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	</a:t>
              </a:r>
              <a:r>
                <a:rPr lang="fr-FR" b="1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https</a:t>
              </a:r>
              <a:r>
                <a:rPr lang="fr-FR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://www.amossys.fr </a:t>
              </a:r>
            </a:p>
            <a:p>
              <a:pPr algn="just">
                <a:defRPr/>
              </a:pPr>
              <a:endParaRPr lang="fr-FR" sz="8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pPr algn="just">
                <a:defRPr/>
              </a:pPr>
              <a:r>
                <a:rPr lang="fr-FR" sz="800" b="1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	</a:t>
              </a:r>
              <a:r>
                <a:rPr lang="fr-FR" b="1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contact@amossys.fr</a:t>
              </a:r>
              <a:endParaRPr lang="fr-FR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pPr algn="just">
                <a:defRPr/>
              </a:pPr>
              <a:endParaRPr lang="fr-FR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pPr algn="just">
                <a:defRPr/>
              </a:pPr>
              <a:endParaRPr lang="fr-FR" b="1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40" t="36732" r="6335" b="51009"/>
            <a:stretch/>
          </p:blipFill>
          <p:spPr>
            <a:xfrm>
              <a:off x="4622148" y="2302230"/>
              <a:ext cx="488352" cy="478961"/>
            </a:xfrm>
            <a:prstGeom prst="ellips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0" t="79627" r="84287" b="8354"/>
            <a:stretch/>
          </p:blipFill>
          <p:spPr>
            <a:xfrm>
              <a:off x="4624587" y="3083414"/>
              <a:ext cx="479893" cy="489686"/>
            </a:xfrm>
            <a:prstGeom prst="ellips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86" t="36599" r="39589" b="50659"/>
            <a:stretch/>
          </p:blipFill>
          <p:spPr>
            <a:xfrm>
              <a:off x="4615623" y="3856989"/>
              <a:ext cx="494877" cy="504394"/>
            </a:xfrm>
            <a:prstGeom prst="ellips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</p:pic>
      </p:grpSp>
      <p:sp>
        <p:nvSpPr>
          <p:cNvPr id="26" name="Rectangle 25"/>
          <p:cNvSpPr/>
          <p:nvPr/>
        </p:nvSpPr>
        <p:spPr>
          <a:xfrm>
            <a:off x="1450959" y="5463426"/>
            <a:ext cx="61198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600" b="1" dirty="0" smtClean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Retrouvez-nous également sur les réseaux sociaux :</a:t>
            </a:r>
            <a:endParaRPr lang="fr-FR" sz="1600" b="1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just">
              <a:defRPr/>
            </a:pPr>
            <a:endParaRPr lang="fr-FR" b="1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just">
              <a:defRPr/>
            </a:pPr>
            <a:endParaRPr lang="fr-FR" b="1" dirty="0" smtClean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619" y="5457973"/>
            <a:ext cx="428202" cy="42820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04" y="5457973"/>
            <a:ext cx="422749" cy="422749"/>
          </a:xfrm>
          <a:prstGeom prst="rect">
            <a:avLst/>
          </a:prstGeom>
        </p:spPr>
      </p:pic>
      <p:sp>
        <p:nvSpPr>
          <p:cNvPr id="27" name="Titre 1"/>
          <p:cNvSpPr txBox="1">
            <a:spLocks/>
          </p:cNvSpPr>
          <p:nvPr/>
        </p:nvSpPr>
        <p:spPr>
          <a:xfrm>
            <a:off x="2306471" y="357562"/>
            <a:ext cx="7798237" cy="10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Merci pour votre attention !</a:t>
            </a:r>
            <a:endParaRPr lang="fr-FR" dirty="0"/>
          </a:p>
        </p:txBody>
      </p:sp>
      <p:pic>
        <p:nvPicPr>
          <p:cNvPr id="1026" name="Picture 2" descr="C:\Users\cspn\Documents\pres_etudes\cat_quest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946" y="1193707"/>
            <a:ext cx="3877082" cy="387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74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latin typeface="+mn-lt"/>
              </a:rPr>
              <a:t>Nos travaux dans le domaine de la LID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0" y="6134100"/>
            <a:ext cx="979488" cy="365125"/>
          </a:xfrm>
        </p:spPr>
        <p:txBody>
          <a:bodyPr/>
          <a:lstStyle/>
          <a:p>
            <a:fld id="{131748EB-6665-4202-9088-B732DAF359F6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385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fr-FR" b="0" dirty="0" smtClean="0"/>
          </a:p>
          <a:p>
            <a:pPr marL="285750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600" b="0" dirty="0">
                <a:solidFill>
                  <a:prstClr val="white">
                    <a:lumMod val="50000"/>
                  </a:prstClr>
                </a:solidFill>
              </a:rPr>
              <a:t>AMOSSYS </a:t>
            </a:r>
            <a:r>
              <a:rPr lang="fr-FR" sz="1600" dirty="0">
                <a:solidFill>
                  <a:prstClr val="white">
                    <a:lumMod val="50000"/>
                  </a:prstClr>
                </a:solidFill>
              </a:rPr>
              <a:t>évalue les PDIS</a:t>
            </a:r>
            <a:r>
              <a:rPr lang="fr-FR" sz="1600" b="0" dirty="0">
                <a:solidFill>
                  <a:prstClr val="white">
                    <a:lumMod val="50000"/>
                  </a:prstClr>
                </a:solidFill>
              </a:rPr>
              <a:t> (Prestataires de Détection des Incidents de Sécurité), en partenariat avec le </a:t>
            </a:r>
            <a:r>
              <a:rPr lang="fr-FR" sz="1600" b="0" dirty="0" smtClean="0">
                <a:solidFill>
                  <a:prstClr val="white">
                    <a:lumMod val="50000"/>
                  </a:prstClr>
                </a:solidFill>
              </a:rPr>
              <a:t>LNE, pour l’ANSSI</a:t>
            </a:r>
            <a:endParaRPr lang="fr-FR" sz="1600" b="0" dirty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600" b="0" dirty="0">
                <a:solidFill>
                  <a:prstClr val="white">
                    <a:lumMod val="50000"/>
                  </a:prstClr>
                </a:solidFill>
              </a:rPr>
              <a:t>Études, conception et développement relatif aux </a:t>
            </a:r>
            <a:r>
              <a:rPr lang="fr-FR" sz="1600" dirty="0">
                <a:solidFill>
                  <a:prstClr val="white">
                    <a:lumMod val="50000"/>
                  </a:prstClr>
                </a:solidFill>
              </a:rPr>
              <a:t>sondes réseau et hôtes</a:t>
            </a:r>
          </a:p>
          <a:p>
            <a:pPr marL="285750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prstClr val="white">
                    <a:lumMod val="50000"/>
                  </a:prstClr>
                </a:solidFill>
              </a:rPr>
              <a:t>Méthodologies d’évaluation</a:t>
            </a:r>
            <a:r>
              <a:rPr lang="fr-FR" sz="1600" b="0" dirty="0">
                <a:solidFill>
                  <a:prstClr val="white">
                    <a:lumMod val="50000"/>
                  </a:prstClr>
                </a:solidFill>
              </a:rPr>
              <a:t> de produits de LID</a:t>
            </a:r>
          </a:p>
          <a:p>
            <a:pPr marL="285750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prstClr val="white">
                    <a:lumMod val="50000"/>
                  </a:prstClr>
                </a:solidFill>
              </a:rPr>
              <a:t>Retour d’expérience</a:t>
            </a:r>
            <a:r>
              <a:rPr lang="fr-FR" sz="1600" b="0" dirty="0">
                <a:solidFill>
                  <a:prstClr val="white">
                    <a:lumMod val="50000"/>
                  </a:prstClr>
                </a:solidFill>
              </a:rPr>
              <a:t> d’évaluation de sécurité d’un ensemble important de produits de LID</a:t>
            </a:r>
          </a:p>
          <a:p>
            <a:pPr marL="285750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prstClr val="white">
                    <a:lumMod val="50000"/>
                  </a:prstClr>
                </a:solidFill>
              </a:rPr>
              <a:t>Formations</a:t>
            </a:r>
            <a:r>
              <a:rPr lang="fr-FR" sz="1600" b="0" dirty="0">
                <a:solidFill>
                  <a:prstClr val="white">
                    <a:lumMod val="50000"/>
                  </a:prstClr>
                </a:solidFill>
              </a:rPr>
              <a:t> dispensées dans le domaine de la LID (détection d’intrusion, réaction à intrusion, analyses post-mortem)</a:t>
            </a:r>
          </a:p>
          <a:p>
            <a:pPr marL="285750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600" b="0" dirty="0" smtClean="0">
                <a:solidFill>
                  <a:prstClr val="white">
                    <a:lumMod val="50000"/>
                  </a:prstClr>
                </a:solidFill>
              </a:rPr>
              <a:t>Réalisation d’une </a:t>
            </a:r>
            <a:r>
              <a:rPr lang="fr-FR" sz="1600" dirty="0" smtClean="0">
                <a:solidFill>
                  <a:prstClr val="white">
                    <a:lumMod val="50000"/>
                  </a:prstClr>
                </a:solidFill>
              </a:rPr>
              <a:t>plateforme </a:t>
            </a:r>
            <a:r>
              <a:rPr lang="fr-FR" sz="1600" b="0" dirty="0" smtClean="0">
                <a:solidFill>
                  <a:prstClr val="white">
                    <a:lumMod val="50000"/>
                  </a:prstClr>
                </a:solidFill>
              </a:rPr>
              <a:t>pour </a:t>
            </a:r>
            <a:r>
              <a:rPr lang="fr-FR" sz="1600" b="0" dirty="0">
                <a:solidFill>
                  <a:prstClr val="white">
                    <a:lumMod val="50000"/>
                  </a:prstClr>
                </a:solidFill>
              </a:rPr>
              <a:t>l’évaluation de produits de LID</a:t>
            </a:r>
          </a:p>
          <a:p>
            <a:pPr marL="285750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600" b="0" dirty="0">
                <a:solidFill>
                  <a:prstClr val="white">
                    <a:lumMod val="50000"/>
                  </a:prstClr>
                </a:solidFill>
              </a:rPr>
              <a:t>Études sur l’élaboration de </a:t>
            </a:r>
            <a:r>
              <a:rPr lang="fr-FR" sz="1600" dirty="0">
                <a:solidFill>
                  <a:prstClr val="white">
                    <a:lumMod val="50000"/>
                  </a:prstClr>
                </a:solidFill>
              </a:rPr>
              <a:t>stratégies de </a:t>
            </a:r>
            <a:r>
              <a:rPr lang="fr-FR" sz="1600" dirty="0" smtClean="0">
                <a:solidFill>
                  <a:prstClr val="white">
                    <a:lumMod val="50000"/>
                  </a:prstClr>
                </a:solidFill>
              </a:rPr>
              <a:t>détection</a:t>
            </a:r>
            <a:endParaRPr lang="fr-FR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travaux en Lutte </a:t>
            </a:r>
            <a:r>
              <a:rPr lang="fr-FR" dirty="0"/>
              <a:t>Informatique Défensive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/>
              <a:t>Plusieurs axes de R&amp;D et de </a:t>
            </a:r>
            <a:r>
              <a:rPr lang="fr-FR" dirty="0" smtClean="0"/>
              <a:t>prestations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3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6500" y="1787857"/>
            <a:ext cx="10573594" cy="4392280"/>
          </a:xfrm>
        </p:spPr>
        <p:txBody>
          <a:bodyPr>
            <a:noAutofit/>
          </a:bodyPr>
          <a:lstStyle/>
          <a:p>
            <a:pPr marL="285750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dirty="0" smtClean="0">
                <a:solidFill>
                  <a:prstClr val="white">
                    <a:lumMod val="50000"/>
                  </a:prstClr>
                </a:solidFill>
              </a:rPr>
              <a:t>DGA MI</a:t>
            </a:r>
            <a:endParaRPr lang="fr-FR" sz="1400" b="0" dirty="0">
              <a:solidFill>
                <a:prstClr val="white">
                  <a:lumMod val="50000"/>
                </a:prstClr>
              </a:solidFill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b="0" dirty="0" smtClean="0">
                <a:solidFill>
                  <a:prstClr val="white">
                    <a:lumMod val="50000"/>
                  </a:prstClr>
                </a:solidFill>
              </a:rPr>
              <a:t>R&amp;D en LID et analyse de produits de LID</a:t>
            </a:r>
          </a:p>
          <a:p>
            <a:pPr marL="285750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dirty="0" smtClean="0">
                <a:solidFill>
                  <a:prstClr val="white">
                    <a:lumMod val="50000"/>
                  </a:prstClr>
                </a:solidFill>
              </a:rPr>
              <a:t>ANSSI</a:t>
            </a:r>
            <a:endParaRPr lang="fr-FR" sz="1400" b="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dirty="0" smtClean="0">
                <a:solidFill>
                  <a:prstClr val="white">
                    <a:lumMod val="50000"/>
                  </a:prstClr>
                </a:solidFill>
              </a:rPr>
              <a:t>E</a:t>
            </a:r>
            <a:r>
              <a:rPr lang="fr-FR" sz="1400" b="0" dirty="0" smtClean="0">
                <a:solidFill>
                  <a:prstClr val="white">
                    <a:lumMod val="50000"/>
                  </a:prstClr>
                </a:solidFill>
              </a:rPr>
              <a:t>valuation de produits de LID selon les schémas CSPN et CC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b="0" dirty="0" smtClean="0">
                <a:solidFill>
                  <a:prstClr val="white">
                    <a:lumMod val="50000"/>
                  </a:prstClr>
                </a:solidFill>
              </a:rPr>
              <a:t>Evaluation de conformité des prestataires PDIS</a:t>
            </a:r>
          </a:p>
          <a:p>
            <a:pPr marL="285750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dirty="0" smtClean="0">
                <a:solidFill>
                  <a:prstClr val="white">
                    <a:lumMod val="50000"/>
                  </a:prstClr>
                </a:solidFill>
              </a:rPr>
              <a:t>Thales</a:t>
            </a:r>
            <a:endParaRPr lang="fr-FR" sz="1400" b="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b="0" dirty="0" smtClean="0">
                <a:solidFill>
                  <a:prstClr val="white">
                    <a:lumMod val="50000"/>
                  </a:prstClr>
                </a:solidFill>
              </a:rPr>
              <a:t>Travaux de R&amp;D relatifs aux sondes</a:t>
            </a:r>
          </a:p>
          <a:p>
            <a:pPr marL="285750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dirty="0" smtClean="0">
                <a:solidFill>
                  <a:prstClr val="white">
                    <a:lumMod val="50000"/>
                  </a:prstClr>
                </a:solidFill>
              </a:rPr>
              <a:t>LNE</a:t>
            </a:r>
            <a:r>
              <a:rPr lang="fr-FR" sz="1400" b="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b="0" dirty="0" smtClean="0">
                <a:solidFill>
                  <a:prstClr val="white">
                    <a:lumMod val="50000"/>
                  </a:prstClr>
                </a:solidFill>
              </a:rPr>
              <a:t>Evaluation </a:t>
            </a:r>
            <a:r>
              <a:rPr lang="fr-FR" sz="1400" b="0" dirty="0">
                <a:solidFill>
                  <a:prstClr val="white">
                    <a:lumMod val="50000"/>
                  </a:prstClr>
                </a:solidFill>
              </a:rPr>
              <a:t>de conformité des prestataires </a:t>
            </a:r>
            <a:r>
              <a:rPr lang="fr-FR" sz="1400" b="0" dirty="0" smtClean="0">
                <a:solidFill>
                  <a:prstClr val="white">
                    <a:lumMod val="50000"/>
                  </a:prstClr>
                </a:solidFill>
              </a:rPr>
              <a:t>PDIS</a:t>
            </a:r>
          </a:p>
          <a:p>
            <a:pPr marL="285750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dirty="0" smtClean="0">
                <a:solidFill>
                  <a:prstClr val="white">
                    <a:lumMod val="50000"/>
                  </a:prstClr>
                </a:solidFill>
              </a:rPr>
              <a:t>Supélec</a:t>
            </a:r>
            <a:endParaRPr lang="fr-FR" sz="1400" b="0" dirty="0">
              <a:solidFill>
                <a:prstClr val="white">
                  <a:lumMod val="50000"/>
                </a:prstClr>
              </a:solidFill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b="0" dirty="0" smtClean="0">
                <a:solidFill>
                  <a:prstClr val="white">
                    <a:lumMod val="50000"/>
                  </a:prstClr>
                </a:solidFill>
              </a:rPr>
              <a:t>Co-encadrement d’une thèse CIFRE relative aux méthodologies d’évaluation de NIDS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dirty="0" smtClean="0">
                <a:solidFill>
                  <a:prstClr val="white">
                    <a:lumMod val="50000"/>
                  </a:prstClr>
                </a:solidFill>
              </a:rPr>
              <a:t>Travaux de R&amp;D en LID</a:t>
            </a:r>
          </a:p>
          <a:p>
            <a:pPr marL="285750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dirty="0" smtClean="0">
                <a:solidFill>
                  <a:prstClr val="white">
                    <a:lumMod val="50000"/>
                  </a:prstClr>
                </a:solidFill>
              </a:rPr>
              <a:t>INRIA / IRISA</a:t>
            </a:r>
            <a:endParaRPr lang="fr-FR" sz="1400" dirty="0">
              <a:solidFill>
                <a:prstClr val="white">
                  <a:lumMod val="50000"/>
                </a:prstClr>
              </a:solidFill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prstClr val="white">
                    <a:lumMod val="50000"/>
                  </a:prstClr>
                </a:solidFill>
              </a:rPr>
              <a:t>Co-encadrement d’une thèse CIFRE relative à la détection des cyberattaques par l’utilisation des méthodes d’apprentissage automatique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travaux en Lutte </a:t>
            </a:r>
            <a:r>
              <a:rPr lang="fr-FR" dirty="0"/>
              <a:t>Informatique Défensive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/>
              <a:t>Partenaires et </a:t>
            </a:r>
            <a:r>
              <a:rPr lang="fr-FR" dirty="0" smtClean="0"/>
              <a:t>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9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prstClr val="white">
                    <a:lumMod val="50000"/>
                  </a:prstClr>
                </a:solidFill>
              </a:rPr>
              <a:t>Sondes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b="0" dirty="0" smtClean="0">
                <a:solidFill>
                  <a:prstClr val="white">
                    <a:lumMod val="50000"/>
                  </a:prstClr>
                </a:solidFill>
              </a:rPr>
              <a:t>Sondes / Capteurs </a:t>
            </a:r>
            <a:r>
              <a:rPr lang="fr-FR" sz="1400" b="0" dirty="0">
                <a:solidFill>
                  <a:prstClr val="white">
                    <a:lumMod val="50000"/>
                  </a:prstClr>
                </a:solidFill>
              </a:rPr>
              <a:t>spécifiques </a:t>
            </a:r>
            <a:r>
              <a:rPr lang="fr-FR" sz="1400" b="1" dirty="0">
                <a:solidFill>
                  <a:prstClr val="white">
                    <a:lumMod val="50000"/>
                  </a:prstClr>
                </a:solidFill>
              </a:rPr>
              <a:t>système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b="0" dirty="0">
                <a:solidFill>
                  <a:prstClr val="white">
                    <a:lumMod val="50000"/>
                  </a:prstClr>
                </a:solidFill>
              </a:rPr>
              <a:t>Sondes / </a:t>
            </a:r>
            <a:r>
              <a:rPr lang="fr-FR" sz="1400" b="0" dirty="0" smtClean="0">
                <a:solidFill>
                  <a:prstClr val="white">
                    <a:lumMod val="50000"/>
                  </a:prstClr>
                </a:solidFill>
              </a:rPr>
              <a:t>Capteurs </a:t>
            </a:r>
            <a:r>
              <a:rPr lang="fr-FR" sz="1400" b="0" dirty="0">
                <a:solidFill>
                  <a:prstClr val="white">
                    <a:lumMod val="50000"/>
                  </a:prstClr>
                </a:solidFill>
              </a:rPr>
              <a:t>spécifiques </a:t>
            </a:r>
            <a:r>
              <a:rPr lang="fr-FR" sz="1400" b="1" dirty="0" smtClean="0">
                <a:solidFill>
                  <a:prstClr val="white">
                    <a:lumMod val="50000"/>
                  </a:prstClr>
                </a:solidFill>
              </a:rPr>
              <a:t>réseau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b="0" dirty="0">
                <a:solidFill>
                  <a:prstClr val="white">
                    <a:lumMod val="50000"/>
                  </a:prstClr>
                </a:solidFill>
              </a:rPr>
              <a:t>Sondes / </a:t>
            </a:r>
            <a:r>
              <a:rPr lang="fr-FR" sz="1400" b="0" dirty="0" smtClean="0">
                <a:solidFill>
                  <a:prstClr val="white">
                    <a:lumMod val="50000"/>
                  </a:prstClr>
                </a:solidFill>
              </a:rPr>
              <a:t>Capteurs </a:t>
            </a:r>
            <a:r>
              <a:rPr lang="fr-FR" sz="1400" b="1" dirty="0">
                <a:solidFill>
                  <a:prstClr val="white">
                    <a:lumMod val="50000"/>
                  </a:prstClr>
                </a:solidFill>
              </a:rPr>
              <a:t>intégrés à des composants fonctionnels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400" b="0" dirty="0">
                <a:solidFill>
                  <a:prstClr val="white">
                    <a:lumMod val="50000"/>
                  </a:prstClr>
                </a:solidFill>
              </a:rPr>
              <a:t>Sondes / </a:t>
            </a:r>
            <a:r>
              <a:rPr lang="fr-FR" sz="1400" b="0" dirty="0" smtClean="0">
                <a:solidFill>
                  <a:prstClr val="white">
                    <a:lumMod val="50000"/>
                  </a:prstClr>
                </a:solidFill>
              </a:rPr>
              <a:t>Capteurs </a:t>
            </a:r>
            <a:r>
              <a:rPr lang="fr-FR" sz="1400" b="1" dirty="0">
                <a:solidFill>
                  <a:prstClr val="white">
                    <a:lumMod val="50000"/>
                  </a:prstClr>
                </a:solidFill>
              </a:rPr>
              <a:t>intégrés à des composants de sécurité</a:t>
            </a:r>
          </a:p>
          <a:p>
            <a:pPr marL="285750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prstClr val="white">
                    <a:lumMod val="50000"/>
                  </a:prstClr>
                </a:solidFill>
              </a:rPr>
              <a:t>SIEM</a:t>
            </a:r>
            <a:r>
              <a:rPr lang="fr-FR" sz="1600" b="0" dirty="0" smtClean="0">
                <a:solidFill>
                  <a:prstClr val="white">
                    <a:lumMod val="50000"/>
                  </a:prstClr>
                </a:solidFill>
              </a:rPr>
              <a:t> (collecte, agrégation, corrélation, vérification, etc.)</a:t>
            </a:r>
            <a:endParaRPr lang="fr-FR" sz="1600" b="0" dirty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prstClr val="white">
                    <a:lumMod val="50000"/>
                  </a:prstClr>
                </a:solidFill>
              </a:rPr>
              <a:t>Console</a:t>
            </a:r>
            <a:r>
              <a:rPr lang="fr-FR" sz="1600" b="0" dirty="0">
                <a:solidFill>
                  <a:prstClr val="white">
                    <a:lumMod val="50000"/>
                  </a:prstClr>
                </a:solidFill>
              </a:rPr>
              <a:t> de visualisation</a:t>
            </a:r>
          </a:p>
          <a:p>
            <a:pPr marL="285750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prstClr val="white">
                    <a:lumMod val="50000"/>
                  </a:prstClr>
                </a:solidFill>
              </a:rPr>
              <a:t>Scanners</a:t>
            </a:r>
            <a:r>
              <a:rPr lang="fr-FR" sz="1600" b="0" dirty="0">
                <a:solidFill>
                  <a:prstClr val="white">
                    <a:lumMod val="50000"/>
                  </a:prstClr>
                </a:solidFill>
              </a:rPr>
              <a:t> de vulnérabilités</a:t>
            </a:r>
          </a:p>
          <a:p>
            <a:pPr marL="285750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prstClr val="white">
                    <a:lumMod val="50000"/>
                  </a:prstClr>
                </a:solidFill>
              </a:rPr>
              <a:t>Outils d’administration de la sécurité réseau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travaux en Lutte </a:t>
            </a:r>
            <a:r>
              <a:rPr lang="fr-FR" dirty="0"/>
              <a:t>Informatique Défensive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/>
              <a:t>Catégories d’équipements </a:t>
            </a:r>
            <a:r>
              <a:rPr lang="fr-FR" dirty="0" smtClean="0"/>
              <a:t>évalués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581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Thèse </a:t>
            </a:r>
            <a:r>
              <a:rPr lang="fr-FR" dirty="0">
                <a:solidFill>
                  <a:prstClr val="white">
                    <a:lumMod val="50000"/>
                  </a:prstClr>
                </a:solidFill>
              </a:rPr>
              <a:t>sur la </a:t>
            </a:r>
            <a:r>
              <a:rPr lang="fr-FR" b="1" dirty="0">
                <a:solidFill>
                  <a:prstClr val="white">
                    <a:lumMod val="50000"/>
                  </a:prstClr>
                </a:solidFill>
              </a:rPr>
              <a:t>détection </a:t>
            </a: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d’attaques par </a:t>
            </a:r>
            <a:r>
              <a:rPr lang="fr-FR" b="1" dirty="0">
                <a:solidFill>
                  <a:prstClr val="white">
                    <a:lumMod val="50000"/>
                  </a:prstClr>
                </a:solidFill>
              </a:rPr>
              <a:t>l’utilisation des méthodes d’apprentissage </a:t>
            </a:r>
            <a:r>
              <a:rPr lang="fr-FR" b="1" dirty="0" smtClean="0">
                <a:solidFill>
                  <a:prstClr val="white">
                    <a:lumMod val="50000"/>
                  </a:prstClr>
                </a:solidFill>
              </a:rPr>
              <a:t>automatique</a:t>
            </a: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Réalisée par Alban </a:t>
            </a:r>
            <a:r>
              <a:rPr lang="fr-FR" dirty="0" err="1" smtClean="0">
                <a:solidFill>
                  <a:prstClr val="white">
                    <a:lumMod val="50000"/>
                  </a:prstClr>
                </a:solidFill>
              </a:rPr>
              <a:t>Siffer</a:t>
            </a:r>
            <a:endParaRPr lang="fr-FR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742950" lvl="2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Encadrement </a:t>
            </a:r>
            <a:r>
              <a:rPr lang="fr-FR" dirty="0" err="1" smtClean="0">
                <a:solidFill>
                  <a:prstClr val="white">
                    <a:lumMod val="50000"/>
                  </a:prstClr>
                </a:solidFill>
              </a:rPr>
              <a:t>Amossys</a:t>
            </a:r>
            <a:r>
              <a:rPr lang="fr-FR" dirty="0" smtClean="0">
                <a:solidFill>
                  <a:prstClr val="white">
                    <a:lumMod val="50000"/>
                  </a:prstClr>
                </a:solidFill>
              </a:rPr>
              <a:t> / IRISA (équipes EMSEC / DREAM)</a:t>
            </a:r>
            <a:endParaRPr lang="fr-FR" dirty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48EB-6665-4202-9088-B732DAF359F6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travaux en Lutte </a:t>
            </a:r>
            <a:r>
              <a:rPr lang="fr-FR" dirty="0"/>
              <a:t>Informatique Défensive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 smtClean="0"/>
              <a:t>Thèse en cours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3983866"/>
      </p:ext>
    </p:extLst>
  </p:cSld>
  <p:clrMapOvr>
    <a:masterClrMapping/>
  </p:clrMapOvr>
</p:sld>
</file>

<file path=ppt/theme/theme1.xml><?xml version="1.0" encoding="utf-8"?>
<a:theme xmlns:a="http://schemas.openxmlformats.org/drawingml/2006/main" name="Diapositive de tit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TM02900720[[fn=Intégrale]]</Template>
  <TotalTime>1765</TotalTime>
  <Words>2422</Words>
  <Application>Microsoft Office PowerPoint</Application>
  <PresentationFormat>Personnalisé</PresentationFormat>
  <Paragraphs>440</Paragraphs>
  <Slides>44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>Diapositive de titre</vt:lpstr>
      <vt:lpstr>Retour d’expérience et perspectives pour la simulation de SI et le test de produits de LID</vt:lpstr>
      <vt:lpstr>AMOSSYS en bref</vt:lpstr>
      <vt:lpstr>Laboratoire d’études et de R&amp;D</vt:lpstr>
      <vt:lpstr>Laboratoire d’évaluation</vt:lpstr>
      <vt:lpstr>Nos travaux dans le domaine de la LID</vt:lpstr>
      <vt:lpstr>Nos travaux en Lutte Informatique Défensive</vt:lpstr>
      <vt:lpstr>Nos travaux en Lutte Informatique Défensive</vt:lpstr>
      <vt:lpstr>Nos travaux en Lutte Informatique Défensive</vt:lpstr>
      <vt:lpstr>Nos travaux en Lutte Informatique Défensive</vt:lpstr>
      <vt:lpstr>Retour d’expérience et perspectives en évaluation de produits de LID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Evaluation en LID : Retour d’expérience et perspectives</vt:lpstr>
      <vt:lpstr>Présentation PowerPoint</vt:lpstr>
      <vt:lpstr>Evaluation en LID : Retour d’expérience et perspectives</vt:lpstr>
      <vt:lpstr>Nous contacter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abt</dc:creator>
  <cp:lastModifiedBy>fgy</cp:lastModifiedBy>
  <cp:revision>388</cp:revision>
  <dcterms:created xsi:type="dcterms:W3CDTF">2016-04-19T09:56:39Z</dcterms:created>
  <dcterms:modified xsi:type="dcterms:W3CDTF">2017-01-30T13:17:55Z</dcterms:modified>
</cp:coreProperties>
</file>