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embeddedFontLst>
    <p:embeddedFont>
      <p:font typeface="Raleway"/>
      <p:regular r:id="rId27"/>
      <p:bold r:id="rId28"/>
      <p:italic r:id="rId29"/>
      <p:boldItalic r:id="rId30"/>
    </p:embeddedFont>
    <p:embeddedFont>
      <p:font typeface="Lato"/>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Raleway-bold.fntdata"/><Relationship Id="rId27" Type="http://schemas.openxmlformats.org/officeDocument/2006/relationships/font" Target="fonts/Raleway-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aleway-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regular.fntdata"/><Relationship Id="rId30" Type="http://schemas.openxmlformats.org/officeDocument/2006/relationships/font" Target="fonts/Raleway-boldItalic.fntdata"/><Relationship Id="rId11" Type="http://schemas.openxmlformats.org/officeDocument/2006/relationships/slide" Target="slides/slide6.xml"/><Relationship Id="rId33" Type="http://schemas.openxmlformats.org/officeDocument/2006/relationships/font" Target="fonts/Lato-italic.fntdata"/><Relationship Id="rId10" Type="http://schemas.openxmlformats.org/officeDocument/2006/relationships/slide" Target="slides/slide5.xml"/><Relationship Id="rId32" Type="http://schemas.openxmlformats.org/officeDocument/2006/relationships/font" Target="fonts/Lato-bold.fntdata"/><Relationship Id="rId13" Type="http://schemas.openxmlformats.org/officeDocument/2006/relationships/slide" Target="slides/slide8.xml"/><Relationship Id="rId12" Type="http://schemas.openxmlformats.org/officeDocument/2006/relationships/slide" Target="slides/slide7.xml"/><Relationship Id="rId34" Type="http://schemas.openxmlformats.org/officeDocument/2006/relationships/font" Target="fonts/Lato-bold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ea67d896e7_0_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ea67d896e7_0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ea67d896e7_0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ea67d896e7_0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ea67d896e7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2ea67d896e7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ea67d896e7_0_2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2ea67d896e7_0_2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ea67d896e7_0_2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2ea67d896e7_0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ea67d896e7_0_2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2ea67d896e7_0_2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2ea67d896e7_0_2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2ea67d896e7_0_2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2ea67d896e7_0_2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2ea67d896e7_0_2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2ea67d896e7_0_2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2ea67d896e7_0_2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2ea67d896e7_0_2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2ea67d896e7_0_2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ea67d896e7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ea67d896e7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2ea69a4470e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2ea69a4470e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2ea8f15659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2ea8f15659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ea67d896e7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ea67d896e7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ea67d896e7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ea67d896e7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ea67d896e7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ea67d896e7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ea67d896e7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ea67d896e7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ea67d896e7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ea67d896e7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ea67d896e7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ea67d896e7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ea67d896e7_0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2ea67d896e7_0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3.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2.png"/><Relationship Id="rId4" Type="http://schemas.openxmlformats.org/officeDocument/2006/relationships/image" Target="../media/image19.png"/><Relationship Id="rId5" Type="http://schemas.openxmlformats.org/officeDocument/2006/relationships/image" Target="../media/image9.png"/><Relationship Id="rId6"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8.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7.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055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Hotel Bookings</a:t>
            </a:r>
            <a:endParaRPr/>
          </a:p>
        </p:txBody>
      </p:sp>
      <p:sp>
        <p:nvSpPr>
          <p:cNvPr id="87" name="Google Shape;87;p13"/>
          <p:cNvSpPr txBox="1"/>
          <p:nvPr>
            <p:ph idx="1" type="subTitle"/>
          </p:nvPr>
        </p:nvSpPr>
        <p:spPr>
          <a:xfrm>
            <a:off x="622025" y="2117050"/>
            <a:ext cx="7688100" cy="1970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500"/>
              <a:t>Friday, July 5, 2025</a:t>
            </a:r>
            <a:endParaRPr sz="2500"/>
          </a:p>
          <a:p>
            <a:pPr indent="0" lvl="0" marL="0" rtl="0" algn="l">
              <a:spcBef>
                <a:spcPts val="0"/>
              </a:spcBef>
              <a:spcAft>
                <a:spcPts val="0"/>
              </a:spcAft>
              <a:buNone/>
            </a:pPr>
            <a:r>
              <a:rPr lang="en-GB" sz="2500"/>
              <a:t>By Ahmad Alqaisi</a:t>
            </a:r>
            <a:endParaRPr sz="25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cont.</a:t>
            </a:r>
            <a:endParaRPr/>
          </a:p>
        </p:txBody>
      </p:sp>
      <p:sp>
        <p:nvSpPr>
          <p:cNvPr id="152" name="Google Shape;152;p22"/>
          <p:cNvSpPr txBox="1"/>
          <p:nvPr>
            <p:ph idx="1" type="body"/>
          </p:nvPr>
        </p:nvSpPr>
        <p:spPr>
          <a:xfrm>
            <a:off x="729450" y="2078875"/>
            <a:ext cx="4980000" cy="986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Well about 33% of booking are cancelled in fact it is not a small ratio!</a:t>
            </a:r>
            <a:endParaRPr/>
          </a:p>
        </p:txBody>
      </p:sp>
      <p:pic>
        <p:nvPicPr>
          <p:cNvPr id="153" name="Google Shape;153;p22"/>
          <p:cNvPicPr preferRelativeResize="0"/>
          <p:nvPr/>
        </p:nvPicPr>
        <p:blipFill>
          <a:blip r:embed="rId3">
            <a:alphaModFix/>
          </a:blip>
          <a:stretch>
            <a:fillRect/>
          </a:stretch>
        </p:blipFill>
        <p:spPr>
          <a:xfrm>
            <a:off x="5709450" y="936850"/>
            <a:ext cx="2631375" cy="2524075"/>
          </a:xfrm>
          <a:prstGeom prst="rect">
            <a:avLst/>
          </a:prstGeom>
          <a:noFill/>
          <a:ln>
            <a:noFill/>
          </a:ln>
        </p:spPr>
      </p:pic>
      <p:sp>
        <p:nvSpPr>
          <p:cNvPr id="154" name="Google Shape;154;p22"/>
          <p:cNvSpPr txBox="1"/>
          <p:nvPr/>
        </p:nvSpPr>
        <p:spPr>
          <a:xfrm>
            <a:off x="823175" y="3298725"/>
            <a:ext cx="1662600" cy="122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300">
              <a:solidFill>
                <a:schemeClr val="accent1"/>
              </a:solidFill>
              <a:latin typeface="Lato"/>
              <a:ea typeface="Lato"/>
              <a:cs typeface="Lato"/>
              <a:sym typeface="Lato"/>
            </a:endParaRPr>
          </a:p>
        </p:txBody>
      </p:sp>
      <p:pic>
        <p:nvPicPr>
          <p:cNvPr id="155" name="Google Shape;155;p22"/>
          <p:cNvPicPr preferRelativeResize="0"/>
          <p:nvPr/>
        </p:nvPicPr>
        <p:blipFill>
          <a:blip r:embed="rId4">
            <a:alphaModFix/>
          </a:blip>
          <a:stretch>
            <a:fillRect/>
          </a:stretch>
        </p:blipFill>
        <p:spPr>
          <a:xfrm>
            <a:off x="5823513" y="3795875"/>
            <a:ext cx="2403260" cy="6320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cont.</a:t>
            </a:r>
            <a:endParaRPr/>
          </a:p>
        </p:txBody>
      </p:sp>
      <p:sp>
        <p:nvSpPr>
          <p:cNvPr id="161" name="Google Shape;161;p23"/>
          <p:cNvSpPr txBox="1"/>
          <p:nvPr>
            <p:ph idx="1" type="body"/>
          </p:nvPr>
        </p:nvSpPr>
        <p:spPr>
          <a:xfrm>
            <a:off x="729450" y="2078875"/>
            <a:ext cx="5061000" cy="2071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Well, the majority of bookings, 64%, were made through online channels, making it the most popular choice, likely due to their accessibility. A significant portion of bookings, 29%, were made offline. Corporate bookings account for 5.56% of the total. This segment consists of business travelers whose stays are often arranged through company accounts or corporate travel agencies. The last proportion segment, about 1.5%, were for complementary and aviation bookings.</a:t>
            </a:r>
            <a:endParaRPr/>
          </a:p>
        </p:txBody>
      </p:sp>
      <p:pic>
        <p:nvPicPr>
          <p:cNvPr id="162" name="Google Shape;162;p23"/>
          <p:cNvPicPr preferRelativeResize="0"/>
          <p:nvPr/>
        </p:nvPicPr>
        <p:blipFill>
          <a:blip r:embed="rId3">
            <a:alphaModFix/>
          </a:blip>
          <a:stretch>
            <a:fillRect/>
          </a:stretch>
        </p:blipFill>
        <p:spPr>
          <a:xfrm>
            <a:off x="5946525" y="891875"/>
            <a:ext cx="2471625" cy="2371200"/>
          </a:xfrm>
          <a:prstGeom prst="rect">
            <a:avLst/>
          </a:prstGeom>
          <a:noFill/>
          <a:ln>
            <a:noFill/>
          </a:ln>
        </p:spPr>
      </p:pic>
      <p:pic>
        <p:nvPicPr>
          <p:cNvPr id="163" name="Google Shape;163;p23"/>
          <p:cNvPicPr preferRelativeResize="0"/>
          <p:nvPr/>
        </p:nvPicPr>
        <p:blipFill>
          <a:blip r:embed="rId4">
            <a:alphaModFix/>
          </a:blip>
          <a:stretch>
            <a:fillRect/>
          </a:stretch>
        </p:blipFill>
        <p:spPr>
          <a:xfrm>
            <a:off x="5942850" y="3415475"/>
            <a:ext cx="3048750" cy="146047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4"/>
          <p:cNvSpPr txBox="1"/>
          <p:nvPr>
            <p:ph idx="1" type="body"/>
          </p:nvPr>
        </p:nvSpPr>
        <p:spPr>
          <a:xfrm>
            <a:off x="729450" y="1853850"/>
            <a:ext cx="3918900" cy="312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Well, about 33% of booking are canceled, in fact  it is not a small ratio!  so, let's dive deeply in our analysis.</a:t>
            </a:r>
            <a:endParaRPr/>
          </a:p>
          <a:p>
            <a:pPr indent="0" lvl="0" marL="0" rtl="0" algn="l">
              <a:spcBef>
                <a:spcPts val="1200"/>
              </a:spcBef>
              <a:spcAft>
                <a:spcPts val="0"/>
              </a:spcAft>
              <a:buNone/>
            </a:pPr>
            <a:r>
              <a:rPr lang="en-GB">
                <a:highlight>
                  <a:srgbClr val="FFFFFF"/>
                </a:highlight>
                <a:latin typeface="Arial"/>
                <a:ea typeface="Arial"/>
                <a:cs typeface="Arial"/>
                <a:sym typeface="Arial"/>
              </a:rPr>
              <a:t>As shown here, there was a relative increasing in the number of booking, from 2015 until mid-2017. Then, a significant increasing in the number of booking until the end of November 2017 which is with sharp decline in the number of bookings until the beginning of 2018. From 2015 there was a </a:t>
            </a:r>
            <a:r>
              <a:rPr lang="en-GB">
                <a:highlight>
                  <a:srgbClr val="FFFFFF"/>
                </a:highlight>
                <a:latin typeface="Arial"/>
                <a:ea typeface="Arial"/>
                <a:cs typeface="Arial"/>
                <a:sym typeface="Arial"/>
              </a:rPr>
              <a:t>relatively</a:t>
            </a:r>
            <a:r>
              <a:rPr lang="en-GB">
                <a:highlight>
                  <a:srgbClr val="FFFFFF"/>
                </a:highlight>
                <a:latin typeface="Arial"/>
                <a:ea typeface="Arial"/>
                <a:cs typeface="Arial"/>
                <a:sym typeface="Arial"/>
              </a:rPr>
              <a:t> stable number of canceled booking until 2018, which get also increased as the number of bookings were increased in general.</a:t>
            </a:r>
            <a:endParaRPr>
              <a:highlight>
                <a:srgbClr val="FFFFFF"/>
              </a:highlight>
              <a:latin typeface="Arial"/>
              <a:ea typeface="Arial"/>
              <a:cs typeface="Arial"/>
              <a:sym typeface="Arial"/>
            </a:endParaRPr>
          </a:p>
        </p:txBody>
      </p:sp>
      <p:sp>
        <p:nvSpPr>
          <p:cNvPr id="169" name="Google Shape;169;p2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990"/>
              <a:buNone/>
            </a:pPr>
            <a:r>
              <a:rPr lang="en-GB" sz="1530">
                <a:solidFill>
                  <a:schemeClr val="accent1"/>
                </a:solidFill>
                <a:latin typeface="Lato"/>
                <a:ea typeface="Lato"/>
                <a:cs typeface="Lato"/>
                <a:sym typeface="Lato"/>
              </a:rPr>
              <a:t>Bookings Status Over Time Analysis</a:t>
            </a:r>
            <a:endParaRPr sz="2340"/>
          </a:p>
        </p:txBody>
      </p:sp>
      <p:pic>
        <p:nvPicPr>
          <p:cNvPr id="170" name="Google Shape;170;p24"/>
          <p:cNvPicPr preferRelativeResize="0"/>
          <p:nvPr/>
        </p:nvPicPr>
        <p:blipFill>
          <a:blip r:embed="rId3">
            <a:alphaModFix/>
          </a:blip>
          <a:stretch>
            <a:fillRect/>
          </a:stretch>
        </p:blipFill>
        <p:spPr>
          <a:xfrm>
            <a:off x="4648350" y="1902879"/>
            <a:ext cx="4343249" cy="294597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5"/>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GB" sz="1540"/>
              <a:t>Cont.</a:t>
            </a:r>
            <a:endParaRPr sz="1540"/>
          </a:p>
        </p:txBody>
      </p:sp>
      <p:sp>
        <p:nvSpPr>
          <p:cNvPr id="176" name="Google Shape;176;p25"/>
          <p:cNvSpPr txBox="1"/>
          <p:nvPr>
            <p:ph idx="1" type="body"/>
          </p:nvPr>
        </p:nvSpPr>
        <p:spPr>
          <a:xfrm>
            <a:off x="729450" y="2078875"/>
            <a:ext cx="32178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In fact, there is a strong positive relationship about 0.79 between the number of canceled bookings and average prices, as the average prices increases the number of booking cancelation is also increases.</a:t>
            </a:r>
            <a:endParaRPr/>
          </a:p>
        </p:txBody>
      </p:sp>
      <p:pic>
        <p:nvPicPr>
          <p:cNvPr id="177" name="Google Shape;177;p25"/>
          <p:cNvPicPr preferRelativeResize="0"/>
          <p:nvPr/>
        </p:nvPicPr>
        <p:blipFill>
          <a:blip r:embed="rId3">
            <a:alphaModFix/>
          </a:blip>
          <a:stretch>
            <a:fillRect/>
          </a:stretch>
        </p:blipFill>
        <p:spPr>
          <a:xfrm>
            <a:off x="4142225" y="1853850"/>
            <a:ext cx="4275917" cy="298485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sz="1650"/>
              <a:t>Cont</a:t>
            </a:r>
            <a:r>
              <a:rPr lang="en-GB" sz="1540"/>
              <a:t>.</a:t>
            </a:r>
            <a:endParaRPr/>
          </a:p>
        </p:txBody>
      </p:sp>
      <p:sp>
        <p:nvSpPr>
          <p:cNvPr id="183" name="Google Shape;183;p26"/>
          <p:cNvSpPr txBox="1"/>
          <p:nvPr>
            <p:ph idx="1" type="body"/>
          </p:nvPr>
        </p:nvSpPr>
        <p:spPr>
          <a:xfrm>
            <a:off x="729450" y="2078875"/>
            <a:ext cx="4522200" cy="2261100"/>
          </a:xfrm>
          <a:prstGeom prst="rect">
            <a:avLst/>
          </a:prstGeom>
        </p:spPr>
        <p:txBody>
          <a:bodyPr anchorCtr="0" anchor="t" bIns="91425" lIns="91425" spcFirstLastPara="1" rIns="91425" wrap="square" tIns="91425">
            <a:normAutofit/>
          </a:bodyPr>
          <a:lstStyle/>
          <a:p>
            <a:pPr indent="0" lvl="0" marL="0" rtl="0" algn="l">
              <a:spcBef>
                <a:spcPts val="1100"/>
              </a:spcBef>
              <a:spcAft>
                <a:spcPts val="0"/>
              </a:spcAft>
              <a:buNone/>
            </a:pPr>
            <a:r>
              <a:rPr lang="en-GB"/>
              <a:t>In the boxplot above, it is clearly shown that the impact of the duration time on the likelihood of booking to be canceled, since the boxplot that representing the canceled bookings has a bigger range and the data points are spread in that range.</a:t>
            </a:r>
            <a:endParaRPr/>
          </a:p>
          <a:p>
            <a:pPr indent="0" lvl="0" marL="0" rtl="0" algn="l">
              <a:spcBef>
                <a:spcPts val="1100"/>
              </a:spcBef>
              <a:spcAft>
                <a:spcPts val="0"/>
              </a:spcAft>
              <a:buNone/>
            </a:pPr>
            <a:r>
              <a:t/>
            </a:r>
            <a:endParaRPr/>
          </a:p>
          <a:p>
            <a:pPr indent="0" lvl="0" marL="0" rtl="0" algn="l">
              <a:spcBef>
                <a:spcPts val="1100"/>
              </a:spcBef>
              <a:spcAft>
                <a:spcPts val="0"/>
              </a:spcAft>
              <a:buNone/>
            </a:pPr>
            <a:r>
              <a:t/>
            </a:r>
            <a:endParaRPr/>
          </a:p>
        </p:txBody>
      </p:sp>
      <p:pic>
        <p:nvPicPr>
          <p:cNvPr id="184" name="Google Shape;184;p26"/>
          <p:cNvPicPr preferRelativeResize="0"/>
          <p:nvPr/>
        </p:nvPicPr>
        <p:blipFill>
          <a:blip r:embed="rId3">
            <a:alphaModFix/>
          </a:blip>
          <a:stretch>
            <a:fillRect/>
          </a:stretch>
        </p:blipFill>
        <p:spPr>
          <a:xfrm>
            <a:off x="5251698" y="2078875"/>
            <a:ext cx="3166451" cy="22611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7"/>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GB" sz="1540"/>
              <a:t>Cont</a:t>
            </a:r>
            <a:r>
              <a:rPr lang="en-GB" sz="1340"/>
              <a:t>.</a:t>
            </a:r>
            <a:endParaRPr sz="1340"/>
          </a:p>
        </p:txBody>
      </p:sp>
      <p:sp>
        <p:nvSpPr>
          <p:cNvPr id="190" name="Google Shape;190;p27"/>
          <p:cNvSpPr txBox="1"/>
          <p:nvPr>
            <p:ph idx="1" type="body"/>
          </p:nvPr>
        </p:nvSpPr>
        <p:spPr>
          <a:xfrm>
            <a:off x="729450" y="2078875"/>
            <a:ext cx="37815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Finally, the majority of bookings are done and </a:t>
            </a:r>
            <a:r>
              <a:rPr lang="en-GB"/>
              <a:t>canceled</a:t>
            </a:r>
            <a:r>
              <a:rPr lang="en-GB"/>
              <a:t> online platforms, due to their accessibility and its usability than offline or traditional methods.</a:t>
            </a:r>
            <a:endParaRPr/>
          </a:p>
        </p:txBody>
      </p:sp>
      <p:pic>
        <p:nvPicPr>
          <p:cNvPr id="191" name="Google Shape;191;p27"/>
          <p:cNvPicPr preferRelativeResize="0"/>
          <p:nvPr/>
        </p:nvPicPr>
        <p:blipFill>
          <a:blip r:embed="rId3">
            <a:alphaModFix/>
          </a:blip>
          <a:stretch>
            <a:fillRect/>
          </a:stretch>
        </p:blipFill>
        <p:spPr>
          <a:xfrm>
            <a:off x="4663350" y="2006250"/>
            <a:ext cx="4325352" cy="29848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8"/>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lang="en-GB" sz="1500">
                <a:solidFill>
                  <a:schemeClr val="accent1"/>
                </a:solidFill>
                <a:latin typeface="Lato"/>
                <a:ea typeface="Lato"/>
                <a:cs typeface="Lato"/>
                <a:sym typeface="Lato"/>
              </a:rPr>
              <a:t>Average Price Analysis</a:t>
            </a:r>
            <a:endParaRPr sz="1500"/>
          </a:p>
        </p:txBody>
      </p:sp>
      <p:sp>
        <p:nvSpPr>
          <p:cNvPr id="197" name="Google Shape;197;p28"/>
          <p:cNvSpPr txBox="1"/>
          <p:nvPr>
            <p:ph idx="1" type="body"/>
          </p:nvPr>
        </p:nvSpPr>
        <p:spPr>
          <a:xfrm>
            <a:off x="5427300" y="1800625"/>
            <a:ext cx="36273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highlight>
                  <a:srgbClr val="FFFFFF"/>
                </a:highlight>
                <a:latin typeface="Arial"/>
                <a:ea typeface="Arial"/>
                <a:cs typeface="Arial"/>
                <a:sym typeface="Arial"/>
              </a:rPr>
              <a:t>There are multiple factors that can </a:t>
            </a:r>
            <a:r>
              <a:rPr lang="en-GB">
                <a:highlight>
                  <a:srgbClr val="FFFFFF"/>
                </a:highlight>
                <a:latin typeface="Arial"/>
                <a:ea typeface="Arial"/>
                <a:cs typeface="Arial"/>
                <a:sym typeface="Arial"/>
              </a:rPr>
              <a:t>affect</a:t>
            </a:r>
            <a:r>
              <a:rPr lang="en-GB">
                <a:highlight>
                  <a:srgbClr val="FFFFFF"/>
                </a:highlight>
                <a:latin typeface="Arial"/>
                <a:ea typeface="Arial"/>
                <a:cs typeface="Arial"/>
                <a:sym typeface="Arial"/>
              </a:rPr>
              <a:t> the booking price, including length of stay, type of meal, the special requests and more.</a:t>
            </a:r>
            <a:endParaRPr>
              <a:highlight>
                <a:srgbClr val="FFFFFF"/>
              </a:highlight>
              <a:latin typeface="Arial"/>
              <a:ea typeface="Arial"/>
              <a:cs typeface="Arial"/>
              <a:sym typeface="Arial"/>
            </a:endParaRPr>
          </a:p>
          <a:p>
            <a:pPr indent="0" lvl="0" marL="0" marR="127000" rtl="0" algn="l">
              <a:spcBef>
                <a:spcPts val="1200"/>
              </a:spcBef>
              <a:spcAft>
                <a:spcPts val="0"/>
              </a:spcAft>
              <a:buNone/>
            </a:pPr>
            <a:r>
              <a:rPr lang="en-GB">
                <a:latin typeface="Arial"/>
                <a:ea typeface="Arial"/>
                <a:cs typeface="Arial"/>
                <a:sym typeface="Arial"/>
              </a:rPr>
              <a:t>The average prices are normally distributed from 30 to 180 with relatively small outliers with prices up to 500.</a:t>
            </a:r>
            <a:endParaRPr>
              <a:highlight>
                <a:srgbClr val="FFFFFF"/>
              </a:highlight>
              <a:latin typeface="Arial"/>
              <a:ea typeface="Arial"/>
              <a:cs typeface="Arial"/>
              <a:sym typeface="Arial"/>
            </a:endParaRPr>
          </a:p>
        </p:txBody>
      </p:sp>
      <p:pic>
        <p:nvPicPr>
          <p:cNvPr id="198" name="Google Shape;198;p28"/>
          <p:cNvPicPr preferRelativeResize="0"/>
          <p:nvPr/>
        </p:nvPicPr>
        <p:blipFill>
          <a:blip r:embed="rId3">
            <a:alphaModFix/>
          </a:blip>
          <a:stretch>
            <a:fillRect/>
          </a:stretch>
        </p:blipFill>
        <p:spPr>
          <a:xfrm>
            <a:off x="729450" y="1800613"/>
            <a:ext cx="4697850" cy="2675588"/>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9"/>
          <p:cNvSpPr txBox="1"/>
          <p:nvPr>
            <p:ph type="title"/>
          </p:nvPr>
        </p:nvSpPr>
        <p:spPr>
          <a:xfrm>
            <a:off x="727650" y="1257700"/>
            <a:ext cx="7688700" cy="5352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None/>
            </a:pPr>
            <a:r>
              <a:rPr b="0" lang="en-GB" sz="1700">
                <a:solidFill>
                  <a:schemeClr val="accent1"/>
                </a:solidFill>
                <a:latin typeface="Lato"/>
                <a:ea typeface="Lato"/>
                <a:cs typeface="Lato"/>
                <a:sym typeface="Lato"/>
              </a:rPr>
              <a:t>Utility Analysis </a:t>
            </a:r>
            <a:endParaRPr/>
          </a:p>
        </p:txBody>
      </p:sp>
      <p:sp>
        <p:nvSpPr>
          <p:cNvPr id="204" name="Google Shape;204;p29"/>
          <p:cNvSpPr txBox="1"/>
          <p:nvPr>
            <p:ph idx="1" type="body"/>
          </p:nvPr>
        </p:nvSpPr>
        <p:spPr>
          <a:xfrm>
            <a:off x="727650" y="1515025"/>
            <a:ext cx="7688700" cy="2261100"/>
          </a:xfrm>
          <a:prstGeom prst="rect">
            <a:avLst/>
          </a:prstGeom>
        </p:spPr>
        <p:txBody>
          <a:bodyPr anchorCtr="0" anchor="t" bIns="91425" lIns="91425" spcFirstLastPara="1" rIns="91425" wrap="square" tIns="91425">
            <a:normAutofit/>
          </a:bodyPr>
          <a:lstStyle/>
          <a:p>
            <a:pPr indent="0" lvl="0" marL="0" marR="127000" rtl="0" algn="l">
              <a:spcBef>
                <a:spcPts val="0"/>
              </a:spcBef>
              <a:spcAft>
                <a:spcPts val="0"/>
              </a:spcAft>
              <a:buNone/>
            </a:pPr>
            <a:r>
              <a:rPr lang="en-GB">
                <a:latin typeface="Arial"/>
                <a:ea typeface="Arial"/>
                <a:cs typeface="Arial"/>
                <a:sym typeface="Arial"/>
              </a:rPr>
              <a:t>The </a:t>
            </a:r>
            <a:r>
              <a:rPr lang="en-GB">
                <a:latin typeface="Arial"/>
                <a:ea typeface="Arial"/>
                <a:cs typeface="Arial"/>
                <a:sym typeface="Arial"/>
              </a:rPr>
              <a:t>variability</a:t>
            </a:r>
            <a:r>
              <a:rPr lang="en-GB">
                <a:latin typeface="Arial"/>
                <a:ea typeface="Arial"/>
                <a:cs typeface="Arial"/>
                <a:sym typeface="Arial"/>
              </a:rPr>
              <a:t> in data </a:t>
            </a:r>
            <a:r>
              <a:rPr lang="en-GB">
                <a:latin typeface="Arial"/>
                <a:ea typeface="Arial"/>
                <a:cs typeface="Arial"/>
                <a:sym typeface="Arial"/>
              </a:rPr>
              <a:t>may due to request some special utilization such as requesting for space car parking, highly cost meal plan or any something else which will explained in the following chart.</a:t>
            </a:r>
            <a:endParaRPr>
              <a:highlight>
                <a:srgbClr val="FFFFFF"/>
              </a:highlight>
              <a:latin typeface="Arial"/>
              <a:ea typeface="Arial"/>
              <a:cs typeface="Arial"/>
              <a:sym typeface="Arial"/>
            </a:endParaRPr>
          </a:p>
          <a:p>
            <a:pPr indent="0" lvl="0" marL="0" rtl="0" algn="l">
              <a:spcBef>
                <a:spcPts val="0"/>
              </a:spcBef>
              <a:spcAft>
                <a:spcPts val="1200"/>
              </a:spcAft>
              <a:buNone/>
            </a:pPr>
            <a:r>
              <a:t/>
            </a:r>
            <a:endParaRPr/>
          </a:p>
        </p:txBody>
      </p:sp>
      <p:pic>
        <p:nvPicPr>
          <p:cNvPr id="205" name="Google Shape;205;p29"/>
          <p:cNvPicPr preferRelativeResize="0"/>
          <p:nvPr/>
        </p:nvPicPr>
        <p:blipFill>
          <a:blip r:embed="rId3">
            <a:alphaModFix/>
          </a:blip>
          <a:stretch>
            <a:fillRect/>
          </a:stretch>
        </p:blipFill>
        <p:spPr>
          <a:xfrm>
            <a:off x="729450" y="2209799"/>
            <a:ext cx="5776400" cy="26861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0"/>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GB" sz="1540">
                <a:solidFill>
                  <a:schemeClr val="accent1"/>
                </a:solidFill>
              </a:rPr>
              <a:t>Cont.</a:t>
            </a:r>
            <a:endParaRPr sz="1540">
              <a:solidFill>
                <a:schemeClr val="accent1"/>
              </a:solidFill>
            </a:endParaRPr>
          </a:p>
        </p:txBody>
      </p:sp>
      <p:sp>
        <p:nvSpPr>
          <p:cNvPr id="211" name="Google Shape;211;p30"/>
          <p:cNvSpPr txBox="1"/>
          <p:nvPr>
            <p:ph idx="1" type="body"/>
          </p:nvPr>
        </p:nvSpPr>
        <p:spPr>
          <a:xfrm>
            <a:off x="727650" y="1695300"/>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GB">
                <a:highlight>
                  <a:srgbClr val="FFFFFF"/>
                </a:highlight>
                <a:latin typeface="Arial"/>
                <a:ea typeface="Arial"/>
                <a:cs typeface="Arial"/>
                <a:sym typeface="Arial"/>
              </a:rPr>
              <a:t>As we seen before, there was a disruption in average booking prices from mid-2017 to the end of 2018. So, let's turn our focus in this interval:</a:t>
            </a:r>
            <a:br>
              <a:rPr lang="en-GB">
                <a:highlight>
                  <a:srgbClr val="FFFFFF"/>
                </a:highlight>
                <a:latin typeface="Arial"/>
                <a:ea typeface="Arial"/>
                <a:cs typeface="Arial"/>
                <a:sym typeface="Arial"/>
              </a:rPr>
            </a:br>
            <a:endParaRPr>
              <a:highlight>
                <a:srgbClr val="FFFFFF"/>
              </a:highlight>
              <a:latin typeface="Arial"/>
              <a:ea typeface="Arial"/>
              <a:cs typeface="Arial"/>
              <a:sym typeface="Arial"/>
            </a:endParaRPr>
          </a:p>
        </p:txBody>
      </p:sp>
      <p:pic>
        <p:nvPicPr>
          <p:cNvPr id="212" name="Google Shape;212;p30"/>
          <p:cNvPicPr preferRelativeResize="0"/>
          <p:nvPr/>
        </p:nvPicPr>
        <p:blipFill>
          <a:blip r:embed="rId3">
            <a:alphaModFix/>
          </a:blip>
          <a:stretch>
            <a:fillRect/>
          </a:stretch>
        </p:blipFill>
        <p:spPr>
          <a:xfrm>
            <a:off x="729450" y="2328375"/>
            <a:ext cx="7688701" cy="24141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1"/>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GB" sz="1540">
                <a:solidFill>
                  <a:schemeClr val="accent1"/>
                </a:solidFill>
              </a:rPr>
              <a:t>Cont.</a:t>
            </a:r>
            <a:endParaRPr sz="1540">
              <a:solidFill>
                <a:schemeClr val="accent1"/>
              </a:solidFill>
            </a:endParaRPr>
          </a:p>
        </p:txBody>
      </p:sp>
      <p:sp>
        <p:nvSpPr>
          <p:cNvPr id="218" name="Google Shape;218;p31"/>
          <p:cNvSpPr txBox="1"/>
          <p:nvPr>
            <p:ph idx="1" type="body"/>
          </p:nvPr>
        </p:nvSpPr>
        <p:spPr>
          <a:xfrm>
            <a:off x="729450" y="2078875"/>
            <a:ext cx="7688700" cy="22611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GB">
                <a:highlight>
                  <a:srgbClr val="FFFFFF"/>
                </a:highlight>
                <a:latin typeface="Arial"/>
                <a:ea typeface="Arial"/>
                <a:cs typeface="Arial"/>
                <a:sym typeface="Arial"/>
              </a:rPr>
              <a:t>Well, maybe these results are not very exciting since it is obvious that the more people in the booking, the more staying time, the more the cost!</a:t>
            </a:r>
            <a:endParaRPr>
              <a:highlight>
                <a:srgbClr val="FFFFFF"/>
              </a:highlight>
              <a:latin typeface="Arial"/>
              <a:ea typeface="Arial"/>
              <a:cs typeface="Arial"/>
              <a:sym typeface="Arial"/>
            </a:endParaRPr>
          </a:p>
          <a:p>
            <a:pPr indent="0" lvl="0" marL="0" rtl="0" algn="l">
              <a:spcBef>
                <a:spcPts val="1200"/>
              </a:spcBef>
              <a:spcAft>
                <a:spcPts val="0"/>
              </a:spcAft>
              <a:buNone/>
            </a:pPr>
            <a:r>
              <a:rPr lang="en-GB">
                <a:highlight>
                  <a:srgbClr val="FFFFFF"/>
                </a:highlight>
                <a:latin typeface="Arial"/>
                <a:ea typeface="Arial"/>
                <a:cs typeface="Arial"/>
                <a:sym typeface="Arial"/>
              </a:rPr>
              <a:t>But from this chart we can ensure that the primary factor on the price is both, the number of bookers and stay time:</a:t>
            </a:r>
            <a:endParaRPr>
              <a:highlight>
                <a:srgbClr val="FFFFFF"/>
              </a:highlight>
              <a:latin typeface="Arial"/>
              <a:ea typeface="Arial"/>
              <a:cs typeface="Arial"/>
              <a:sym typeface="Arial"/>
            </a:endParaRPr>
          </a:p>
          <a:p>
            <a:pPr indent="0" lvl="0" marL="0" rtl="0" algn="l">
              <a:spcBef>
                <a:spcPts val="1200"/>
              </a:spcBef>
              <a:spcAft>
                <a:spcPts val="0"/>
              </a:spcAft>
              <a:buNone/>
            </a:pPr>
            <a:r>
              <a:rPr lang="en-GB">
                <a:highlight>
                  <a:srgbClr val="FFFFFF"/>
                </a:highlight>
                <a:latin typeface="Arial"/>
                <a:ea typeface="Arial"/>
                <a:cs typeface="Arial"/>
                <a:sym typeface="Arial"/>
              </a:rPr>
              <a:t>Correlation coefficient between average prices and Total Number of Bookers between mid of 2017 and 2018:</a:t>
            </a:r>
            <a:r>
              <a:rPr b="1" lang="en-GB">
                <a:highlight>
                  <a:srgbClr val="FFFFFF"/>
                </a:highlight>
                <a:latin typeface="Arial"/>
                <a:ea typeface="Arial"/>
                <a:cs typeface="Arial"/>
                <a:sym typeface="Arial"/>
              </a:rPr>
              <a:t> 0.87</a:t>
            </a:r>
            <a:endParaRPr b="1">
              <a:highlight>
                <a:srgbClr val="FFFFFF"/>
              </a:highlight>
              <a:latin typeface="Arial"/>
              <a:ea typeface="Arial"/>
              <a:cs typeface="Arial"/>
              <a:sym typeface="Arial"/>
            </a:endParaRPr>
          </a:p>
          <a:p>
            <a:pPr indent="0" lvl="0" marL="0" rtl="0" algn="l">
              <a:spcBef>
                <a:spcPts val="1200"/>
              </a:spcBef>
              <a:spcAft>
                <a:spcPts val="1200"/>
              </a:spcAft>
              <a:buNone/>
            </a:pPr>
            <a:r>
              <a:rPr lang="en-GB">
                <a:highlight>
                  <a:srgbClr val="FFFFFF"/>
                </a:highlight>
                <a:latin typeface="Arial"/>
                <a:ea typeface="Arial"/>
                <a:cs typeface="Arial"/>
                <a:sym typeface="Arial"/>
              </a:rPr>
              <a:t>Correlation coefficient between average prices and Staying Period between mid of 2017 and 2018: </a:t>
            </a:r>
            <a:br>
              <a:rPr lang="en-GB">
                <a:highlight>
                  <a:srgbClr val="FFFFFF"/>
                </a:highlight>
                <a:latin typeface="Arial"/>
                <a:ea typeface="Arial"/>
                <a:cs typeface="Arial"/>
                <a:sym typeface="Arial"/>
              </a:rPr>
            </a:br>
            <a:r>
              <a:rPr b="1" lang="en-GB">
                <a:highlight>
                  <a:srgbClr val="FFFFFF"/>
                </a:highlight>
                <a:latin typeface="Arial"/>
                <a:ea typeface="Arial"/>
                <a:cs typeface="Arial"/>
                <a:sym typeface="Arial"/>
              </a:rPr>
              <a:t>0.85</a:t>
            </a:r>
            <a:endParaRPr b="1"/>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Outlines</a:t>
            </a:r>
            <a:endParaRPr/>
          </a:p>
        </p:txBody>
      </p:sp>
      <p:sp>
        <p:nvSpPr>
          <p:cNvPr id="93" name="Google Shape;93;p14"/>
          <p:cNvSpPr txBox="1"/>
          <p:nvPr>
            <p:ph idx="1" type="body"/>
          </p:nvPr>
        </p:nvSpPr>
        <p:spPr>
          <a:xfrm>
            <a:off x="729450" y="2078875"/>
            <a:ext cx="7688700" cy="27750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SzPts val="1700"/>
              <a:buChar char="●"/>
            </a:pPr>
            <a:r>
              <a:rPr lang="en-GB" sz="1700"/>
              <a:t>Getting </a:t>
            </a:r>
            <a:r>
              <a:rPr lang="en-GB" sz="1700"/>
              <a:t>Familiar</a:t>
            </a:r>
            <a:r>
              <a:rPr lang="en-GB" sz="1700"/>
              <a:t> with Data</a:t>
            </a:r>
            <a:endParaRPr sz="1700"/>
          </a:p>
          <a:p>
            <a:pPr indent="-336550" lvl="0" marL="457200" rtl="0" algn="l">
              <a:spcBef>
                <a:spcPts val="0"/>
              </a:spcBef>
              <a:spcAft>
                <a:spcPts val="0"/>
              </a:spcAft>
              <a:buSzPts val="1700"/>
              <a:buChar char="●"/>
            </a:pPr>
            <a:r>
              <a:rPr lang="en-GB" sz="1700"/>
              <a:t>Data Preparation and Transformation</a:t>
            </a:r>
            <a:endParaRPr b="1" sz="1650">
              <a:solidFill>
                <a:srgbClr val="296EAA"/>
              </a:solidFill>
              <a:highlight>
                <a:srgbClr val="FFFFFF"/>
              </a:highlight>
              <a:latin typeface="Arial"/>
              <a:ea typeface="Arial"/>
              <a:cs typeface="Arial"/>
              <a:sym typeface="Arial"/>
            </a:endParaRPr>
          </a:p>
          <a:p>
            <a:pPr indent="-336550" lvl="0" marL="457200" rtl="0" algn="l">
              <a:spcBef>
                <a:spcPts val="0"/>
              </a:spcBef>
              <a:spcAft>
                <a:spcPts val="0"/>
              </a:spcAft>
              <a:buSzPts val="1700"/>
              <a:buChar char="●"/>
            </a:pPr>
            <a:r>
              <a:rPr lang="en-GB" sz="1700"/>
              <a:t>Descriptive statistical data analysis</a:t>
            </a:r>
            <a:endParaRPr sz="1700"/>
          </a:p>
          <a:p>
            <a:pPr indent="-336550" lvl="0" marL="457200" rtl="0" algn="l">
              <a:spcBef>
                <a:spcPts val="0"/>
              </a:spcBef>
              <a:spcAft>
                <a:spcPts val="0"/>
              </a:spcAft>
              <a:buSzPts val="1700"/>
              <a:buChar char="●"/>
            </a:pPr>
            <a:r>
              <a:rPr lang="en-GB" sz="1700"/>
              <a:t>Market Segmentation Analysis</a:t>
            </a:r>
            <a:endParaRPr sz="1700"/>
          </a:p>
          <a:p>
            <a:pPr indent="-336550" lvl="0" marL="457200" rtl="0" algn="l">
              <a:spcBef>
                <a:spcPts val="0"/>
              </a:spcBef>
              <a:spcAft>
                <a:spcPts val="0"/>
              </a:spcAft>
              <a:buSzPts val="1700"/>
              <a:buChar char="●"/>
            </a:pPr>
            <a:r>
              <a:rPr lang="en-GB" sz="1700"/>
              <a:t>Bookings Status Over Time Analysis</a:t>
            </a:r>
            <a:endParaRPr sz="1700"/>
          </a:p>
          <a:p>
            <a:pPr indent="-336550" lvl="0" marL="457200" rtl="0" algn="l">
              <a:spcBef>
                <a:spcPts val="0"/>
              </a:spcBef>
              <a:spcAft>
                <a:spcPts val="0"/>
              </a:spcAft>
              <a:buSzPts val="1700"/>
              <a:buChar char="●"/>
            </a:pPr>
            <a:r>
              <a:rPr lang="en-GB" sz="1700"/>
              <a:t>Average Price </a:t>
            </a:r>
            <a:r>
              <a:rPr lang="en-GB" sz="1700"/>
              <a:t>and Utility Analysis </a:t>
            </a:r>
            <a:endParaRPr sz="1700"/>
          </a:p>
          <a:p>
            <a:pPr indent="-336550" lvl="0" marL="457200" rtl="0" algn="l">
              <a:spcBef>
                <a:spcPts val="0"/>
              </a:spcBef>
              <a:spcAft>
                <a:spcPts val="0"/>
              </a:spcAft>
              <a:buSzPts val="1700"/>
              <a:buChar char="●"/>
            </a:pPr>
            <a:r>
              <a:rPr lang="en-GB" sz="1700"/>
              <a:t>Conclusion</a:t>
            </a:r>
            <a:endParaRPr sz="17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2"/>
          <p:cNvSpPr txBox="1"/>
          <p:nvPr>
            <p:ph type="title"/>
          </p:nvPr>
        </p:nvSpPr>
        <p:spPr>
          <a:xfrm>
            <a:off x="512550" y="5750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Special Requests By Room Types</a:t>
            </a:r>
            <a:endParaRPr/>
          </a:p>
        </p:txBody>
      </p:sp>
      <p:sp>
        <p:nvSpPr>
          <p:cNvPr id="224" name="Google Shape;224;p32"/>
          <p:cNvSpPr txBox="1"/>
          <p:nvPr>
            <p:ph idx="1" type="body"/>
          </p:nvPr>
        </p:nvSpPr>
        <p:spPr>
          <a:xfrm>
            <a:off x="5455425" y="1544000"/>
            <a:ext cx="3542700" cy="3021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							  </a:t>
            </a:r>
            <a:r>
              <a:rPr lang="en-GB" sz="1500"/>
              <a:t>The bar chart analyzes special requests by room type. Room type 1 has the most requests, followed by room types 4 and 2. This suggests guests in room type 1 frequently request additional services or amenities. By understanding these preferences, the hotel can tailor its offerings to better serve guests in different rooms.</a:t>
            </a:r>
            <a:endParaRPr sz="1500"/>
          </a:p>
        </p:txBody>
      </p:sp>
      <p:pic>
        <p:nvPicPr>
          <p:cNvPr id="225" name="Google Shape;225;p32"/>
          <p:cNvPicPr preferRelativeResize="0"/>
          <p:nvPr/>
        </p:nvPicPr>
        <p:blipFill>
          <a:blip r:embed="rId3">
            <a:alphaModFix/>
          </a:blip>
          <a:stretch>
            <a:fillRect/>
          </a:stretch>
        </p:blipFill>
        <p:spPr>
          <a:xfrm>
            <a:off x="265747" y="1544000"/>
            <a:ext cx="5064284" cy="3164601"/>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33"/>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sz="2900"/>
              <a:t>Thank you</a:t>
            </a:r>
            <a:endParaRPr sz="29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None/>
            </a:pPr>
            <a:r>
              <a:rPr lang="en-GB" sz="1700">
                <a:solidFill>
                  <a:schemeClr val="accent1"/>
                </a:solidFill>
                <a:latin typeface="Lato"/>
                <a:ea typeface="Lato"/>
                <a:cs typeface="Lato"/>
                <a:sym typeface="Lato"/>
              </a:rPr>
              <a:t>Getting Familiar with Data</a:t>
            </a:r>
            <a:endParaRPr sz="1700">
              <a:solidFill>
                <a:schemeClr val="accent1"/>
              </a:solidFill>
              <a:latin typeface="Lato"/>
              <a:ea typeface="Lato"/>
              <a:cs typeface="Lato"/>
              <a:sym typeface="Lato"/>
            </a:endParaRPr>
          </a:p>
          <a:p>
            <a:pPr indent="0" lvl="0" marL="0" rtl="0" algn="l">
              <a:spcBef>
                <a:spcPts val="1200"/>
              </a:spcBef>
              <a:spcAft>
                <a:spcPts val="0"/>
              </a:spcAft>
              <a:buNone/>
            </a:pPr>
            <a:r>
              <a:t/>
            </a:r>
            <a:endParaRPr/>
          </a:p>
        </p:txBody>
      </p:sp>
      <p:sp>
        <p:nvSpPr>
          <p:cNvPr id="99" name="Google Shape;99;p15"/>
          <p:cNvSpPr txBox="1"/>
          <p:nvPr>
            <p:ph idx="1" type="body"/>
          </p:nvPr>
        </p:nvSpPr>
        <p:spPr>
          <a:xfrm>
            <a:off x="729450" y="2078875"/>
            <a:ext cx="7688700" cy="1731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highlight>
                  <a:srgbClr val="FFFFFF"/>
                </a:highlight>
                <a:latin typeface="Arial"/>
                <a:ea typeface="Arial"/>
                <a:cs typeface="Arial"/>
                <a:sym typeface="Arial"/>
              </a:rPr>
              <a:t>This shows the structure of the dataset. It has a </a:t>
            </a:r>
            <a:r>
              <a:rPr i="1" lang="en-GB">
                <a:highlight>
                  <a:srgbClr val="FFFFFF"/>
                </a:highlight>
                <a:latin typeface="Arial"/>
                <a:ea typeface="Arial"/>
                <a:cs typeface="Arial"/>
                <a:sym typeface="Arial"/>
              </a:rPr>
              <a:t>shape</a:t>
            </a:r>
            <a:r>
              <a:rPr lang="en-GB">
                <a:highlight>
                  <a:srgbClr val="FFFFFF"/>
                </a:highlight>
                <a:latin typeface="Arial"/>
                <a:ea typeface="Arial"/>
                <a:cs typeface="Arial"/>
                <a:sym typeface="Arial"/>
              </a:rPr>
              <a:t> of </a:t>
            </a:r>
            <a:br>
              <a:rPr lang="en-GB">
                <a:highlight>
                  <a:srgbClr val="FFFFFF"/>
                </a:highlight>
                <a:latin typeface="Arial"/>
                <a:ea typeface="Arial"/>
                <a:cs typeface="Arial"/>
                <a:sym typeface="Arial"/>
              </a:rPr>
            </a:br>
            <a:r>
              <a:rPr lang="en-GB">
                <a:highlight>
                  <a:srgbClr val="FFFFFF"/>
                </a:highlight>
                <a:latin typeface="Arial"/>
                <a:ea typeface="Arial"/>
                <a:cs typeface="Arial"/>
                <a:sym typeface="Arial"/>
              </a:rPr>
              <a:t>(</a:t>
            </a:r>
            <a:r>
              <a:rPr lang="en-GB">
                <a:highlight>
                  <a:srgbClr val="FFFFFF"/>
                </a:highlight>
                <a:latin typeface="Arial"/>
                <a:ea typeface="Arial"/>
                <a:cs typeface="Arial"/>
                <a:sym typeface="Arial"/>
              </a:rPr>
              <a:t>36285 rows, </a:t>
            </a:r>
            <a:r>
              <a:rPr lang="en-GB">
                <a:highlight>
                  <a:srgbClr val="FFFFFF"/>
                </a:highlight>
                <a:latin typeface="Arial"/>
                <a:ea typeface="Arial"/>
                <a:cs typeface="Arial"/>
                <a:sym typeface="Arial"/>
              </a:rPr>
              <a:t>17 columns)  with-out any missing values.</a:t>
            </a:r>
            <a:endParaRPr>
              <a:highlight>
                <a:srgbClr val="FFFFFF"/>
              </a:highlight>
              <a:latin typeface="Arial"/>
              <a:ea typeface="Arial"/>
              <a:cs typeface="Arial"/>
              <a:sym typeface="Arial"/>
            </a:endParaRPr>
          </a:p>
          <a:p>
            <a:pPr indent="0" lvl="0" marL="0" rtl="0" algn="l">
              <a:spcBef>
                <a:spcPts val="1200"/>
              </a:spcBef>
              <a:spcAft>
                <a:spcPts val="1200"/>
              </a:spcAft>
              <a:buNone/>
            </a:pPr>
            <a:r>
              <a:rPr lang="en-GB">
                <a:highlight>
                  <a:srgbClr val="FFFFFF"/>
                </a:highlight>
                <a:latin typeface="Arial"/>
                <a:ea typeface="Arial"/>
                <a:cs typeface="Arial"/>
                <a:sym typeface="Arial"/>
              </a:rPr>
              <a:t>11 of them are quantitative variables </a:t>
            </a:r>
            <a:br>
              <a:rPr lang="en-GB">
                <a:highlight>
                  <a:srgbClr val="FFFFFF"/>
                </a:highlight>
                <a:latin typeface="Arial"/>
                <a:ea typeface="Arial"/>
                <a:cs typeface="Arial"/>
                <a:sym typeface="Arial"/>
              </a:rPr>
            </a:br>
            <a:r>
              <a:rPr lang="en-GB">
                <a:highlight>
                  <a:srgbClr val="FFFFFF"/>
                </a:highlight>
                <a:latin typeface="Arial"/>
                <a:ea typeface="Arial"/>
                <a:cs typeface="Arial"/>
                <a:sym typeface="Arial"/>
              </a:rPr>
              <a:t>(including binary ones) and rest are qualitative variables </a:t>
            </a:r>
            <a:br>
              <a:rPr lang="en-GB">
                <a:highlight>
                  <a:srgbClr val="FFFFFF"/>
                </a:highlight>
                <a:latin typeface="Arial"/>
                <a:ea typeface="Arial"/>
                <a:cs typeface="Arial"/>
                <a:sym typeface="Arial"/>
              </a:rPr>
            </a:br>
            <a:r>
              <a:rPr lang="en-GB">
                <a:highlight>
                  <a:srgbClr val="FFFFFF"/>
                </a:highlight>
                <a:latin typeface="Arial"/>
                <a:ea typeface="Arial"/>
                <a:cs typeface="Arial"/>
                <a:sym typeface="Arial"/>
              </a:rPr>
              <a:t>(including the </a:t>
            </a:r>
            <a:r>
              <a:rPr lang="en-GB">
                <a:highlight>
                  <a:srgbClr val="FFFFFF"/>
                </a:highlight>
                <a:latin typeface="Arial"/>
                <a:ea typeface="Arial"/>
                <a:cs typeface="Arial"/>
                <a:sym typeface="Arial"/>
              </a:rPr>
              <a:t>identifier</a:t>
            </a:r>
            <a:r>
              <a:rPr lang="en-GB">
                <a:highlight>
                  <a:srgbClr val="FFFFFF"/>
                </a:highlight>
                <a:latin typeface="Arial"/>
                <a:ea typeface="Arial"/>
                <a:cs typeface="Arial"/>
                <a:sym typeface="Arial"/>
              </a:rPr>
              <a:t> and date columns).</a:t>
            </a:r>
            <a:endParaRPr/>
          </a:p>
        </p:txBody>
      </p:sp>
      <p:pic>
        <p:nvPicPr>
          <p:cNvPr id="100" name="Google Shape;100;p15"/>
          <p:cNvPicPr preferRelativeResize="0"/>
          <p:nvPr/>
        </p:nvPicPr>
        <p:blipFill>
          <a:blip r:embed="rId3">
            <a:alphaModFix/>
          </a:blip>
          <a:stretch>
            <a:fillRect/>
          </a:stretch>
        </p:blipFill>
        <p:spPr>
          <a:xfrm>
            <a:off x="5123625" y="2151025"/>
            <a:ext cx="3294524" cy="28165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None/>
            </a:pPr>
            <a:r>
              <a:rPr lang="en-GB" sz="1700">
                <a:solidFill>
                  <a:schemeClr val="accent1"/>
                </a:solidFill>
                <a:latin typeface="Lato"/>
                <a:ea typeface="Lato"/>
                <a:cs typeface="Lato"/>
                <a:sym typeface="Lato"/>
              </a:rPr>
              <a:t>Data Preparation and Transformation</a:t>
            </a:r>
            <a:endParaRPr/>
          </a:p>
        </p:txBody>
      </p:sp>
      <p:sp>
        <p:nvSpPr>
          <p:cNvPr id="106" name="Google Shape;106;p16"/>
          <p:cNvSpPr txBox="1"/>
          <p:nvPr>
            <p:ph idx="1" type="body"/>
          </p:nvPr>
        </p:nvSpPr>
        <p:spPr>
          <a:xfrm>
            <a:off x="729450" y="2078875"/>
            <a:ext cx="7688700" cy="22611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GB"/>
              <a:t>In this phase we cast the binary integer </a:t>
            </a:r>
            <a:r>
              <a:rPr lang="en-GB"/>
              <a:t>variable</a:t>
            </a:r>
            <a:r>
              <a:rPr lang="en-GB"/>
              <a:t> into categorical variables as well as checking for any duplicated row or missing values.</a:t>
            </a:r>
            <a:endParaRPr/>
          </a:p>
          <a:p>
            <a:pPr indent="0" lvl="0" marL="0" rtl="0" algn="l">
              <a:spcBef>
                <a:spcPts val="1200"/>
              </a:spcBef>
              <a:spcAft>
                <a:spcPts val="0"/>
              </a:spcAft>
              <a:buNone/>
            </a:pPr>
            <a:r>
              <a:rPr lang="en-GB"/>
              <a:t>Then, we converted the </a:t>
            </a:r>
            <a:r>
              <a:rPr i="1" lang="en-GB"/>
              <a:t>date of </a:t>
            </a:r>
            <a:r>
              <a:rPr i="1" lang="en-GB"/>
              <a:t>registration </a:t>
            </a:r>
            <a:r>
              <a:rPr lang="en-GB"/>
              <a:t>attribute into standard pandas datetime object for consistency, since it has multiple formats, and easier use. And any wrong entered date (e.g. 2018/2/29) is discarded.</a:t>
            </a:r>
            <a:br>
              <a:rPr lang="en-GB"/>
            </a:br>
            <a:br>
              <a:rPr lang="en-GB"/>
            </a:br>
            <a:r>
              <a:rPr b="1" lang="en-GB" sz="1050">
                <a:highlight>
                  <a:srgbClr val="FFFFFF"/>
                </a:highlight>
                <a:latin typeface="Arial"/>
                <a:ea typeface="Arial"/>
                <a:cs typeface="Arial"/>
                <a:sym typeface="Arial"/>
              </a:rPr>
              <a:t>Warning</a:t>
            </a:r>
            <a:endParaRPr b="1" sz="1050">
              <a:highlight>
                <a:srgbClr val="FFFFFF"/>
              </a:highlight>
              <a:latin typeface="Arial"/>
              <a:ea typeface="Arial"/>
              <a:cs typeface="Arial"/>
              <a:sym typeface="Arial"/>
            </a:endParaRPr>
          </a:p>
          <a:p>
            <a:pPr indent="0" lvl="0" marL="0" rtl="0" algn="l">
              <a:spcBef>
                <a:spcPts val="1200"/>
              </a:spcBef>
              <a:spcAft>
                <a:spcPts val="1200"/>
              </a:spcAft>
              <a:buNone/>
            </a:pPr>
            <a:r>
              <a:rPr lang="en-GB" sz="1050">
                <a:highlight>
                  <a:srgbClr val="FFFFFF"/>
                </a:highlight>
                <a:latin typeface="Arial"/>
                <a:ea typeface="Arial"/>
                <a:cs typeface="Arial"/>
                <a:sym typeface="Arial"/>
              </a:rPr>
              <a:t>For probability of cancellation and not cancellation (</a:t>
            </a:r>
            <a:r>
              <a:rPr b="1" lang="en-GB" sz="1050">
                <a:highlight>
                  <a:srgbClr val="FFFFFF"/>
                </a:highlight>
                <a:latin typeface="Arial"/>
                <a:ea typeface="Arial"/>
                <a:cs typeface="Arial"/>
                <a:sym typeface="Arial"/>
              </a:rPr>
              <a:t>P-C and P-not-C</a:t>
            </a:r>
            <a:r>
              <a:rPr lang="en-GB" sz="1050">
                <a:highlight>
                  <a:srgbClr val="FFFFFF"/>
                </a:highlight>
                <a:latin typeface="Arial"/>
                <a:ea typeface="Arial"/>
                <a:cs typeface="Arial"/>
                <a:sym typeface="Arial"/>
              </a:rPr>
              <a:t>) values are inconsistent (e.g. the summation of the corresponding values should be equal to 100% which is not hold) and for this purpose they will be discard from this analysis.</a:t>
            </a:r>
            <a:endParaRPr/>
          </a:p>
        </p:txBody>
      </p:sp>
      <p:pic>
        <p:nvPicPr>
          <p:cNvPr id="107" name="Google Shape;107;p16"/>
          <p:cNvPicPr preferRelativeResize="0"/>
          <p:nvPr/>
        </p:nvPicPr>
        <p:blipFill>
          <a:blip r:embed="rId3">
            <a:alphaModFix/>
          </a:blip>
          <a:stretch>
            <a:fillRect/>
          </a:stretch>
        </p:blipFill>
        <p:spPr>
          <a:xfrm>
            <a:off x="2929475" y="4129650"/>
            <a:ext cx="6214525" cy="10138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7"/>
          <p:cNvSpPr txBox="1"/>
          <p:nvPr>
            <p:ph idx="1" type="body"/>
          </p:nvPr>
        </p:nvSpPr>
        <p:spPr>
          <a:xfrm>
            <a:off x="767525" y="1945175"/>
            <a:ext cx="4200600" cy="306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highlight>
                  <a:srgbClr val="FFFFFF"/>
                </a:highlight>
                <a:latin typeface="Arial"/>
                <a:ea typeface="Arial"/>
                <a:cs typeface="Arial"/>
                <a:sym typeface="Arial"/>
              </a:rPr>
              <a:t>Well, that reveals a lot!</a:t>
            </a:r>
            <a:br>
              <a:rPr lang="en-GB">
                <a:highlight>
                  <a:srgbClr val="FFFFFF"/>
                </a:highlight>
                <a:latin typeface="Arial"/>
                <a:ea typeface="Arial"/>
                <a:cs typeface="Arial"/>
                <a:sym typeface="Arial"/>
              </a:rPr>
            </a:br>
            <a:r>
              <a:rPr lang="en-GB">
                <a:highlight>
                  <a:srgbClr val="FFFFFF"/>
                </a:highlight>
                <a:latin typeface="Arial"/>
                <a:ea typeface="Arial"/>
                <a:cs typeface="Arial"/>
                <a:sym typeface="Arial"/>
              </a:rPr>
              <a:t>First of all, the </a:t>
            </a:r>
            <a:r>
              <a:rPr b="1" lang="en-GB">
                <a:highlight>
                  <a:srgbClr val="FFFFFF"/>
                </a:highlight>
                <a:latin typeface="Arial"/>
                <a:ea typeface="Arial"/>
                <a:cs typeface="Arial"/>
                <a:sym typeface="Arial"/>
              </a:rPr>
              <a:t>number of adults</a:t>
            </a:r>
            <a:r>
              <a:rPr lang="en-GB">
                <a:highlight>
                  <a:srgbClr val="FFFFFF"/>
                </a:highlight>
                <a:latin typeface="Arial"/>
                <a:ea typeface="Arial"/>
                <a:cs typeface="Arial"/>
                <a:sym typeface="Arial"/>
              </a:rPr>
              <a:t> are ranging from 0 to 4 adults with a majority of 2 adults in each booking  observation.</a:t>
            </a:r>
            <a:br>
              <a:rPr lang="en-GB">
                <a:highlight>
                  <a:srgbClr val="FFFFFF"/>
                </a:highlight>
                <a:latin typeface="Arial"/>
                <a:ea typeface="Arial"/>
                <a:cs typeface="Arial"/>
                <a:sym typeface="Arial"/>
              </a:rPr>
            </a:br>
            <a:br>
              <a:rPr lang="en-GB">
                <a:highlight>
                  <a:srgbClr val="FFFFFF"/>
                </a:highlight>
                <a:latin typeface="Arial"/>
                <a:ea typeface="Arial"/>
                <a:cs typeface="Arial"/>
                <a:sym typeface="Arial"/>
              </a:rPr>
            </a:br>
            <a:r>
              <a:rPr lang="en-GB">
                <a:highlight>
                  <a:srgbClr val="FFFFFF"/>
                </a:highlight>
                <a:latin typeface="Arial"/>
                <a:ea typeface="Arial"/>
                <a:cs typeface="Arial"/>
                <a:sym typeface="Arial"/>
              </a:rPr>
              <a:t>For the </a:t>
            </a:r>
            <a:r>
              <a:rPr b="1" lang="en-GB">
                <a:highlight>
                  <a:srgbClr val="FFFFFF"/>
                </a:highlight>
                <a:latin typeface="Arial"/>
                <a:ea typeface="Arial"/>
                <a:cs typeface="Arial"/>
                <a:sym typeface="Arial"/>
              </a:rPr>
              <a:t>number of childrens</a:t>
            </a:r>
            <a:r>
              <a:rPr lang="en-GB">
                <a:highlight>
                  <a:srgbClr val="FFFFFF"/>
                </a:highlight>
                <a:latin typeface="Arial"/>
                <a:ea typeface="Arial"/>
                <a:cs typeface="Arial"/>
                <a:sym typeface="Arial"/>
              </a:rPr>
              <a:t>, the maximum number  of childrens were 10 </a:t>
            </a:r>
            <a:r>
              <a:rPr lang="en-GB">
                <a:highlight>
                  <a:srgbClr val="FFFFFF"/>
                </a:highlight>
                <a:latin typeface="Arial"/>
                <a:ea typeface="Arial"/>
                <a:cs typeface="Arial"/>
                <a:sym typeface="Arial"/>
              </a:rPr>
              <a:t>childrens</a:t>
            </a:r>
            <a:r>
              <a:rPr lang="en-GB">
                <a:highlight>
                  <a:srgbClr val="FFFFFF"/>
                </a:highlight>
                <a:latin typeface="Arial"/>
                <a:ea typeface="Arial"/>
                <a:cs typeface="Arial"/>
                <a:sym typeface="Arial"/>
              </a:rPr>
              <a:t> and almost  of bookings were limited to adults (no childrens).</a:t>
            </a:r>
            <a:endParaRPr>
              <a:highlight>
                <a:srgbClr val="FFFFFF"/>
              </a:highlight>
              <a:latin typeface="Arial"/>
              <a:ea typeface="Arial"/>
              <a:cs typeface="Arial"/>
              <a:sym typeface="Arial"/>
            </a:endParaRPr>
          </a:p>
          <a:p>
            <a:pPr indent="0" lvl="0" marL="0" rtl="0" algn="l">
              <a:spcBef>
                <a:spcPts val="1100"/>
              </a:spcBef>
              <a:spcAft>
                <a:spcPts val="0"/>
              </a:spcAft>
              <a:buNone/>
            </a:pPr>
            <a:r>
              <a:rPr lang="en-GB">
                <a:highlight>
                  <a:srgbClr val="FFFFFF"/>
                </a:highlight>
                <a:latin typeface="Arial"/>
                <a:ea typeface="Arial"/>
                <a:cs typeface="Arial"/>
                <a:sym typeface="Arial"/>
              </a:rPr>
              <a:t>Weekend stays typically range from 0 to 2 nights, with some extending up to 7 nights and the same </a:t>
            </a:r>
            <a:br>
              <a:rPr lang="en-GB">
                <a:highlight>
                  <a:srgbClr val="FFFFFF"/>
                </a:highlight>
                <a:latin typeface="Arial"/>
                <a:ea typeface="Arial"/>
                <a:cs typeface="Arial"/>
                <a:sym typeface="Arial"/>
              </a:rPr>
            </a:br>
            <a:r>
              <a:rPr lang="en-GB">
                <a:highlight>
                  <a:srgbClr val="FFFFFF"/>
                </a:highlight>
                <a:latin typeface="Arial"/>
                <a:ea typeface="Arial"/>
                <a:cs typeface="Arial"/>
                <a:sym typeface="Arial"/>
              </a:rPr>
              <a:t>for </a:t>
            </a:r>
            <a:r>
              <a:rPr b="1" lang="en-GB">
                <a:highlight>
                  <a:srgbClr val="FFFFFF"/>
                </a:highlight>
                <a:latin typeface="Arial"/>
                <a:ea typeface="Arial"/>
                <a:cs typeface="Arial"/>
                <a:sym typeface="Arial"/>
              </a:rPr>
              <a:t>number of week nights</a:t>
            </a:r>
            <a:r>
              <a:rPr lang="en-GB">
                <a:highlight>
                  <a:srgbClr val="FFFFFF"/>
                </a:highlight>
                <a:latin typeface="Arial"/>
                <a:ea typeface="Arial"/>
                <a:cs typeface="Arial"/>
                <a:sym typeface="Arial"/>
              </a:rPr>
              <a:t>, it stays range from 0 to 3 </a:t>
            </a:r>
            <a:br>
              <a:rPr lang="en-GB">
                <a:highlight>
                  <a:srgbClr val="FFFFFF"/>
                </a:highlight>
                <a:latin typeface="Arial"/>
                <a:ea typeface="Arial"/>
                <a:cs typeface="Arial"/>
                <a:sym typeface="Arial"/>
              </a:rPr>
            </a:br>
            <a:r>
              <a:rPr lang="en-GB">
                <a:highlight>
                  <a:srgbClr val="FFFFFF"/>
                </a:highlight>
                <a:latin typeface="Arial"/>
                <a:ea typeface="Arial"/>
                <a:cs typeface="Arial"/>
                <a:sym typeface="Arial"/>
              </a:rPr>
              <a:t>with some exceptions going up to 17 nights.</a:t>
            </a:r>
            <a:endParaRPr/>
          </a:p>
          <a:p>
            <a:pPr indent="0" lvl="0" marL="0" rtl="0" algn="l">
              <a:spcBef>
                <a:spcPts val="1100"/>
              </a:spcBef>
              <a:spcAft>
                <a:spcPts val="0"/>
              </a:spcAft>
              <a:buNone/>
            </a:pPr>
            <a:r>
              <a:t/>
            </a:r>
            <a:endParaRPr>
              <a:highlight>
                <a:srgbClr val="FFFFFF"/>
              </a:highlight>
              <a:latin typeface="Arial"/>
              <a:ea typeface="Arial"/>
              <a:cs typeface="Arial"/>
              <a:sym typeface="Arial"/>
            </a:endParaRPr>
          </a:p>
          <a:p>
            <a:pPr indent="0" lvl="0" marL="0" rtl="0" algn="l">
              <a:spcBef>
                <a:spcPts val="0"/>
              </a:spcBef>
              <a:spcAft>
                <a:spcPts val="0"/>
              </a:spcAft>
              <a:buNone/>
            </a:pPr>
            <a:r>
              <a:t/>
            </a:r>
            <a:endParaRPr>
              <a:highlight>
                <a:srgbClr val="FFFFFF"/>
              </a:highlight>
              <a:latin typeface="Arial"/>
              <a:ea typeface="Arial"/>
              <a:cs typeface="Arial"/>
              <a:sym typeface="Arial"/>
            </a:endParaRPr>
          </a:p>
          <a:p>
            <a:pPr indent="0" lvl="0" marL="0" rtl="0" algn="l">
              <a:spcBef>
                <a:spcPts val="1100"/>
              </a:spcBef>
              <a:spcAft>
                <a:spcPts val="0"/>
              </a:spcAft>
              <a:buNone/>
            </a:pPr>
            <a:r>
              <a:t/>
            </a:r>
            <a:endParaRPr>
              <a:highlight>
                <a:srgbClr val="FFFFFF"/>
              </a:highlight>
              <a:latin typeface="Arial"/>
              <a:ea typeface="Arial"/>
              <a:cs typeface="Arial"/>
              <a:sym typeface="Arial"/>
            </a:endParaRPr>
          </a:p>
        </p:txBody>
      </p:sp>
      <p:sp>
        <p:nvSpPr>
          <p:cNvPr id="113" name="Google Shape;113;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None/>
            </a:pPr>
            <a:r>
              <a:rPr lang="en-GB" sz="1700">
                <a:solidFill>
                  <a:schemeClr val="accent1"/>
                </a:solidFill>
                <a:latin typeface="Lato"/>
                <a:ea typeface="Lato"/>
                <a:cs typeface="Lato"/>
                <a:sym typeface="Lato"/>
              </a:rPr>
              <a:t>Descriptive statistical data analysis</a:t>
            </a:r>
            <a:endParaRPr/>
          </a:p>
        </p:txBody>
      </p:sp>
      <p:pic>
        <p:nvPicPr>
          <p:cNvPr id="114" name="Google Shape;114;p17"/>
          <p:cNvPicPr preferRelativeResize="0"/>
          <p:nvPr/>
        </p:nvPicPr>
        <p:blipFill>
          <a:blip r:embed="rId3">
            <a:alphaModFix/>
          </a:blip>
          <a:stretch>
            <a:fillRect/>
          </a:stretch>
        </p:blipFill>
        <p:spPr>
          <a:xfrm>
            <a:off x="4968250" y="2344750"/>
            <a:ext cx="4021174" cy="22653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8"/>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GB" sz="1540">
                <a:solidFill>
                  <a:schemeClr val="accent1"/>
                </a:solidFill>
              </a:rPr>
              <a:t>Cont.</a:t>
            </a:r>
            <a:endParaRPr sz="1540">
              <a:solidFill>
                <a:schemeClr val="accent1"/>
              </a:solidFill>
            </a:endParaRPr>
          </a:p>
        </p:txBody>
      </p:sp>
      <p:sp>
        <p:nvSpPr>
          <p:cNvPr id="120" name="Google Shape;120;p18"/>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1100"/>
              </a:spcBef>
              <a:spcAft>
                <a:spcPts val="0"/>
              </a:spcAft>
              <a:buNone/>
            </a:pPr>
            <a:r>
              <a:rPr lang="en-GB">
                <a:highlight>
                  <a:srgbClr val="FFFFFF"/>
                </a:highlight>
                <a:latin typeface="Arial"/>
                <a:ea typeface="Arial"/>
                <a:cs typeface="Arial"/>
                <a:sym typeface="Arial"/>
              </a:rPr>
              <a:t>Most bookings, more than half, do not include </a:t>
            </a:r>
            <a:r>
              <a:rPr b="1" lang="en-GB">
                <a:highlight>
                  <a:srgbClr val="FFFFFF"/>
                </a:highlight>
                <a:latin typeface="Arial"/>
                <a:ea typeface="Arial"/>
                <a:cs typeface="Arial"/>
                <a:sym typeface="Arial"/>
              </a:rPr>
              <a:t>special requests</a:t>
            </a:r>
            <a:r>
              <a:rPr lang="en-GB">
                <a:highlight>
                  <a:srgbClr val="FFFFFF"/>
                </a:highlight>
                <a:latin typeface="Arial"/>
                <a:ea typeface="Arial"/>
                <a:cs typeface="Arial"/>
                <a:sym typeface="Arial"/>
              </a:rPr>
              <a:t>, with some having up to 5 requests.</a:t>
            </a:r>
            <a:endParaRPr>
              <a:highlight>
                <a:srgbClr val="FFFFFF"/>
              </a:highlight>
              <a:latin typeface="Arial"/>
              <a:ea typeface="Arial"/>
              <a:cs typeface="Arial"/>
              <a:sym typeface="Arial"/>
            </a:endParaRPr>
          </a:p>
          <a:p>
            <a:pPr indent="0" lvl="0" marL="0" rtl="0" algn="l">
              <a:spcBef>
                <a:spcPts val="1100"/>
              </a:spcBef>
              <a:spcAft>
                <a:spcPts val="0"/>
              </a:spcAft>
              <a:buNone/>
            </a:pPr>
            <a:r>
              <a:rPr lang="en-GB">
                <a:highlight>
                  <a:srgbClr val="FFFFFF"/>
                </a:highlight>
                <a:latin typeface="Arial"/>
                <a:ea typeface="Arial"/>
                <a:cs typeface="Arial"/>
                <a:sym typeface="Arial"/>
              </a:rPr>
              <a:t>The </a:t>
            </a:r>
            <a:r>
              <a:rPr b="1" lang="en-GB">
                <a:highlight>
                  <a:srgbClr val="FFFFFF"/>
                </a:highlight>
                <a:latin typeface="Arial"/>
                <a:ea typeface="Arial"/>
                <a:cs typeface="Arial"/>
                <a:sym typeface="Arial"/>
              </a:rPr>
              <a:t>average prices</a:t>
            </a:r>
            <a:r>
              <a:rPr lang="en-GB">
                <a:highlight>
                  <a:srgbClr val="FFFFFF"/>
                </a:highlight>
                <a:latin typeface="Arial"/>
                <a:ea typeface="Arial"/>
                <a:cs typeface="Arial"/>
                <a:sym typeface="Arial"/>
              </a:rPr>
              <a:t> are normally distributed and they have almost symmetric belled shape, with prices mean of 103.</a:t>
            </a:r>
            <a:endParaRPr>
              <a:highlight>
                <a:srgbClr val="FFFFFF"/>
              </a:highlight>
              <a:latin typeface="Arial"/>
              <a:ea typeface="Arial"/>
              <a:cs typeface="Arial"/>
              <a:sym typeface="Arial"/>
            </a:endParaRPr>
          </a:p>
          <a:p>
            <a:pPr indent="0" lvl="0" marL="0" rtl="0" algn="l">
              <a:spcBef>
                <a:spcPts val="1100"/>
              </a:spcBef>
              <a:spcAft>
                <a:spcPts val="0"/>
              </a:spcAft>
              <a:buNone/>
            </a:pPr>
            <a:r>
              <a:rPr lang="en-GB">
                <a:highlight>
                  <a:srgbClr val="FFFFFF"/>
                </a:highlight>
                <a:latin typeface="Arial"/>
                <a:ea typeface="Arial"/>
                <a:cs typeface="Arial"/>
                <a:sym typeface="Arial"/>
              </a:rPr>
              <a:t>The median </a:t>
            </a:r>
            <a:r>
              <a:rPr b="1" lang="en-GB">
                <a:highlight>
                  <a:srgbClr val="FFFFFF"/>
                </a:highlight>
                <a:latin typeface="Arial"/>
                <a:ea typeface="Arial"/>
                <a:cs typeface="Arial"/>
                <a:sym typeface="Arial"/>
              </a:rPr>
              <a:t>lead time</a:t>
            </a:r>
            <a:r>
              <a:rPr lang="en-GB">
                <a:highlight>
                  <a:srgbClr val="FFFFFF"/>
                </a:highlight>
                <a:latin typeface="Arial"/>
                <a:ea typeface="Arial"/>
                <a:cs typeface="Arial"/>
                <a:sym typeface="Arial"/>
              </a:rPr>
              <a:t> is approximately 57 days with a high variability as indicated by a standard deviation of 85.94 days. The values are ranging from 0, indicating some bookings are made for immediate </a:t>
            </a:r>
            <a:r>
              <a:rPr lang="en-GB">
                <a:highlight>
                  <a:srgbClr val="FFFFFF"/>
                </a:highlight>
                <a:latin typeface="Arial"/>
                <a:ea typeface="Arial"/>
                <a:cs typeface="Arial"/>
                <a:sym typeface="Arial"/>
              </a:rPr>
              <a:t>arrivals</a:t>
            </a:r>
            <a:r>
              <a:rPr lang="en-GB">
                <a:highlight>
                  <a:srgbClr val="FFFFFF"/>
                </a:highlight>
                <a:latin typeface="Arial"/>
                <a:ea typeface="Arial"/>
                <a:cs typeface="Arial"/>
                <a:sym typeface="Arial"/>
              </a:rPr>
              <a:t> and 443 days, indicating some bookings made in advance.</a:t>
            </a:r>
            <a:endParaRPr>
              <a:highlight>
                <a:srgbClr val="FFFFFF"/>
              </a:highlight>
              <a:latin typeface="Arial"/>
              <a:ea typeface="Arial"/>
              <a:cs typeface="Arial"/>
              <a:sym typeface="Arial"/>
            </a:endParaRPr>
          </a:p>
          <a:p>
            <a:pPr indent="0" lvl="0" marL="0" rtl="0" algn="l">
              <a:spcBef>
                <a:spcPts val="1100"/>
              </a:spcBef>
              <a:spcAft>
                <a:spcPts val="0"/>
              </a:spcAft>
              <a:buNone/>
            </a:pPr>
            <a:r>
              <a:t/>
            </a:r>
            <a:endParaRPr>
              <a:highlight>
                <a:srgbClr val="FFFFFF"/>
              </a:highlight>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9"/>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GB" sz="1540">
                <a:solidFill>
                  <a:schemeClr val="accent1"/>
                </a:solidFill>
              </a:rPr>
              <a:t>Cont.</a:t>
            </a:r>
            <a:endParaRPr sz="1540">
              <a:solidFill>
                <a:schemeClr val="accent1"/>
              </a:solidFill>
            </a:endParaRPr>
          </a:p>
        </p:txBody>
      </p:sp>
      <p:sp>
        <p:nvSpPr>
          <p:cNvPr id="126" name="Google Shape;126;p19"/>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For both, </a:t>
            </a:r>
            <a:r>
              <a:rPr b="1" lang="en-GB"/>
              <a:t>car parking space</a:t>
            </a:r>
            <a:r>
              <a:rPr lang="en-GB"/>
              <a:t> and </a:t>
            </a:r>
            <a:r>
              <a:rPr b="1" lang="en-GB"/>
              <a:t>repeated</a:t>
            </a:r>
            <a:r>
              <a:rPr lang="en-GB"/>
              <a:t>, </a:t>
            </a:r>
            <a:br>
              <a:rPr lang="en-GB"/>
            </a:br>
            <a:r>
              <a:rPr lang="en-GB"/>
              <a:t>a very small proportion of 3% were found </a:t>
            </a:r>
            <a:br>
              <a:rPr lang="en-GB"/>
            </a:br>
            <a:r>
              <a:rPr lang="en-GB"/>
              <a:t>with a space for car parking and they </a:t>
            </a:r>
            <a:br>
              <a:rPr lang="en-GB"/>
            </a:br>
            <a:r>
              <a:rPr lang="en-GB"/>
              <a:t>are not repeated bookings.</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127" name="Google Shape;127;p19"/>
          <p:cNvPicPr preferRelativeResize="0"/>
          <p:nvPr/>
        </p:nvPicPr>
        <p:blipFill>
          <a:blip r:embed="rId3">
            <a:alphaModFix/>
          </a:blip>
          <a:stretch>
            <a:fillRect/>
          </a:stretch>
        </p:blipFill>
        <p:spPr>
          <a:xfrm>
            <a:off x="6735929" y="1853824"/>
            <a:ext cx="1708859" cy="1751125"/>
          </a:xfrm>
          <a:prstGeom prst="rect">
            <a:avLst/>
          </a:prstGeom>
          <a:noFill/>
          <a:ln>
            <a:noFill/>
          </a:ln>
        </p:spPr>
      </p:pic>
      <p:pic>
        <p:nvPicPr>
          <p:cNvPr id="128" name="Google Shape;128;p19"/>
          <p:cNvPicPr preferRelativeResize="0"/>
          <p:nvPr/>
        </p:nvPicPr>
        <p:blipFill>
          <a:blip r:embed="rId4">
            <a:alphaModFix/>
          </a:blip>
          <a:stretch>
            <a:fillRect/>
          </a:stretch>
        </p:blipFill>
        <p:spPr>
          <a:xfrm>
            <a:off x="5027075" y="1853848"/>
            <a:ext cx="1708850" cy="1751076"/>
          </a:xfrm>
          <a:prstGeom prst="rect">
            <a:avLst/>
          </a:prstGeom>
          <a:noFill/>
          <a:ln>
            <a:noFill/>
          </a:ln>
        </p:spPr>
      </p:pic>
      <p:pic>
        <p:nvPicPr>
          <p:cNvPr id="129" name="Google Shape;129;p19"/>
          <p:cNvPicPr preferRelativeResize="0"/>
          <p:nvPr/>
        </p:nvPicPr>
        <p:blipFill>
          <a:blip r:embed="rId5">
            <a:alphaModFix/>
          </a:blip>
          <a:stretch>
            <a:fillRect/>
          </a:stretch>
        </p:blipFill>
        <p:spPr>
          <a:xfrm>
            <a:off x="6709288" y="3689450"/>
            <a:ext cx="1762125" cy="638175"/>
          </a:xfrm>
          <a:prstGeom prst="rect">
            <a:avLst/>
          </a:prstGeom>
          <a:noFill/>
          <a:ln>
            <a:noFill/>
          </a:ln>
        </p:spPr>
      </p:pic>
      <p:pic>
        <p:nvPicPr>
          <p:cNvPr id="130" name="Google Shape;130;p19"/>
          <p:cNvPicPr preferRelativeResize="0"/>
          <p:nvPr/>
        </p:nvPicPr>
        <p:blipFill>
          <a:blip r:embed="rId6">
            <a:alphaModFix/>
          </a:blip>
          <a:stretch>
            <a:fillRect/>
          </a:stretch>
        </p:blipFill>
        <p:spPr>
          <a:xfrm>
            <a:off x="5251963" y="3694225"/>
            <a:ext cx="1457325" cy="6286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0"/>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GB" sz="1540">
                <a:solidFill>
                  <a:schemeClr val="accent1"/>
                </a:solidFill>
              </a:rPr>
              <a:t>Cont.</a:t>
            </a:r>
            <a:endParaRPr sz="1540">
              <a:solidFill>
                <a:schemeClr val="accent1"/>
              </a:solidFill>
            </a:endParaRPr>
          </a:p>
        </p:txBody>
      </p:sp>
      <p:sp>
        <p:nvSpPr>
          <p:cNvPr id="136" name="Google Shape;136;p20"/>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Also, there are 3 primarily </a:t>
            </a:r>
            <a:r>
              <a:rPr b="1" lang="en-GB"/>
              <a:t>meal plans</a:t>
            </a:r>
            <a:r>
              <a:rPr lang="en-GB"/>
              <a:t>, plan 1, 2, and 3. </a:t>
            </a:r>
            <a:br>
              <a:rPr lang="en-GB"/>
            </a:br>
            <a:r>
              <a:rPr lang="en-GB"/>
              <a:t>There is an option for non selected plan. </a:t>
            </a:r>
            <a:br>
              <a:rPr lang="en-GB"/>
            </a:br>
            <a:r>
              <a:rPr lang="en-GB"/>
              <a:t>The majority of 77% bookings were with a plan 1. 14% of them</a:t>
            </a:r>
            <a:br>
              <a:rPr lang="en-GB"/>
            </a:br>
            <a:r>
              <a:rPr lang="en-GB"/>
              <a:t>did not select any meal plan. </a:t>
            </a:r>
            <a:br>
              <a:rPr lang="en-GB"/>
            </a:br>
            <a:r>
              <a:rPr lang="en-GB"/>
              <a:t>The last 9% were found with plan 2 and a very small </a:t>
            </a:r>
            <a:br>
              <a:rPr lang="en-GB"/>
            </a:br>
            <a:r>
              <a:rPr lang="en-GB"/>
              <a:t>percentage, 0.01, of bookings were booked with plan meal 3.</a:t>
            </a:r>
            <a:endParaRPr/>
          </a:p>
        </p:txBody>
      </p:sp>
      <p:pic>
        <p:nvPicPr>
          <p:cNvPr id="137" name="Google Shape;137;p20"/>
          <p:cNvPicPr preferRelativeResize="0"/>
          <p:nvPr/>
        </p:nvPicPr>
        <p:blipFill>
          <a:blip r:embed="rId3">
            <a:alphaModFix/>
          </a:blip>
          <a:stretch>
            <a:fillRect/>
          </a:stretch>
        </p:blipFill>
        <p:spPr>
          <a:xfrm>
            <a:off x="5798199" y="1318652"/>
            <a:ext cx="2688775" cy="1824975"/>
          </a:xfrm>
          <a:prstGeom prst="rect">
            <a:avLst/>
          </a:prstGeom>
          <a:noFill/>
          <a:ln>
            <a:noFill/>
          </a:ln>
        </p:spPr>
      </p:pic>
      <p:pic>
        <p:nvPicPr>
          <p:cNvPr id="138" name="Google Shape;138;p20"/>
          <p:cNvPicPr preferRelativeResize="0"/>
          <p:nvPr/>
        </p:nvPicPr>
        <p:blipFill>
          <a:blip r:embed="rId4">
            <a:alphaModFix/>
          </a:blip>
          <a:stretch>
            <a:fillRect/>
          </a:stretch>
        </p:blipFill>
        <p:spPr>
          <a:xfrm>
            <a:off x="5729376" y="3320516"/>
            <a:ext cx="2688775" cy="107958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1"/>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GB" sz="1540">
                <a:solidFill>
                  <a:schemeClr val="accent1"/>
                </a:solidFill>
              </a:rPr>
              <a:t>Cont.</a:t>
            </a:r>
            <a:endParaRPr sz="1540">
              <a:solidFill>
                <a:schemeClr val="accent1"/>
              </a:solidFill>
            </a:endParaRPr>
          </a:p>
        </p:txBody>
      </p:sp>
      <p:sp>
        <p:nvSpPr>
          <p:cNvPr id="144" name="Google Shape;144;p21"/>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For </a:t>
            </a:r>
            <a:r>
              <a:rPr b="1" lang="en-GB"/>
              <a:t>type of rooms</a:t>
            </a:r>
            <a:r>
              <a:rPr lang="en-GB"/>
              <a:t> there are 7 types. The most popular room type booked was rooms of type 1, with a percentage of 77% and 17% for rooms of type 4. The last 6% was distributed among the room types.</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145" name="Google Shape;145;p21"/>
          <p:cNvPicPr preferRelativeResize="0"/>
          <p:nvPr/>
        </p:nvPicPr>
        <p:blipFill>
          <a:blip r:embed="rId3">
            <a:alphaModFix/>
          </a:blip>
          <a:stretch>
            <a:fillRect/>
          </a:stretch>
        </p:blipFill>
        <p:spPr>
          <a:xfrm>
            <a:off x="5973975" y="2718413"/>
            <a:ext cx="2444175" cy="1824975"/>
          </a:xfrm>
          <a:prstGeom prst="rect">
            <a:avLst/>
          </a:prstGeom>
          <a:noFill/>
          <a:ln>
            <a:noFill/>
          </a:ln>
        </p:spPr>
      </p:pic>
      <p:pic>
        <p:nvPicPr>
          <p:cNvPr id="146" name="Google Shape;146;p21"/>
          <p:cNvPicPr preferRelativeResize="0"/>
          <p:nvPr/>
        </p:nvPicPr>
        <p:blipFill>
          <a:blip r:embed="rId4">
            <a:alphaModFix/>
          </a:blip>
          <a:stretch>
            <a:fillRect/>
          </a:stretch>
        </p:blipFill>
        <p:spPr>
          <a:xfrm>
            <a:off x="3529800" y="2791052"/>
            <a:ext cx="2444175" cy="1679698"/>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