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312" r:id="rId3"/>
    <p:sldId id="305" r:id="rId4"/>
    <p:sldId id="307" r:id="rId5"/>
    <p:sldId id="308" r:id="rId6"/>
    <p:sldId id="313" r:id="rId7"/>
    <p:sldId id="310" r:id="rId8"/>
    <p:sldId id="311" r:id="rId9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1"/>
    </p:embeddedFont>
    <p:embeddedFont>
      <p:font typeface="ADLaM Display" panose="02010000000000000000" pitchFamily="2" charset="0"/>
      <p:regular r:id="rId12"/>
    </p:embeddedFont>
    <p:embeddedFont>
      <p:font typeface="Figtree Black" panose="020B0604020202020204" charset="0"/>
      <p:bold r:id="rId13"/>
      <p:boldItalic r:id="rId14"/>
    </p:embeddedFont>
    <p:embeddedFont>
      <p:font typeface="Hanken Grotesk" panose="020B060402020202020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03E24-3BE7-F645-7604-F25676603AAB}" v="13" dt="2025-05-21T15:36:04.898"/>
    <p1510:client id="{604863FF-A579-9931-8449-D67EA7FA9B1F}" v="1128" dt="2025-05-21T19:23:35.168"/>
    <p1510:client id="{73B4FE1A-FFFE-4E61-8075-99F82F13D792}" v="402" dt="2025-05-21T19:24:10.463"/>
    <p1510:client id="{97CEB1BE-B384-2C10-5BA3-AF4CC1CFE1FE}" v="4" dt="2025-05-21T18:37:49.370"/>
  </p1510:revLst>
</p1510:revInfo>
</file>

<file path=ppt/tableStyles.xml><?xml version="1.0" encoding="utf-8"?>
<a:tblStyleLst xmlns:a="http://schemas.openxmlformats.org/drawingml/2006/main" def="{CB90F27D-1432-4B96-AF31-B5C06B03C3B3}">
  <a:tblStyle styleId="{CB90F27D-1432-4B96-AF31-B5C06B03C3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48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F4ABD795-F37A-7D26-D798-EB16182C8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AF66F120-7785-7AF5-AE83-F829E19209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ED7E6E0A-3277-3B61-E244-F450890AE7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6" r:id="rId5"/>
    <p:sldLayoutId id="2147483672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275331"/>
            <a:ext cx="5897400" cy="18854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/>
              <a:t>MEDICAL APPOINTMENT </a:t>
            </a:r>
            <a:br>
              <a:rPr lang="en-US" dirty="0"/>
            </a:br>
            <a:r>
              <a:rPr lang="en-US" b="1"/>
              <a:t>NO-SHOW</a:t>
            </a:r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5600877" y="3161058"/>
            <a:ext cx="1733510" cy="1146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/>
              <a:t>Group Members</a:t>
            </a:r>
            <a:endParaRPr lang="en-US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latin typeface="Hanken Grotesk"/>
                <a:ea typeface="Hanken Grotesk"/>
                <a:cs typeface="Hanken Grotesk"/>
                <a:sym typeface="Hanken Grotesk"/>
              </a:rPr>
              <a:t>Mariam Azam </a:t>
            </a:r>
            <a:endParaRPr lang="en-US">
              <a:latin typeface="Hanken Grotesk"/>
              <a:ea typeface="Hanken Grotesk"/>
              <a:cs typeface="Hanken Grotesk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latin typeface="Hanken Grotesk"/>
                <a:ea typeface="Hanken Grotesk"/>
                <a:cs typeface="Hanken Grotesk"/>
                <a:sym typeface="Hanken Grotesk"/>
              </a:rPr>
              <a:t>Fatima Meftah </a:t>
            </a:r>
            <a:endParaRPr lang="en-US">
              <a:latin typeface="Hanken Grotesk"/>
              <a:ea typeface="Hanken Grotesk"/>
              <a:cs typeface="Hanken Grotesk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latin typeface="Hanken Grotesk"/>
                <a:ea typeface="Hanken Grotesk"/>
                <a:cs typeface="Hanken Grotesk"/>
                <a:sym typeface="Hanken Grotesk"/>
              </a:rPr>
              <a:t>Ammar Khamis</a:t>
            </a:r>
            <a:endParaRPr lang="ar-BH">
              <a:latin typeface="Hanken Grotesk"/>
              <a:ea typeface="Hanken Grotesk"/>
              <a:cs typeface="Hanken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BA602346-B627-40A5-0C8F-2C338A125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>
            <a:extLst>
              <a:ext uri="{FF2B5EF4-FFF2-40B4-BE49-F238E27FC236}">
                <a16:creationId xmlns:a16="http://schemas.microsoft.com/office/drawing/2014/main" id="{E87C7F3A-6F14-FCCD-C882-59B5F5D84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740" y="444733"/>
            <a:ext cx="7712314" cy="815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/>
              <a:t>Problem Statement &amp; </a:t>
            </a:r>
            <a:r>
              <a:rPr lang="en-US" sz="3600" b="1"/>
              <a:t>Aims</a:t>
            </a:r>
            <a:endParaRPr sz="3600" b="1" dirty="0"/>
          </a:p>
        </p:txBody>
      </p:sp>
      <p:sp>
        <p:nvSpPr>
          <p:cNvPr id="330" name="Google Shape;330;p36">
            <a:extLst>
              <a:ext uri="{FF2B5EF4-FFF2-40B4-BE49-F238E27FC236}">
                <a16:creationId xmlns:a16="http://schemas.microsoft.com/office/drawing/2014/main" id="{089931B5-3B66-E2E9-1FD9-D04CCAAEED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6070" y="1128341"/>
            <a:ext cx="5565696" cy="3330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>
                <a:solidFill>
                  <a:schemeClr val="bg1">
                    <a:lumMod val="10000"/>
                  </a:schemeClr>
                </a:solidFill>
                <a:cs typeface="+mj-cs"/>
              </a:rPr>
              <a:t>Missed medical appointments can disrupt healthcare delivery and negatively impact patient treatment. This project aims to  provide insights to the healthcare providers can develop targeted strategies to reduce no-show rates and improve service efficiency.</a:t>
            </a:r>
          </a:p>
          <a:p>
            <a:pPr marL="0" indent="0" algn="just">
              <a:lnSpc>
                <a:spcPct val="150000"/>
              </a:lnSpc>
            </a:pPr>
            <a:endParaRPr lang="en-US">
              <a:solidFill>
                <a:schemeClr val="bg1">
                  <a:lumMod val="10000"/>
                </a:schemeClr>
              </a:solidFill>
              <a:cs typeface="Times New Roman"/>
            </a:endParaRPr>
          </a:p>
          <a:p>
            <a:pPr marL="0" indent="0" algn="just">
              <a:lnSpc>
                <a:spcPct val="150000"/>
              </a:lnSpc>
            </a:pPr>
            <a:endParaRPr lang="en-US">
              <a:solidFill>
                <a:schemeClr val="bg1">
                  <a:lumMod val="10000"/>
                </a:schemeClr>
              </a:solidFill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2DFCD-6A41-1DAF-A03D-6DCC3A59B89F}"/>
              </a:ext>
            </a:extLst>
          </p:cNvPr>
          <p:cNvSpPr txBox="1"/>
          <p:nvPr/>
        </p:nvSpPr>
        <p:spPr>
          <a:xfrm>
            <a:off x="870412" y="3034488"/>
            <a:ext cx="724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</a:t>
            </a:r>
          </a:p>
        </p:txBody>
      </p:sp>
      <p:sp>
        <p:nvSpPr>
          <p:cNvPr id="5" name="Google Shape;337;p37">
            <a:extLst>
              <a:ext uri="{FF2B5EF4-FFF2-40B4-BE49-F238E27FC236}">
                <a16:creationId xmlns:a16="http://schemas.microsoft.com/office/drawing/2014/main" id="{F8F17FAF-52A5-5DA1-833A-FBAD501380F6}"/>
              </a:ext>
            </a:extLst>
          </p:cNvPr>
          <p:cNvSpPr txBox="1">
            <a:spLocks/>
          </p:cNvSpPr>
          <p:nvPr/>
        </p:nvSpPr>
        <p:spPr>
          <a:xfrm>
            <a:off x="1662889" y="2930018"/>
            <a:ext cx="4715191" cy="50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/>
              <a:t>To explore the influence of patient demographics and other factors on appointment attendance status.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B84C8-6A28-2D00-EC95-0937CFD304FE}"/>
              </a:ext>
            </a:extLst>
          </p:cNvPr>
          <p:cNvSpPr txBox="1"/>
          <p:nvPr/>
        </p:nvSpPr>
        <p:spPr>
          <a:xfrm>
            <a:off x="870411" y="3793396"/>
            <a:ext cx="724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</a:t>
            </a:r>
          </a:p>
        </p:txBody>
      </p:sp>
      <p:sp>
        <p:nvSpPr>
          <p:cNvPr id="19" name="Google Shape;339;p37">
            <a:extLst>
              <a:ext uri="{FF2B5EF4-FFF2-40B4-BE49-F238E27FC236}">
                <a16:creationId xmlns:a16="http://schemas.microsoft.com/office/drawing/2014/main" id="{531FED62-EE70-D2F8-D7B6-917B04058F79}"/>
              </a:ext>
            </a:extLst>
          </p:cNvPr>
          <p:cNvSpPr txBox="1">
            <a:spLocks/>
          </p:cNvSpPr>
          <p:nvPr/>
        </p:nvSpPr>
        <p:spPr>
          <a:xfrm>
            <a:off x="1663474" y="3681830"/>
            <a:ext cx="499832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Hanken Grotesk"/>
              </a:rPr>
              <a:t>To recommend efficient strategies to healthcare providers to reduce no-show rates.</a:t>
            </a:r>
          </a:p>
        </p:txBody>
      </p:sp>
    </p:spTree>
    <p:extLst>
      <p:ext uri="{BB962C8B-B14F-4D97-AF65-F5344CB8AC3E}">
        <p14:creationId xmlns:p14="http://schemas.microsoft.com/office/powerpoint/2010/main" val="122598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3E2D17B4-645C-D8ED-DB17-5E76728172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57" y="355357"/>
            <a:ext cx="8446179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/>
              <a:t>Patient Demographics &amp; Appointment Status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FC4DB3-75F0-5921-C7EA-29B47D6E5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9" y="1084123"/>
            <a:ext cx="4053794" cy="29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C75F1-6DF8-DD59-E5E3-D8AF3447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03" y="1091862"/>
            <a:ext cx="3942051" cy="29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5C375-57E9-A97C-803D-1231804AAF05}"/>
              </a:ext>
            </a:extLst>
          </p:cNvPr>
          <p:cNvSpPr txBox="1"/>
          <p:nvPr/>
        </p:nvSpPr>
        <p:spPr>
          <a:xfrm>
            <a:off x="216873" y="4151100"/>
            <a:ext cx="8705149" cy="11695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solidFill>
                  <a:schemeClr val="tx1"/>
                </a:solidFill>
                <a:latin typeface="Hanken Grotesk"/>
              </a:rPr>
              <a:t>Women account for majority of missed </a:t>
            </a:r>
            <a:r>
              <a:rPr lang="en-US">
                <a:solidFill>
                  <a:schemeClr val="tx1"/>
                </a:solidFill>
                <a:latin typeface="Hanken Grotesk"/>
              </a:rPr>
              <a:t>appointments across</a:t>
            </a:r>
            <a:r>
              <a:rPr lang="en-US" dirty="0">
                <a:solidFill>
                  <a:schemeClr val="tx1"/>
                </a:solidFill>
                <a:latin typeface="Hanken Grotesk"/>
              </a:rPr>
              <a:t> all age groups, with most of them falling in the category of age 41-64 and 25-40 (25-64).</a:t>
            </a:r>
            <a:endParaRPr lang="ar-BH" dirty="0">
              <a:solidFill>
                <a:schemeClr val="tx1"/>
              </a:solidFill>
              <a:latin typeface="Hanken Grotesk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tx1"/>
                </a:solidFill>
                <a:latin typeface="Hanken Grotesk"/>
              </a:rPr>
              <a:t>Men account for only 10% missed appointments which is considerably lower compared to women.</a:t>
            </a:r>
          </a:p>
          <a:p>
            <a:pPr marL="285750" indent="-285750">
              <a:buChar char="•"/>
            </a:pPr>
            <a:endParaRPr lang="en-US" dirty="0">
              <a:solidFill>
                <a:schemeClr val="tx1"/>
              </a:solidFill>
              <a:latin typeface="Abadi Extra Light"/>
            </a:endParaRPr>
          </a:p>
          <a:p>
            <a:pPr marL="285750" indent="-285750">
              <a:buChar char="•"/>
            </a:pPr>
            <a:endParaRPr lang="en-US" dirty="0">
              <a:solidFill>
                <a:schemeClr val="tx1"/>
              </a:solidFill>
              <a:latin typeface="Abadi Extr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700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9F0A3-BBE9-AD62-BC0E-DB44B1192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901E2A7D-32C6-063C-DB20-EE06F9D35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1685" y="403678"/>
            <a:ext cx="7708900" cy="945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/>
              <a:t>SMS Reminders &amp; Appointment Status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5A998-2FC8-8402-4647-68088D01FF21}"/>
              </a:ext>
            </a:extLst>
          </p:cNvPr>
          <p:cNvSpPr txBox="1"/>
          <p:nvPr/>
        </p:nvSpPr>
        <p:spPr>
          <a:xfrm>
            <a:off x="5406346" y="1249136"/>
            <a:ext cx="3295319" cy="31085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solidFill>
                  <a:schemeClr val="tx1"/>
                </a:solidFill>
                <a:latin typeface="Hanken Grotesk"/>
              </a:rPr>
              <a:t>The</a:t>
            </a:r>
            <a:r>
              <a:rPr lang="en-US" b="0" i="0" dirty="0">
                <a:solidFill>
                  <a:schemeClr val="tx1"/>
                </a:solidFill>
                <a:effectLst/>
                <a:latin typeface="Hanken Grotesk"/>
              </a:rPr>
              <a:t> most frequent occurrence in the data is patients showing up for appointments without receiving an SMS reminder. </a:t>
            </a:r>
            <a:endParaRPr lang="en-US" dirty="0">
              <a:solidFill>
                <a:schemeClr val="tx1"/>
              </a:solidFill>
              <a:latin typeface="Hanken Grotesk"/>
            </a:endParaRPr>
          </a:p>
          <a:p>
            <a:endParaRPr lang="en-US" dirty="0">
              <a:solidFill>
                <a:schemeClr val="tx1"/>
              </a:solidFill>
              <a:latin typeface="Hanken Grotesk"/>
            </a:endParaRPr>
          </a:p>
          <a:p>
            <a:pPr marL="285750" indent="-285750"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Hanken Grotesk"/>
              </a:rPr>
              <a:t>While SMS reminders did correlate with some patients showing up, a significant number of those who received reminders still missed their appointments.</a:t>
            </a:r>
            <a:endParaRPr lang="ar-BH" dirty="0">
              <a:solidFill>
                <a:schemeClr val="tx1"/>
              </a:solidFill>
              <a:latin typeface="Hanken Grotesk"/>
            </a:endParaRPr>
          </a:p>
          <a:p>
            <a:pPr marL="285750" indent="-285750">
              <a:buChar char="•"/>
            </a:pPr>
            <a:endParaRPr lang="en-US" dirty="0">
              <a:solidFill>
                <a:schemeClr val="tx1"/>
              </a:solidFill>
              <a:latin typeface="Hanken Grotesk"/>
            </a:endParaRPr>
          </a:p>
          <a:p>
            <a:pPr marL="285750" indent="-285750"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Hanken Grotesk"/>
              </a:rPr>
              <a:t>This suggests that SMS reminders alone do not guarantee higher attendance in this dataset.</a:t>
            </a:r>
            <a:endParaRPr lang="ar-BH" dirty="0">
              <a:solidFill>
                <a:schemeClr val="tx1"/>
              </a:solidFill>
              <a:latin typeface="Hanken Grotesk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3E3B8C08-1217-7DD4-1890-01F6F1F95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5" y="1349027"/>
            <a:ext cx="4382642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64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8A163-A521-991F-26E6-C10BE6CB9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1B356CC8-C129-87D7-793A-C5637B370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1685" y="403678"/>
            <a:ext cx="77089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Factor 1: Waiting Days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0F2585-6826-82BD-4881-DAB082DB4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4"/>
          <a:stretch/>
        </p:blipFill>
        <p:spPr bwMode="auto">
          <a:xfrm>
            <a:off x="534535" y="1140340"/>
            <a:ext cx="6494915" cy="372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B1EFA-09CF-B500-57C1-6C4FE23E2854}"/>
              </a:ext>
            </a:extLst>
          </p:cNvPr>
          <p:cNvSpPr txBox="1"/>
          <p:nvPr/>
        </p:nvSpPr>
        <p:spPr>
          <a:xfrm>
            <a:off x="7344132" y="1556087"/>
            <a:ext cx="1381068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>
                <a:latin typeface="Hanken Grotesk"/>
              </a:rPr>
              <a:t>Most patients showed up when the waiting time was short, especially within the same week</a:t>
            </a:r>
            <a:endParaRPr lang="ar-BH">
              <a:latin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151158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E4F4C-05C7-7ACD-3228-4E2221829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67B72120-2A54-9B95-45B1-3F775E8AF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739" y="648921"/>
            <a:ext cx="417777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Factor 2 : Scholarship</a:t>
            </a:r>
          </a:p>
        </p:txBody>
      </p:sp>
      <p:sp>
        <p:nvSpPr>
          <p:cNvPr id="2" name="Google Shape;375;p38">
            <a:extLst>
              <a:ext uri="{FF2B5EF4-FFF2-40B4-BE49-F238E27FC236}">
                <a16:creationId xmlns:a16="http://schemas.microsoft.com/office/drawing/2014/main" id="{179ABD7F-DDBC-D458-3353-A3FB8213754A}"/>
              </a:ext>
            </a:extLst>
          </p:cNvPr>
          <p:cNvSpPr txBox="1">
            <a:spLocks/>
          </p:cNvSpPr>
          <p:nvPr/>
        </p:nvSpPr>
        <p:spPr>
          <a:xfrm>
            <a:off x="4718957" y="648921"/>
            <a:ext cx="3386666" cy="33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/>
            <a:r>
              <a:rPr lang="en-US" b="1"/>
              <a:t>Factor 3 :Handicap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1DC2F09C-A14B-CC9B-CFD1-784671495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3" y="1453242"/>
            <a:ext cx="4014663" cy="24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0DB6BCDF-AB40-4E48-618C-A9DA1DA45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62" y="1453242"/>
            <a:ext cx="4038861" cy="249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9DF81-BF51-BD01-2CCC-045051FAA28F}"/>
              </a:ext>
            </a:extLst>
          </p:cNvPr>
          <p:cNvSpPr txBox="1"/>
          <p:nvPr/>
        </p:nvSpPr>
        <p:spPr>
          <a:xfrm>
            <a:off x="847019" y="3943348"/>
            <a:ext cx="3196317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0" i="0">
                <a:solidFill>
                  <a:schemeClr val="bg1">
                    <a:lumMod val="10000"/>
                  </a:schemeClr>
                </a:solidFill>
                <a:effectLst/>
                <a:latin typeface="Hanken Grotesk"/>
              </a:rPr>
              <a:t>Patients on scholarships had a slightly higher no-show rate (23.7%) than those without scholarships (19.8%) indicating a minor difference.</a:t>
            </a:r>
            <a:endParaRPr lang="ar-BH" sz="1200">
              <a:solidFill>
                <a:schemeClr val="bg1">
                  <a:lumMod val="10000"/>
                </a:schemeClr>
              </a:solidFill>
              <a:latin typeface="Hanken Grotes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50FEF-2BC3-1AD5-F911-7AFD8ECAAF7F}"/>
              </a:ext>
            </a:extLst>
          </p:cNvPr>
          <p:cNvSpPr txBox="1"/>
          <p:nvPr/>
        </p:nvSpPr>
        <p:spPr>
          <a:xfrm>
            <a:off x="4718957" y="3943348"/>
            <a:ext cx="372585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0" i="0">
                <a:solidFill>
                  <a:schemeClr val="bg1">
                    <a:lumMod val="10000"/>
                  </a:schemeClr>
                </a:solidFill>
                <a:effectLst/>
                <a:latin typeface="Hanken Grotesk"/>
              </a:rPr>
              <a:t>Patients with disabilities had a slightly lower no-show rate (17.9%) than non-disabled patients (20.2%).This difference is small and doesn’t suggest a strong influence on attendance.</a:t>
            </a:r>
            <a:endParaRPr lang="en-US" sz="1200">
              <a:solidFill>
                <a:schemeClr val="bg1">
                  <a:lumMod val="10000"/>
                </a:schemeClr>
              </a:solidFill>
              <a:latin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16319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DEF74-B632-408A-79CC-D44C6C4EE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1910B6F0-BC0C-7C71-C378-F15EA398E3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1685" y="403678"/>
            <a:ext cx="77089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Factor 4: Alcoholism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42068CF-77EB-2D40-B677-878FE0812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1" y="1323491"/>
            <a:ext cx="5680709" cy="295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8ADAFE-5606-0AA2-DA64-B6DF6D702309}"/>
              </a:ext>
            </a:extLst>
          </p:cNvPr>
          <p:cNvSpPr txBox="1"/>
          <p:nvPr/>
        </p:nvSpPr>
        <p:spPr>
          <a:xfrm>
            <a:off x="5830214" y="1985195"/>
            <a:ext cx="2817551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latin typeface="Hanken Grotesk"/>
              </a:rPr>
              <a:t>The no-show rates for alcoholic and non-alcoholic patients are nearly identical (about 20%). </a:t>
            </a:r>
            <a:endParaRPr lang="ar-BH" dirty="0">
              <a:latin typeface="Hanken Grotesk"/>
            </a:endParaRPr>
          </a:p>
          <a:p>
            <a:endParaRPr lang="en-US" dirty="0">
              <a:latin typeface="Hanken Grotesk"/>
            </a:endParaRPr>
          </a:p>
          <a:p>
            <a:pPr marL="285750" indent="-285750">
              <a:buChar char="•"/>
            </a:pPr>
            <a:r>
              <a:rPr lang="en-US" dirty="0">
                <a:latin typeface="Hanken Grotesk"/>
              </a:rPr>
              <a:t>This indicates that alcoholism does not significantly impact appointment attendance.</a:t>
            </a:r>
            <a:endParaRPr lang="ar-BH" dirty="0">
              <a:latin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81167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F72F-E189-DEE0-D160-6C2D8B2DC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050" y="642044"/>
            <a:ext cx="5798284" cy="645868"/>
          </a:xfrm>
        </p:spPr>
        <p:txBody>
          <a:bodyPr/>
          <a:lstStyle/>
          <a:p>
            <a:pPr algn="ctr"/>
            <a:r>
              <a:rPr lang="en-US" sz="3600" b="1"/>
              <a:t>Recommendations</a:t>
            </a:r>
            <a:endParaRPr lang="ar-BH" sz="3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A8DA1-C4AE-C0D1-28E5-BA5C5D9574A0}"/>
              </a:ext>
            </a:extLst>
          </p:cNvPr>
          <p:cNvSpPr txBox="1"/>
          <p:nvPr/>
        </p:nvSpPr>
        <p:spPr>
          <a:xfrm>
            <a:off x="1158189" y="1675919"/>
            <a:ext cx="604419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latin typeface="Hanken Grotesk"/>
              </a:rPr>
              <a:t>Healthcare providers could investigate the underlying causes of women missing appointments since they have the higher no-show rates.</a:t>
            </a:r>
          </a:p>
          <a:p>
            <a:endParaRPr lang="en-US" dirty="0">
              <a:latin typeface="Hanken Grotesk"/>
            </a:endParaRPr>
          </a:p>
          <a:p>
            <a:pPr marL="285750" indent="-285750">
              <a:buChar char="•"/>
            </a:pPr>
            <a:r>
              <a:rPr lang="en-US" dirty="0">
                <a:latin typeface="Hanken Grotesk"/>
              </a:rPr>
              <a:t>Flexible appointment schedules could be implemented to accommodate working </a:t>
            </a:r>
            <a:r>
              <a:rPr lang="en-US">
                <a:latin typeface="Hanken Grotesk"/>
              </a:rPr>
              <a:t>individuals</a:t>
            </a:r>
            <a:r>
              <a:rPr lang="en-US" dirty="0">
                <a:latin typeface="Hanken Grotesk"/>
              </a:rPr>
              <a:t>. </a:t>
            </a:r>
          </a:p>
          <a:p>
            <a:pPr marL="285750" indent="-285750">
              <a:buChar char="•"/>
            </a:pPr>
            <a:endParaRPr lang="en-US" dirty="0">
              <a:latin typeface="Hanken Grotesk"/>
            </a:endParaRPr>
          </a:p>
          <a:p>
            <a:pPr marL="285750" indent="-285750">
              <a:buChar char="•"/>
            </a:pPr>
            <a:r>
              <a:rPr lang="en-US" dirty="0">
                <a:latin typeface="Hanken Grotesk"/>
              </a:rPr>
              <a:t>Additional factors resulting in higher no-show rates could be explored such as social and economic aspects.</a:t>
            </a:r>
          </a:p>
        </p:txBody>
      </p:sp>
    </p:spTree>
    <p:extLst>
      <p:ext uri="{BB962C8B-B14F-4D97-AF65-F5344CB8AC3E}">
        <p14:creationId xmlns:p14="http://schemas.microsoft.com/office/powerpoint/2010/main" val="2601878131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355</Words>
  <Application>Microsoft Office PowerPoint</Application>
  <PresentationFormat>On-screen Show (16:9)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Lato</vt:lpstr>
      <vt:lpstr>Hanken Grotesk</vt:lpstr>
      <vt:lpstr>Times New Roman</vt:lpstr>
      <vt:lpstr>Arial</vt:lpstr>
      <vt:lpstr>ADLaM Display</vt:lpstr>
      <vt:lpstr>Figtree Black</vt:lpstr>
      <vt:lpstr>Abadi Extra Light</vt:lpstr>
      <vt:lpstr>Elegant Black &amp; White Thesis Defense by Slidesgo</vt:lpstr>
      <vt:lpstr>MEDICAL APPOINTMENT  NO-SHOW</vt:lpstr>
      <vt:lpstr>Problem Statement &amp; Aims</vt:lpstr>
      <vt:lpstr>Patient Demographics &amp; Appointment Status</vt:lpstr>
      <vt:lpstr>SMS Reminders &amp; Appointment Status </vt:lpstr>
      <vt:lpstr>Factor 1: Waiting Days</vt:lpstr>
      <vt:lpstr>Factor 2 : Scholarship</vt:lpstr>
      <vt:lpstr>Factor 4: Alcoholism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fatima meftah</dc:creator>
  <cp:lastModifiedBy>fatima meftah</cp:lastModifiedBy>
  <cp:revision>2</cp:revision>
  <dcterms:modified xsi:type="dcterms:W3CDTF">2025-05-21T19:24:10Z</dcterms:modified>
</cp:coreProperties>
</file>