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Ji9Lz/C88e9vx2DqUX528kbkW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Closed assemblies with Illumina paired end data are downloaded from NCBI.  Reads are mapped against the closed genome to calculate coverage and variants against the reference genome. Mapped reads are then extracted.  Assembly is performed on Raw and Mapped read sets using shovil with spades and skesa assemblers. Assembly metrics are calculated using quast.  Resistance genes are identified in each of the assemblies using RGI</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Benchmarking Datasets (Real and Simulated)</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Arial"/>
                <a:ea typeface="Arial"/>
                <a:cs typeface="Arial"/>
                <a:sym typeface="Arial"/>
              </a:rPr>
              <a:t>This project is around the creation of standardised benchmarking datasets for genomic, metagenomic, assembled and unassembled data. This will allow for the fair evaluation and measurement of bioinformatics pipelines/methods.</a:t>
            </a:r>
            <a:endParaRPr b="0" i="0">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NCBI Database Repository for Genome Access</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Font typeface="Arial"/>
              <a:buChar char="•"/>
            </a:pPr>
            <a:r>
              <a:rPr lang="en-US">
                <a:latin typeface="Arial"/>
                <a:ea typeface="Arial"/>
                <a:cs typeface="Arial"/>
                <a:sym typeface="Arial"/>
              </a:rPr>
              <a:t>ESKAPE pathogens / closed assemblies / Illumina sequencing</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Sanity checks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Sufficient Raw and mapped Illumina coverage (&gt; 40X)</a:t>
            </a:r>
            <a:endParaRPr/>
          </a:p>
          <a:p>
            <a:pPr indent="-228600" lvl="0" marL="228600" rtl="0" algn="l">
              <a:lnSpc>
                <a:spcPct val="90000"/>
              </a:lnSpc>
              <a:spcBef>
                <a:spcPts val="1000"/>
              </a:spcBef>
              <a:spcAft>
                <a:spcPts val="0"/>
              </a:spcAft>
              <a:buClr>
                <a:schemeClr val="dk1"/>
              </a:buClr>
              <a:buSzPts val="2800"/>
              <a:buChar char="•"/>
            </a:pPr>
            <a:r>
              <a:rPr lang="en-US"/>
              <a:t>Assemblies N50 &gt; 50K, Num contigs &lt; 1000 </a:t>
            </a:r>
            <a:endParaRPr/>
          </a:p>
          <a:p>
            <a:pPr indent="-228600" lvl="0" marL="228600" rtl="0" algn="l">
              <a:lnSpc>
                <a:spcPct val="90000"/>
              </a:lnSpc>
              <a:spcBef>
                <a:spcPts val="1000"/>
              </a:spcBef>
              <a:spcAft>
                <a:spcPts val="0"/>
              </a:spcAft>
              <a:buClr>
                <a:schemeClr val="dk1"/>
              </a:buClr>
              <a:buSzPts val="2800"/>
              <a:buChar char="•"/>
            </a:pPr>
            <a:r>
              <a:rPr lang="en-US"/>
              <a:t>&lt; 10 SNPs from Raw reads against GenBank Assembly</a:t>
            </a:r>
            <a:endParaRPr/>
          </a:p>
          <a:p>
            <a:pPr indent="-228600" lvl="0" marL="228600" rtl="0" algn="l">
              <a:lnSpc>
                <a:spcPct val="90000"/>
              </a:lnSpc>
              <a:spcBef>
                <a:spcPts val="1000"/>
              </a:spcBef>
              <a:spcAft>
                <a:spcPts val="0"/>
              </a:spcAft>
              <a:buClr>
                <a:schemeClr val="dk1"/>
              </a:buClr>
              <a:buSzPts val="2800"/>
              <a:buChar char="•"/>
            </a:pPr>
            <a:r>
              <a:rPr lang="en-US"/>
              <a:t>&lt; 200Kb missing Illumina coverage (missing coverage is only nanopore or pacbio)</a:t>
            </a:r>
            <a:endParaRPr/>
          </a:p>
          <a:p>
            <a:pPr indent="-228600" lvl="0" marL="228600" rtl="0" algn="l">
              <a:lnSpc>
                <a:spcPct val="90000"/>
              </a:lnSpc>
              <a:spcBef>
                <a:spcPts val="1000"/>
              </a:spcBef>
              <a:spcAft>
                <a:spcPts val="0"/>
              </a:spcAft>
              <a:buClr>
                <a:schemeClr val="dk1"/>
              </a:buClr>
              <a:buSzPts val="2800"/>
              <a:buChar char="•"/>
            </a:pPr>
            <a:r>
              <a:rPr lang="en-US"/>
              <a:t>RGI Resistance genes present consistently in all assemblies (skesa/spades)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654740" y="426141"/>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Closed Genomes</a:t>
            </a:r>
            <a:endParaRPr/>
          </a:p>
        </p:txBody>
      </p:sp>
      <p:sp>
        <p:nvSpPr>
          <p:cNvPr id="102" name="Google Shape;102;p3"/>
          <p:cNvSpPr/>
          <p:nvPr/>
        </p:nvSpPr>
        <p:spPr>
          <a:xfrm>
            <a:off x="3086514" y="426140"/>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SRA</a:t>
            </a:r>
            <a:endParaRPr/>
          </a:p>
        </p:txBody>
      </p:sp>
      <p:sp>
        <p:nvSpPr>
          <p:cNvPr id="103" name="Google Shape;103;p3"/>
          <p:cNvSpPr/>
          <p:nvPr/>
        </p:nvSpPr>
        <p:spPr>
          <a:xfrm>
            <a:off x="2125731" y="3222353"/>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SNIPPY</a:t>
            </a:r>
            <a:endParaRPr/>
          </a:p>
        </p:txBody>
      </p:sp>
      <p:sp>
        <p:nvSpPr>
          <p:cNvPr id="104" name="Google Shape;104;p3"/>
          <p:cNvSpPr/>
          <p:nvPr/>
        </p:nvSpPr>
        <p:spPr>
          <a:xfrm>
            <a:off x="5604427" y="1433305"/>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SHOVILL</a:t>
            </a:r>
            <a:endParaRPr/>
          </a:p>
        </p:txBody>
      </p:sp>
      <p:sp>
        <p:nvSpPr>
          <p:cNvPr id="105" name="Google Shape;105;p3"/>
          <p:cNvSpPr/>
          <p:nvPr/>
        </p:nvSpPr>
        <p:spPr>
          <a:xfrm>
            <a:off x="893279" y="1307410"/>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Assembly</a:t>
            </a:r>
            <a:endParaRPr/>
          </a:p>
        </p:txBody>
      </p:sp>
      <p:sp>
        <p:nvSpPr>
          <p:cNvPr id="106" name="Google Shape;106;p3"/>
          <p:cNvSpPr/>
          <p:nvPr/>
        </p:nvSpPr>
        <p:spPr>
          <a:xfrm>
            <a:off x="3325053" y="1307410"/>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FastQ</a:t>
            </a:r>
            <a:endParaRPr b="0" i="0" sz="1800" u="none" cap="none" strike="noStrike">
              <a:solidFill>
                <a:schemeClr val="dk1"/>
              </a:solidFill>
              <a:latin typeface="Calibri"/>
              <a:ea typeface="Calibri"/>
              <a:cs typeface="Calibri"/>
              <a:sym typeface="Calibri"/>
            </a:endParaRPr>
          </a:p>
        </p:txBody>
      </p:sp>
      <p:cxnSp>
        <p:nvCxnSpPr>
          <p:cNvPr id="107" name="Google Shape;107;p3"/>
          <p:cNvCxnSpPr/>
          <p:nvPr/>
        </p:nvCxnSpPr>
        <p:spPr>
          <a:xfrm rot="10800000">
            <a:off x="1666875" y="5948984"/>
            <a:ext cx="470453" cy="0"/>
          </a:xfrm>
          <a:prstGeom prst="straightConnector1">
            <a:avLst/>
          </a:prstGeom>
          <a:noFill/>
          <a:ln cap="flat" cmpd="sng" w="76200">
            <a:solidFill>
              <a:srgbClr val="C55A11"/>
            </a:solidFill>
            <a:prstDash val="solid"/>
            <a:miter lim="800000"/>
            <a:headEnd len="sm" w="sm" type="none"/>
            <a:tailEnd len="med" w="med" type="triangle"/>
          </a:ln>
        </p:spPr>
      </p:cxnSp>
      <p:cxnSp>
        <p:nvCxnSpPr>
          <p:cNvPr id="108" name="Google Shape;108;p3"/>
          <p:cNvCxnSpPr/>
          <p:nvPr/>
        </p:nvCxnSpPr>
        <p:spPr>
          <a:xfrm>
            <a:off x="1887193" y="2420593"/>
            <a:ext cx="914399" cy="682487"/>
          </a:xfrm>
          <a:prstGeom prst="straightConnector1">
            <a:avLst/>
          </a:prstGeom>
          <a:noFill/>
          <a:ln cap="flat" cmpd="sng" w="76200">
            <a:solidFill>
              <a:srgbClr val="C55A11"/>
            </a:solidFill>
            <a:prstDash val="solid"/>
            <a:miter lim="800000"/>
            <a:headEnd len="sm" w="sm" type="none"/>
            <a:tailEnd len="med" w="med" type="triangle"/>
          </a:ln>
        </p:spPr>
      </p:cxnSp>
      <p:cxnSp>
        <p:nvCxnSpPr>
          <p:cNvPr id="109" name="Google Shape;109;p3"/>
          <p:cNvCxnSpPr/>
          <p:nvPr/>
        </p:nvCxnSpPr>
        <p:spPr>
          <a:xfrm flipH="1">
            <a:off x="3325053" y="2341083"/>
            <a:ext cx="722243" cy="761997"/>
          </a:xfrm>
          <a:prstGeom prst="straightConnector1">
            <a:avLst/>
          </a:prstGeom>
          <a:noFill/>
          <a:ln cap="flat" cmpd="sng" w="76200">
            <a:solidFill>
              <a:srgbClr val="C55A11"/>
            </a:solidFill>
            <a:prstDash val="solid"/>
            <a:miter lim="800000"/>
            <a:headEnd len="sm" w="sm" type="none"/>
            <a:tailEnd len="med" w="med" type="triangle"/>
          </a:ln>
        </p:spPr>
      </p:cxnSp>
      <p:sp>
        <p:nvSpPr>
          <p:cNvPr id="110" name="Google Shape;110;p3"/>
          <p:cNvSpPr/>
          <p:nvPr/>
        </p:nvSpPr>
        <p:spPr>
          <a:xfrm>
            <a:off x="7890426" y="63154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SPADES Assembly</a:t>
            </a:r>
            <a:endParaRPr/>
          </a:p>
        </p:txBody>
      </p:sp>
      <p:sp>
        <p:nvSpPr>
          <p:cNvPr id="111" name="Google Shape;111;p3"/>
          <p:cNvSpPr/>
          <p:nvPr/>
        </p:nvSpPr>
        <p:spPr>
          <a:xfrm>
            <a:off x="7890427" y="180767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SKESA Assembly</a:t>
            </a:r>
            <a:endParaRPr/>
          </a:p>
        </p:txBody>
      </p:sp>
      <p:cxnSp>
        <p:nvCxnSpPr>
          <p:cNvPr id="112" name="Google Shape;112;p3"/>
          <p:cNvCxnSpPr>
            <a:endCxn id="110" idx="1"/>
          </p:cNvCxnSpPr>
          <p:nvPr/>
        </p:nvCxnSpPr>
        <p:spPr>
          <a:xfrm flipH="1" rot="10800000">
            <a:off x="7539126" y="1088749"/>
            <a:ext cx="351300" cy="457200"/>
          </a:xfrm>
          <a:prstGeom prst="straightConnector1">
            <a:avLst/>
          </a:prstGeom>
          <a:noFill/>
          <a:ln cap="flat" cmpd="sng" w="76200">
            <a:solidFill>
              <a:srgbClr val="C55A11"/>
            </a:solidFill>
            <a:prstDash val="solid"/>
            <a:miter lim="800000"/>
            <a:headEnd len="sm" w="sm" type="none"/>
            <a:tailEnd len="med" w="med" type="triangle"/>
          </a:ln>
        </p:spPr>
      </p:cxnSp>
      <p:cxnSp>
        <p:nvCxnSpPr>
          <p:cNvPr id="113" name="Google Shape;113;p3"/>
          <p:cNvCxnSpPr/>
          <p:nvPr/>
        </p:nvCxnSpPr>
        <p:spPr>
          <a:xfrm>
            <a:off x="7539244" y="2148921"/>
            <a:ext cx="351182" cy="271672"/>
          </a:xfrm>
          <a:prstGeom prst="straightConnector1">
            <a:avLst/>
          </a:prstGeom>
          <a:noFill/>
          <a:ln cap="flat" cmpd="sng" w="76200">
            <a:solidFill>
              <a:srgbClr val="C55A11"/>
            </a:solidFill>
            <a:prstDash val="solid"/>
            <a:miter lim="800000"/>
            <a:headEnd len="sm" w="sm" type="none"/>
            <a:tailEnd len="med" w="med" type="triangle"/>
          </a:ln>
        </p:spPr>
      </p:cxnSp>
      <p:sp>
        <p:nvSpPr>
          <p:cNvPr id="114" name="Google Shape;114;p3"/>
          <p:cNvSpPr/>
          <p:nvPr/>
        </p:nvSpPr>
        <p:spPr>
          <a:xfrm>
            <a:off x="2364270" y="4103623"/>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Mapped Reads (BAM)</a:t>
            </a:r>
            <a:endParaRPr/>
          </a:p>
        </p:txBody>
      </p:sp>
      <p:cxnSp>
        <p:nvCxnSpPr>
          <p:cNvPr id="115" name="Google Shape;115;p3"/>
          <p:cNvCxnSpPr/>
          <p:nvPr/>
        </p:nvCxnSpPr>
        <p:spPr>
          <a:xfrm rot="10800000">
            <a:off x="1887193" y="4560823"/>
            <a:ext cx="357808" cy="0"/>
          </a:xfrm>
          <a:prstGeom prst="straightConnector1">
            <a:avLst/>
          </a:prstGeom>
          <a:noFill/>
          <a:ln cap="flat" cmpd="sng" w="76200">
            <a:solidFill>
              <a:srgbClr val="C55A11"/>
            </a:solidFill>
            <a:prstDash val="solid"/>
            <a:miter lim="800000"/>
            <a:headEnd len="sm" w="sm" type="none"/>
            <a:tailEnd len="med" w="med" type="triangle"/>
          </a:ln>
        </p:spPr>
      </p:cxnSp>
      <p:sp>
        <p:nvSpPr>
          <p:cNvPr id="116" name="Google Shape;116;p3"/>
          <p:cNvSpPr/>
          <p:nvPr/>
        </p:nvSpPr>
        <p:spPr>
          <a:xfrm>
            <a:off x="4882183" y="4103623"/>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Filtered</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FastQ</a:t>
            </a:r>
            <a:endParaRPr b="0" i="0" sz="1800" u="none" cap="none" strike="noStrike">
              <a:solidFill>
                <a:schemeClr val="dk1"/>
              </a:solidFill>
              <a:latin typeface="Calibri"/>
              <a:ea typeface="Calibri"/>
              <a:cs typeface="Calibri"/>
              <a:sym typeface="Calibri"/>
            </a:endParaRPr>
          </a:p>
        </p:txBody>
      </p:sp>
      <p:cxnSp>
        <p:nvCxnSpPr>
          <p:cNvPr id="117" name="Google Shape;117;p3"/>
          <p:cNvCxnSpPr/>
          <p:nvPr/>
        </p:nvCxnSpPr>
        <p:spPr>
          <a:xfrm>
            <a:off x="3086513" y="5150541"/>
            <a:ext cx="0" cy="430696"/>
          </a:xfrm>
          <a:prstGeom prst="straightConnector1">
            <a:avLst/>
          </a:prstGeom>
          <a:noFill/>
          <a:ln cap="flat" cmpd="sng" w="76200">
            <a:solidFill>
              <a:srgbClr val="C55A11"/>
            </a:solidFill>
            <a:prstDash val="solid"/>
            <a:miter lim="800000"/>
            <a:headEnd len="sm" w="sm" type="none"/>
            <a:tailEnd len="med" w="med" type="triangle"/>
          </a:ln>
        </p:spPr>
      </p:cxnSp>
      <p:sp>
        <p:nvSpPr>
          <p:cNvPr id="118" name="Google Shape;118;p3"/>
          <p:cNvSpPr/>
          <p:nvPr/>
        </p:nvSpPr>
        <p:spPr>
          <a:xfrm>
            <a:off x="2245001" y="5617680"/>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BEDTools</a:t>
            </a:r>
            <a:endParaRPr b="0" i="0" sz="1800" u="none" cap="none" strike="noStrike">
              <a:solidFill>
                <a:schemeClr val="dk1"/>
              </a:solidFill>
              <a:latin typeface="Calibri"/>
              <a:ea typeface="Calibri"/>
              <a:cs typeface="Calibri"/>
              <a:sym typeface="Calibri"/>
            </a:endParaRPr>
          </a:p>
        </p:txBody>
      </p:sp>
      <p:cxnSp>
        <p:nvCxnSpPr>
          <p:cNvPr id="119" name="Google Shape;119;p3"/>
          <p:cNvCxnSpPr/>
          <p:nvPr/>
        </p:nvCxnSpPr>
        <p:spPr>
          <a:xfrm>
            <a:off x="5008080" y="1764610"/>
            <a:ext cx="351182" cy="0"/>
          </a:xfrm>
          <a:prstGeom prst="straightConnector1">
            <a:avLst/>
          </a:prstGeom>
          <a:noFill/>
          <a:ln cap="flat" cmpd="sng" w="76200">
            <a:solidFill>
              <a:srgbClr val="C55A11"/>
            </a:solidFill>
            <a:prstDash val="solid"/>
            <a:miter lim="800000"/>
            <a:headEnd len="sm" w="sm" type="none"/>
            <a:tailEnd len="med" w="med" type="triangle"/>
          </a:ln>
        </p:spPr>
      </p:cxnSp>
      <p:sp>
        <p:nvSpPr>
          <p:cNvPr id="120" name="Google Shape;120;p3"/>
          <p:cNvSpPr/>
          <p:nvPr/>
        </p:nvSpPr>
        <p:spPr>
          <a:xfrm>
            <a:off x="95247" y="5365889"/>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Coverage Info</a:t>
            </a:r>
            <a:endParaRPr/>
          </a:p>
        </p:txBody>
      </p:sp>
      <p:cxnSp>
        <p:nvCxnSpPr>
          <p:cNvPr id="121" name="Google Shape;121;p3"/>
          <p:cNvCxnSpPr/>
          <p:nvPr/>
        </p:nvCxnSpPr>
        <p:spPr>
          <a:xfrm>
            <a:off x="4264924" y="4510505"/>
            <a:ext cx="351182" cy="0"/>
          </a:xfrm>
          <a:prstGeom prst="straightConnector1">
            <a:avLst/>
          </a:prstGeom>
          <a:noFill/>
          <a:ln cap="flat" cmpd="sng" w="76200">
            <a:solidFill>
              <a:srgbClr val="C55A11"/>
            </a:solidFill>
            <a:prstDash val="solid"/>
            <a:miter lim="800000"/>
            <a:headEnd len="sm" w="sm" type="none"/>
            <a:tailEnd len="med" w="med" type="triangle"/>
          </a:ln>
        </p:spPr>
      </p:cxnSp>
      <p:sp>
        <p:nvSpPr>
          <p:cNvPr id="122" name="Google Shape;122;p3"/>
          <p:cNvSpPr/>
          <p:nvPr/>
        </p:nvSpPr>
        <p:spPr>
          <a:xfrm>
            <a:off x="71128" y="3900496"/>
            <a:ext cx="1444487" cy="914400"/>
          </a:xfrm>
          <a:prstGeom prst="roundRect">
            <a:avLst>
              <a:gd fmla="val 16667" name="adj"/>
            </a:avLst>
          </a:prstGeom>
          <a:noFill/>
          <a:ln cap="flat" cmpd="sng" w="381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Variants</a:t>
            </a:r>
            <a:endParaRPr/>
          </a:p>
        </p:txBody>
      </p:sp>
      <p:sp>
        <p:nvSpPr>
          <p:cNvPr id="123" name="Google Shape;123;p3"/>
          <p:cNvSpPr/>
          <p:nvPr/>
        </p:nvSpPr>
        <p:spPr>
          <a:xfrm>
            <a:off x="9472613" y="842963"/>
            <a:ext cx="614362" cy="1577630"/>
          </a:xfrm>
          <a:prstGeom prst="rightBrace">
            <a:avLst>
              <a:gd fmla="val 8333" name="adj1"/>
              <a:gd fmla="val 50000" name="adj2"/>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10159861" y="1317349"/>
            <a:ext cx="1921566" cy="662609"/>
          </a:xfrm>
          <a:prstGeom prst="rect">
            <a:avLst/>
          </a:prstGeom>
          <a:noFill/>
          <a:ln cap="flat" cmpd="sng" w="571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QUAST</a:t>
            </a:r>
            <a:endParaRPr/>
          </a:p>
        </p:txBody>
      </p:sp>
      <p:cxnSp>
        <p:nvCxnSpPr>
          <p:cNvPr id="125" name="Google Shape;125;p3"/>
          <p:cNvCxnSpPr/>
          <p:nvPr/>
        </p:nvCxnSpPr>
        <p:spPr>
          <a:xfrm flipH="1" rot="10800000">
            <a:off x="5604426" y="2221810"/>
            <a:ext cx="722244" cy="1810070"/>
          </a:xfrm>
          <a:prstGeom prst="straightConnector1">
            <a:avLst/>
          </a:prstGeom>
          <a:noFill/>
          <a:ln cap="flat" cmpd="sng" w="76200">
            <a:solidFill>
              <a:srgbClr val="C55A1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Real Data</a:t>
            </a:r>
            <a:endParaRPr/>
          </a:p>
        </p:txBody>
      </p:sp>
      <p:sp>
        <p:nvSpPr>
          <p:cNvPr id="131" name="Google Shape;131;p4"/>
          <p:cNvSpPr txBox="1"/>
          <p:nvPr>
            <p:ph idx="1" type="body"/>
          </p:nvPr>
        </p:nvSpPr>
        <p:spPr>
          <a:xfrm>
            <a:off x="6242475" y="687575"/>
            <a:ext cx="5778600" cy="5801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800"/>
              <a:buChar char="•"/>
            </a:pPr>
            <a:r>
              <a:rPr i="1" lang="en-US" sz="1800"/>
              <a:t>5 Acinetobacter baumannii</a:t>
            </a:r>
            <a:endParaRPr i="1" sz="1800"/>
          </a:p>
          <a:p>
            <a:pPr indent="-228600" lvl="0" marL="228600" rtl="0" algn="l">
              <a:lnSpc>
                <a:spcPct val="90000"/>
              </a:lnSpc>
              <a:spcBef>
                <a:spcPts val="1000"/>
              </a:spcBef>
              <a:spcAft>
                <a:spcPts val="0"/>
              </a:spcAft>
              <a:buClr>
                <a:schemeClr val="dk1"/>
              </a:buClr>
              <a:buSzPts val="1800"/>
              <a:buChar char="•"/>
            </a:pPr>
            <a:r>
              <a:rPr i="1" lang="en-US" sz="1800"/>
              <a:t>3 Enterobacter asburiae</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bugandensis</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cancerogenus</a:t>
            </a:r>
            <a:endParaRPr i="1" sz="1800"/>
          </a:p>
          <a:p>
            <a:pPr indent="-228600" lvl="0" marL="228600" rtl="0" algn="l">
              <a:lnSpc>
                <a:spcPct val="90000"/>
              </a:lnSpc>
              <a:spcBef>
                <a:spcPts val="1000"/>
              </a:spcBef>
              <a:spcAft>
                <a:spcPts val="0"/>
              </a:spcAft>
              <a:buClr>
                <a:schemeClr val="dk1"/>
              </a:buClr>
              <a:buSzPts val="1800"/>
              <a:buChar char="•"/>
            </a:pPr>
            <a:r>
              <a:rPr i="1" lang="en-US" sz="1800"/>
              <a:t>   1 Enterobacter cloacae</a:t>
            </a:r>
            <a:endParaRPr/>
          </a:p>
          <a:p>
            <a:pPr indent="-228600" lvl="0" marL="228600" rtl="0" algn="l">
              <a:lnSpc>
                <a:spcPct val="90000"/>
              </a:lnSpc>
              <a:spcBef>
                <a:spcPts val="1000"/>
              </a:spcBef>
              <a:spcAft>
                <a:spcPts val="0"/>
              </a:spcAft>
              <a:buClr>
                <a:schemeClr val="dk1"/>
              </a:buClr>
              <a:buSzPts val="1800"/>
              <a:buChar char="•"/>
            </a:pPr>
            <a:r>
              <a:rPr i="1" lang="en-US" sz="1800"/>
              <a:t>   1 Enterobacter cloacae complex sp.</a:t>
            </a:r>
            <a:endParaRPr/>
          </a:p>
          <a:p>
            <a:pPr indent="-228600" lvl="0" marL="228600" rtl="0" algn="l">
              <a:lnSpc>
                <a:spcPct val="90000"/>
              </a:lnSpc>
              <a:spcBef>
                <a:spcPts val="1000"/>
              </a:spcBef>
              <a:spcAft>
                <a:spcPts val="0"/>
              </a:spcAft>
              <a:buClr>
                <a:schemeClr val="dk1"/>
              </a:buClr>
              <a:buSzPts val="1800"/>
              <a:buChar char="•"/>
            </a:pPr>
            <a:r>
              <a:rPr i="1" lang="en-US" sz="1800"/>
              <a:t>   9 Enterobacter hormaechei</a:t>
            </a:r>
            <a:endParaRPr i="1" sz="1800"/>
          </a:p>
          <a:p>
            <a:pPr indent="-228600" lvl="0" marL="228600" rtl="0" algn="l">
              <a:lnSpc>
                <a:spcPct val="90000"/>
              </a:lnSpc>
              <a:spcBef>
                <a:spcPts val="1000"/>
              </a:spcBef>
              <a:spcAft>
                <a:spcPts val="0"/>
              </a:spcAft>
              <a:buClr>
                <a:schemeClr val="dk1"/>
              </a:buClr>
              <a:buSzPts val="1800"/>
              <a:buChar char="•"/>
            </a:pPr>
            <a:r>
              <a:rPr i="1" lang="en-US" sz="1800"/>
              <a:t>   2 Enterobacter hormaechei subsp. hoffmannii</a:t>
            </a:r>
            <a:endParaRPr i="1" sz="1800"/>
          </a:p>
          <a:p>
            <a:pPr indent="-228600" lvl="0" marL="228600" rtl="0" algn="l">
              <a:lnSpc>
                <a:spcPct val="90000"/>
              </a:lnSpc>
              <a:spcBef>
                <a:spcPts val="1000"/>
              </a:spcBef>
              <a:spcAft>
                <a:spcPts val="0"/>
              </a:spcAft>
              <a:buClr>
                <a:schemeClr val="dk1"/>
              </a:buClr>
              <a:buSzPts val="1800"/>
              <a:buChar char="•"/>
            </a:pPr>
            <a:r>
              <a:rPr i="1" lang="en-US" sz="1800"/>
              <a:t>   2 Enterobacter roggenkampii</a:t>
            </a:r>
            <a:endParaRPr i="1" sz="1800"/>
          </a:p>
          <a:p>
            <a:pPr indent="-228600" lvl="0" marL="228600" rtl="0" algn="l">
              <a:lnSpc>
                <a:spcPct val="90000"/>
              </a:lnSpc>
              <a:spcBef>
                <a:spcPts val="1000"/>
              </a:spcBef>
              <a:spcAft>
                <a:spcPts val="0"/>
              </a:spcAft>
              <a:buClr>
                <a:schemeClr val="dk1"/>
              </a:buClr>
              <a:buSzPts val="1800"/>
              <a:buChar char="•"/>
            </a:pPr>
            <a:r>
              <a:rPr i="1" lang="en-US" sz="1800"/>
              <a:t>   3 Enterococcus faecium</a:t>
            </a:r>
            <a:endParaRPr/>
          </a:p>
          <a:p>
            <a:pPr indent="-228600" lvl="0" marL="228600" rtl="0" algn="l">
              <a:lnSpc>
                <a:spcPct val="90000"/>
              </a:lnSpc>
              <a:spcBef>
                <a:spcPts val="1000"/>
              </a:spcBef>
              <a:spcAft>
                <a:spcPts val="0"/>
              </a:spcAft>
              <a:buClr>
                <a:schemeClr val="dk1"/>
              </a:buClr>
              <a:buSzPts val="1800"/>
              <a:buChar char="•"/>
            </a:pPr>
            <a:r>
              <a:rPr i="1" lang="en-US" sz="1800"/>
              <a:t>   1 Enterococcus gallinarum</a:t>
            </a:r>
            <a:endParaRPr i="1" sz="1800"/>
          </a:p>
          <a:p>
            <a:pPr indent="-228600" lvl="0" marL="228600" rtl="0" algn="l">
              <a:lnSpc>
                <a:spcPct val="90000"/>
              </a:lnSpc>
              <a:spcBef>
                <a:spcPts val="1000"/>
              </a:spcBef>
              <a:spcAft>
                <a:spcPts val="0"/>
              </a:spcAft>
              <a:buClr>
                <a:schemeClr val="dk1"/>
              </a:buClr>
              <a:buSzPts val="1800"/>
              <a:buChar char="•"/>
            </a:pPr>
            <a:r>
              <a:rPr i="1" lang="en-US" sz="1800"/>
              <a:t>  30 Escherichia coli</a:t>
            </a:r>
            <a:endParaRPr/>
          </a:p>
          <a:p>
            <a:pPr indent="-228600" lvl="0" marL="228600" rtl="0" algn="l">
              <a:lnSpc>
                <a:spcPct val="90000"/>
              </a:lnSpc>
              <a:spcBef>
                <a:spcPts val="1000"/>
              </a:spcBef>
              <a:spcAft>
                <a:spcPts val="0"/>
              </a:spcAft>
              <a:buClr>
                <a:schemeClr val="dk1"/>
              </a:buClr>
              <a:buSzPts val="1800"/>
              <a:buChar char="•"/>
            </a:pPr>
            <a:r>
              <a:rPr i="1" lang="en-US" sz="1800"/>
              <a:t>63 Klebsiella pneumoniae</a:t>
            </a:r>
            <a:endParaRPr/>
          </a:p>
          <a:p>
            <a:pPr indent="-228600" lvl="0" marL="228600" rtl="0" algn="l">
              <a:lnSpc>
                <a:spcPct val="90000"/>
              </a:lnSpc>
              <a:spcBef>
                <a:spcPts val="1000"/>
              </a:spcBef>
              <a:spcAft>
                <a:spcPts val="0"/>
              </a:spcAft>
              <a:buClr>
                <a:schemeClr val="dk1"/>
              </a:buClr>
              <a:buSzPts val="1800"/>
              <a:buChar char="•"/>
            </a:pPr>
            <a:r>
              <a:rPr i="1" lang="en-US" sz="1800"/>
              <a:t>   6 Klebsiella pneumoniae subsp. pneumoniae</a:t>
            </a:r>
            <a:endParaRPr/>
          </a:p>
          <a:p>
            <a:pPr indent="-228600" lvl="0" marL="228600" rtl="0" algn="l">
              <a:lnSpc>
                <a:spcPct val="90000"/>
              </a:lnSpc>
              <a:spcBef>
                <a:spcPts val="1000"/>
              </a:spcBef>
              <a:spcAft>
                <a:spcPts val="0"/>
              </a:spcAft>
              <a:buClr>
                <a:schemeClr val="dk1"/>
              </a:buClr>
              <a:buSzPts val="1800"/>
              <a:buChar char="•"/>
            </a:pPr>
            <a:r>
              <a:rPr i="1" lang="en-US" sz="1800"/>
              <a:t>8 Pseudomonas aeruginosa</a:t>
            </a:r>
            <a:endParaRPr/>
          </a:p>
          <a:p>
            <a:pPr indent="-228600" lvl="0" marL="228600" rtl="0" algn="l">
              <a:lnSpc>
                <a:spcPct val="90000"/>
              </a:lnSpc>
              <a:spcBef>
                <a:spcPts val="1000"/>
              </a:spcBef>
              <a:spcAft>
                <a:spcPts val="0"/>
              </a:spcAft>
              <a:buClr>
                <a:schemeClr val="dk1"/>
              </a:buClr>
              <a:buSzPts val="1800"/>
              <a:buChar char="•"/>
            </a:pPr>
            <a:r>
              <a:rPr i="1" lang="en-US" sz="1800"/>
              <a:t>32 Staphyl</a:t>
            </a:r>
            <a:r>
              <a:rPr i="1" lang="en-US" sz="1800"/>
              <a:t>o</a:t>
            </a:r>
            <a:r>
              <a:rPr i="1" lang="en-US" sz="1800"/>
              <a:t>coccus aureus</a:t>
            </a:r>
            <a:endParaRPr sz="1800"/>
          </a:p>
        </p:txBody>
      </p:sp>
      <p:sp>
        <p:nvSpPr>
          <p:cNvPr id="132" name="Google Shape;132;p4"/>
          <p:cNvSpPr txBox="1"/>
          <p:nvPr/>
        </p:nvSpPr>
        <p:spPr>
          <a:xfrm>
            <a:off x="603200" y="2156975"/>
            <a:ext cx="51867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400 GB Data of Assemblies and Reads</a:t>
            </a:r>
            <a:endParaRPr b="1"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F</a:t>
            </a:r>
            <a:r>
              <a:rPr b="1" i="0" lang="en-US" sz="1800" u="none" cap="none" strike="noStrike">
                <a:solidFill>
                  <a:schemeClr val="dk1"/>
                </a:solidFill>
                <a:latin typeface="Calibri"/>
                <a:ea typeface="Calibri"/>
                <a:cs typeface="Calibri"/>
                <a:sym typeface="Calibri"/>
              </a:rPr>
              <a:t>rozen snapshot to inhibit any future corrections</a:t>
            </a:r>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Storage  (Zenodo)?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Develop scripts that inserts genes or transposons into data for simulated data generation on the fly (otherwise simulated data too big to reasonably store))</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Simulated Data</a:t>
            </a:r>
            <a:endParaRPr/>
          </a:p>
        </p:txBody>
      </p:sp>
      <p:sp>
        <p:nvSpPr>
          <p:cNvPr id="138" name="Google Shape;138;p5"/>
          <p:cNvSpPr txBox="1"/>
          <p:nvPr>
            <p:ph idx="1" type="body"/>
          </p:nvPr>
        </p:nvSpPr>
        <p:spPr>
          <a:xfrm>
            <a:off x="838200" y="1825625"/>
            <a:ext cx="485921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Check AMR gene frequency </a:t>
            </a:r>
            <a:endParaRPr/>
          </a:p>
          <a:p>
            <a:pPr indent="0" lvl="0" marL="0" rtl="0" algn="l">
              <a:lnSpc>
                <a:spcPct val="90000"/>
              </a:lnSpc>
              <a:spcBef>
                <a:spcPts val="1000"/>
              </a:spcBef>
              <a:spcAft>
                <a:spcPts val="0"/>
              </a:spcAft>
              <a:buClr>
                <a:schemeClr val="dk1"/>
              </a:buClr>
              <a:buSzPts val="2800"/>
              <a:buNone/>
            </a:pPr>
            <a:r>
              <a:rPr lang="en-US"/>
              <a:t>    for selected species (CARD)</a:t>
            </a:r>
            <a:endParaRPr/>
          </a:p>
        </p:txBody>
      </p:sp>
      <p:sp>
        <p:nvSpPr>
          <p:cNvPr id="139" name="Google Shape;139;p5"/>
          <p:cNvSpPr/>
          <p:nvPr/>
        </p:nvSpPr>
        <p:spPr>
          <a:xfrm>
            <a:off x="5992837" y="1497736"/>
            <a:ext cx="4650889" cy="523220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freundii 3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koseri 1</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 Citrobacter werkmanii 1</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Citrobacter youngae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chengduensis 3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cloacae 29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hormaechei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kobei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Enterobacter roggenkampii 85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Escherichia coli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michiganensis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oxytoca 694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pneumoniae 9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Klebsiella quasipneumoniae 2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Proteus mirabilis 1 </a:t>
            </a:r>
            <a:endParaRPr b="0" i="0" sz="2000" u="none" cap="none" strike="noStrike">
              <a:solidFill>
                <a:srgbClr val="24292F"/>
              </a:solidFill>
              <a:latin typeface="Calibri"/>
              <a:ea typeface="Calibri"/>
              <a:cs typeface="Calibri"/>
              <a:sym typeface="Calibri"/>
            </a:endParaRPr>
          </a:p>
          <a:p>
            <a:pPr indent="0" lvl="0" marL="0" marR="0" rtl="0" algn="l">
              <a:lnSpc>
                <a:spcPct val="100000"/>
              </a:lnSpc>
              <a:spcBef>
                <a:spcPts val="0"/>
              </a:spcBef>
              <a:spcAft>
                <a:spcPts val="0"/>
              </a:spcAft>
              <a:buClr>
                <a:srgbClr val="24292F"/>
              </a:buClr>
              <a:buSzPts val="2000"/>
              <a:buFont typeface="Calibri"/>
              <a:buNone/>
            </a:pPr>
            <a:r>
              <a:rPr b="0" i="0" lang="en-US" sz="2000" u="none" cap="none" strike="noStrike">
                <a:solidFill>
                  <a:srgbClr val="24292F"/>
                </a:solidFill>
                <a:latin typeface="Calibri"/>
                <a:ea typeface="Calibri"/>
                <a:cs typeface="Calibri"/>
                <a:sym typeface="Calibri"/>
              </a:rPr>
              <a:t>Raoultella planticola 16 Serratia marcescens </a:t>
            </a: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Simulated Data</a:t>
            </a:r>
            <a:endParaRPr/>
          </a:p>
        </p:txBody>
      </p:sp>
      <p:sp>
        <p:nvSpPr>
          <p:cNvPr id="145" name="Google Shape;145;p6"/>
          <p:cNvSpPr txBox="1"/>
          <p:nvPr>
            <p:ph idx="1" type="body"/>
          </p:nvPr>
        </p:nvSpPr>
        <p:spPr>
          <a:xfrm>
            <a:off x="501000" y="2060625"/>
            <a:ext cx="111900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Chose </a:t>
            </a:r>
            <a:r>
              <a:rPr i="1" lang="en-US"/>
              <a:t>Klebsiella pneumoniae </a:t>
            </a:r>
            <a:r>
              <a:rPr lang="en-US"/>
              <a:t>and </a:t>
            </a:r>
            <a:r>
              <a:rPr i="1" lang="en-US"/>
              <a:t>OXA-48</a:t>
            </a:r>
            <a:r>
              <a:rPr lang="en-US"/>
              <a:t> to generate </a:t>
            </a:r>
            <a:endParaRPr/>
          </a:p>
          <a:p>
            <a:pPr indent="-228600" lvl="0" marL="228600" rtl="0" algn="l">
              <a:lnSpc>
                <a:spcPct val="90000"/>
              </a:lnSpc>
              <a:spcBef>
                <a:spcPts val="1000"/>
              </a:spcBef>
              <a:spcAft>
                <a:spcPts val="0"/>
              </a:spcAft>
              <a:buClr>
                <a:schemeClr val="dk1"/>
              </a:buClr>
              <a:buSzPts val="2800"/>
              <a:buChar char="•"/>
            </a:pPr>
            <a:r>
              <a:rPr lang="en-US"/>
              <a:t>Insertion of OXA-48 gene in negative isolates via Injecta</a:t>
            </a:r>
            <a:endParaRPr/>
          </a:p>
          <a:p>
            <a:pPr indent="-165100" lvl="0" marL="228600" rtl="0" algn="l">
              <a:lnSpc>
                <a:spcPct val="90000"/>
              </a:lnSpc>
              <a:spcBef>
                <a:spcPts val="1000"/>
              </a:spcBef>
              <a:spcAft>
                <a:spcPts val="0"/>
              </a:spcAft>
              <a:buSzPts val="1800"/>
              <a:buChar char="•"/>
            </a:pPr>
            <a:r>
              <a:rPr lang="en-US"/>
              <a:t> Inserts in contigs at designated region within a contig</a:t>
            </a:r>
            <a:endParaRPr/>
          </a:p>
          <a:p>
            <a:pPr indent="-228600" lvl="0" marL="228600" rtl="0" algn="l">
              <a:lnSpc>
                <a:spcPct val="90000"/>
              </a:lnSpc>
              <a:spcBef>
                <a:spcPts val="1000"/>
              </a:spcBef>
              <a:spcAft>
                <a:spcPts val="0"/>
              </a:spcAft>
              <a:buClr>
                <a:schemeClr val="dk1"/>
              </a:buClr>
              <a:buSzPts val="2800"/>
              <a:buChar char="•"/>
            </a:pPr>
            <a:r>
              <a:rPr lang="en-US"/>
              <a:t> Then use Art-Illumina – to generate reads from this simulated contig data.</a:t>
            </a:r>
            <a:endParaRPr/>
          </a:p>
        </p:txBody>
      </p:sp>
      <p:sp>
        <p:nvSpPr>
          <p:cNvPr id="146" name="Google Shape;146;p6"/>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F"/>
              </a:buClr>
              <a:buSzPts val="800"/>
              <a:buFont typeface="Arial"/>
              <a:buNone/>
            </a:pPr>
            <a:r>
              <a:rPr b="0" i="0" lang="en-US" sz="800" u="none" cap="none" strike="noStrike">
                <a:solidFill>
                  <a:srgbClr val="24292F"/>
                </a:solidFill>
                <a:latin typeface="Arial"/>
                <a:ea typeface="Arial"/>
                <a:cs typeface="Arial"/>
                <a:sym typeface="Arial"/>
              </a:rPr>
              <a:t>grep 3001782 index-for-model-sequences.txt | grep Perfect | cut -f6 | sort -h | uniq -c 52 Citrobacter freundii 3 Citrobacter koseri 1 Citrobacter werkmanii 1 Citrobacter youngae 1 Enterobacter chengduensis 3 Enterobacter cloacae 29 Enterobacter hormaechei 1 Enterobacter kobei 1 Enterobacter roggenkampii 85 Escherichia coli 2 Klebsiella michiganensis 2 Klebsiella oxytoca 694 Klebsiella pneumoniae 9 Klebsiella quasipneumoniae 2 Proteus mirabilis 1 Raoultella planticola 16 Serratia marcescens </a:t>
            </a:r>
            <a:br>
              <a:rPr b="0" i="0" lang="en-US" sz="8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Write up of Workflow</a:t>
            </a:r>
            <a:endParaRPr/>
          </a:p>
        </p:txBody>
      </p:sp>
      <p:sp>
        <p:nvSpPr>
          <p:cNvPr id="152" name="Google Shape;15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Possible automation of the process</a:t>
            </a:r>
            <a:endParaRPr/>
          </a:p>
          <a:p>
            <a:pPr indent="-228600" lvl="0" marL="228600" rtl="0" algn="l">
              <a:lnSpc>
                <a:spcPct val="90000"/>
              </a:lnSpc>
              <a:spcBef>
                <a:spcPts val="1000"/>
              </a:spcBef>
              <a:spcAft>
                <a:spcPts val="0"/>
              </a:spcAft>
              <a:buClr>
                <a:schemeClr val="dk1"/>
              </a:buClr>
              <a:buSzPts val="2800"/>
              <a:buChar char="•"/>
            </a:pPr>
            <a:r>
              <a:rPr lang="en-US"/>
              <a:t>Reproduction of Hackathon datasets</a:t>
            </a:r>
            <a:endParaRPr/>
          </a:p>
          <a:p>
            <a:pPr indent="-228600" lvl="0" marL="228600" rtl="0" algn="l">
              <a:lnSpc>
                <a:spcPct val="90000"/>
              </a:lnSpc>
              <a:spcBef>
                <a:spcPts val="1000"/>
              </a:spcBef>
              <a:spcAft>
                <a:spcPts val="0"/>
              </a:spcAft>
              <a:buClr>
                <a:schemeClr val="dk1"/>
              </a:buClr>
              <a:buSzPts val="2800"/>
              <a:buChar char="•"/>
            </a:pPr>
            <a:r>
              <a:rPr lang="en-US"/>
              <a:t>Generation of new data sets (standardisation)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3">
            <a:alphaModFix/>
          </a:blip>
          <a:srcRect b="0" l="0" r="0" t="0"/>
          <a:stretch/>
        </p:blipFill>
        <p:spPr>
          <a:xfrm>
            <a:off x="281354" y="466786"/>
            <a:ext cx="8260029" cy="3337245"/>
          </a:xfrm>
          <a:prstGeom prst="rect">
            <a:avLst/>
          </a:prstGeom>
          <a:noFill/>
          <a:ln cap="flat" cmpd="sng" w="9525">
            <a:solidFill>
              <a:schemeClr val="dk1"/>
            </a:solidFill>
            <a:prstDash val="solid"/>
            <a:round/>
            <a:headEnd len="sm" w="sm" type="none"/>
            <a:tailEnd len="sm" w="sm" type="none"/>
          </a:ln>
        </p:spPr>
      </p:pic>
      <p:pic>
        <p:nvPicPr>
          <p:cNvPr id="158" name="Google Shape;158;p8"/>
          <p:cNvPicPr preferRelativeResize="0"/>
          <p:nvPr/>
        </p:nvPicPr>
        <p:blipFill rotWithShape="1">
          <a:blip r:embed="rId4">
            <a:alphaModFix/>
          </a:blip>
          <a:srcRect b="0" l="0" r="0" t="0"/>
          <a:stretch/>
        </p:blipFill>
        <p:spPr>
          <a:xfrm>
            <a:off x="4253370" y="3195347"/>
            <a:ext cx="7446261" cy="319586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2021-10-13T15:04:02Z</dcterms:created>
  <dc:creator>Microsoft Office User</dc:creator>
</cp:coreProperties>
</file>