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63" r:id="rId3"/>
    <p:sldId id="264" r:id="rId4"/>
    <p:sldId id="256" r:id="rId5"/>
    <p:sldId id="257" r:id="rId6"/>
    <p:sldId id="258" r:id="rId7"/>
    <p:sldId id="259" r:id="rId8"/>
    <p:sldId id="260" r:id="rId9"/>
    <p:sldId id="261" r:id="rId10"/>
    <p:sldId id="262"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4" autoAdjust="0"/>
    <p:restoredTop sz="94660"/>
  </p:normalViewPr>
  <p:slideViewPr>
    <p:cSldViewPr snapToGrid="0">
      <p:cViewPr varScale="1">
        <p:scale>
          <a:sx n="131" d="100"/>
          <a:sy n="131" d="100"/>
        </p:scale>
        <p:origin x="1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2F693-92EF-2249-90AB-52C0FD9D07CA}" type="datetimeFigureOut">
              <a:rPr lang="nl-NL" smtClean="0"/>
              <a:t>13-10-2021</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7FEBA-98CE-5C4A-BA9B-8BCB0258A7D9}" type="slidenum">
              <a:rPr lang="nl-NL" smtClean="0"/>
              <a:t>‹#›</a:t>
            </a:fld>
            <a:endParaRPr lang="nl-NL"/>
          </a:p>
        </p:txBody>
      </p:sp>
    </p:spTree>
    <p:extLst>
      <p:ext uri="{BB962C8B-B14F-4D97-AF65-F5344CB8AC3E}">
        <p14:creationId xmlns:p14="http://schemas.microsoft.com/office/powerpoint/2010/main" val="47903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Closed assemblies with Illumina paired end data are downloaded from NCBI.  Reads are mapped against the closed genome to calculate coverage and variants against the reference genome. Mapped reads are then extracted.  Assembly is performed on Raw and Mapped read sets using shovil with spades and skesa assemblers. Assembly metrics are calculated using quast.  Resistance genes are identified in each of the assemblies using RGI</a:t>
            </a:r>
            <a:endParaRPr/>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35383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380391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3735482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55695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24" name="Google Shape;24;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6089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607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11860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3" name="Google Shape;43;p1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5" name="Google Shape;45;p14"/>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2531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27800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48720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1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2" name="Google Shape;6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23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2429033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3887391" y="987426"/>
            <a:ext cx="4629150" cy="4873625"/>
          </a:xfrm>
          <a:prstGeom prst="rect">
            <a:avLst/>
          </a:prstGeom>
          <a:noFill/>
          <a:ln>
            <a:noFill/>
          </a:ln>
        </p:spPr>
      </p:sp>
      <p:sp>
        <p:nvSpPr>
          <p:cNvPr id="68" name="Google Shape;68;p1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9" name="Google Shape;69;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00859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41484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7055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026EF9-1095-4EC2-A5F2-4F1CE4F75B8A}"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24242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26EF9-1095-4EC2-A5F2-4F1CE4F75B8A}"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5175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26EF9-1095-4EC2-A5F2-4F1CE4F75B8A}" type="datetimeFigureOut">
              <a:rPr lang="en-US" smtClean="0"/>
              <a:t>10/13/21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11252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26EF9-1095-4EC2-A5F2-4F1CE4F75B8A}" type="datetimeFigureOut">
              <a:rPr lang="en-US" smtClean="0"/>
              <a:t>10/13/21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255480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26EF9-1095-4EC2-A5F2-4F1CE4F75B8A}" type="datetimeFigureOut">
              <a:rPr lang="en-US" smtClean="0"/>
              <a:t>10/13/21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07956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026EF9-1095-4EC2-A5F2-4F1CE4F75B8A}"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155810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026EF9-1095-4EC2-A5F2-4F1CE4F75B8A}"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A2846-5494-438E-B84E-24026A564B14}" type="slidenum">
              <a:rPr lang="en-US" smtClean="0"/>
              <a:t>‹#›</a:t>
            </a:fld>
            <a:endParaRPr lang="en-US"/>
          </a:p>
        </p:txBody>
      </p:sp>
    </p:spTree>
    <p:extLst>
      <p:ext uri="{BB962C8B-B14F-4D97-AF65-F5344CB8AC3E}">
        <p14:creationId xmlns:p14="http://schemas.microsoft.com/office/powerpoint/2010/main" val="71928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26EF9-1095-4EC2-A5F2-4F1CE4F75B8A}" type="datetimeFigureOut">
              <a:rPr lang="en-US" smtClean="0"/>
              <a:t>10/13/21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A2846-5494-438E-B84E-24026A564B14}" type="slidenum">
              <a:rPr lang="en-US" smtClean="0"/>
              <a:t>‹#›</a:t>
            </a:fld>
            <a:endParaRPr lang="en-US"/>
          </a:p>
        </p:txBody>
      </p:sp>
    </p:spTree>
    <p:extLst>
      <p:ext uri="{BB962C8B-B14F-4D97-AF65-F5344CB8AC3E}">
        <p14:creationId xmlns:p14="http://schemas.microsoft.com/office/powerpoint/2010/main" val="3866319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75707285"/>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D4DA-676D-F548-8DBF-A54F8AD5364E}"/>
              </a:ext>
            </a:extLst>
          </p:cNvPr>
          <p:cNvSpPr>
            <a:spLocks noGrp="1"/>
          </p:cNvSpPr>
          <p:nvPr>
            <p:ph type="ctrTitle"/>
          </p:nvPr>
        </p:nvSpPr>
        <p:spPr/>
        <p:txBody>
          <a:bodyPr/>
          <a:lstStyle/>
          <a:p>
            <a:r>
              <a:rPr lang="nl-NL" dirty="0"/>
              <a:t>Benchmarking datasets</a:t>
            </a:r>
          </a:p>
        </p:txBody>
      </p:sp>
      <p:sp>
        <p:nvSpPr>
          <p:cNvPr id="3" name="Subtitle 2">
            <a:extLst>
              <a:ext uri="{FF2B5EF4-FFF2-40B4-BE49-F238E27FC236}">
                <a16:creationId xmlns:a16="http://schemas.microsoft.com/office/drawing/2014/main" id="{3D995EC0-28F6-FE49-8BE9-3E4116337A9F}"/>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11383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A2E9-845F-4E4F-8861-A395F13371EE}"/>
              </a:ext>
            </a:extLst>
          </p:cNvPr>
          <p:cNvSpPr>
            <a:spLocks noGrp="1"/>
          </p:cNvSpPr>
          <p:nvPr>
            <p:ph type="ctrTitle"/>
          </p:nvPr>
        </p:nvSpPr>
        <p:spPr>
          <a:xfrm>
            <a:off x="1143000" y="-1193800"/>
            <a:ext cx="6858000" cy="2387600"/>
          </a:xfrm>
        </p:spPr>
        <p:txBody>
          <a:bodyPr/>
          <a:lstStyle/>
          <a:p>
            <a:r>
              <a:rPr lang="nl-NL" dirty="0"/>
              <a:t>END</a:t>
            </a:r>
          </a:p>
        </p:txBody>
      </p:sp>
      <p:sp>
        <p:nvSpPr>
          <p:cNvPr id="3" name="Subtitle 2">
            <a:extLst>
              <a:ext uri="{FF2B5EF4-FFF2-40B4-BE49-F238E27FC236}">
                <a16:creationId xmlns:a16="http://schemas.microsoft.com/office/drawing/2014/main" id="{51ACAC00-D7C6-EA48-8887-35BEC10A3C98}"/>
              </a:ext>
            </a:extLst>
          </p:cNvPr>
          <p:cNvSpPr>
            <a:spLocks noGrp="1"/>
          </p:cNvSpPr>
          <p:nvPr>
            <p:ph type="subTitle" idx="1"/>
          </p:nvPr>
        </p:nvSpPr>
        <p:spPr/>
        <p:txBody>
          <a:bodyPr/>
          <a:lstStyle/>
          <a:p>
            <a:endParaRPr lang="nl-NL"/>
          </a:p>
        </p:txBody>
      </p:sp>
      <p:pic>
        <p:nvPicPr>
          <p:cNvPr id="2050" name="Picture 2" descr="True satisfaction: memes">
            <a:extLst>
              <a:ext uri="{FF2B5EF4-FFF2-40B4-BE49-F238E27FC236}">
                <a16:creationId xmlns:a16="http://schemas.microsoft.com/office/drawing/2014/main" id="{BA2D0FF9-E2B5-5147-AE1F-B3BB1B433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33"/>
          <a:stretch/>
        </p:blipFill>
        <p:spPr bwMode="auto">
          <a:xfrm>
            <a:off x="1308539" y="1038418"/>
            <a:ext cx="6274676" cy="58195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0E9F4-0473-1C44-AA72-5B86990E5263}"/>
              </a:ext>
            </a:extLst>
          </p:cNvPr>
          <p:cNvSpPr txBox="1"/>
          <p:nvPr/>
        </p:nvSpPr>
        <p:spPr>
          <a:xfrm>
            <a:off x="1403131" y="5785945"/>
            <a:ext cx="6321972" cy="369332"/>
          </a:xfrm>
          <a:prstGeom prst="rect">
            <a:avLst/>
          </a:prstGeom>
          <a:noFill/>
        </p:spPr>
        <p:txBody>
          <a:bodyPr wrap="square" rtlCol="0">
            <a:spAutoFit/>
          </a:bodyPr>
          <a:lstStyle/>
          <a:p>
            <a:r>
              <a:rPr lang="nl-NL" dirty="0" err="1">
                <a:solidFill>
                  <a:schemeClr val="bg1"/>
                </a:solidFill>
              </a:rPr>
              <a:t>When</a:t>
            </a:r>
            <a:r>
              <a:rPr lang="nl-NL" dirty="0">
                <a:solidFill>
                  <a:schemeClr val="bg1"/>
                </a:solidFill>
              </a:rPr>
              <a:t> </a:t>
            </a:r>
            <a:r>
              <a:rPr lang="nl-NL" dirty="0" err="1">
                <a:solidFill>
                  <a:schemeClr val="bg1"/>
                </a:solidFill>
              </a:rPr>
              <a:t>you</a:t>
            </a:r>
            <a:r>
              <a:rPr lang="nl-NL" dirty="0">
                <a:solidFill>
                  <a:schemeClr val="bg1"/>
                </a:solidFill>
              </a:rPr>
              <a:t> finish </a:t>
            </a:r>
            <a:r>
              <a:rPr lang="nl-NL" dirty="0" err="1">
                <a:solidFill>
                  <a:schemeClr val="bg1"/>
                </a:solidFill>
              </a:rPr>
              <a:t>that</a:t>
            </a:r>
            <a:r>
              <a:rPr lang="nl-NL" dirty="0">
                <a:solidFill>
                  <a:schemeClr val="bg1"/>
                </a:solidFill>
              </a:rPr>
              <a:t> slideshow 1 second </a:t>
            </a:r>
            <a:r>
              <a:rPr lang="nl-NL" dirty="0" err="1">
                <a:solidFill>
                  <a:schemeClr val="bg1"/>
                </a:solidFill>
              </a:rPr>
              <a:t>before</a:t>
            </a:r>
            <a:r>
              <a:rPr lang="nl-NL" dirty="0">
                <a:solidFill>
                  <a:schemeClr val="bg1"/>
                </a:solidFill>
              </a:rPr>
              <a:t> presenting</a:t>
            </a:r>
          </a:p>
        </p:txBody>
      </p:sp>
    </p:spTree>
    <p:extLst>
      <p:ext uri="{BB962C8B-B14F-4D97-AF65-F5344CB8AC3E}">
        <p14:creationId xmlns:p14="http://schemas.microsoft.com/office/powerpoint/2010/main" val="69102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C3F8-33F2-9E45-87D4-7DCCF3CE82FD}"/>
              </a:ext>
            </a:extLst>
          </p:cNvPr>
          <p:cNvSpPr>
            <a:spLocks noGrp="1"/>
          </p:cNvSpPr>
          <p:nvPr>
            <p:ph type="title"/>
          </p:nvPr>
        </p:nvSpPr>
        <p:spPr/>
        <p:txBody>
          <a:bodyPr/>
          <a:lstStyle/>
          <a:p>
            <a:r>
              <a:rPr lang="nl-NL" dirty="0" err="1"/>
              <a:t>What</a:t>
            </a:r>
            <a:r>
              <a:rPr lang="nl-NL" dirty="0"/>
              <a:t> have we </a:t>
            </a:r>
            <a:r>
              <a:rPr lang="nl-NL" dirty="0" err="1"/>
              <a:t>done</a:t>
            </a:r>
            <a:r>
              <a:rPr lang="nl-NL" dirty="0"/>
              <a:t>?!</a:t>
            </a:r>
          </a:p>
        </p:txBody>
      </p:sp>
      <p:sp>
        <p:nvSpPr>
          <p:cNvPr id="3" name="Content Placeholder 2">
            <a:extLst>
              <a:ext uri="{FF2B5EF4-FFF2-40B4-BE49-F238E27FC236}">
                <a16:creationId xmlns:a16="http://schemas.microsoft.com/office/drawing/2014/main" id="{2E2A2192-023E-C340-98D0-E26B324A638F}"/>
              </a:ext>
            </a:extLst>
          </p:cNvPr>
          <p:cNvSpPr>
            <a:spLocks noGrp="1"/>
          </p:cNvSpPr>
          <p:nvPr>
            <p:ph idx="1"/>
          </p:nvPr>
        </p:nvSpPr>
        <p:spPr/>
        <p:txBody>
          <a:bodyPr/>
          <a:lstStyle/>
          <a:p>
            <a:endParaRPr lang="nl-NL" dirty="0"/>
          </a:p>
        </p:txBody>
      </p:sp>
      <p:pic>
        <p:nvPicPr>
          <p:cNvPr id="1026" name="Picture 2" descr="Phil Swift Slapping on Flex Tape: blank meme template">
            <a:extLst>
              <a:ext uri="{FF2B5EF4-FFF2-40B4-BE49-F238E27FC236}">
                <a16:creationId xmlns:a16="http://schemas.microsoft.com/office/drawing/2014/main" id="{90153FE5-A315-274F-824E-26350EAED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407" y="1615966"/>
            <a:ext cx="4813738" cy="4813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EDAA1D-6BC7-E545-9491-87ED484B3EC5}"/>
              </a:ext>
            </a:extLst>
          </p:cNvPr>
          <p:cNvSpPr txBox="1"/>
          <p:nvPr/>
        </p:nvSpPr>
        <p:spPr>
          <a:xfrm>
            <a:off x="4114800" y="2427890"/>
            <a:ext cx="1947041" cy="369332"/>
          </a:xfrm>
          <a:prstGeom prst="rect">
            <a:avLst/>
          </a:prstGeom>
          <a:noFill/>
        </p:spPr>
        <p:txBody>
          <a:bodyPr wrap="square" rtlCol="0">
            <a:spAutoFit/>
          </a:bodyPr>
          <a:lstStyle/>
          <a:p>
            <a:r>
              <a:rPr lang="nl-NL" dirty="0">
                <a:solidFill>
                  <a:schemeClr val="bg1"/>
                </a:solidFill>
              </a:rPr>
              <a:t>Public datasets</a:t>
            </a:r>
          </a:p>
        </p:txBody>
      </p:sp>
      <p:sp>
        <p:nvSpPr>
          <p:cNvPr id="6" name="TextBox 5">
            <a:extLst>
              <a:ext uri="{FF2B5EF4-FFF2-40B4-BE49-F238E27FC236}">
                <a16:creationId xmlns:a16="http://schemas.microsoft.com/office/drawing/2014/main" id="{39E5701B-3513-D64C-B475-BACD3114863D}"/>
              </a:ext>
            </a:extLst>
          </p:cNvPr>
          <p:cNvSpPr txBox="1"/>
          <p:nvPr/>
        </p:nvSpPr>
        <p:spPr>
          <a:xfrm>
            <a:off x="3778469" y="5057368"/>
            <a:ext cx="1947041" cy="369332"/>
          </a:xfrm>
          <a:prstGeom prst="rect">
            <a:avLst/>
          </a:prstGeom>
          <a:noFill/>
        </p:spPr>
        <p:txBody>
          <a:bodyPr wrap="square" rtlCol="0">
            <a:spAutoFit/>
          </a:bodyPr>
          <a:lstStyle/>
          <a:p>
            <a:r>
              <a:rPr lang="nl-NL" dirty="0">
                <a:solidFill>
                  <a:schemeClr val="bg1"/>
                </a:solidFill>
              </a:rPr>
              <a:t>Benchmark </a:t>
            </a:r>
            <a:r>
              <a:rPr lang="nl-NL" dirty="0" err="1">
                <a:solidFill>
                  <a:schemeClr val="bg1"/>
                </a:solidFill>
              </a:rPr>
              <a:t>group</a:t>
            </a:r>
            <a:r>
              <a:rPr lang="nl-NL" dirty="0">
                <a:solidFill>
                  <a:schemeClr val="bg1"/>
                </a:solidFill>
              </a:rPr>
              <a:t>!</a:t>
            </a:r>
          </a:p>
        </p:txBody>
      </p:sp>
    </p:spTree>
    <p:extLst>
      <p:ext uri="{BB962C8B-B14F-4D97-AF65-F5344CB8AC3E}">
        <p14:creationId xmlns:p14="http://schemas.microsoft.com/office/powerpoint/2010/main" val="337870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fontScale="90000"/>
          </a:bodyPr>
          <a:lstStyle/>
          <a:p>
            <a:pPr>
              <a:buSzPts val="4400"/>
            </a:pPr>
            <a:r>
              <a:rPr lang="en-US"/>
              <a:t>Benchmarking Datasets (Real and Simulated)</a:t>
            </a:r>
            <a:endParaRPr/>
          </a:p>
        </p:txBody>
      </p:sp>
      <p:sp>
        <p:nvSpPr>
          <p:cNvPr id="89" name="Google Shape;89;p1"/>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171450" indent="-171450">
              <a:spcBef>
                <a:spcPts val="0"/>
              </a:spcBef>
              <a:buSzPts val="2800"/>
            </a:pPr>
            <a:r>
              <a:rPr lang="en-US" sz="2000" b="0" i="0" dirty="0">
                <a:latin typeface="Arial"/>
                <a:ea typeface="Arial"/>
                <a:cs typeface="Arial"/>
                <a:sym typeface="Arial"/>
              </a:rPr>
              <a:t>This project is around the creation of </a:t>
            </a:r>
            <a:r>
              <a:rPr lang="en-US" sz="2000" b="0" i="0" dirty="0" err="1">
                <a:latin typeface="Arial"/>
                <a:ea typeface="Arial"/>
                <a:cs typeface="Arial"/>
                <a:sym typeface="Arial"/>
              </a:rPr>
              <a:t>standardised</a:t>
            </a:r>
            <a:r>
              <a:rPr lang="en-US" sz="2000" b="0" i="0" dirty="0">
                <a:latin typeface="Arial"/>
                <a:ea typeface="Arial"/>
                <a:cs typeface="Arial"/>
                <a:sym typeface="Arial"/>
              </a:rPr>
              <a:t> benchmarking datasets for genomic, metagenomic, assembled and unassembled data. This will allow for the fair evaluation and measurement of bioinformatics pipelines/methods.</a:t>
            </a:r>
            <a:endParaRPr sz="2000" b="0" i="0" dirty="0">
              <a:latin typeface="Arial"/>
              <a:ea typeface="Arial"/>
              <a:cs typeface="Arial"/>
              <a:sym typeface="Arial"/>
            </a:endParaRPr>
          </a:p>
          <a:p>
            <a:pPr marL="0" indent="0">
              <a:spcBef>
                <a:spcPts val="0"/>
              </a:spcBef>
              <a:buNone/>
            </a:pPr>
            <a:endParaRPr sz="2000" dirty="0">
              <a:latin typeface="Arial"/>
              <a:ea typeface="Arial"/>
              <a:cs typeface="Arial"/>
              <a:sym typeface="Arial"/>
            </a:endParaRPr>
          </a:p>
          <a:p>
            <a:pPr marL="0" indent="0">
              <a:spcBef>
                <a:spcPts val="0"/>
              </a:spcBef>
              <a:buNone/>
            </a:pPr>
            <a:endParaRPr sz="2000" dirty="0">
              <a:latin typeface="Arial"/>
              <a:ea typeface="Arial"/>
              <a:cs typeface="Arial"/>
              <a:sym typeface="Arial"/>
            </a:endParaRPr>
          </a:p>
          <a:p>
            <a:pPr>
              <a:spcBef>
                <a:spcPts val="0"/>
              </a:spcBef>
            </a:pPr>
            <a:r>
              <a:rPr lang="en-US" sz="2000" dirty="0">
                <a:latin typeface="Arial"/>
                <a:ea typeface="Arial"/>
                <a:cs typeface="Arial"/>
                <a:sym typeface="Arial"/>
              </a:rPr>
              <a:t>NCBI Database Repository for Genome Access</a:t>
            </a:r>
            <a:endParaRPr sz="2000" dirty="0">
              <a:latin typeface="Arial"/>
              <a:ea typeface="Arial"/>
              <a:cs typeface="Arial"/>
              <a:sym typeface="Arial"/>
            </a:endParaRPr>
          </a:p>
          <a:p>
            <a:pPr marL="0" indent="0">
              <a:spcBef>
                <a:spcPts val="0"/>
              </a:spcBef>
              <a:buNone/>
            </a:pPr>
            <a:endParaRPr sz="2000" dirty="0">
              <a:latin typeface="Arial"/>
              <a:ea typeface="Arial"/>
              <a:cs typeface="Arial"/>
              <a:sym typeface="Arial"/>
            </a:endParaRPr>
          </a:p>
          <a:p>
            <a:pPr>
              <a:spcBef>
                <a:spcPts val="0"/>
              </a:spcBef>
            </a:pPr>
            <a:r>
              <a:rPr lang="en-US" sz="2000" dirty="0">
                <a:latin typeface="Arial"/>
                <a:ea typeface="Arial"/>
                <a:cs typeface="Arial"/>
                <a:sym typeface="Arial"/>
              </a:rPr>
              <a:t>ESKAPE pathogens / closed assemblies / Illumina sequencing</a:t>
            </a:r>
            <a:endParaRPr sz="2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Data Sanity checks</a:t>
            </a:r>
            <a:endParaRPr/>
          </a:p>
        </p:txBody>
      </p:sp>
      <p:sp>
        <p:nvSpPr>
          <p:cNvPr id="95" name="Google Shape;95;p2"/>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fontScale="92500"/>
          </a:bodyPr>
          <a:lstStyle/>
          <a:p>
            <a:pPr marL="171450" indent="-171450">
              <a:spcBef>
                <a:spcPts val="0"/>
              </a:spcBef>
              <a:buSzPts val="2800"/>
            </a:pPr>
            <a:r>
              <a:rPr lang="en-US"/>
              <a:t>Sufficient Raw and mapped Illumina coverage (&gt; 40X)</a:t>
            </a:r>
            <a:endParaRPr/>
          </a:p>
          <a:p>
            <a:pPr marL="171450" indent="-171450">
              <a:buSzPts val="2800"/>
            </a:pPr>
            <a:r>
              <a:rPr lang="en-US"/>
              <a:t>Assemblies N50 &gt; 50K, Num contigs &lt; 1000 </a:t>
            </a:r>
            <a:endParaRPr/>
          </a:p>
          <a:p>
            <a:pPr marL="171450" indent="-171450">
              <a:buSzPts val="2800"/>
            </a:pPr>
            <a:r>
              <a:rPr lang="en-US"/>
              <a:t>&lt; 10 SNPs from Raw reads against GenBank Assembly</a:t>
            </a:r>
            <a:endParaRPr/>
          </a:p>
          <a:p>
            <a:pPr marL="171450" indent="-171450">
              <a:buSzPts val="2800"/>
            </a:pPr>
            <a:r>
              <a:rPr lang="en-US"/>
              <a:t>&lt; 200Kb missing Illumina coverage (missing coverage is only nanopore or pacbio)</a:t>
            </a:r>
            <a:endParaRPr/>
          </a:p>
          <a:p>
            <a:pPr marL="171450" indent="-171450">
              <a:buSzPts val="2800"/>
            </a:pPr>
            <a:r>
              <a:rPr lang="en-US"/>
              <a:t>RGI Resistance genes present consistently in all assemblies (skesa/spades)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491055" y="1176856"/>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Closed Genomes</a:t>
            </a:r>
            <a:endParaRPr sz="1050" kern="0">
              <a:solidFill>
                <a:srgbClr val="000000"/>
              </a:solidFill>
              <a:latin typeface="Arial"/>
              <a:cs typeface="Arial"/>
              <a:sym typeface="Arial"/>
            </a:endParaRPr>
          </a:p>
        </p:txBody>
      </p:sp>
      <p:sp>
        <p:nvSpPr>
          <p:cNvPr id="102" name="Google Shape;102;p3"/>
          <p:cNvSpPr/>
          <p:nvPr/>
        </p:nvSpPr>
        <p:spPr>
          <a:xfrm>
            <a:off x="2314885" y="1176855"/>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SRA</a:t>
            </a:r>
            <a:endParaRPr sz="1050" kern="0">
              <a:solidFill>
                <a:srgbClr val="000000"/>
              </a:solidFill>
              <a:latin typeface="Arial"/>
              <a:cs typeface="Arial"/>
              <a:sym typeface="Arial"/>
            </a:endParaRPr>
          </a:p>
        </p:txBody>
      </p:sp>
      <p:sp>
        <p:nvSpPr>
          <p:cNvPr id="103" name="Google Shape;103;p3"/>
          <p:cNvSpPr/>
          <p:nvPr/>
        </p:nvSpPr>
        <p:spPr>
          <a:xfrm>
            <a:off x="1594298" y="3274015"/>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SNIPPY</a:t>
            </a:r>
            <a:endParaRPr sz="1050" kern="0">
              <a:solidFill>
                <a:srgbClr val="000000"/>
              </a:solidFill>
              <a:latin typeface="Arial"/>
              <a:cs typeface="Arial"/>
              <a:sym typeface="Arial"/>
            </a:endParaRPr>
          </a:p>
        </p:txBody>
      </p:sp>
      <p:sp>
        <p:nvSpPr>
          <p:cNvPr id="104" name="Google Shape;104;p3"/>
          <p:cNvSpPr/>
          <p:nvPr/>
        </p:nvSpPr>
        <p:spPr>
          <a:xfrm>
            <a:off x="4203320" y="1932229"/>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SHOVILL</a:t>
            </a:r>
            <a:endParaRPr sz="1050" kern="0">
              <a:solidFill>
                <a:srgbClr val="000000"/>
              </a:solidFill>
              <a:latin typeface="Arial"/>
              <a:cs typeface="Arial"/>
              <a:sym typeface="Arial"/>
            </a:endParaRPr>
          </a:p>
        </p:txBody>
      </p:sp>
      <p:sp>
        <p:nvSpPr>
          <p:cNvPr id="105" name="Google Shape;105;p3"/>
          <p:cNvSpPr/>
          <p:nvPr/>
        </p:nvSpPr>
        <p:spPr>
          <a:xfrm>
            <a:off x="669960" y="1837808"/>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Assembly</a:t>
            </a:r>
            <a:endParaRPr sz="1050" kern="0">
              <a:solidFill>
                <a:srgbClr val="000000"/>
              </a:solidFill>
              <a:latin typeface="Arial"/>
              <a:cs typeface="Arial"/>
              <a:sym typeface="Arial"/>
            </a:endParaRPr>
          </a:p>
        </p:txBody>
      </p:sp>
      <p:sp>
        <p:nvSpPr>
          <p:cNvPr id="106" name="Google Shape;106;p3"/>
          <p:cNvSpPr/>
          <p:nvPr/>
        </p:nvSpPr>
        <p:spPr>
          <a:xfrm>
            <a:off x="2493790" y="1837808"/>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FastQ</a:t>
            </a:r>
            <a:endParaRPr sz="1350" kern="0">
              <a:solidFill>
                <a:srgbClr val="000000"/>
              </a:solidFill>
              <a:latin typeface="Calibri"/>
              <a:ea typeface="Calibri"/>
              <a:cs typeface="Calibri"/>
              <a:sym typeface="Calibri"/>
            </a:endParaRPr>
          </a:p>
        </p:txBody>
      </p:sp>
      <p:cxnSp>
        <p:nvCxnSpPr>
          <p:cNvPr id="107" name="Google Shape;107;p3"/>
          <p:cNvCxnSpPr/>
          <p:nvPr/>
        </p:nvCxnSpPr>
        <p:spPr>
          <a:xfrm rot="10800000">
            <a:off x="1250157" y="5318988"/>
            <a:ext cx="352840" cy="0"/>
          </a:xfrm>
          <a:prstGeom prst="straightConnector1">
            <a:avLst/>
          </a:prstGeom>
          <a:noFill/>
          <a:ln w="76200" cap="flat" cmpd="sng">
            <a:solidFill>
              <a:srgbClr val="C55A11"/>
            </a:solidFill>
            <a:prstDash val="solid"/>
            <a:miter lim="800000"/>
            <a:headEnd type="none" w="sm" len="sm"/>
            <a:tailEnd type="triangle" w="med" len="med"/>
          </a:ln>
        </p:spPr>
      </p:cxnSp>
      <p:cxnSp>
        <p:nvCxnSpPr>
          <p:cNvPr id="108" name="Google Shape;108;p3"/>
          <p:cNvCxnSpPr/>
          <p:nvPr/>
        </p:nvCxnSpPr>
        <p:spPr>
          <a:xfrm>
            <a:off x="1415395" y="2672695"/>
            <a:ext cx="685799" cy="511865"/>
          </a:xfrm>
          <a:prstGeom prst="straightConnector1">
            <a:avLst/>
          </a:prstGeom>
          <a:noFill/>
          <a:ln w="76200" cap="flat" cmpd="sng">
            <a:solidFill>
              <a:srgbClr val="C55A11"/>
            </a:solidFill>
            <a:prstDash val="solid"/>
            <a:miter lim="800000"/>
            <a:headEnd type="none" w="sm" len="sm"/>
            <a:tailEnd type="triangle" w="med" len="med"/>
          </a:ln>
        </p:spPr>
      </p:cxnSp>
      <p:cxnSp>
        <p:nvCxnSpPr>
          <p:cNvPr id="109" name="Google Shape;109;p3"/>
          <p:cNvCxnSpPr/>
          <p:nvPr/>
        </p:nvCxnSpPr>
        <p:spPr>
          <a:xfrm flipH="1">
            <a:off x="2493790" y="2613063"/>
            <a:ext cx="541682" cy="571498"/>
          </a:xfrm>
          <a:prstGeom prst="straightConnector1">
            <a:avLst/>
          </a:prstGeom>
          <a:noFill/>
          <a:ln w="76200" cap="flat" cmpd="sng">
            <a:solidFill>
              <a:srgbClr val="C55A11"/>
            </a:solidFill>
            <a:prstDash val="solid"/>
            <a:miter lim="800000"/>
            <a:headEnd type="none" w="sm" len="sm"/>
            <a:tailEnd type="triangle" w="med" len="med"/>
          </a:ln>
        </p:spPr>
      </p:cxnSp>
      <p:sp>
        <p:nvSpPr>
          <p:cNvPr id="110" name="Google Shape;110;p3"/>
          <p:cNvSpPr/>
          <p:nvPr/>
        </p:nvSpPr>
        <p:spPr>
          <a:xfrm>
            <a:off x="5917820" y="1330912"/>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SPADES Assembly</a:t>
            </a:r>
            <a:endParaRPr sz="1050" kern="0">
              <a:solidFill>
                <a:srgbClr val="000000"/>
              </a:solidFill>
              <a:latin typeface="Arial"/>
              <a:cs typeface="Arial"/>
              <a:sym typeface="Arial"/>
            </a:endParaRPr>
          </a:p>
        </p:txBody>
      </p:sp>
      <p:sp>
        <p:nvSpPr>
          <p:cNvPr id="111" name="Google Shape;111;p3"/>
          <p:cNvSpPr/>
          <p:nvPr/>
        </p:nvSpPr>
        <p:spPr>
          <a:xfrm>
            <a:off x="5917821" y="2213009"/>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SKESA Assembly</a:t>
            </a:r>
            <a:endParaRPr sz="1050" kern="0">
              <a:solidFill>
                <a:srgbClr val="000000"/>
              </a:solidFill>
              <a:latin typeface="Arial"/>
              <a:cs typeface="Arial"/>
              <a:sym typeface="Arial"/>
            </a:endParaRPr>
          </a:p>
        </p:txBody>
      </p:sp>
      <p:cxnSp>
        <p:nvCxnSpPr>
          <p:cNvPr id="112" name="Google Shape;112;p3"/>
          <p:cNvCxnSpPr>
            <a:endCxn id="110" idx="1"/>
          </p:cNvCxnSpPr>
          <p:nvPr/>
        </p:nvCxnSpPr>
        <p:spPr>
          <a:xfrm rot="10800000" flipH="1">
            <a:off x="5654345" y="1673812"/>
            <a:ext cx="263475" cy="342900"/>
          </a:xfrm>
          <a:prstGeom prst="straightConnector1">
            <a:avLst/>
          </a:prstGeom>
          <a:noFill/>
          <a:ln w="76200" cap="flat" cmpd="sng">
            <a:solidFill>
              <a:srgbClr val="C55A11"/>
            </a:solidFill>
            <a:prstDash val="solid"/>
            <a:miter lim="800000"/>
            <a:headEnd type="none" w="sm" len="sm"/>
            <a:tailEnd type="triangle" w="med" len="med"/>
          </a:ln>
        </p:spPr>
      </p:cxnSp>
      <p:cxnSp>
        <p:nvCxnSpPr>
          <p:cNvPr id="113" name="Google Shape;113;p3"/>
          <p:cNvCxnSpPr/>
          <p:nvPr/>
        </p:nvCxnSpPr>
        <p:spPr>
          <a:xfrm>
            <a:off x="5654433" y="2468941"/>
            <a:ext cx="263387" cy="203754"/>
          </a:xfrm>
          <a:prstGeom prst="straightConnector1">
            <a:avLst/>
          </a:prstGeom>
          <a:noFill/>
          <a:ln w="76200" cap="flat" cmpd="sng">
            <a:solidFill>
              <a:srgbClr val="C55A11"/>
            </a:solidFill>
            <a:prstDash val="solid"/>
            <a:miter lim="800000"/>
            <a:headEnd type="none" w="sm" len="sm"/>
            <a:tailEnd type="triangle" w="med" len="med"/>
          </a:ln>
        </p:spPr>
      </p:cxnSp>
      <p:sp>
        <p:nvSpPr>
          <p:cNvPr id="114" name="Google Shape;114;p3"/>
          <p:cNvSpPr/>
          <p:nvPr/>
        </p:nvSpPr>
        <p:spPr>
          <a:xfrm>
            <a:off x="1773203" y="3934967"/>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Mapped Reads (BAM)</a:t>
            </a:r>
            <a:endParaRPr sz="1050" kern="0">
              <a:solidFill>
                <a:srgbClr val="000000"/>
              </a:solidFill>
              <a:latin typeface="Arial"/>
              <a:cs typeface="Arial"/>
              <a:sym typeface="Arial"/>
            </a:endParaRPr>
          </a:p>
        </p:txBody>
      </p:sp>
      <p:cxnSp>
        <p:nvCxnSpPr>
          <p:cNvPr id="115" name="Google Shape;115;p3"/>
          <p:cNvCxnSpPr/>
          <p:nvPr/>
        </p:nvCxnSpPr>
        <p:spPr>
          <a:xfrm rot="10800000">
            <a:off x="1415395" y="4277867"/>
            <a:ext cx="268356" cy="0"/>
          </a:xfrm>
          <a:prstGeom prst="straightConnector1">
            <a:avLst/>
          </a:prstGeom>
          <a:noFill/>
          <a:ln w="76200" cap="flat" cmpd="sng">
            <a:solidFill>
              <a:srgbClr val="C55A11"/>
            </a:solidFill>
            <a:prstDash val="solid"/>
            <a:miter lim="800000"/>
            <a:headEnd type="none" w="sm" len="sm"/>
            <a:tailEnd type="triangle" w="med" len="med"/>
          </a:ln>
        </p:spPr>
      </p:cxnSp>
      <p:sp>
        <p:nvSpPr>
          <p:cNvPr id="116" name="Google Shape;116;p3"/>
          <p:cNvSpPr/>
          <p:nvPr/>
        </p:nvSpPr>
        <p:spPr>
          <a:xfrm>
            <a:off x="3661638" y="3934967"/>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Filtered</a:t>
            </a:r>
            <a:endParaRPr sz="1050" kern="0">
              <a:solidFill>
                <a:srgbClr val="000000"/>
              </a:solidFill>
              <a:latin typeface="Arial"/>
              <a:cs typeface="Arial"/>
              <a:sym typeface="Arial"/>
            </a:endParaRPr>
          </a:p>
          <a:p>
            <a:pPr algn="ctr" defTabSz="685800">
              <a:buClr>
                <a:srgbClr val="000000"/>
              </a:buClr>
            </a:pPr>
            <a:r>
              <a:rPr lang="en-US" sz="1350" kern="0">
                <a:solidFill>
                  <a:srgbClr val="000000"/>
                </a:solidFill>
                <a:latin typeface="Calibri"/>
                <a:ea typeface="Calibri"/>
                <a:cs typeface="Calibri"/>
                <a:sym typeface="Calibri"/>
              </a:rPr>
              <a:t>FastQ</a:t>
            </a:r>
            <a:endParaRPr sz="1350" kern="0">
              <a:solidFill>
                <a:srgbClr val="000000"/>
              </a:solidFill>
              <a:latin typeface="Calibri"/>
              <a:ea typeface="Calibri"/>
              <a:cs typeface="Calibri"/>
              <a:sym typeface="Calibri"/>
            </a:endParaRPr>
          </a:p>
        </p:txBody>
      </p:sp>
      <p:cxnSp>
        <p:nvCxnSpPr>
          <p:cNvPr id="117" name="Google Shape;117;p3"/>
          <p:cNvCxnSpPr/>
          <p:nvPr/>
        </p:nvCxnSpPr>
        <p:spPr>
          <a:xfrm>
            <a:off x="2314885" y="4720156"/>
            <a:ext cx="0" cy="323022"/>
          </a:xfrm>
          <a:prstGeom prst="straightConnector1">
            <a:avLst/>
          </a:prstGeom>
          <a:noFill/>
          <a:ln w="76200" cap="flat" cmpd="sng">
            <a:solidFill>
              <a:srgbClr val="C55A11"/>
            </a:solidFill>
            <a:prstDash val="solid"/>
            <a:miter lim="800000"/>
            <a:headEnd type="none" w="sm" len="sm"/>
            <a:tailEnd type="triangle" w="med" len="med"/>
          </a:ln>
        </p:spPr>
      </p:cxnSp>
      <p:sp>
        <p:nvSpPr>
          <p:cNvPr id="118" name="Google Shape;118;p3"/>
          <p:cNvSpPr/>
          <p:nvPr/>
        </p:nvSpPr>
        <p:spPr>
          <a:xfrm>
            <a:off x="1683751" y="5070510"/>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BEDTools</a:t>
            </a:r>
            <a:endParaRPr sz="1350" kern="0">
              <a:solidFill>
                <a:srgbClr val="000000"/>
              </a:solidFill>
              <a:latin typeface="Calibri"/>
              <a:ea typeface="Calibri"/>
              <a:cs typeface="Calibri"/>
              <a:sym typeface="Calibri"/>
            </a:endParaRPr>
          </a:p>
        </p:txBody>
      </p:sp>
      <p:cxnSp>
        <p:nvCxnSpPr>
          <p:cNvPr id="119" name="Google Shape;119;p3"/>
          <p:cNvCxnSpPr/>
          <p:nvPr/>
        </p:nvCxnSpPr>
        <p:spPr>
          <a:xfrm>
            <a:off x="3756060" y="2180708"/>
            <a:ext cx="263387" cy="0"/>
          </a:xfrm>
          <a:prstGeom prst="straightConnector1">
            <a:avLst/>
          </a:prstGeom>
          <a:noFill/>
          <a:ln w="76200" cap="flat" cmpd="sng">
            <a:solidFill>
              <a:srgbClr val="C55A11"/>
            </a:solidFill>
            <a:prstDash val="solid"/>
            <a:miter lim="800000"/>
            <a:headEnd type="none" w="sm" len="sm"/>
            <a:tailEnd type="triangle" w="med" len="med"/>
          </a:ln>
        </p:spPr>
      </p:cxnSp>
      <p:sp>
        <p:nvSpPr>
          <p:cNvPr id="120" name="Google Shape;120;p3"/>
          <p:cNvSpPr/>
          <p:nvPr/>
        </p:nvSpPr>
        <p:spPr>
          <a:xfrm>
            <a:off x="71436" y="4881667"/>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Coverage Info</a:t>
            </a:r>
            <a:endParaRPr sz="1050" kern="0">
              <a:solidFill>
                <a:srgbClr val="000000"/>
              </a:solidFill>
              <a:latin typeface="Arial"/>
              <a:cs typeface="Arial"/>
              <a:sym typeface="Arial"/>
            </a:endParaRPr>
          </a:p>
        </p:txBody>
      </p:sp>
      <p:cxnSp>
        <p:nvCxnSpPr>
          <p:cNvPr id="121" name="Google Shape;121;p3"/>
          <p:cNvCxnSpPr/>
          <p:nvPr/>
        </p:nvCxnSpPr>
        <p:spPr>
          <a:xfrm>
            <a:off x="3198693" y="4240129"/>
            <a:ext cx="263387" cy="0"/>
          </a:xfrm>
          <a:prstGeom prst="straightConnector1">
            <a:avLst/>
          </a:prstGeom>
          <a:noFill/>
          <a:ln w="76200" cap="flat" cmpd="sng">
            <a:solidFill>
              <a:srgbClr val="C55A11"/>
            </a:solidFill>
            <a:prstDash val="solid"/>
            <a:miter lim="800000"/>
            <a:headEnd type="none" w="sm" len="sm"/>
            <a:tailEnd type="triangle" w="med" len="med"/>
          </a:ln>
        </p:spPr>
      </p:cxnSp>
      <p:sp>
        <p:nvSpPr>
          <p:cNvPr id="122" name="Google Shape;122;p3"/>
          <p:cNvSpPr/>
          <p:nvPr/>
        </p:nvSpPr>
        <p:spPr>
          <a:xfrm>
            <a:off x="53347" y="3782622"/>
            <a:ext cx="1083365" cy="685800"/>
          </a:xfrm>
          <a:prstGeom prst="roundRect">
            <a:avLst>
              <a:gd name="adj" fmla="val 16667"/>
            </a:avLst>
          </a:prstGeom>
          <a:noFill/>
          <a:ln w="38100" cap="flat" cmpd="sng">
            <a:solidFill>
              <a:srgbClr val="548135"/>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Variants</a:t>
            </a:r>
            <a:endParaRPr sz="1050" kern="0">
              <a:solidFill>
                <a:srgbClr val="000000"/>
              </a:solidFill>
              <a:latin typeface="Arial"/>
              <a:cs typeface="Arial"/>
              <a:sym typeface="Arial"/>
            </a:endParaRPr>
          </a:p>
        </p:txBody>
      </p:sp>
      <p:sp>
        <p:nvSpPr>
          <p:cNvPr id="123" name="Google Shape;123;p3"/>
          <p:cNvSpPr/>
          <p:nvPr/>
        </p:nvSpPr>
        <p:spPr>
          <a:xfrm>
            <a:off x="7104460" y="1489472"/>
            <a:ext cx="460772" cy="1183223"/>
          </a:xfrm>
          <a:prstGeom prst="rightBrace">
            <a:avLst>
              <a:gd name="adj1" fmla="val 8333"/>
              <a:gd name="adj2" fmla="val 50000"/>
            </a:avLst>
          </a:prstGeom>
          <a:noFill/>
          <a:ln w="57150" cap="flat" cmpd="sng">
            <a:solidFill>
              <a:srgbClr val="C55A11"/>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endParaRPr sz="1350" kern="0">
              <a:solidFill>
                <a:srgbClr val="000000"/>
              </a:solidFill>
              <a:latin typeface="Calibri"/>
              <a:ea typeface="Calibri"/>
              <a:cs typeface="Calibri"/>
              <a:sym typeface="Calibri"/>
            </a:endParaRPr>
          </a:p>
        </p:txBody>
      </p:sp>
      <p:sp>
        <p:nvSpPr>
          <p:cNvPr id="124" name="Google Shape;124;p3"/>
          <p:cNvSpPr/>
          <p:nvPr/>
        </p:nvSpPr>
        <p:spPr>
          <a:xfrm>
            <a:off x="7619896" y="1845262"/>
            <a:ext cx="1441175" cy="496957"/>
          </a:xfrm>
          <a:prstGeom prst="rect">
            <a:avLst/>
          </a:prstGeom>
          <a:noFill/>
          <a:ln w="57150" cap="flat" cmpd="sng">
            <a:solidFill>
              <a:srgbClr val="0070C0"/>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350" kern="0">
                <a:solidFill>
                  <a:srgbClr val="000000"/>
                </a:solidFill>
                <a:latin typeface="Calibri"/>
                <a:ea typeface="Calibri"/>
                <a:cs typeface="Calibri"/>
                <a:sym typeface="Calibri"/>
              </a:rPr>
              <a:t>QUAST</a:t>
            </a:r>
            <a:endParaRPr sz="1050" kern="0">
              <a:solidFill>
                <a:srgbClr val="000000"/>
              </a:solidFill>
              <a:latin typeface="Arial"/>
              <a:cs typeface="Arial"/>
              <a:sym typeface="Arial"/>
            </a:endParaRPr>
          </a:p>
        </p:txBody>
      </p:sp>
      <p:cxnSp>
        <p:nvCxnSpPr>
          <p:cNvPr id="125" name="Google Shape;125;p3"/>
          <p:cNvCxnSpPr/>
          <p:nvPr/>
        </p:nvCxnSpPr>
        <p:spPr>
          <a:xfrm rot="10800000" flipH="1">
            <a:off x="4203320" y="2523607"/>
            <a:ext cx="541683" cy="1357553"/>
          </a:xfrm>
          <a:prstGeom prst="straightConnector1">
            <a:avLst/>
          </a:prstGeom>
          <a:noFill/>
          <a:ln w="76200" cap="flat" cmpd="sng">
            <a:solidFill>
              <a:srgbClr val="C55A11"/>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Real Data</a:t>
            </a:r>
            <a:endParaRPr/>
          </a:p>
        </p:txBody>
      </p:sp>
      <p:sp>
        <p:nvSpPr>
          <p:cNvPr id="131" name="Google Shape;131;p4"/>
          <p:cNvSpPr txBox="1">
            <a:spLocks noGrp="1"/>
          </p:cNvSpPr>
          <p:nvPr>
            <p:ph type="body" idx="1"/>
          </p:nvPr>
        </p:nvSpPr>
        <p:spPr>
          <a:xfrm>
            <a:off x="4681856" y="1372931"/>
            <a:ext cx="4333950" cy="4351275"/>
          </a:xfrm>
          <a:prstGeom prst="rect">
            <a:avLst/>
          </a:prstGeom>
          <a:noFill/>
          <a:ln>
            <a:noFill/>
          </a:ln>
        </p:spPr>
        <p:txBody>
          <a:bodyPr spcFirstLastPara="1" wrap="square" lIns="68569" tIns="34275" rIns="68569" bIns="34275" anchor="t" anchorCtr="0">
            <a:normAutofit lnSpcReduction="10000"/>
          </a:bodyPr>
          <a:lstStyle/>
          <a:p>
            <a:pPr marL="171450" indent="-171450">
              <a:spcBef>
                <a:spcPts val="0"/>
              </a:spcBef>
            </a:pPr>
            <a:r>
              <a:rPr lang="en-US" sz="1350" i="1"/>
              <a:t>5 Acinetobacter baumannii</a:t>
            </a:r>
            <a:endParaRPr sz="1350" i="1"/>
          </a:p>
          <a:p>
            <a:pPr marL="171450" indent="-171450"/>
            <a:r>
              <a:rPr lang="en-US" sz="1350" i="1"/>
              <a:t>3 Enterobacter asburiae</a:t>
            </a:r>
            <a:endParaRPr sz="1350" i="1"/>
          </a:p>
          <a:p>
            <a:pPr marL="171450" indent="-171450"/>
            <a:r>
              <a:rPr lang="en-US" sz="1350" i="1"/>
              <a:t>   1 Enterobacter bugandensis</a:t>
            </a:r>
            <a:endParaRPr sz="1350" i="1"/>
          </a:p>
          <a:p>
            <a:pPr marL="171450" indent="-171450"/>
            <a:r>
              <a:rPr lang="en-US" sz="1350" i="1"/>
              <a:t>   1 Enterobacter cancerogenus</a:t>
            </a:r>
            <a:endParaRPr sz="1350" i="1"/>
          </a:p>
          <a:p>
            <a:pPr marL="171450" indent="-171450"/>
            <a:r>
              <a:rPr lang="en-US" sz="1350" i="1"/>
              <a:t>   1 Enterobacter cloacae</a:t>
            </a:r>
            <a:endParaRPr/>
          </a:p>
          <a:p>
            <a:pPr marL="171450" indent="-171450"/>
            <a:r>
              <a:rPr lang="en-US" sz="1350" i="1"/>
              <a:t>   1 Enterobacter cloacae complex sp.</a:t>
            </a:r>
            <a:endParaRPr/>
          </a:p>
          <a:p>
            <a:pPr marL="171450" indent="-171450"/>
            <a:r>
              <a:rPr lang="en-US" sz="1350" i="1"/>
              <a:t>   9 Enterobacter hormaechei</a:t>
            </a:r>
            <a:endParaRPr sz="1350" i="1"/>
          </a:p>
          <a:p>
            <a:pPr marL="171450" indent="-171450"/>
            <a:r>
              <a:rPr lang="en-US" sz="1350" i="1"/>
              <a:t>   2 Enterobacter hormaechei subsp. hoffmannii</a:t>
            </a:r>
            <a:endParaRPr sz="1350" i="1"/>
          </a:p>
          <a:p>
            <a:pPr marL="171450" indent="-171450"/>
            <a:r>
              <a:rPr lang="en-US" sz="1350" i="1"/>
              <a:t>   2 Enterobacter roggenkampii</a:t>
            </a:r>
            <a:endParaRPr sz="1350" i="1"/>
          </a:p>
          <a:p>
            <a:pPr marL="171450" indent="-171450"/>
            <a:r>
              <a:rPr lang="en-US" sz="1350" i="1"/>
              <a:t>   3 Enterococcus faecium</a:t>
            </a:r>
            <a:endParaRPr/>
          </a:p>
          <a:p>
            <a:pPr marL="171450" indent="-171450"/>
            <a:r>
              <a:rPr lang="en-US" sz="1350" i="1"/>
              <a:t>   1 Enterococcus gallinarum</a:t>
            </a:r>
            <a:endParaRPr sz="1350" i="1"/>
          </a:p>
          <a:p>
            <a:pPr marL="171450" indent="-171450"/>
            <a:r>
              <a:rPr lang="en-US" sz="1350" i="1"/>
              <a:t>  30 Escherichia coli</a:t>
            </a:r>
            <a:endParaRPr/>
          </a:p>
          <a:p>
            <a:pPr marL="171450" indent="-171450"/>
            <a:r>
              <a:rPr lang="en-US" sz="1350" i="1"/>
              <a:t>63 Klebsiella pneumoniae</a:t>
            </a:r>
            <a:endParaRPr/>
          </a:p>
          <a:p>
            <a:pPr marL="171450" indent="-171450"/>
            <a:r>
              <a:rPr lang="en-US" sz="1350" i="1"/>
              <a:t>   6 Klebsiella pneumoniae subsp. pneumoniae</a:t>
            </a:r>
            <a:endParaRPr/>
          </a:p>
          <a:p>
            <a:pPr marL="171450" indent="-171450"/>
            <a:r>
              <a:rPr lang="en-US" sz="1350" i="1"/>
              <a:t>8 Pseudomonas aeruginosa</a:t>
            </a:r>
            <a:endParaRPr/>
          </a:p>
          <a:p>
            <a:pPr marL="171450" indent="-171450"/>
            <a:r>
              <a:rPr lang="en-US" sz="1350" i="1"/>
              <a:t>32 Staphylococcus aureus</a:t>
            </a:r>
            <a:endParaRPr sz="1350"/>
          </a:p>
        </p:txBody>
      </p:sp>
      <p:sp>
        <p:nvSpPr>
          <p:cNvPr id="132" name="Google Shape;132;p4"/>
          <p:cNvSpPr txBox="1"/>
          <p:nvPr/>
        </p:nvSpPr>
        <p:spPr>
          <a:xfrm>
            <a:off x="452400" y="2474982"/>
            <a:ext cx="3890025" cy="2146711"/>
          </a:xfrm>
          <a:prstGeom prst="rect">
            <a:avLst/>
          </a:prstGeom>
          <a:noFill/>
          <a:ln>
            <a:noFill/>
          </a:ln>
        </p:spPr>
        <p:txBody>
          <a:bodyPr spcFirstLastPara="1" wrap="square" lIns="68569" tIns="34275" rIns="68569" bIns="34275" anchor="t" anchorCtr="0">
            <a:spAutoFit/>
          </a:bodyPr>
          <a:lstStyle/>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400 GB Data of Assemblies and Reads</a:t>
            </a:r>
            <a:endParaRPr sz="1350" b="1" kern="0" dirty="0">
              <a:solidFill>
                <a:srgbClr val="000000"/>
              </a:solidFill>
              <a:latin typeface="Calibri"/>
              <a:ea typeface="Calibri"/>
              <a:cs typeface="Calibri"/>
              <a:sym typeface="Calibri"/>
            </a:endParaRPr>
          </a:p>
          <a:p>
            <a:pPr marL="342900" defTabSz="685800">
              <a:buClr>
                <a:srgbClr val="000000"/>
              </a:buClr>
            </a:pPr>
            <a:endParaRPr sz="1350" b="1" kern="0" dirty="0">
              <a:solidFill>
                <a:srgbClr val="000000"/>
              </a:solidFill>
              <a:latin typeface="Calibri"/>
              <a:ea typeface="Calibri"/>
              <a:cs typeface="Calibri"/>
              <a:sym typeface="Calibri"/>
            </a:endParaRPr>
          </a:p>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Frozen snapshot to inhibit any future corrections</a:t>
            </a:r>
            <a:endParaRPr sz="1050" kern="0" dirty="0">
              <a:solidFill>
                <a:srgbClr val="000000"/>
              </a:solidFill>
              <a:latin typeface="Arial"/>
              <a:cs typeface="Arial"/>
              <a:sym typeface="Arial"/>
            </a:endParaRPr>
          </a:p>
          <a:p>
            <a:pPr marL="342900" defTabSz="685800">
              <a:buClr>
                <a:srgbClr val="000000"/>
              </a:buClr>
            </a:pPr>
            <a:endParaRPr sz="1350" b="1" kern="0" dirty="0">
              <a:solidFill>
                <a:srgbClr val="000000"/>
              </a:solidFill>
              <a:latin typeface="Calibri"/>
              <a:ea typeface="Calibri"/>
              <a:cs typeface="Calibri"/>
              <a:sym typeface="Calibri"/>
            </a:endParaRPr>
          </a:p>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Storage  (</a:t>
            </a:r>
            <a:r>
              <a:rPr lang="en-US" sz="1350" b="1" kern="0" dirty="0" err="1">
                <a:solidFill>
                  <a:srgbClr val="000000"/>
                </a:solidFill>
                <a:latin typeface="Calibri"/>
                <a:ea typeface="Calibri"/>
                <a:cs typeface="Calibri"/>
                <a:sym typeface="Calibri"/>
              </a:rPr>
              <a:t>Zenodo</a:t>
            </a:r>
            <a:r>
              <a:rPr lang="en-US" sz="1350" b="1" kern="0" dirty="0">
                <a:solidFill>
                  <a:srgbClr val="000000"/>
                </a:solidFill>
                <a:latin typeface="Calibri"/>
                <a:ea typeface="Calibri"/>
                <a:cs typeface="Calibri"/>
                <a:sym typeface="Calibri"/>
              </a:rPr>
              <a:t>)?</a:t>
            </a:r>
            <a:endParaRPr sz="1050" kern="0" dirty="0">
              <a:solidFill>
                <a:srgbClr val="000000"/>
              </a:solidFill>
              <a:latin typeface="Arial"/>
              <a:cs typeface="Arial"/>
              <a:sym typeface="Arial"/>
            </a:endParaRPr>
          </a:p>
          <a:p>
            <a:pPr defTabSz="685800">
              <a:buClr>
                <a:srgbClr val="000000"/>
              </a:buClr>
            </a:pPr>
            <a:endParaRPr sz="1350" b="1" kern="0" dirty="0">
              <a:solidFill>
                <a:srgbClr val="000000"/>
              </a:solidFill>
              <a:latin typeface="Calibri"/>
              <a:ea typeface="Calibri"/>
              <a:cs typeface="Calibri"/>
              <a:sym typeface="Calibri"/>
            </a:endParaRPr>
          </a:p>
          <a:p>
            <a:pPr marL="214313" indent="-214313" defTabSz="685800">
              <a:buClr>
                <a:srgbClr val="000000"/>
              </a:buClr>
              <a:buSzPts val="1800"/>
              <a:buFont typeface="Arial"/>
              <a:buChar char="•"/>
            </a:pPr>
            <a:r>
              <a:rPr lang="en-US" sz="1350" b="1" kern="0" dirty="0">
                <a:solidFill>
                  <a:srgbClr val="000000"/>
                </a:solidFill>
                <a:latin typeface="Calibri"/>
                <a:ea typeface="Calibri"/>
                <a:cs typeface="Calibri"/>
                <a:sym typeface="Calibri"/>
              </a:rPr>
              <a:t>Develop scripts that inserts genes or transposons into data for simulated data generation on the fly (otherwise simulated data too big to reasonably store))</a:t>
            </a:r>
            <a:endParaRPr sz="1350" b="1" kern="0" dirty="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fontScale="90000"/>
          </a:bodyPr>
          <a:lstStyle/>
          <a:p>
            <a:pPr>
              <a:buSzPts val="4400"/>
            </a:pPr>
            <a:r>
              <a:rPr lang="en-US"/>
              <a:t>OXA-48 Frequency in Dataset from CARD</a:t>
            </a:r>
            <a:endParaRPr/>
          </a:p>
        </p:txBody>
      </p:sp>
      <p:sp>
        <p:nvSpPr>
          <p:cNvPr id="138" name="Google Shape;138;p5"/>
          <p:cNvSpPr txBox="1">
            <a:spLocks noGrp="1"/>
          </p:cNvSpPr>
          <p:nvPr>
            <p:ph type="body" idx="1"/>
          </p:nvPr>
        </p:nvSpPr>
        <p:spPr>
          <a:xfrm>
            <a:off x="628651" y="2226469"/>
            <a:ext cx="3644411" cy="3263504"/>
          </a:xfrm>
          <a:prstGeom prst="rect">
            <a:avLst/>
          </a:prstGeom>
          <a:noFill/>
          <a:ln>
            <a:noFill/>
          </a:ln>
        </p:spPr>
        <p:txBody>
          <a:bodyPr spcFirstLastPara="1" wrap="square" lIns="68569" tIns="34275" rIns="68569" bIns="34275" anchor="t" anchorCtr="0">
            <a:normAutofit/>
          </a:bodyPr>
          <a:lstStyle/>
          <a:p>
            <a:pPr marL="0" indent="0">
              <a:buSzPts val="2800"/>
              <a:buNone/>
            </a:pPr>
            <a:r>
              <a:rPr lang="en-US"/>
              <a:t>ESKAPE pathogens = </a:t>
            </a:r>
            <a:endParaRPr/>
          </a:p>
          <a:p>
            <a:pPr marL="0" indent="0">
              <a:buSzPts val="2800"/>
              <a:buNone/>
            </a:pPr>
            <a:r>
              <a:rPr lang="en-US" i="1"/>
              <a:t>Enterobacter </a:t>
            </a:r>
            <a:r>
              <a:rPr lang="en-US"/>
              <a:t>spp.</a:t>
            </a:r>
            <a:endParaRPr/>
          </a:p>
          <a:p>
            <a:pPr marL="0" indent="0">
              <a:buSzPts val="2800"/>
              <a:buNone/>
            </a:pPr>
            <a:r>
              <a:rPr lang="en-US"/>
              <a:t>E. coli</a:t>
            </a:r>
            <a:endParaRPr/>
          </a:p>
          <a:p>
            <a:pPr marL="0" indent="0">
              <a:buSzPts val="2800"/>
              <a:buNone/>
            </a:pPr>
            <a:r>
              <a:rPr lang="en-US"/>
              <a:t>K. pneumoniae</a:t>
            </a:r>
            <a:endParaRPr/>
          </a:p>
        </p:txBody>
      </p:sp>
      <p:sp>
        <p:nvSpPr>
          <p:cNvPr id="139" name="Google Shape;139;p5"/>
          <p:cNvSpPr/>
          <p:nvPr/>
        </p:nvSpPr>
        <p:spPr>
          <a:xfrm>
            <a:off x="4354097" y="2125320"/>
            <a:ext cx="3488175" cy="3924151"/>
          </a:xfrm>
          <a:prstGeom prst="rect">
            <a:avLst/>
          </a:prstGeom>
          <a:noFill/>
          <a:ln>
            <a:noFill/>
          </a:ln>
        </p:spPr>
        <p:txBody>
          <a:bodyPr spcFirstLastPara="1" wrap="square" lIns="0" tIns="0" rIns="0" bIns="0" anchor="ctr" anchorCtr="0">
            <a:spAutoFit/>
          </a:bodyPr>
          <a:lstStyle/>
          <a:p>
            <a:pPr defTabSz="685800">
              <a:buClr>
                <a:srgbClr val="24292F"/>
              </a:buClr>
              <a:buSzPts val="2000"/>
            </a:pPr>
            <a:r>
              <a:rPr lang="en-US" sz="1500" kern="0">
                <a:solidFill>
                  <a:srgbClr val="24292F"/>
                </a:solidFill>
                <a:latin typeface="Calibri"/>
                <a:ea typeface="Calibri"/>
                <a:cs typeface="Calibri"/>
                <a:sym typeface="Calibri"/>
              </a:rPr>
              <a:t>Citrobacter freundii 3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Citrobacter koseri 1</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 Citrobacter werkmanii 1</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Citrobacter youngae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chengduensis 3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cloacae 29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hormaechei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kobei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Enterobacter roggenkampii 85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Escherichia coli 2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michiganensis 2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oxytoca 694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pneumoniae 9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Klebsiella quasipneumoniae 2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Proteus mirabilis 1 </a:t>
            </a:r>
            <a:endParaRPr sz="1500" kern="0">
              <a:solidFill>
                <a:srgbClr val="24292F"/>
              </a:solidFill>
              <a:latin typeface="Calibri"/>
              <a:ea typeface="Calibri"/>
              <a:cs typeface="Calibri"/>
              <a:sym typeface="Calibri"/>
            </a:endParaRPr>
          </a:p>
          <a:p>
            <a:pPr defTabSz="685800">
              <a:buClr>
                <a:srgbClr val="24292F"/>
              </a:buClr>
              <a:buSzPts val="2000"/>
            </a:pPr>
            <a:r>
              <a:rPr lang="en-US" sz="1500" kern="0">
                <a:solidFill>
                  <a:srgbClr val="24292F"/>
                </a:solidFill>
                <a:latin typeface="Calibri"/>
                <a:ea typeface="Calibri"/>
                <a:cs typeface="Calibri"/>
                <a:sym typeface="Calibri"/>
              </a:rPr>
              <a:t>Raoultella planticola 16 Serratia marcescens </a:t>
            </a:r>
            <a:br>
              <a:rPr lang="en-US" sz="1500" kern="0">
                <a:solidFill>
                  <a:srgbClr val="000000"/>
                </a:solidFill>
                <a:latin typeface="Calibri"/>
                <a:ea typeface="Calibri"/>
                <a:cs typeface="Calibri"/>
                <a:sym typeface="Calibri"/>
              </a:rPr>
            </a:br>
            <a:endParaRPr sz="1500" kern="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Simulated Data</a:t>
            </a:r>
            <a:endParaRPr/>
          </a:p>
        </p:txBody>
      </p:sp>
      <p:sp>
        <p:nvSpPr>
          <p:cNvPr id="145" name="Google Shape;145;p6"/>
          <p:cNvSpPr txBox="1">
            <a:spLocks noGrp="1"/>
          </p:cNvSpPr>
          <p:nvPr>
            <p:ph type="body" idx="1"/>
          </p:nvPr>
        </p:nvSpPr>
        <p:spPr>
          <a:xfrm>
            <a:off x="375750" y="2402719"/>
            <a:ext cx="8392500" cy="3263625"/>
          </a:xfrm>
          <a:prstGeom prst="rect">
            <a:avLst/>
          </a:prstGeom>
          <a:noFill/>
          <a:ln>
            <a:noFill/>
          </a:ln>
        </p:spPr>
        <p:txBody>
          <a:bodyPr spcFirstLastPara="1" wrap="square" lIns="68569" tIns="34275" rIns="68569" bIns="34275" anchor="t" anchorCtr="0">
            <a:normAutofit/>
          </a:bodyPr>
          <a:lstStyle/>
          <a:p>
            <a:pPr marL="171450" indent="-171450">
              <a:spcBef>
                <a:spcPts val="0"/>
              </a:spcBef>
              <a:buSzPts val="2800"/>
            </a:pPr>
            <a:r>
              <a:rPr lang="en-US" dirty="0"/>
              <a:t>Chose </a:t>
            </a:r>
            <a:r>
              <a:rPr lang="en-US" i="1" dirty="0"/>
              <a:t>Klebsiella pneumoniae </a:t>
            </a:r>
            <a:r>
              <a:rPr lang="en-US" dirty="0"/>
              <a:t>and </a:t>
            </a:r>
            <a:r>
              <a:rPr lang="en-US" i="1" dirty="0"/>
              <a:t>OXA-48</a:t>
            </a:r>
            <a:r>
              <a:rPr lang="en-US" dirty="0"/>
              <a:t> to generate </a:t>
            </a:r>
            <a:endParaRPr dirty="0"/>
          </a:p>
          <a:p>
            <a:pPr marL="171450" indent="-171450">
              <a:buSzPts val="2800"/>
            </a:pPr>
            <a:r>
              <a:rPr lang="en-US" dirty="0"/>
              <a:t>Insertion of OXA-48 gene in negative isolates via </a:t>
            </a:r>
            <a:r>
              <a:rPr lang="nl-NL" dirty="0" err="1"/>
              <a:t>injectgenes.py</a:t>
            </a:r>
            <a:endParaRPr dirty="0"/>
          </a:p>
          <a:p>
            <a:pPr marL="171450" indent="-123825"/>
            <a:r>
              <a:rPr lang="en-US" dirty="0"/>
              <a:t> Inserts in contigs at designated region within a contig</a:t>
            </a:r>
            <a:endParaRPr dirty="0"/>
          </a:p>
          <a:p>
            <a:pPr marL="171450" indent="-171450">
              <a:buSzPts val="2800"/>
            </a:pPr>
            <a:r>
              <a:rPr lang="en-US" dirty="0"/>
              <a:t> Then use Art-Illumina – to generate reads from this simulated contig data.</a:t>
            </a:r>
            <a:endParaRPr dirty="0"/>
          </a:p>
        </p:txBody>
      </p:sp>
      <p:sp>
        <p:nvSpPr>
          <p:cNvPr id="146" name="Google Shape;146;p6"/>
          <p:cNvSpPr/>
          <p:nvPr/>
        </p:nvSpPr>
        <p:spPr>
          <a:xfrm>
            <a:off x="0" y="832493"/>
            <a:ext cx="9144000" cy="392415"/>
          </a:xfrm>
          <a:prstGeom prst="rect">
            <a:avLst/>
          </a:prstGeom>
          <a:noFill/>
          <a:ln>
            <a:noFill/>
          </a:ln>
        </p:spPr>
        <p:txBody>
          <a:bodyPr spcFirstLastPara="1" wrap="square" lIns="0" tIns="0" rIns="0" bIns="0" anchor="ctr" anchorCtr="0">
            <a:spAutoFit/>
          </a:bodyPr>
          <a:lstStyle/>
          <a:p>
            <a:pPr defTabSz="685800">
              <a:buClr>
                <a:srgbClr val="24292F"/>
              </a:buClr>
              <a:buSzPts val="800"/>
            </a:pPr>
            <a:r>
              <a:rPr lang="en-US" sz="600" kern="0">
                <a:solidFill>
                  <a:srgbClr val="24292F"/>
                </a:solidFill>
                <a:latin typeface="Arial"/>
                <a:ea typeface="Arial"/>
                <a:cs typeface="Arial"/>
                <a:sym typeface="Arial"/>
              </a:rPr>
              <a:t>grep 3001782 index-for-model-sequences.txt | grep Perfect | cut -f6 | sort -h | uniq -c 52 Citrobacter freundii 3 Citrobacter koseri 1 Citrobacter werkmanii 1 Citrobacter youngae 1 Enterobacter chengduensis 3 Enterobacter cloacae 29 Enterobacter hormaechei 1 Enterobacter kobei 1 Enterobacter roggenkampii 85 Escherichia coli 2 Klebsiella michiganensis 2 Klebsiella oxytoca 694 Klebsiella pneumoniae 9 Klebsiella quasipneumoniae 2 Proteus mirabilis 1 Raoultella planticola 16 Serratia marcescens </a:t>
            </a:r>
            <a:br>
              <a:rPr lang="en-US" sz="600" kern="0">
                <a:solidFill>
                  <a:srgbClr val="000000"/>
                </a:solidFill>
                <a:latin typeface="Calibri"/>
                <a:ea typeface="Calibri"/>
                <a:cs typeface="Calibri"/>
                <a:sym typeface="Calibri"/>
              </a:rPr>
            </a:br>
            <a:endParaRPr sz="1350" kern="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buSzPts val="4400"/>
            </a:pPr>
            <a:r>
              <a:rPr lang="en-US"/>
              <a:t>Write up of Workflow</a:t>
            </a:r>
            <a:endParaRPr/>
          </a:p>
        </p:txBody>
      </p:sp>
      <p:sp>
        <p:nvSpPr>
          <p:cNvPr id="152" name="Google Shape;152;p7"/>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171450" indent="-171450">
              <a:spcBef>
                <a:spcPts val="0"/>
              </a:spcBef>
              <a:buSzPts val="2800"/>
            </a:pPr>
            <a:r>
              <a:rPr lang="en-US"/>
              <a:t>Possible automation of the process</a:t>
            </a:r>
            <a:endParaRPr/>
          </a:p>
          <a:p>
            <a:pPr marL="171450" indent="-171450">
              <a:buSzPts val="2800"/>
            </a:pPr>
            <a:r>
              <a:rPr lang="en-US"/>
              <a:t>Reproduction of Hackathon datasets</a:t>
            </a:r>
            <a:endParaRPr/>
          </a:p>
          <a:p>
            <a:pPr marL="171450" indent="-171450">
              <a:buSzPts val="2800"/>
            </a:pPr>
            <a:r>
              <a:rPr lang="en-US"/>
              <a:t>Generation of new data sets (standardisation)</a:t>
            </a:r>
            <a:endParaRPr/>
          </a:p>
          <a:p>
            <a:pPr marL="171450" indent="-38100">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TotalTime>
  <Words>550</Words>
  <Application>Microsoft Macintosh PowerPoint</Application>
  <PresentationFormat>On-screen Show (4:3)</PresentationFormat>
  <Paragraphs>91</Paragraphs>
  <Slides>10</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1_Office Theme</vt:lpstr>
      <vt:lpstr>Benchmarking datasets</vt:lpstr>
      <vt:lpstr>What have we done?!</vt:lpstr>
      <vt:lpstr>Benchmarking Datasets (Real and Simulated)</vt:lpstr>
      <vt:lpstr>Data Sanity checks</vt:lpstr>
      <vt:lpstr>PowerPoint Presentation</vt:lpstr>
      <vt:lpstr>Real Data</vt:lpstr>
      <vt:lpstr>OXA-48 Frequency in Dataset from CARD</vt:lpstr>
      <vt:lpstr>Simulated Data</vt:lpstr>
      <vt:lpstr>Write up of Workflow</vt:lpstr>
      <vt:lpstr>END</vt:lpstr>
    </vt:vector>
  </TitlesOfParts>
  <Company>Erasmus 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Hays</dc:creator>
  <cp:lastModifiedBy>Casper Jamin</cp:lastModifiedBy>
  <cp:revision>49</cp:revision>
  <dcterms:created xsi:type="dcterms:W3CDTF">2021-10-12T07:17:52Z</dcterms:created>
  <dcterms:modified xsi:type="dcterms:W3CDTF">2021-10-13T17:28:10Z</dcterms:modified>
</cp:coreProperties>
</file>