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0"/>
  </p:notesMasterIdLst>
  <p:sldIdLst>
    <p:sldId id="300" r:id="rId6"/>
    <p:sldId id="323" r:id="rId7"/>
    <p:sldId id="302" r:id="rId8"/>
    <p:sldId id="303" r:id="rId9"/>
    <p:sldId id="259" r:id="rId10"/>
    <p:sldId id="324" r:id="rId11"/>
    <p:sldId id="325" r:id="rId12"/>
    <p:sldId id="327" r:id="rId13"/>
    <p:sldId id="328" r:id="rId14"/>
    <p:sldId id="329" r:id="rId15"/>
    <p:sldId id="326" r:id="rId16"/>
    <p:sldId id="304" r:id="rId17"/>
    <p:sldId id="305" r:id="rId18"/>
    <p:sldId id="330" r:id="rId19"/>
    <p:sldId id="320" r:id="rId20"/>
    <p:sldId id="322" r:id="rId21"/>
    <p:sldId id="321" r:id="rId22"/>
    <p:sldId id="317" r:id="rId23"/>
    <p:sldId id="316" r:id="rId24"/>
    <p:sldId id="332" r:id="rId25"/>
    <p:sldId id="319" r:id="rId26"/>
    <p:sldId id="333"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1176" autoAdjust="0"/>
  </p:normalViewPr>
  <p:slideViewPr>
    <p:cSldViewPr snapToGrid="0">
      <p:cViewPr varScale="1">
        <p:scale>
          <a:sx n="98" d="100"/>
          <a:sy n="98" d="100"/>
        </p:scale>
        <p:origin x="1050" y="84"/>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270893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102264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273210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79378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easiest way to move to containers on Azure is to deploy containers to App Service for Containers, however, this option does not provide the typical management tools for container orchestration – that can provide load balancing, dynamic discovery, self-healing, and a holistic approach to container monitoring. </a:t>
            </a:r>
          </a:p>
          <a:p>
            <a:r>
              <a:rPr lang="en-US" sz="1200" kern="1200" dirty="0">
                <a:solidFill>
                  <a:schemeClr val="tx1"/>
                </a:solidFill>
                <a:effectLst/>
                <a:latin typeface="+mn-lt"/>
                <a:ea typeface="+mn-ea"/>
                <a:cs typeface="+mn-cs"/>
              </a:rPr>
              <a:t>Azure Container Instances also provide a simple way to manage individual containers without management tooling.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 as it evolves. Working with AKS is the best choice to enable migration to AKS while still benefiting from a complete container orchestration experience to support the growth trajectory of the solution.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includes web 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kubectl</a:t>
            </a:r>
            <a:r>
              <a:rPr lang="en-US" sz="1200" kern="1200" dirty="0">
                <a:solidFill>
                  <a:schemeClr val="tx1"/>
                </a:solidFill>
                <a:effectLst/>
                <a:latin typeface="+mn-lt"/>
                <a:ea typeface="+mn-ea"/>
                <a:cs typeface="+mn-cs"/>
              </a:rPr>
              <a:t>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180688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6/12/2018 1:46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Containers and DevOps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a:extLst>
              <a:ext uri="{FF2B5EF4-FFF2-40B4-BE49-F238E27FC236}">
                <a16:creationId xmlns:a16="http://schemas.microsoft.com/office/drawing/2014/main" id="{60170A7D-EFEA-4F34-A44E-57F33E6E6E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9498" y="475963"/>
            <a:ext cx="10793595" cy="6359445"/>
          </a:xfrm>
          <a:prstGeom prst="rect">
            <a:avLst/>
          </a:prstGeom>
          <a:effectLst>
            <a:outerShdw blurRad="76200" dir="18900000" sy="23000" kx="-1200000" algn="bl" rotWithShape="0">
              <a:prstClr val="black">
                <a:alpha val="20000"/>
              </a:prstClr>
            </a:outerShdw>
          </a:effectLst>
        </p:spPr>
      </p:pic>
      <p:sp>
        <p:nvSpPr>
          <p:cNvPr id="5" name="Rectangle 4">
            <a:extLst>
              <a:ext uri="{FF2B5EF4-FFF2-40B4-BE49-F238E27FC236}">
                <a16:creationId xmlns:a16="http://schemas.microsoft.com/office/drawing/2014/main" id="{2B501E50-FCD1-41FD-B048-2DA4E541EB12}"/>
              </a:ext>
            </a:extLst>
          </p:cNvPr>
          <p:cNvSpPr/>
          <p:nvPr/>
        </p:nvSpPr>
        <p:spPr>
          <a:xfrm>
            <a:off x="1356658" y="1728898"/>
            <a:ext cx="7327153" cy="2862322"/>
          </a:xfrm>
          <a:prstGeom prst="rect">
            <a:avLst/>
          </a:prstGeom>
        </p:spPr>
        <p:txBody>
          <a:bodyPr wrap="square">
            <a:spAutoFit/>
          </a:bodyPr>
          <a:lstStyle/>
          <a:p>
            <a:r>
              <a:rPr lang="en-US" dirty="0"/>
              <a:t>These are the key challenges we want to resolve:</a:t>
            </a:r>
          </a:p>
          <a:p>
            <a:endParaRPr lang="en-US" dirty="0"/>
          </a:p>
          <a:p>
            <a:pPr marL="285750" indent="-285750">
              <a:buFont typeface="Arial" panose="020B0604020202020204" pitchFamily="34" charset="0"/>
              <a:buChar char="•"/>
            </a:pPr>
            <a:r>
              <a:rPr lang="en-US" dirty="0"/>
              <a:t>Reduce potential for regressions when changes are made to each tenant code base.</a:t>
            </a:r>
          </a:p>
          <a:p>
            <a:pPr marL="285750" indent="-285750">
              <a:buFont typeface="Arial" panose="020B0604020202020204" pitchFamily="34" charset="0"/>
              <a:buChar char="•"/>
            </a:pPr>
            <a:r>
              <a:rPr lang="en-US" dirty="0"/>
              <a:t>Reduce the coverage required as new features are rolled out in different areas.</a:t>
            </a:r>
          </a:p>
          <a:p>
            <a:pPr marL="285750" indent="-285750">
              <a:buFont typeface="Arial" panose="020B0604020202020204" pitchFamily="34" charset="0"/>
              <a:buChar char="•"/>
            </a:pPr>
            <a:r>
              <a:rPr lang="en-US" dirty="0"/>
              <a:t>Reduce the time to onboard new tenants.</a:t>
            </a:r>
          </a:p>
          <a:p>
            <a:pPr marL="285750" indent="-285750">
              <a:buFont typeface="Arial" panose="020B0604020202020204" pitchFamily="34" charset="0"/>
              <a:buChar char="•"/>
            </a:pPr>
            <a:r>
              <a:rPr lang="en-US" dirty="0"/>
              <a:t>Reduce overhead managing changes, and related deployments.</a:t>
            </a:r>
          </a:p>
          <a:p>
            <a:pPr marL="285750" indent="-285750">
              <a:buFont typeface="Arial" panose="020B0604020202020204" pitchFamily="34" charset="0"/>
              <a:buChar char="•"/>
            </a:pPr>
            <a:r>
              <a:rPr lang="en-US" dirty="0"/>
              <a:t>Improve ability to roll back or forward quickly.</a:t>
            </a:r>
          </a:p>
          <a:p>
            <a:pPr marL="285750" indent="-285750">
              <a:buFont typeface="Arial" panose="020B0604020202020204" pitchFamily="34" charset="0"/>
              <a:buChar char="•"/>
            </a:pPr>
            <a:r>
              <a:rPr lang="en-US" dirty="0"/>
              <a:t>Improve visibility into overall operations and health.</a:t>
            </a:r>
          </a:p>
        </p:txBody>
      </p:sp>
    </p:spTree>
    <p:extLst>
      <p:ext uri="{BB962C8B-B14F-4D97-AF65-F5344CB8AC3E}">
        <p14:creationId xmlns:p14="http://schemas.microsoft.com/office/powerpoint/2010/main" val="1571028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052030"/>
          </a:xfrm>
        </p:spPr>
        <p:txBody>
          <a:bodyPr>
            <a:noAutofit/>
          </a:bodyPr>
          <a:lstStyle/>
          <a:p>
            <a:pPr lvl="1">
              <a:spcAft>
                <a:spcPts val="882"/>
              </a:spcAft>
            </a:pPr>
            <a:r>
              <a:rPr lang="en-US" sz="2800" dirty="0">
                <a:solidFill>
                  <a:schemeClr val="tx1"/>
                </a:solidFill>
              </a:rPr>
              <a:t>Simplify new tenant deployment.</a:t>
            </a:r>
          </a:p>
          <a:p>
            <a:pPr lvl="1">
              <a:spcAft>
                <a:spcPts val="882"/>
              </a:spcAft>
            </a:pPr>
            <a:r>
              <a:rPr lang="en-US" sz="2800" dirty="0">
                <a:solidFill>
                  <a:schemeClr val="tx1"/>
                </a:solidFill>
              </a:rPr>
              <a:t>Improve reliability of tenant updates.</a:t>
            </a:r>
          </a:p>
          <a:p>
            <a:pPr lvl="1">
              <a:spcAft>
                <a:spcPts val="882"/>
              </a:spcAft>
            </a:pPr>
            <a:r>
              <a:rPr lang="en-US" sz="2800" dirty="0">
                <a:solidFill>
                  <a:schemeClr val="tx1"/>
                </a:solidFill>
              </a:rPr>
              <a:t>Choose a suitable Docker container strategy on Azure.</a:t>
            </a:r>
          </a:p>
          <a:p>
            <a:pPr lvl="1">
              <a:spcAft>
                <a:spcPts val="882"/>
              </a:spcAft>
            </a:pPr>
            <a:r>
              <a:rPr lang="en-US" sz="2800" dirty="0">
                <a:solidFill>
                  <a:schemeClr val="tx1"/>
                </a:solidFill>
              </a:rPr>
              <a:t>Migrate MongoDB data to </a:t>
            </a:r>
            <a:r>
              <a:rPr lang="en-US" sz="2800" dirty="0" err="1">
                <a:solidFill>
                  <a:schemeClr val="tx1"/>
                </a:solidFill>
              </a:rPr>
              <a:t>CosmosDB</a:t>
            </a:r>
            <a:r>
              <a:rPr lang="en-US" sz="2800" dirty="0">
                <a:solidFill>
                  <a:schemeClr val="tx1"/>
                </a:solidFill>
              </a:rPr>
              <a:t> without application changes.</a:t>
            </a:r>
          </a:p>
          <a:p>
            <a:pPr lvl="1">
              <a:spcAft>
                <a:spcPts val="882"/>
              </a:spcAft>
            </a:pPr>
            <a:r>
              <a:rPr lang="en-US" sz="2800" dirty="0">
                <a:solidFill>
                  <a:schemeClr val="tx1"/>
                </a:solidFill>
              </a:rPr>
              <a:t>Continue to use Git repositories for source control.</a:t>
            </a:r>
          </a:p>
          <a:p>
            <a:pPr lvl="1">
              <a:spcAft>
                <a:spcPts val="882"/>
              </a:spcAft>
            </a:pPr>
            <a:r>
              <a:rPr lang="en-US" sz="2800" dirty="0">
                <a:solidFill>
                  <a:schemeClr val="tx1"/>
                </a:solidFill>
              </a:rPr>
              <a:t>Look at VSTS as the CICD tool of choice.</a:t>
            </a:r>
          </a:p>
          <a:p>
            <a:pPr lvl="1">
              <a:spcAft>
                <a:spcPts val="882"/>
              </a:spcAft>
            </a:pPr>
            <a:r>
              <a:rPr lang="en-US" sz="2800" dirty="0">
                <a:solidFill>
                  <a:schemeClr val="tx1"/>
                </a:solidFill>
              </a:rPr>
              <a:t>Use tools for deployment, CICD integration, container scheduling, orchestration, monitoring, and alerts.</a:t>
            </a:r>
          </a:p>
          <a:p>
            <a:pPr lvl="1">
              <a:spcAft>
                <a:spcPts val="882"/>
              </a:spcAft>
            </a:pPr>
            <a:r>
              <a:rPr lang="en-US" sz="2800" b="1" dirty="0"/>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With so many platforms and tools for Docker and container orchestration, how should we choose an option for Azure?</a:t>
            </a:r>
          </a:p>
          <a:p>
            <a:pPr lvl="0" fontAlgn="base">
              <a:tabLst>
                <a:tab pos="3200400" algn="l"/>
              </a:tabLst>
            </a:pPr>
            <a:r>
              <a:rPr lang="en-US" sz="3600" b="1" dirty="0"/>
              <a:t>What is the simplest way to move containers on Azure, based on our PaaS experience, while at the same time considering our scale and growth requirements?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Questin mark icon" title="Question mark icon">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Azure Container Service configured to use Kubernetes." title="Azure container service (AKS) to configure Kubernetes">
            <a:extLst>
              <a:ext uri="{FF2B5EF4-FFF2-40B4-BE49-F238E27FC236}">
                <a16:creationId xmlns:a16="http://schemas.microsoft.com/office/drawing/2014/main" id="{7AEFFEC0-5207-4451-B522-B0D07BE0B68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199" y="1995466"/>
            <a:ext cx="10084267" cy="3818105"/>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VSTS for CICD to Azure Kubernetes Service (AKS)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26" name="Picture 2" descr="VSTS DevOps workflow with Azure Kubernetes Service">
            <a:extLst>
              <a:ext uri="{FF2B5EF4-FFF2-40B4-BE49-F238E27FC236}">
                <a16:creationId xmlns:a16="http://schemas.microsoft.com/office/drawing/2014/main" id="{D848FBB8-DB5E-48C8-9111-518DF8FB2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005" y="2096199"/>
            <a:ext cx="814387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80083460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70920"/>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a:t>
            </a:r>
            <a:r>
              <a:rPr lang="en-US" sz="2800" dirty="0" err="1"/>
              <a:t>Fabrikam</a:t>
            </a:r>
            <a:r>
              <a:rPr lang="en-US" sz="2800" dirty="0"/>
              <a:t>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Meeting">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pPr lvl="1"/>
            <a:r>
              <a:rPr lang="en-US" sz="3600" dirty="0"/>
              <a:t>After evaluating the options for container platforms on Azure, </a:t>
            </a:r>
            <a:r>
              <a:rPr lang="en-US" sz="3600" dirty="0" err="1"/>
              <a:t>Fabrikam</a:t>
            </a:r>
            <a:r>
              <a:rPr lang="en-US" sz="3600" dirty="0"/>
              <a:t> Medical Conferences decided to move forward with Azure Kubernetes Service (AKS).</a:t>
            </a:r>
          </a:p>
          <a:p>
            <a:pPr lvl="1"/>
            <a:endParaRPr lang="en-US" sz="3600" dirty="0"/>
          </a:p>
          <a:p>
            <a:pPr lvl="1"/>
            <a:r>
              <a:rPr lang="en-US" sz="3600" dirty="0"/>
              <a:t>They also decided to move forward with VSTS for infrastructure and container DevOps workflows. </a:t>
            </a:r>
          </a:p>
          <a:p>
            <a:pPr marL="285753" indent="-285753" defTabSz="914554">
              <a:buFont typeface="Arial"/>
              <a:buChar char="•"/>
            </a:pPr>
            <a:endParaRPr lang="en-US" sz="3600" dirty="0">
              <a:solidFill>
                <a:srgbClr val="FFFFFF"/>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434272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dirty="0"/>
              <a:t>Build and deploy Docker images to the Kubernetes platform hosted on Azure Container Service (AKS). Learn how to work with dynamic service discovery, service scale-out and HA. </a:t>
            </a:r>
          </a:p>
          <a:p>
            <a:pPr>
              <a:lnSpc>
                <a:spcPct val="90000"/>
              </a:lnSpc>
              <a:spcAft>
                <a:spcPts val="600"/>
              </a:spcAft>
            </a:pPr>
            <a:endParaRPr lang="en-US" sz="24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dirty="0"/>
              <a:t>Work with Docker images and Azure Container Registry</a:t>
            </a:r>
          </a:p>
          <a:p>
            <a:pPr marL="285750" indent="-285750">
              <a:buFont typeface="Arial" panose="020B0604020202020204" pitchFamily="34" charset="0"/>
              <a:buChar char="•"/>
            </a:pPr>
            <a:r>
              <a:rPr lang="en-US" dirty="0"/>
              <a:t>Create a Kubernetes cluster with Azure Kubernetes Service (AKS)</a:t>
            </a:r>
          </a:p>
          <a:p>
            <a:pPr marL="285750" indent="-285750">
              <a:buFont typeface="Arial" panose="020B0604020202020204" pitchFamily="34" charset="0"/>
              <a:buChar char="•"/>
            </a:pPr>
            <a:r>
              <a:rPr lang="en-US" dirty="0"/>
              <a:t>Deploy containers to a Kubernetes cluster</a:t>
            </a:r>
          </a:p>
          <a:p>
            <a:pPr marL="285750" indent="-285750">
              <a:buFont typeface="Arial" panose="020B0604020202020204" pitchFamily="34" charset="0"/>
              <a:buChar char="•"/>
            </a:pPr>
            <a:r>
              <a:rPr lang="en-US" dirty="0"/>
              <a:t>Load balance containers, set up dynamic service discovery</a:t>
            </a:r>
          </a:p>
          <a:p>
            <a:pPr marL="285750" indent="-285750">
              <a:buFont typeface="Arial" panose="020B0604020202020204" pitchFamily="34" charset="0"/>
              <a:buChar char="•"/>
            </a:pPr>
            <a:r>
              <a:rPr lang="en-US" dirty="0"/>
              <a:t>Scale services </a:t>
            </a:r>
          </a:p>
          <a:p>
            <a:pPr marL="285750" indent="-285750">
              <a:buFont typeface="Arial" panose="020B0604020202020204" pitchFamily="34" charset="0"/>
              <a:buChar char="•"/>
            </a:pPr>
            <a:r>
              <a:rPr lang="en-US" dirty="0"/>
              <a:t>Perform rolling upgrades with zero downtime</a:t>
            </a:r>
          </a:p>
        </p:txBody>
      </p:sp>
      <p:pic>
        <p:nvPicPr>
          <p:cNvPr id="4" name="Graphic 3" descr="Teacher">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e solution will use Azure Kubernetes Service (AKS). The proposed containers deployed to the cluster are illustrated in this diagram, with MongoDB remaining as a managed service.">
            <a:extLst>
              <a:ext uri="{FF2B5EF4-FFF2-40B4-BE49-F238E27FC236}">
                <a16:creationId xmlns:a16="http://schemas.microsoft.com/office/drawing/2014/main" id="{EB49DCF4-123B-4467-971B-3222F81D9810}"/>
              </a:ext>
            </a:extLst>
          </p:cNvPr>
          <p:cNvPicPr>
            <a:picLocks noChangeAspect="1"/>
          </p:cNvPicPr>
          <p:nvPr/>
        </p:nvPicPr>
        <p:blipFill>
          <a:blip r:embed="rId3"/>
          <a:stretch>
            <a:fillRect/>
          </a:stretch>
        </p:blipFill>
        <p:spPr>
          <a:xfrm>
            <a:off x="1686187" y="1189176"/>
            <a:ext cx="9468697" cy="544320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What is the simplest way to move to containers on Azure, based on our PaaS experience, while at the same time considering our scale and growth requirements?</a:t>
            </a:r>
          </a:p>
          <a:p>
            <a:endParaRPr lang="en-US" sz="3600" i="1" dirty="0"/>
          </a:p>
          <a:p>
            <a:pPr lvl="2"/>
            <a:r>
              <a:rPr lang="en-US" sz="2408" dirty="0"/>
              <a:t>App Service for Containers – simple, PaaS without robust orchestration platform management tooling</a:t>
            </a:r>
          </a:p>
          <a:p>
            <a:pPr lvl="2"/>
            <a:r>
              <a:rPr lang="en-US" sz="2408" dirty="0"/>
              <a:t>Azure Container Instances – simple, isolated, without management tooling</a:t>
            </a:r>
          </a:p>
          <a:p>
            <a:pPr lvl="2"/>
            <a:r>
              <a:rPr lang="en-US" sz="2408" dirty="0"/>
              <a:t>Azure Kubernetes Services (AKS) – the ideal solution for a fully managed experience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dirty="0"/>
              <a:t>With so many platforms and tools for Docker and container orchestration, how should we choose an option for Azure?</a:t>
            </a:r>
            <a:endParaRPr lang="en-US" sz="3600" dirty="0"/>
          </a:p>
          <a:p>
            <a:endParaRPr lang="en-US" sz="3600" i="1" dirty="0"/>
          </a:p>
          <a:p>
            <a:pPr lvl="2"/>
            <a:r>
              <a:rPr lang="en-US" sz="2408" dirty="0"/>
              <a:t>The best option is to go with a managed cluster such as Azure Container Service (AKS), native to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a:t>
            </a:r>
            <a:r>
              <a:rPr lang="en-US" sz="2800" dirty="0" err="1">
                <a:solidFill>
                  <a:schemeClr val="tx1"/>
                </a:solidFill>
              </a:rPr>
              <a:t>Fabrikam</a:t>
            </a:r>
            <a:r>
              <a:rPr lang="en-US" sz="2800" dirty="0">
                <a:solidFill>
                  <a:schemeClr val="tx1"/>
                </a:solidFill>
              </a:rPr>
              <a:t>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584094"/>
          </a:xfrm>
        </p:spPr>
        <p:txBody>
          <a:bodyPr>
            <a:normAutofit/>
          </a:bodyPr>
          <a:lstStyle/>
          <a:p>
            <a:pPr marL="0" indent="0">
              <a:buNone/>
            </a:pPr>
            <a:r>
              <a:rPr lang="en-US" sz="3600" b="1" dirty="0" err="1"/>
              <a:t>Fabrikam</a:t>
            </a:r>
            <a:r>
              <a:rPr lang="en-US" sz="3600" b="1" dirty="0"/>
              <a:t> Medical Conferences provides conference web site services tailored to the medical community. </a:t>
            </a:r>
          </a:p>
          <a:p>
            <a:pPr marL="0" indent="0">
              <a:buNone/>
            </a:pPr>
            <a:endParaRPr lang="en-US" sz="3600" b="1" dirty="0"/>
          </a:p>
          <a:p>
            <a:pPr marL="0" indent="0">
              <a:buNone/>
            </a:pPr>
            <a:r>
              <a:rPr lang="en-US" sz="3600" b="1" dirty="0"/>
              <a:t>After starting with a few small conferences, they now have evolved into a well-known brand and handle over 100 conferences per year, and growing.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 </a:t>
            </a:r>
          </a:p>
          <a:p>
            <a:endParaRPr lang="en-US" sz="3600" b="1" dirty="0"/>
          </a:p>
          <a:p>
            <a:r>
              <a:rPr lang="en-US" sz="3600" b="1" dirty="0"/>
              <a:t>These changes can impact various aspects of the system from UI through to back end including conference registration and payment terms.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The technology used is the MEAN stack </a:t>
            </a:r>
          </a:p>
          <a:p>
            <a:pPr lvl="1"/>
            <a:r>
              <a:rPr lang="en-US" sz="2800" b="1" dirty="0"/>
              <a:t>Mongo, Express, Angular, and Node.js</a:t>
            </a:r>
          </a:p>
          <a:p>
            <a:endParaRPr lang="en-US" sz="3600" b="1" dirty="0"/>
          </a:p>
          <a:p>
            <a:pPr lvl="1"/>
            <a:r>
              <a:rPr lang="en-US" sz="2800" b="1" dirty="0"/>
              <a:t>Conference sites are currently hosted in Azure </a:t>
            </a:r>
          </a:p>
          <a:p>
            <a:pPr lvl="1" fontAlgn="base"/>
            <a:r>
              <a:rPr lang="en-US" sz="2800" b="1" dirty="0"/>
              <a:t>Web applications and APIs hosted in Azure App Services</a:t>
            </a:r>
          </a:p>
          <a:p>
            <a:pPr lvl="1" fontAlgn="base"/>
            <a:r>
              <a:rPr lang="en-US" sz="2800" b="1" dirty="0"/>
              <a:t>MongoDB is a managed service provided by </a:t>
            </a:r>
            <a:r>
              <a:rPr lang="en-US" sz="2800" b="1" dirty="0" err="1"/>
              <a:t>mLab</a:t>
            </a:r>
            <a:r>
              <a:rPr lang="en-US" sz="2800" b="1" dirty="0"/>
              <a:t> on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the App Service Plan (VM)</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They are looking to achieve the following:</a:t>
            </a:r>
          </a:p>
          <a:p>
            <a:pPr lvl="2" fontAlgn="base"/>
            <a:r>
              <a:rPr lang="en-US" sz="2400" b="1" dirty="0"/>
              <a:t>Reduce potential regressions introduced to functional tenant code when changes are made</a:t>
            </a:r>
          </a:p>
          <a:p>
            <a:pPr lvl="2" fontAlgn="base"/>
            <a:r>
              <a:rPr lang="en-US" sz="2400" b="1" dirty="0"/>
              <a:t>Ideally, changes to individual areas should not require a full regression test of the site functionality</a:t>
            </a:r>
          </a:p>
          <a:p>
            <a:pPr lvl="2" fontAlgn="base"/>
            <a:r>
              <a:rPr lang="en-US" sz="2400" b="1" dirty="0"/>
              <a:t>Reduce the time to onboard new tenants</a:t>
            </a:r>
          </a:p>
          <a:p>
            <a:pPr lvl="2" fontAlgn="base"/>
            <a:r>
              <a:rPr lang="en-US" sz="2400" b="1" dirty="0"/>
              <a:t>Reduce overhead managing changes, and related deployments</a:t>
            </a:r>
          </a:p>
          <a:p>
            <a:pPr lvl="2" fontAlgn="base"/>
            <a:r>
              <a:rPr lang="en-US" sz="2400" b="1" dirty="0"/>
              <a:t>Improve ability to roll back and recover post change</a:t>
            </a:r>
          </a:p>
          <a:p>
            <a:pPr lvl="2" fontAlgn="base"/>
            <a:r>
              <a:rPr lang="en-US" sz="2400" b="1" dirty="0"/>
              <a:t>Increase visibility into system operations and health</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158EBE6C-F96B-4BB0-A894-BE91EDC32CEB}">
  <ds:schemaRefs>
    <ds:schemaRef ds:uri="http://schemas.microsoft.com/sharepoint/v3/contenttype/forms"/>
  </ds:schemaRefs>
</ds:datastoreItem>
</file>

<file path=customXml/itemProps2.xml><?xml version="1.0" encoding="utf-8"?>
<ds:datastoreItem xmlns:ds="http://schemas.openxmlformats.org/officeDocument/2006/customXml" ds:itemID="{7739C07D-175D-4795-BC78-2FBA4DE737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C66A41-D5D1-47A0-92FC-E1A1B9B5AA14}">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9c797ad-d7c3-4982-82b7-81352a75e4a5"/>
    <ds:schemaRef ds:uri="2023ac63-7b75-4916-a9ee-591457758ee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1500</Words>
  <Application>Microsoft Office PowerPoint</Application>
  <PresentationFormat>Widescreen</PresentationFormat>
  <Paragraphs>183</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Containers and DevOps</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situation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2018-04-10T22:11:39Z</dcterms:created>
  <dcterms:modified xsi:type="dcterms:W3CDTF">2018-06-12T21:19:21Z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v-sanalt@microsoft.com</vt:lpwstr>
  </property>
  <property fmtid="{D5CDD505-2E9C-101B-9397-08002B2CF9AE}" pid="6" name="MSIP_Label_f42aa342-8706-4288-bd11-ebb85995028c_SetDate">
    <vt:lpwstr>2018-04-17T21:48:35.5094314Z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