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 id="2147483665" r:id="rId2"/>
  </p:sldMasterIdLst>
  <p:notesMasterIdLst>
    <p:notesMasterId r:id="rId26"/>
  </p:notesMasterIdLst>
  <p:sldIdLst>
    <p:sldId id="300" r:id="rId3"/>
    <p:sldId id="323" r:id="rId4"/>
    <p:sldId id="302" r:id="rId5"/>
    <p:sldId id="303" r:id="rId6"/>
    <p:sldId id="259" r:id="rId7"/>
    <p:sldId id="324" r:id="rId8"/>
    <p:sldId id="325" r:id="rId9"/>
    <p:sldId id="327" r:id="rId10"/>
    <p:sldId id="328" r:id="rId11"/>
    <p:sldId id="326" r:id="rId12"/>
    <p:sldId id="304" r:id="rId13"/>
    <p:sldId id="305" r:id="rId14"/>
    <p:sldId id="330" r:id="rId15"/>
    <p:sldId id="320" r:id="rId16"/>
    <p:sldId id="322" r:id="rId17"/>
    <p:sldId id="321" r:id="rId18"/>
    <p:sldId id="317" r:id="rId19"/>
    <p:sldId id="316" r:id="rId20"/>
    <p:sldId id="332" r:id="rId21"/>
    <p:sldId id="319" r:id="rId22"/>
    <p:sldId id="333" r:id="rId23"/>
    <p:sldId id="318" r:id="rId24"/>
    <p:sldId id="315"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645" autoAdjust="0"/>
    <p:restoredTop sz="81096" autoAdjust="0"/>
  </p:normalViewPr>
  <p:slideViewPr>
    <p:cSldViewPr snapToGrid="0">
      <p:cViewPr varScale="1">
        <p:scale>
          <a:sx n="130" d="100"/>
          <a:sy n="130" d="100"/>
        </p:scale>
        <p:origin x="1808" y="184"/>
      </p:cViewPr>
      <p:guideLst/>
    </p:cSldViewPr>
  </p:slideViewPr>
  <p:notesTextViewPr>
    <p:cViewPr>
      <p:scale>
        <a:sx n="1" d="1"/>
        <a:sy n="1" d="1"/>
      </p:scale>
      <p:origin x="0" y="0"/>
    </p:cViewPr>
  </p:notesTextViewPr>
  <p:sorterViewPr>
    <p:cViewPr varScale="1">
      <p:scale>
        <a:sx n="100" d="100"/>
        <a:sy n="100" d="100"/>
      </p:scale>
      <p:origin x="0" y="-147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A13B17-C506-4D51-BB37-16B365906619}" type="datetimeFigureOut">
              <a:rPr lang="en-US" smtClean="0"/>
              <a:t>10/2/19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98D5BB-B127-481F-BC0A-2F77C576BB34}" type="slidenum">
              <a:rPr lang="en-US" smtClean="0"/>
              <a:t>‹#›</a:t>
            </a:fld>
            <a:endParaRPr lang="en-US"/>
          </a:p>
        </p:txBody>
      </p:sp>
    </p:spTree>
    <p:extLst>
      <p:ext uri="{BB962C8B-B14F-4D97-AF65-F5344CB8AC3E}">
        <p14:creationId xmlns:p14="http://schemas.microsoft.com/office/powerpoint/2010/main" val="197922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94323-46EB-47FD-802B-1151F9FD2B5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52780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endParaRPr lang="en-US" sz="1200" b="1" dirty="0">
              <a:solidFill>
                <a:schemeClr val="bg1"/>
              </a:solidFill>
            </a:endParaRP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10</a:t>
            </a:fld>
            <a:endParaRPr lang="en-US"/>
          </a:p>
        </p:txBody>
      </p:sp>
    </p:spTree>
    <p:extLst>
      <p:ext uri="{BB962C8B-B14F-4D97-AF65-F5344CB8AC3E}">
        <p14:creationId xmlns:p14="http://schemas.microsoft.com/office/powerpoint/2010/main" val="31022647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11</a:t>
            </a:fld>
            <a:endParaRPr lang="en-US"/>
          </a:p>
        </p:txBody>
      </p:sp>
    </p:spTree>
    <p:extLst>
      <p:ext uri="{BB962C8B-B14F-4D97-AF65-F5344CB8AC3E}">
        <p14:creationId xmlns:p14="http://schemas.microsoft.com/office/powerpoint/2010/main" val="16697526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12</a:t>
            </a:fld>
            <a:endParaRPr lang="en-US"/>
          </a:p>
        </p:txBody>
      </p:sp>
    </p:spTree>
    <p:extLst>
      <p:ext uri="{BB962C8B-B14F-4D97-AF65-F5344CB8AC3E}">
        <p14:creationId xmlns:p14="http://schemas.microsoft.com/office/powerpoint/2010/main" val="12674051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13</a:t>
            </a:fld>
            <a:endParaRPr lang="en-US"/>
          </a:p>
        </p:txBody>
      </p:sp>
    </p:spTree>
    <p:extLst>
      <p:ext uri="{BB962C8B-B14F-4D97-AF65-F5344CB8AC3E}">
        <p14:creationId xmlns:p14="http://schemas.microsoft.com/office/powerpoint/2010/main" val="27321035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14</a:t>
            </a:fld>
            <a:endParaRPr lang="en-US"/>
          </a:p>
        </p:txBody>
      </p:sp>
    </p:spTree>
    <p:extLst>
      <p:ext uri="{BB962C8B-B14F-4D97-AF65-F5344CB8AC3E}">
        <p14:creationId xmlns:p14="http://schemas.microsoft.com/office/powerpoint/2010/main" val="32297442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15</a:t>
            </a:fld>
            <a:endParaRPr lang="en-US"/>
          </a:p>
        </p:txBody>
      </p:sp>
    </p:spTree>
    <p:extLst>
      <p:ext uri="{BB962C8B-B14F-4D97-AF65-F5344CB8AC3E}">
        <p14:creationId xmlns:p14="http://schemas.microsoft.com/office/powerpoint/2010/main" val="2519026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16</a:t>
            </a:fld>
            <a:endParaRPr lang="en-US"/>
          </a:p>
        </p:txBody>
      </p:sp>
    </p:spTree>
    <p:extLst>
      <p:ext uri="{BB962C8B-B14F-4D97-AF65-F5344CB8AC3E}">
        <p14:creationId xmlns:p14="http://schemas.microsoft.com/office/powerpoint/2010/main" val="15792833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The primary audience is the technical strategic decision-maker with influential solution architects, or lead technical personnel in development or operations.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For this example this could include the VP Engineering and his core team. </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17</a:t>
            </a:fld>
            <a:endParaRPr lang="en-US"/>
          </a:p>
        </p:txBody>
      </p:sp>
    </p:spTree>
    <p:extLst>
      <p:ext uri="{BB962C8B-B14F-4D97-AF65-F5344CB8AC3E}">
        <p14:creationId xmlns:p14="http://schemas.microsoft.com/office/powerpoint/2010/main" val="6476742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18</a:t>
            </a:fld>
            <a:endParaRPr lang="en-US"/>
          </a:p>
        </p:txBody>
      </p:sp>
    </p:spTree>
    <p:extLst>
      <p:ext uri="{BB962C8B-B14F-4D97-AF65-F5344CB8AC3E}">
        <p14:creationId xmlns:p14="http://schemas.microsoft.com/office/powerpoint/2010/main" val="417928176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19</a:t>
            </a:fld>
            <a:endParaRPr lang="en-US"/>
          </a:p>
        </p:txBody>
      </p:sp>
    </p:spTree>
    <p:extLst>
      <p:ext uri="{BB962C8B-B14F-4D97-AF65-F5344CB8AC3E}">
        <p14:creationId xmlns:p14="http://schemas.microsoft.com/office/powerpoint/2010/main" val="17937853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a:t>
            </a:fld>
            <a:endParaRPr lang="en-US"/>
          </a:p>
        </p:txBody>
      </p:sp>
    </p:spTree>
    <p:extLst>
      <p:ext uri="{BB962C8B-B14F-4D97-AF65-F5344CB8AC3E}">
        <p14:creationId xmlns:p14="http://schemas.microsoft.com/office/powerpoint/2010/main" val="9206794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easiest way to move to containers on Azure is to deploy containers to the Linux variant of App Service. However this option does not provide a full-featured container orchestration platform with highly customizable load balancing, dynamic service discovery, and a holistic approach to container monitoring.</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Azure Container Instances also provide a simple way to manage individual containers without management tooling providing a way to do on demand scaling for workloads that need that flexibility.</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Ideally, Azure Kubernetes Service (AKS) will provide a fully managed service with the full set of orchestration and management tools. Working with AKS is the best choice to enable migration to AKS while still benefiting from a complete container orchestration experience to support the growth trajectory of the solution.</a:t>
            </a:r>
          </a:p>
        </p:txBody>
      </p:sp>
      <p:sp>
        <p:nvSpPr>
          <p:cNvPr id="4" name="Slide Number Placeholder 3"/>
          <p:cNvSpPr>
            <a:spLocks noGrp="1"/>
          </p:cNvSpPr>
          <p:nvPr>
            <p:ph type="sldNum" sz="quarter" idx="10"/>
          </p:nvPr>
        </p:nvSpPr>
        <p:spPr/>
        <p:txBody>
          <a:bodyPr/>
          <a:lstStyle/>
          <a:p>
            <a:fld id="{0998D5BB-B127-481F-BC0A-2F77C576BB34}" type="slidenum">
              <a:rPr lang="en-US" smtClean="0"/>
              <a:t>20</a:t>
            </a:fld>
            <a:endParaRPr lang="en-US"/>
          </a:p>
        </p:txBody>
      </p:sp>
    </p:spTree>
    <p:extLst>
      <p:ext uri="{BB962C8B-B14F-4D97-AF65-F5344CB8AC3E}">
        <p14:creationId xmlns:p14="http://schemas.microsoft.com/office/powerpoint/2010/main" val="411583263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best of all worlds is to go with a managed orchestration platform like AKS – native to Azure. It reduces the cost and management overhead of the cluster, while still providing a solution that supports growth, scale, and native management tooling.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With Kubernetes you will have additional features at your fingertips beyond the pure Docker approach including:</a:t>
            </a:r>
          </a:p>
          <a:p>
            <a:pPr lvl="0" fontAlgn="base"/>
            <a:r>
              <a:rPr lang="en-US" sz="1200" kern="1200" dirty="0">
                <a:solidFill>
                  <a:schemeClr val="tx1"/>
                </a:solidFill>
                <a:effectLst/>
                <a:latin typeface="+mn-lt"/>
                <a:ea typeface="+mn-ea"/>
                <a:cs typeface="+mn-cs"/>
              </a:rPr>
              <a:t>The Kubernetes management dashboard which includes web interface and remote APIs for managing, running, and scaling containers, including CICD integration options.</a:t>
            </a:r>
          </a:p>
          <a:p>
            <a:pPr lvl="0" fontAlgn="base"/>
            <a:r>
              <a:rPr lang="en-US" sz="1200" kern="1200" dirty="0">
                <a:solidFill>
                  <a:schemeClr val="tx1"/>
                </a:solidFill>
                <a:effectLst/>
                <a:latin typeface="+mn-lt"/>
                <a:ea typeface="+mn-ea"/>
                <a:cs typeface="+mn-cs"/>
              </a:rPr>
              <a:t>The </a:t>
            </a:r>
            <a:r>
              <a:rPr lang="en-US" sz="1200" kern="1200" dirty="0" err="1">
                <a:solidFill>
                  <a:schemeClr val="tx1"/>
                </a:solidFill>
                <a:effectLst/>
                <a:latin typeface="+mn-lt"/>
                <a:ea typeface="+mn-ea"/>
                <a:cs typeface="+mn-cs"/>
              </a:rPr>
              <a:t>kubectl</a:t>
            </a:r>
            <a:r>
              <a:rPr lang="en-US" sz="1200" kern="1200" dirty="0">
                <a:solidFill>
                  <a:schemeClr val="tx1"/>
                </a:solidFill>
                <a:effectLst/>
                <a:latin typeface="+mn-lt"/>
                <a:ea typeface="+mn-ea"/>
                <a:cs typeface="+mn-cs"/>
              </a:rPr>
              <a:t> command line tool for engaging remote Kubernetes APIs and assisting with automation. </a:t>
            </a:r>
          </a:p>
          <a:p>
            <a:pPr lvl="0" fontAlgn="base"/>
            <a:r>
              <a:rPr lang="en-US" sz="1200" kern="1200" dirty="0">
                <a:solidFill>
                  <a:schemeClr val="tx1"/>
                </a:solidFill>
                <a:effectLst/>
                <a:latin typeface="+mn-lt"/>
                <a:ea typeface="+mn-ea"/>
                <a:cs typeface="+mn-cs"/>
              </a:rPr>
              <a:t>Built-in dynamic service discovery simplifying the deployment of new container instances to a load balanced environment. </a:t>
            </a:r>
          </a:p>
        </p:txBody>
      </p:sp>
      <p:sp>
        <p:nvSpPr>
          <p:cNvPr id="4" name="Slide Number Placeholder 3"/>
          <p:cNvSpPr>
            <a:spLocks noGrp="1"/>
          </p:cNvSpPr>
          <p:nvPr>
            <p:ph type="sldNum" sz="quarter" idx="10"/>
          </p:nvPr>
        </p:nvSpPr>
        <p:spPr/>
        <p:txBody>
          <a:bodyPr/>
          <a:lstStyle/>
          <a:p>
            <a:fld id="{0998D5BB-B127-481F-BC0A-2F77C576BB34}" type="slidenum">
              <a:rPr lang="en-US" smtClean="0"/>
              <a:t>21</a:t>
            </a:fld>
            <a:endParaRPr lang="en-US"/>
          </a:p>
        </p:txBody>
      </p:sp>
    </p:spTree>
    <p:extLst>
      <p:ext uri="{BB962C8B-B14F-4D97-AF65-F5344CB8AC3E}">
        <p14:creationId xmlns:p14="http://schemas.microsoft.com/office/powerpoint/2010/main" val="180688869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22</a:t>
            </a:fld>
            <a:endParaRPr lang="en-US"/>
          </a:p>
        </p:txBody>
      </p:sp>
    </p:spTree>
    <p:extLst>
      <p:ext uri="{BB962C8B-B14F-4D97-AF65-F5344CB8AC3E}">
        <p14:creationId xmlns:p14="http://schemas.microsoft.com/office/powerpoint/2010/main" val="67128555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AB9A6D4-FB34-4BDB-BA1E-7271914431FC}" type="datetime8">
              <a:rPr lang="en-US" smtClean="0">
                <a:solidFill>
                  <a:prstClr val="black"/>
                </a:solidFill>
              </a:rPr>
              <a:t>10/2/19 9:53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23</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0113440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a:t>
            </a:fld>
            <a:endParaRPr lang="en-US"/>
          </a:p>
        </p:txBody>
      </p:sp>
    </p:spTree>
    <p:extLst>
      <p:ext uri="{BB962C8B-B14F-4D97-AF65-F5344CB8AC3E}">
        <p14:creationId xmlns:p14="http://schemas.microsoft.com/office/powerpoint/2010/main" val="18124983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4</a:t>
            </a:fld>
            <a:endParaRPr lang="en-US"/>
          </a:p>
        </p:txBody>
      </p:sp>
    </p:spTree>
    <p:extLst>
      <p:ext uri="{BB962C8B-B14F-4D97-AF65-F5344CB8AC3E}">
        <p14:creationId xmlns:p14="http://schemas.microsoft.com/office/powerpoint/2010/main" val="32924338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5</a:t>
            </a:fld>
            <a:endParaRPr lang="en-US"/>
          </a:p>
        </p:txBody>
      </p:sp>
    </p:spTree>
    <p:extLst>
      <p:ext uri="{BB962C8B-B14F-4D97-AF65-F5344CB8AC3E}">
        <p14:creationId xmlns:p14="http://schemas.microsoft.com/office/powerpoint/2010/main" val="7677108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6</a:t>
            </a:fld>
            <a:endParaRPr lang="en-US"/>
          </a:p>
        </p:txBody>
      </p:sp>
    </p:spTree>
    <p:extLst>
      <p:ext uri="{BB962C8B-B14F-4D97-AF65-F5344CB8AC3E}">
        <p14:creationId xmlns:p14="http://schemas.microsoft.com/office/powerpoint/2010/main" val="19644590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7</a:t>
            </a:fld>
            <a:endParaRPr lang="en-US"/>
          </a:p>
        </p:txBody>
      </p:sp>
    </p:spTree>
    <p:extLst>
      <p:ext uri="{BB962C8B-B14F-4D97-AF65-F5344CB8AC3E}">
        <p14:creationId xmlns:p14="http://schemas.microsoft.com/office/powerpoint/2010/main" val="925763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8</a:t>
            </a:fld>
            <a:endParaRPr lang="en-US"/>
          </a:p>
        </p:txBody>
      </p:sp>
    </p:spTree>
    <p:extLst>
      <p:ext uri="{BB962C8B-B14F-4D97-AF65-F5344CB8AC3E}">
        <p14:creationId xmlns:p14="http://schemas.microsoft.com/office/powerpoint/2010/main" val="37982076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9</a:t>
            </a:fld>
            <a:endParaRPr lang="en-US"/>
          </a:p>
        </p:txBody>
      </p:sp>
    </p:spTree>
    <p:extLst>
      <p:ext uri="{BB962C8B-B14F-4D97-AF65-F5344CB8AC3E}">
        <p14:creationId xmlns:p14="http://schemas.microsoft.com/office/powerpoint/2010/main" val="263302928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7" y="2084187"/>
            <a:ext cx="8964185" cy="1793090"/>
          </a:xfrm>
          <a:noFill/>
        </p:spPr>
        <p:txBody>
          <a:bodyPr lIns="146304" tIns="91440" rIns="146304" bIns="91440" anchor="t" anchorCtr="0"/>
          <a:lstStyle>
            <a:lvl1pPr>
              <a:defRPr sz="4411" spc="-74" baseline="0">
                <a:gradFill>
                  <a:gsLst>
                    <a:gs pos="5833">
                      <a:schemeClr val="tx1"/>
                    </a:gs>
                    <a:gs pos="53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3" y="3878586"/>
            <a:ext cx="8964187" cy="1792326"/>
          </a:xfrm>
          <a:noFill/>
        </p:spPr>
        <p:txBody>
          <a:bodyPr lIns="182880" tIns="146304" rIns="182880" bIns="146304">
            <a:noAutofit/>
          </a:bodyPr>
          <a:lstStyle>
            <a:lvl1pPr marL="0" indent="0">
              <a:spcBef>
                <a:spcPts val="0"/>
              </a:spcBef>
              <a:buNone/>
              <a:defRPr sz="2647" spc="0" baseline="0">
                <a:gradFill>
                  <a:gsLst>
                    <a:gs pos="5833">
                      <a:schemeClr val="tx1"/>
                    </a:gs>
                    <a:gs pos="53000">
                      <a:schemeClr val="tx1"/>
                    </a:gs>
                  </a:gsLst>
                  <a:lin ang="5400000" scaled="0"/>
                </a:gradFill>
                <a:latin typeface="+mj-lt"/>
              </a:defRPr>
            </a:lvl1pPr>
          </a:lstStyle>
          <a:p>
            <a:pPr lvl="0"/>
            <a:r>
              <a:rPr lang="en-US" dirty="0"/>
              <a:t>Speaker Name</a:t>
            </a:r>
          </a:p>
        </p:txBody>
      </p:sp>
      <p:sp>
        <p:nvSpPr>
          <p:cNvPr id="2" name="Footer Placeholder 1"/>
          <p:cNvSpPr>
            <a:spLocks noGrp="1"/>
          </p:cNvSpPr>
          <p:nvPr>
            <p:ph type="ftr" sz="quarter" idx="13"/>
          </p:nvPr>
        </p:nvSpPr>
        <p:spPr/>
        <p:txBody>
          <a:bodyPr/>
          <a:lstStyle/>
          <a:p>
            <a:r>
              <a:rPr>
                <a:gradFill>
                  <a:gsLst>
                    <a:gs pos="2239">
                      <a:srgbClr val="FFFFFF"/>
                    </a:gs>
                    <a:gs pos="11940">
                      <a:srgbClr val="FFFFFF"/>
                    </a:gs>
                  </a:gsLst>
                  <a:lin ang="5400000" scaled="0"/>
                </a:gradFill>
              </a:rPr>
              <a:t>Microsoft Confidential</a:t>
            </a:r>
          </a:p>
        </p:txBody>
      </p:sp>
      <p:sp>
        <p:nvSpPr>
          <p:cNvPr id="3" name="Slide Number Placeholder 2"/>
          <p:cNvSpPr>
            <a:spLocks noGrp="1"/>
          </p:cNvSpPr>
          <p:nvPr>
            <p:ph type="sldNum" sz="quarter" idx="14"/>
          </p:nvPr>
        </p:nvSpPr>
        <p:spPr/>
        <p:txBody>
          <a:bodyPr/>
          <a:lstStyle/>
          <a:p>
            <a:fld id="{27258FFF-F925-446B-8502-81C933981705}" type="slidenum">
              <a:rPr>
                <a:gradFill>
                  <a:gsLst>
                    <a:gs pos="2239">
                      <a:srgbClr val="FFFFFF"/>
                    </a:gs>
                    <a:gs pos="11940">
                      <a:srgbClr val="FFFFFF"/>
                    </a:gs>
                  </a:gsLst>
                  <a:lin ang="5400000" scaled="0"/>
                </a:gradFill>
              </a:rPr>
              <a:pPr/>
              <a:t>‹#›</a:t>
            </a:fld>
            <a:endParaRPr>
              <a:gradFill>
                <a:gsLst>
                  <a:gs pos="2239">
                    <a:srgbClr val="FFFFFF"/>
                  </a:gs>
                  <a:gs pos="11940">
                    <a:srgbClr val="FFFFFF"/>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55226" y="470410"/>
            <a:ext cx="1606862" cy="352152"/>
          </a:xfrm>
          <a:prstGeom prst="rect">
            <a:avLst/>
          </a:prstGeom>
        </p:spPr>
      </p:pic>
    </p:spTree>
    <p:extLst>
      <p:ext uri="{BB962C8B-B14F-4D97-AF65-F5344CB8AC3E}">
        <p14:creationId xmlns:p14="http://schemas.microsoft.com/office/powerpoint/2010/main" val="35968570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pos="288">
          <p15:clr>
            <a:srgbClr val="C35EA4"/>
          </p15:clr>
        </p15:guide>
        <p15:guide id="2" pos="7545">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283580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234925860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Title Microsoft Cloud Workshop">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17885549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spTree>
    <p:extLst>
      <p:ext uri="{BB962C8B-B14F-4D97-AF65-F5344CB8AC3E}">
        <p14:creationId xmlns:p14="http://schemas.microsoft.com/office/powerpoint/2010/main" val="11221734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5339116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1857660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2887915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1019594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23619996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8756924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Blue">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56722354"/>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7102514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15177873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83336652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3138466848"/>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1984904738"/>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511762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841966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94195682"/>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32211306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69739082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34" y="291112"/>
            <a:ext cx="11494682" cy="896518"/>
          </a:xfrm>
        </p:spPr>
        <p:txBody>
          <a:bodyPr/>
          <a:lstStyle>
            <a:lvl1pPr>
              <a:defRPr sz="4264">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1663948"/>
            <a:ext cx="10757098" cy="1441702"/>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086449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7592681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7365517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2227173609"/>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40959366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2488864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75553230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9" y="291114"/>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82"/>
            <a:ext cx="11653521" cy="168387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2"/>
          <p:cNvSpPr>
            <a:spLocks noGrp="1"/>
          </p:cNvSpPr>
          <p:nvPr>
            <p:ph type="ftr" sz="quarter" idx="3"/>
          </p:nvPr>
        </p:nvSpPr>
        <p:spPr>
          <a:xfrm>
            <a:off x="269242" y="6558796"/>
            <a:ext cx="3859607" cy="134483"/>
          </a:xfrm>
          <a:prstGeom prst="rect">
            <a:avLst/>
          </a:prstGeom>
        </p:spPr>
        <p:txBody>
          <a:bodyPr vert="horz" lIns="0" tIns="0" rIns="91440" bIns="0" rtlCol="0" anchor="ctr"/>
          <a:lstStyle>
            <a:lvl1pPr marL="0" algn="l" defTabSz="685692" rtl="0" eaLnBrk="1" latinLnBrk="0" hangingPunct="1">
              <a:defRPr lang="en-US" sz="662" kern="1200">
                <a:gradFill>
                  <a:gsLst>
                    <a:gs pos="2239">
                      <a:schemeClr val="tx1"/>
                    </a:gs>
                    <a:gs pos="11940">
                      <a:schemeClr val="tx1"/>
                    </a:gs>
                  </a:gsLst>
                  <a:lin ang="5400000" scaled="0"/>
                </a:gradFill>
                <a:latin typeface="+mn-lt"/>
                <a:ea typeface="+mn-ea"/>
                <a:cs typeface="+mn-cs"/>
              </a:defRPr>
            </a:lvl1pPr>
          </a:lstStyle>
          <a:p>
            <a:r>
              <a:rPr>
                <a:gradFill>
                  <a:gsLst>
                    <a:gs pos="2239">
                      <a:srgbClr val="505050"/>
                    </a:gs>
                    <a:gs pos="11940">
                      <a:srgbClr val="505050"/>
                    </a:gs>
                  </a:gsLst>
                  <a:lin ang="5400000" scaled="0"/>
                </a:gradFill>
              </a:rPr>
              <a:t>Microsoft Confidential</a:t>
            </a:r>
          </a:p>
        </p:txBody>
      </p:sp>
      <p:sp>
        <p:nvSpPr>
          <p:cNvPr id="6" name="Slide Number Placeholder 4"/>
          <p:cNvSpPr>
            <a:spLocks noGrp="1"/>
          </p:cNvSpPr>
          <p:nvPr>
            <p:ph type="sldNum" sz="quarter" idx="4"/>
          </p:nvPr>
        </p:nvSpPr>
        <p:spPr>
          <a:xfrm>
            <a:off x="11367168" y="6558796"/>
            <a:ext cx="555596" cy="134483"/>
          </a:xfrm>
          <a:prstGeom prst="rect">
            <a:avLst/>
          </a:prstGeom>
        </p:spPr>
        <p:txBody>
          <a:bodyPr vert="horz" lIns="91440" tIns="0" rIns="0" bIns="0" rtlCol="0" anchor="ctr"/>
          <a:lstStyle>
            <a:lvl1pPr algn="r">
              <a:defRPr lang="en-US" sz="662" b="0" kern="1200" smtClean="0">
                <a:gradFill>
                  <a:gsLst>
                    <a:gs pos="2239">
                      <a:schemeClr val="tx1"/>
                    </a:gs>
                    <a:gs pos="11940">
                      <a:schemeClr val="tx1"/>
                    </a:gs>
                  </a:gsLst>
                  <a:lin ang="5400000" scaled="0"/>
                </a:gradFill>
                <a:latin typeface="+mn-lt"/>
                <a:ea typeface="+mn-ea"/>
                <a:cs typeface="+mn-cs"/>
              </a:defRPr>
            </a:lvl1pPr>
          </a:lstStyle>
          <a:p>
            <a:pPr defTabSz="914554"/>
            <a:fld id="{27258FFF-F925-446B-8502-81C933981705}" type="slidenum">
              <a:rPr lang="en-US" smtClean="0">
                <a:gradFill>
                  <a:gsLst>
                    <a:gs pos="2239">
                      <a:srgbClr val="505050"/>
                    </a:gs>
                    <a:gs pos="11940">
                      <a:srgbClr val="505050"/>
                    </a:gs>
                  </a:gsLst>
                  <a:lin ang="5400000" scaled="0"/>
                </a:gradFill>
              </a:rPr>
              <a:pPr defTabSz="914554"/>
              <a:t>‹#›</a:t>
            </a:fld>
            <a:endParaRPr lang="en-US">
              <a:gradFill>
                <a:gsLst>
                  <a:gs pos="2239">
                    <a:srgbClr val="505050"/>
                  </a:gs>
                  <a:gs pos="11940">
                    <a:srgbClr val="505050"/>
                  </a:gs>
                </a:gsLst>
                <a:lin ang="5400000" scaled="0"/>
              </a:gradFill>
            </a:endParaRPr>
          </a:p>
        </p:txBody>
      </p:sp>
    </p:spTree>
    <p:extLst>
      <p:ext uri="{BB962C8B-B14F-4D97-AF65-F5344CB8AC3E}">
        <p14:creationId xmlns:p14="http://schemas.microsoft.com/office/powerpoint/2010/main" val="40408449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84" r:id="rId4"/>
    <p:sldLayoutId id="2147483685" r:id="rId5"/>
    <p:sldLayoutId id="2147483686" r:id="rId6"/>
    <p:sldLayoutId id="2147483687" r:id="rId7"/>
    <p:sldLayoutId id="2147483688" r:id="rId8"/>
    <p:sldLayoutId id="2147483689" r:id="rId9"/>
    <p:sldLayoutId id="2147483690" r:id="rId10"/>
    <p:sldLayoutId id="2147483692" r:id="rId11"/>
  </p:sldLayoutIdLst>
  <p:transition>
    <p:fade/>
  </p:transition>
  <p:hf sldNum="0" hdr="0" dt="0"/>
  <p:txStyles>
    <p:titleStyle>
      <a:lvl1pPr algn="l" defTabSz="685692"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080" marR="0" indent="-252080" algn="l" defTabSz="685692" rtl="0" eaLnBrk="1" fontAlgn="auto" latinLnBrk="0" hangingPunct="1">
        <a:lnSpc>
          <a:spcPct val="90000"/>
        </a:lnSpc>
        <a:spcBef>
          <a:spcPct val="20000"/>
        </a:spcBef>
        <a:spcAft>
          <a:spcPts val="0"/>
        </a:spcAft>
        <a:buClrTx/>
        <a:buSzPct val="90000"/>
        <a:buFont typeface="Arial" pitchFamily="34" charset="0"/>
        <a:buChar char="•"/>
        <a:tabLst/>
        <a:defRPr sz="2942" kern="1200" spc="0" baseline="0">
          <a:gradFill>
            <a:gsLst>
              <a:gs pos="1250">
                <a:schemeClr val="tx1"/>
              </a:gs>
              <a:gs pos="100000">
                <a:schemeClr val="tx1"/>
              </a:gs>
            </a:gsLst>
            <a:lin ang="5400000" scaled="0"/>
          </a:gradFill>
          <a:latin typeface="+mj-lt"/>
          <a:ea typeface="+mn-ea"/>
          <a:cs typeface="+mn-cs"/>
        </a:defRPr>
      </a:lvl1pPr>
      <a:lvl2pPr marL="429468" marR="0" indent="-177389"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182"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756235"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4pPr>
      <a:lvl5pPr marL="924288"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5pPr>
      <a:lvl6pPr marL="188565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501"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347"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19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692" rtl="0" eaLnBrk="1" latinLnBrk="0" hangingPunct="1">
        <a:defRPr sz="1324" kern="1200">
          <a:solidFill>
            <a:schemeClr val="tx1"/>
          </a:solidFill>
          <a:latin typeface="+mn-lt"/>
          <a:ea typeface="+mn-ea"/>
          <a:cs typeface="+mn-cs"/>
        </a:defRPr>
      </a:lvl1pPr>
      <a:lvl2pPr marL="342847" algn="l" defTabSz="685692" rtl="0" eaLnBrk="1" latinLnBrk="0" hangingPunct="1">
        <a:defRPr sz="1324" kern="1200">
          <a:solidFill>
            <a:schemeClr val="tx1"/>
          </a:solidFill>
          <a:latin typeface="+mn-lt"/>
          <a:ea typeface="+mn-ea"/>
          <a:cs typeface="+mn-cs"/>
        </a:defRPr>
      </a:lvl2pPr>
      <a:lvl3pPr marL="685692" algn="l" defTabSz="685692" rtl="0" eaLnBrk="1" latinLnBrk="0" hangingPunct="1">
        <a:defRPr sz="1324" kern="1200">
          <a:solidFill>
            <a:schemeClr val="tx1"/>
          </a:solidFill>
          <a:latin typeface="+mn-lt"/>
          <a:ea typeface="+mn-ea"/>
          <a:cs typeface="+mn-cs"/>
        </a:defRPr>
      </a:lvl3pPr>
      <a:lvl4pPr marL="1028540" algn="l" defTabSz="685692" rtl="0" eaLnBrk="1" latinLnBrk="0" hangingPunct="1">
        <a:defRPr sz="1324" kern="1200">
          <a:solidFill>
            <a:schemeClr val="tx1"/>
          </a:solidFill>
          <a:latin typeface="+mn-lt"/>
          <a:ea typeface="+mn-ea"/>
          <a:cs typeface="+mn-cs"/>
        </a:defRPr>
      </a:lvl4pPr>
      <a:lvl5pPr marL="1371383" algn="l" defTabSz="685692" rtl="0" eaLnBrk="1" latinLnBrk="0" hangingPunct="1">
        <a:defRPr sz="1324" kern="1200">
          <a:solidFill>
            <a:schemeClr val="tx1"/>
          </a:solidFill>
          <a:latin typeface="+mn-lt"/>
          <a:ea typeface="+mn-ea"/>
          <a:cs typeface="+mn-cs"/>
        </a:defRPr>
      </a:lvl5pPr>
      <a:lvl6pPr marL="1714232" algn="l" defTabSz="685692" rtl="0" eaLnBrk="1" latinLnBrk="0" hangingPunct="1">
        <a:defRPr sz="1324" kern="1200">
          <a:solidFill>
            <a:schemeClr val="tx1"/>
          </a:solidFill>
          <a:latin typeface="+mn-lt"/>
          <a:ea typeface="+mn-ea"/>
          <a:cs typeface="+mn-cs"/>
        </a:defRPr>
      </a:lvl6pPr>
      <a:lvl7pPr marL="2057077" algn="l" defTabSz="685692" rtl="0" eaLnBrk="1" latinLnBrk="0" hangingPunct="1">
        <a:defRPr sz="1324" kern="1200">
          <a:solidFill>
            <a:schemeClr val="tx1"/>
          </a:solidFill>
          <a:latin typeface="+mn-lt"/>
          <a:ea typeface="+mn-ea"/>
          <a:cs typeface="+mn-cs"/>
        </a:defRPr>
      </a:lvl7pPr>
      <a:lvl8pPr marL="2399923" algn="l" defTabSz="685692" rtl="0" eaLnBrk="1" latinLnBrk="0" hangingPunct="1">
        <a:defRPr sz="1324" kern="1200">
          <a:solidFill>
            <a:schemeClr val="tx1"/>
          </a:solidFill>
          <a:latin typeface="+mn-lt"/>
          <a:ea typeface="+mn-ea"/>
          <a:cs typeface="+mn-cs"/>
        </a:defRPr>
      </a:lvl8pPr>
      <a:lvl9pPr marL="2742770" algn="l" defTabSz="685692" rtl="0" eaLnBrk="1" latinLnBrk="0" hangingPunct="1">
        <a:defRPr sz="1324"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4">
          <p15:clr>
            <a:srgbClr val="A4A3A4"/>
          </p15:clr>
        </p15:guide>
        <p15:guide id="17" pos="4780">
          <p15:clr>
            <a:srgbClr val="A4A3A4"/>
          </p15:clr>
        </p15:guide>
        <p15:guide id="18" pos="5356">
          <p15:clr>
            <a:srgbClr val="A4A3A4"/>
          </p15:clr>
        </p15:guide>
        <p15:guide id="19" pos="5932">
          <p15:clr>
            <a:srgbClr val="A4A3A4"/>
          </p15:clr>
        </p15:guide>
        <p15:guide id="20" pos="6508">
          <p15:clr>
            <a:srgbClr val="A4A3A4"/>
          </p15:clr>
        </p15:guide>
        <p15:guide id="21" pos="7084">
          <p15:clr>
            <a:srgbClr val="A4A3A4"/>
          </p15:clr>
        </p15:guide>
        <p15:guide id="22" pos="7660">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48742257"/>
      </p:ext>
    </p:extLst>
  </p:cSld>
  <p:clrMap bg1="dk1" tx1="lt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15.xml"/><Relationship Id="rId4" Type="http://schemas.openxmlformats.org/officeDocument/2006/relationships/image" Target="../media/image12.sv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15.xml"/><Relationship Id="rId4" Type="http://schemas.openxmlformats.org/officeDocument/2006/relationships/image" Target="../media/image16.sv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5.xml"/><Relationship Id="rId4" Type="http://schemas.openxmlformats.org/officeDocument/2006/relationships/image" Target="../media/image8.sv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15.xml"/><Relationship Id="rId4" Type="http://schemas.openxmlformats.org/officeDocument/2006/relationships/image" Target="../media/image10.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D5E8E-FE6F-46C1-BE6F-3BD842186F1C}"/>
              </a:ext>
            </a:extLst>
          </p:cNvPr>
          <p:cNvSpPr>
            <a:spLocks noGrp="1"/>
          </p:cNvSpPr>
          <p:nvPr>
            <p:ph type="title"/>
          </p:nvPr>
        </p:nvSpPr>
        <p:spPr>
          <a:xfrm>
            <a:off x="269302" y="2084187"/>
            <a:ext cx="7171335" cy="899336"/>
          </a:xfrm>
        </p:spPr>
        <p:txBody>
          <a:bodyPr/>
          <a:lstStyle/>
          <a:p>
            <a:r>
              <a:rPr lang="en-US" sz="4800" dirty="0">
                <a:solidFill>
                  <a:srgbClr val="FFFFFF"/>
                </a:solidFill>
              </a:rPr>
              <a:t>Cloud Native Applications</a:t>
            </a:r>
          </a:p>
        </p:txBody>
      </p:sp>
      <p:sp>
        <p:nvSpPr>
          <p:cNvPr id="3" name="Text Placeholder 2">
            <a:extLst>
              <a:ext uri="{FF2B5EF4-FFF2-40B4-BE49-F238E27FC236}">
                <a16:creationId xmlns:a16="http://schemas.microsoft.com/office/drawing/2014/main" id="{C83DC502-2B62-4F9B-A8B3-D2EF25BCD06C}"/>
              </a:ext>
            </a:extLst>
          </p:cNvPr>
          <p:cNvSpPr>
            <a:spLocks noGrp="1"/>
          </p:cNvSpPr>
          <p:nvPr>
            <p:ph type="body" sz="quarter" idx="12"/>
          </p:nvPr>
        </p:nvSpPr>
        <p:spPr>
          <a:xfrm>
            <a:off x="269301" y="3878574"/>
            <a:ext cx="7171337" cy="1792326"/>
          </a:xfrm>
        </p:spPr>
        <p:txBody>
          <a:bodyPr/>
          <a:lstStyle/>
          <a:p>
            <a:endParaRPr lang="en-US" dirty="0"/>
          </a:p>
        </p:txBody>
      </p:sp>
    </p:spTree>
    <p:extLst>
      <p:ext uri="{BB962C8B-B14F-4D97-AF65-F5344CB8AC3E}">
        <p14:creationId xmlns:p14="http://schemas.microsoft.com/office/powerpoint/2010/main" val="1379679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40" y="1104116"/>
            <a:ext cx="11653523" cy="5613676"/>
          </a:xfrm>
        </p:spPr>
        <p:txBody>
          <a:bodyPr>
            <a:noAutofit/>
          </a:bodyPr>
          <a:lstStyle/>
          <a:p>
            <a:pPr lvl="1">
              <a:spcAft>
                <a:spcPts val="882"/>
              </a:spcAft>
            </a:pPr>
            <a:r>
              <a:rPr lang="en-US" sz="2800" dirty="0">
                <a:solidFill>
                  <a:schemeClr val="tx1"/>
                </a:solidFill>
                <a:latin typeface="+mj-lt"/>
              </a:rPr>
              <a:t>Simplify new tenant deployment</a:t>
            </a:r>
          </a:p>
          <a:p>
            <a:pPr lvl="1">
              <a:spcAft>
                <a:spcPts val="882"/>
              </a:spcAft>
            </a:pPr>
            <a:r>
              <a:rPr lang="en-US" sz="2800" dirty="0">
                <a:solidFill>
                  <a:schemeClr val="tx1"/>
                </a:solidFill>
                <a:latin typeface="+mj-lt"/>
              </a:rPr>
              <a:t>Improve reliability of tenant updates</a:t>
            </a:r>
          </a:p>
          <a:p>
            <a:pPr lvl="1">
              <a:spcAft>
                <a:spcPts val="882"/>
              </a:spcAft>
            </a:pPr>
            <a:r>
              <a:rPr lang="en-US" sz="2800" dirty="0">
                <a:solidFill>
                  <a:schemeClr val="tx1"/>
                </a:solidFill>
                <a:latin typeface="+mj-lt"/>
              </a:rPr>
              <a:t>Choose a suitable Docker container strategy on Azure</a:t>
            </a:r>
          </a:p>
          <a:p>
            <a:pPr lvl="1">
              <a:spcAft>
                <a:spcPts val="882"/>
              </a:spcAft>
            </a:pPr>
            <a:r>
              <a:rPr lang="en-US" sz="2800" dirty="0">
                <a:solidFill>
                  <a:schemeClr val="tx1"/>
                </a:solidFill>
                <a:latin typeface="+mj-lt"/>
              </a:rPr>
              <a:t>Migrate MongoDB data to Cosmos DB without application changes</a:t>
            </a:r>
          </a:p>
          <a:p>
            <a:pPr lvl="1">
              <a:spcAft>
                <a:spcPts val="882"/>
              </a:spcAft>
            </a:pPr>
            <a:r>
              <a:rPr lang="en-US" sz="2800" dirty="0">
                <a:solidFill>
                  <a:schemeClr val="tx1"/>
                </a:solidFill>
                <a:latin typeface="+mj-lt"/>
              </a:rPr>
              <a:t>Continue to use Git repositories for source control</a:t>
            </a:r>
          </a:p>
          <a:p>
            <a:pPr lvl="1">
              <a:spcAft>
                <a:spcPts val="882"/>
              </a:spcAft>
            </a:pPr>
            <a:r>
              <a:rPr lang="en-US" sz="2800" dirty="0">
                <a:solidFill>
                  <a:schemeClr val="tx1"/>
                </a:solidFill>
                <a:latin typeface="+mj-lt"/>
              </a:rPr>
              <a:t>Look at Azure DevOps as the CICD tool of choice</a:t>
            </a:r>
          </a:p>
          <a:p>
            <a:pPr lvl="1">
              <a:spcAft>
                <a:spcPts val="882"/>
              </a:spcAft>
            </a:pPr>
            <a:r>
              <a:rPr lang="en-US" sz="2800" dirty="0">
                <a:solidFill>
                  <a:schemeClr val="tx1"/>
                </a:solidFill>
                <a:latin typeface="+mj-lt"/>
              </a:rPr>
              <a:t>Use tools for deployment, CICD integration, container scheduling, orchestration, monitoring, and alerts</a:t>
            </a:r>
          </a:p>
          <a:p>
            <a:pPr lvl="1">
              <a:spcAft>
                <a:spcPts val="882"/>
              </a:spcAft>
            </a:pPr>
            <a:r>
              <a:rPr lang="en-US" sz="2800" dirty="0">
                <a:latin typeface="+mj-lt"/>
              </a:rPr>
              <a:t>They wish to complete an implementation of the proposed solution for a single tenant to train the team and perfect the process</a:t>
            </a:r>
          </a:p>
          <a:p>
            <a:pPr marL="236546" lvl="1" indent="0">
              <a:spcAft>
                <a:spcPts val="882"/>
              </a:spcAft>
              <a:buNone/>
            </a:pPr>
            <a:endParaRPr lang="en-US" sz="2800" dirty="0">
              <a:solidFill>
                <a:schemeClr val="tx1"/>
              </a:solidFill>
            </a:endParaRPr>
          </a:p>
          <a:p>
            <a:pPr>
              <a:spcAft>
                <a:spcPts val="882"/>
              </a:spcAft>
            </a:pPr>
            <a:endParaRPr lang="en-US" sz="3600" dirty="0">
              <a:solidFill>
                <a:schemeClr val="tx1"/>
              </a:solidFill>
            </a:endParaRPr>
          </a:p>
          <a:p>
            <a:pPr>
              <a:spcAft>
                <a:spcPts val="882"/>
              </a:spcAft>
            </a:pPr>
            <a:endParaRPr lang="en-US" sz="36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needs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37158870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objections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9266099" cy="5745023"/>
          </a:xfrm>
        </p:spPr>
        <p:txBody>
          <a:bodyPr>
            <a:noAutofit/>
          </a:bodyPr>
          <a:lstStyle/>
          <a:p>
            <a:pPr fontAlgn="base">
              <a:tabLst>
                <a:tab pos="3200400" algn="l"/>
              </a:tabLst>
            </a:pPr>
            <a:r>
              <a:rPr lang="en-US" sz="3600" b="1" dirty="0"/>
              <a:t>There are many ways to deploy Docker containers on Azure, how do those options compare and what are motivations for each?</a:t>
            </a:r>
          </a:p>
          <a:p>
            <a:pPr lvl="0" fontAlgn="base">
              <a:tabLst>
                <a:tab pos="3200400" algn="l"/>
              </a:tabLst>
            </a:pPr>
            <a:endParaRPr lang="en-US" sz="3600" b="1" dirty="0"/>
          </a:p>
          <a:p>
            <a:pPr lvl="0" fontAlgn="base">
              <a:tabLst>
                <a:tab pos="3200400" algn="l"/>
              </a:tabLst>
            </a:pPr>
            <a:r>
              <a:rPr lang="en-US" sz="3600" b="1" dirty="0"/>
              <a:t>Is there an option in Azure that provides container orchestration platform features that are easy to manage and migrate to, that can also handle our scale and management workflow requirements? </a:t>
            </a:r>
          </a:p>
        </p:txBody>
      </p:sp>
      <p:pic>
        <p:nvPicPr>
          <p:cNvPr id="4" name="Graphic 3" descr="Question mark icon&#10;">
            <a:extLst>
              <a:ext uri="{FF2B5EF4-FFF2-40B4-BE49-F238E27FC236}">
                <a16:creationId xmlns:a16="http://schemas.microsoft.com/office/drawing/2014/main" id="{7A8F2601-8A19-4DCE-8084-0E3BE802965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535338" y="2088841"/>
            <a:ext cx="2169751" cy="2169751"/>
          </a:xfrm>
          <a:prstGeom prst="rect">
            <a:avLst/>
          </a:prstGeom>
        </p:spPr>
      </p:pic>
    </p:spTree>
    <p:extLst>
      <p:ext uri="{BB962C8B-B14F-4D97-AF65-F5344CB8AC3E}">
        <p14:creationId xmlns:p14="http://schemas.microsoft.com/office/powerpoint/2010/main" val="6013399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Common scenarios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p:txBody>
          <a:bodyPr>
            <a:normAutofit/>
          </a:bodyPr>
          <a:lstStyle/>
          <a:p>
            <a:pPr marL="0" indent="0">
              <a:buNone/>
            </a:pPr>
            <a:r>
              <a:rPr lang="en-US" sz="3600" dirty="0">
                <a:solidFill>
                  <a:schemeClr val="tx1"/>
                </a:solidFill>
                <a:latin typeface="+mj-lt"/>
              </a:rPr>
              <a:t>Kubernetes Architecture</a:t>
            </a:r>
            <a:endParaRPr lang="en-US" sz="1800" dirty="0">
              <a:solidFill>
                <a:schemeClr val="tx1"/>
              </a:solidFill>
            </a:endParaRPr>
          </a:p>
        </p:txBody>
      </p:sp>
      <p:pic>
        <p:nvPicPr>
          <p:cNvPr id="4" name="Picture 3">
            <a:extLst>
              <a:ext uri="{FF2B5EF4-FFF2-40B4-BE49-F238E27FC236}">
                <a16:creationId xmlns:a16="http://schemas.microsoft.com/office/drawing/2014/main" id="{3C5B1B49-16A0-6D47-86C1-375B65B64B2C}"/>
              </a:ext>
            </a:extLst>
          </p:cNvPr>
          <p:cNvPicPr>
            <a:picLocks noChangeAspect="1"/>
          </p:cNvPicPr>
          <p:nvPr/>
        </p:nvPicPr>
        <p:blipFill>
          <a:blip r:embed="rId3"/>
          <a:stretch>
            <a:fillRect/>
          </a:stretch>
        </p:blipFill>
        <p:spPr>
          <a:xfrm>
            <a:off x="882396" y="2274287"/>
            <a:ext cx="10744200" cy="3683000"/>
          </a:xfrm>
          <a:prstGeom prst="rect">
            <a:avLst/>
          </a:prstGeom>
        </p:spPr>
      </p:pic>
    </p:spTree>
    <p:extLst>
      <p:ext uri="{BB962C8B-B14F-4D97-AF65-F5344CB8AC3E}">
        <p14:creationId xmlns:p14="http://schemas.microsoft.com/office/powerpoint/2010/main" val="37051190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Common scenarios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descr="Chef Server schematic. Showing nodes.  and Aministrators workstation, and cloud provisioning requests." title="Chef Automate Servier with Azure"/>
          <p:cNvSpPr>
            <a:spLocks noGrp="1"/>
          </p:cNvSpPr>
          <p:nvPr>
            <p:ph type="body" sz="quarter" idx="10"/>
          </p:nvPr>
        </p:nvSpPr>
        <p:spPr/>
        <p:txBody>
          <a:bodyPr>
            <a:normAutofit/>
          </a:bodyPr>
          <a:lstStyle/>
          <a:p>
            <a:pPr marL="0" indent="0">
              <a:buNone/>
            </a:pPr>
            <a:r>
              <a:rPr lang="en-US" sz="3600" dirty="0">
                <a:solidFill>
                  <a:schemeClr val="tx1"/>
                </a:solidFill>
                <a:latin typeface="+mj-lt"/>
              </a:rPr>
              <a:t>Azure DevOps for CICD to Azure Kubernetes Service (AKS)</a:t>
            </a:r>
          </a:p>
        </p:txBody>
      </p:sp>
      <p:pic>
        <p:nvPicPr>
          <p:cNvPr id="5" name="Picture 4">
            <a:extLst>
              <a:ext uri="{FF2B5EF4-FFF2-40B4-BE49-F238E27FC236}">
                <a16:creationId xmlns:a16="http://schemas.microsoft.com/office/drawing/2014/main" id="{0AD41684-79B1-1641-996F-2A9ECFAA44F5}"/>
              </a:ext>
            </a:extLst>
          </p:cNvPr>
          <p:cNvPicPr>
            <a:picLocks noChangeAspect="1"/>
          </p:cNvPicPr>
          <p:nvPr/>
        </p:nvPicPr>
        <p:blipFill>
          <a:blip r:embed="rId3"/>
          <a:stretch>
            <a:fillRect/>
          </a:stretch>
        </p:blipFill>
        <p:spPr>
          <a:xfrm>
            <a:off x="2682240" y="1855424"/>
            <a:ext cx="6627914" cy="5002576"/>
          </a:xfrm>
          <a:prstGeom prst="rect">
            <a:avLst/>
          </a:prstGeom>
        </p:spPr>
      </p:pic>
    </p:spTree>
    <p:extLst>
      <p:ext uri="{BB962C8B-B14F-4D97-AF65-F5344CB8AC3E}">
        <p14:creationId xmlns:p14="http://schemas.microsoft.com/office/powerpoint/2010/main" val="28813310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012" y="289511"/>
            <a:ext cx="11655840" cy="899665"/>
          </a:xfrm>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2: Design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62057" y="1741246"/>
            <a:ext cx="10652686" cy="2930033"/>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Design a solution and prepare to present the solution to the target customer audience in a 15-minute chalk-talk format. </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60 minutes</a:t>
            </a:r>
          </a:p>
        </p:txBody>
      </p:sp>
      <p:graphicFrame>
        <p:nvGraphicFramePr>
          <p:cNvPr id="4" name="Table 3">
            <a:extLst>
              <a:ext uri="{FF2B5EF4-FFF2-40B4-BE49-F238E27FC236}">
                <a16:creationId xmlns:a16="http://schemas.microsoft.com/office/drawing/2014/main" id="{9FC7A5CD-D651-4072-A920-34F54BCBC3EF}"/>
              </a:ext>
            </a:extLst>
          </p:cNvPr>
          <p:cNvGraphicFramePr>
            <a:graphicFrameLocks noGrp="1"/>
          </p:cNvGraphicFramePr>
          <p:nvPr>
            <p:extLst>
              <p:ext uri="{D42A27DB-BD31-4B8C-83A1-F6EECF244321}">
                <p14:modId xmlns:p14="http://schemas.microsoft.com/office/powerpoint/2010/main" val="3800834608"/>
              </p:ext>
            </p:extLst>
          </p:nvPr>
        </p:nvGraphicFramePr>
        <p:xfrm>
          <a:off x="3095545" y="3791921"/>
          <a:ext cx="8040154" cy="2420452"/>
        </p:xfrm>
        <a:graphic>
          <a:graphicData uri="http://schemas.openxmlformats.org/drawingml/2006/table">
            <a:tbl>
              <a:tblPr firstRow="1" bandRow="1">
                <a:tableStyleId>{69CF1AB2-1976-4502-BF36-3FF5EA218861}</a:tableStyleId>
              </a:tblPr>
              <a:tblGrid>
                <a:gridCol w="1758700">
                  <a:extLst>
                    <a:ext uri="{9D8B030D-6E8A-4147-A177-3AD203B41FA5}">
                      <a16:colId xmlns:a16="http://schemas.microsoft.com/office/drawing/2014/main" val="20000"/>
                    </a:ext>
                  </a:extLst>
                </a:gridCol>
                <a:gridCol w="6281454">
                  <a:extLst>
                    <a:ext uri="{9D8B030D-6E8A-4147-A177-3AD203B41FA5}">
                      <a16:colId xmlns:a16="http://schemas.microsoft.com/office/drawing/2014/main" val="20001"/>
                    </a:ext>
                  </a:extLst>
                </a:gridCol>
              </a:tblGrid>
              <a:tr h="672348">
                <a:tc>
                  <a:txBody>
                    <a:bodyPr/>
                    <a:lstStyle/>
                    <a:p>
                      <a:r>
                        <a:rPr lang="en-US" sz="1300" b="1" i="1" dirty="0">
                          <a:latin typeface="Segoe UI" panose="020B0502040204020203" pitchFamily="34" charset="0"/>
                          <a:cs typeface="Segoe UI" panose="020B0502040204020203" pitchFamily="34" charset="0"/>
                        </a:rPr>
                        <a:t>Business</a:t>
                      </a:r>
                      <a:r>
                        <a:rPr lang="en-US" sz="1300" b="1" i="1" kern="1200" dirty="0">
                          <a:solidFill>
                            <a:schemeClr val="dk1"/>
                          </a:solidFill>
                          <a:latin typeface="Segoe UI" panose="020B0502040204020203" pitchFamily="34" charset="0"/>
                          <a:ea typeface="+mn-ea"/>
                          <a:cs typeface="Segoe UI" panose="020B0502040204020203" pitchFamily="34" charset="0"/>
                        </a:rPr>
                        <a:t> needs</a:t>
                      </a:r>
                    </a:p>
                    <a:p>
                      <a:r>
                        <a:rPr lang="en-US" sz="1300" b="0" i="0" dirty="0">
                          <a:latin typeface="Segoe UI" panose="020B0502040204020203" pitchFamily="34" charset="0"/>
                          <a:cs typeface="Segoe UI" panose="020B0502040204020203" pitchFamily="34" charset="0"/>
                        </a:rPr>
                        <a:t>(10 minutes)</a:t>
                      </a:r>
                      <a:br>
                        <a:rPr lang="en-US" sz="1300" b="0" i="0" dirty="0">
                          <a:latin typeface="Segoe UI" panose="020B0502040204020203" pitchFamily="34" charset="0"/>
                          <a:cs typeface="Segoe UI" panose="020B0502040204020203" pitchFamily="34" charset="0"/>
                        </a:rPr>
                      </a:br>
                      <a:endParaRPr lang="en-US" sz="1300" b="0" i="0" dirty="0">
                        <a:latin typeface="Segoe UI" panose="020B0502040204020203" pitchFamily="34" charset="0"/>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b="0" dirty="0">
                          <a:solidFill>
                            <a:schemeClr val="bg1"/>
                          </a:solidFill>
                          <a:latin typeface="Segoe UI" panose="020B0502040204020203" pitchFamily="34" charset="0"/>
                          <a:cs typeface="Segoe UI" panose="020B0502040204020203" pitchFamily="34" charset="0"/>
                        </a:rPr>
                        <a:t>Respond to questions outlined in your guide and list the answers on a flipchart.</a:t>
                      </a:r>
                    </a:p>
                    <a:p>
                      <a:endParaRPr lang="en-US" sz="1300" b="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0"/>
                  </a:ext>
                </a:extLst>
              </a:tr>
              <a:tr h="672348">
                <a:tc>
                  <a:txBody>
                    <a:bodyPr/>
                    <a:lstStyle/>
                    <a:p>
                      <a:r>
                        <a:rPr lang="en-US" sz="1300" b="1" i="1" dirty="0">
                          <a:latin typeface="Segoe UI" panose="020B0502040204020203" pitchFamily="34" charset="0"/>
                          <a:cs typeface="Segoe UI" panose="020B0502040204020203" pitchFamily="34" charset="0"/>
                        </a:rPr>
                        <a:t>Design</a:t>
                      </a:r>
                    </a:p>
                    <a:p>
                      <a:pPr marL="0" algn="l" defTabSz="932742" rtl="0" eaLnBrk="1" latinLnBrk="0" hangingPunct="1"/>
                      <a:r>
                        <a:rPr lang="en-US" sz="1300" b="0" i="0" kern="1200" dirty="0">
                          <a:solidFill>
                            <a:schemeClr val="dk1"/>
                          </a:solidFill>
                          <a:latin typeface="Segoe UI" panose="020B0502040204020203" pitchFamily="34" charset="0"/>
                          <a:ea typeface="+mn-ea"/>
                          <a:cs typeface="Segoe UI" panose="020B0502040204020203" pitchFamily="34" charset="0"/>
                        </a:rPr>
                        <a:t>(35 minutes)</a:t>
                      </a:r>
                      <a:br>
                        <a:rPr lang="en-US" sz="1300" b="0" i="0" kern="1200" dirty="0">
                          <a:solidFill>
                            <a:schemeClr val="dk1"/>
                          </a:solidFill>
                          <a:latin typeface="Segoe UI" panose="020B0502040204020203" pitchFamily="34" charset="0"/>
                          <a:ea typeface="+mn-ea"/>
                          <a:cs typeface="Segoe UI" panose="020B0502040204020203" pitchFamily="34" charset="0"/>
                        </a:rPr>
                      </a:br>
                      <a:endParaRPr lang="en-US" sz="1300" b="0" i="0" kern="1200" dirty="0">
                        <a:solidFill>
                          <a:schemeClr val="dk1"/>
                        </a:solidFill>
                        <a:latin typeface="Segoe UI" panose="020B0502040204020203" pitchFamily="34" charset="0"/>
                        <a:ea typeface="+mn-ea"/>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kern="1200" baseline="0" dirty="0">
                          <a:solidFill>
                            <a:schemeClr val="bg1"/>
                          </a:solidFill>
                          <a:latin typeface="Segoe UI" panose="020B0502040204020203" pitchFamily="34" charset="0"/>
                          <a:ea typeface="+mn-ea"/>
                          <a:cs typeface="Segoe UI" panose="020B0502040204020203" pitchFamily="34" charset="0"/>
                        </a:rPr>
                        <a:t>Design a solution for as many of the stated requirements as time allows. Show the solution on a flipchart.</a:t>
                      </a:r>
                    </a:p>
                    <a:p>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1"/>
                  </a:ext>
                </a:extLst>
              </a:tr>
              <a:tr h="1075756">
                <a:tc>
                  <a:txBody>
                    <a:bodyPr/>
                    <a:lstStyle/>
                    <a:p>
                      <a:r>
                        <a:rPr lang="en-US" sz="1300" b="1" i="1" dirty="0">
                          <a:latin typeface="Segoe UI" panose="020B0502040204020203" pitchFamily="34" charset="0"/>
                          <a:cs typeface="Segoe UI" panose="020B0502040204020203" pitchFamily="34" charset="0"/>
                        </a:rPr>
                        <a:t>Prepare</a:t>
                      </a:r>
                    </a:p>
                    <a:p>
                      <a:pPr marL="0" marR="0" indent="0" algn="l" defTabSz="932742" rtl="0" eaLnBrk="1" fontAlgn="auto" latinLnBrk="0" hangingPunct="1">
                        <a:lnSpc>
                          <a:spcPct val="100000"/>
                        </a:lnSpc>
                        <a:spcBef>
                          <a:spcPts val="0"/>
                        </a:spcBef>
                        <a:spcAft>
                          <a:spcPts val="0"/>
                        </a:spcAft>
                        <a:buClrTx/>
                        <a:buSzTx/>
                        <a:buFontTx/>
                        <a:buNone/>
                        <a:tabLst/>
                        <a:defRPr/>
                      </a:pPr>
                      <a:r>
                        <a:rPr lang="en-US" sz="1300" b="0" i="0" kern="1200" dirty="0">
                          <a:solidFill>
                            <a:schemeClr val="dk1"/>
                          </a:solidFill>
                          <a:latin typeface="Segoe UI" panose="020B0502040204020203" pitchFamily="34" charset="0"/>
                          <a:ea typeface="+mn-ea"/>
                          <a:cs typeface="Segoe UI" panose="020B0502040204020203" pitchFamily="34" charset="0"/>
                        </a:rPr>
                        <a:t>(15 minutes)</a:t>
                      </a:r>
                    </a:p>
                    <a:p>
                      <a:endParaRPr lang="en-US" sz="1300" b="1" i="1" dirty="0">
                        <a:latin typeface="Segoe UI" panose="020B0502040204020203" pitchFamily="34" charset="0"/>
                        <a:cs typeface="Segoe UI" panose="020B0502040204020203" pitchFamily="34" charset="0"/>
                      </a:endParaRPr>
                    </a:p>
                  </a:txBody>
                  <a:tcPr marL="67235" marR="67235" marT="33617" marB="33617"/>
                </a:tc>
                <a:tc>
                  <a:txBody>
                    <a:bodyPr/>
                    <a:lstStyle/>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any customer needs that are not addressed with the proposed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the benefits of your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Determine how you will respond to the customer’s objections.</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Prepare for a 15-minute presentation to the customer.</a:t>
                      </a:r>
                      <a:br>
                        <a:rPr lang="en-US" sz="1300" dirty="0">
                          <a:latin typeface="Segoe UI" panose="020B0502040204020203" pitchFamily="34" charset="0"/>
                          <a:cs typeface="Segoe UI" panose="020B0502040204020203" pitchFamily="34" charset="0"/>
                        </a:rPr>
                      </a:br>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2033147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3: Present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062166"/>
            <a:ext cx="11472487" cy="5672322"/>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Prepare to present a solution to the target customer in a 15-minute chalk-talk format </a:t>
            </a:r>
            <a:endParaRPr lang="en-US" sz="3600" dirty="0">
              <a:latin typeface="+mj-lt"/>
            </a:endParaRPr>
          </a:p>
          <a:p>
            <a:pPr>
              <a:lnSpc>
                <a:spcPct val="90000"/>
              </a:lnSpc>
              <a:spcAft>
                <a:spcPts val="600"/>
              </a:spcAft>
            </a:pPr>
            <a:endParaRPr lang="en-US" dirty="0">
              <a:latin typeface="+mj-lt"/>
            </a:endParaRPr>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30 minutes (15 minutes for each team to present and receive feedback) </a:t>
            </a:r>
          </a:p>
          <a:p>
            <a:pPr>
              <a:lnSpc>
                <a:spcPct val="90000"/>
              </a:lnSpc>
              <a:spcAft>
                <a:spcPts val="600"/>
              </a:spcAft>
            </a:pPr>
            <a:endParaRPr lang="en-US" dirty="0">
              <a:latin typeface="+mj-lt"/>
            </a:endParaRPr>
          </a:p>
          <a:p>
            <a:pPr>
              <a:lnSpc>
                <a:spcPct val="90000"/>
              </a:lnSpc>
              <a:spcAft>
                <a:spcPts val="600"/>
              </a:spcAft>
            </a:pPr>
            <a:r>
              <a:rPr lang="en-US" sz="3600" dirty="0">
                <a:latin typeface="+mj-lt"/>
              </a:rPr>
              <a:t>Directions</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Pair with another table</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One table is the Microsoft team and the other table is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presents their proposed solution to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asks one of the objections from the list of objections in the case study</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responds to the objection</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team gives feedback to the Microsoft team</a:t>
            </a:r>
            <a:endParaRPr lang="en-US" sz="2000" strike="sngStrike" dirty="0">
              <a:latin typeface="Segoe UI Semilight" panose="020B0402040204020203" pitchFamily="34" charset="0"/>
              <a:cs typeface="Segoe UI Semilight" panose="020B0402040204020203" pitchFamily="34" charset="0"/>
            </a:endParaRPr>
          </a:p>
          <a:p>
            <a:pPr>
              <a:lnSpc>
                <a:spcPct val="90000"/>
              </a:lnSpc>
              <a:spcAft>
                <a:spcPts val="600"/>
              </a:spcAft>
            </a:pPr>
            <a:endParaRPr lang="en-US" sz="2400" dirty="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37172619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Wrap-up</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3006977"/>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the preferred solution for the case study</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solutions designed by other teams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42399983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target audience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5835078"/>
          </a:xfrm>
        </p:spPr>
        <p:txBody>
          <a:bodyPr>
            <a:noAutofit/>
          </a:bodyPr>
          <a:lstStyle/>
          <a:p>
            <a:pPr marL="522296" lvl="1" indent="-285750"/>
            <a:r>
              <a:rPr lang="en-US" sz="2800" dirty="0"/>
              <a:t>Arthur Block, VP Engineering at </a:t>
            </a:r>
            <a:r>
              <a:rPr lang="en-US" sz="2800" dirty="0" err="1"/>
              <a:t>Fabrikam</a:t>
            </a:r>
            <a:r>
              <a:rPr lang="en-US" sz="2800" dirty="0"/>
              <a:t> Medical Conferences</a:t>
            </a:r>
          </a:p>
          <a:p>
            <a:pPr marL="522296" lvl="1" indent="-285750"/>
            <a:endParaRPr lang="en-US" sz="2800" dirty="0"/>
          </a:p>
          <a:p>
            <a:pPr marL="522296" lvl="1" indent="-285750"/>
            <a:r>
              <a:rPr lang="en-US" sz="2800" dirty="0"/>
              <a:t>The primary audience is the technical strategic decision-maker with influential solution architects, or lead technical personnel in development or operations </a:t>
            </a:r>
          </a:p>
          <a:p>
            <a:pPr marL="522296" lvl="1" indent="-285750"/>
            <a:endParaRPr lang="en-US" sz="2800" dirty="0"/>
          </a:p>
          <a:p>
            <a:pPr marL="522296" lvl="1" indent="-285750"/>
            <a:r>
              <a:rPr lang="en-US" sz="2800" dirty="0"/>
              <a:t>Usually we talk to the key architects, developers and infrastructure managers who report to the CIO or equivalent, or to key solution sponsors or those that represent the business unit IT or developers that report to those sponsors</a:t>
            </a:r>
          </a:p>
          <a:p>
            <a:pPr marL="236546" lvl="1" indent="0">
              <a:spcAft>
                <a:spcPts val="882"/>
              </a:spcAft>
              <a:buNone/>
            </a:pPr>
            <a:endParaRPr lang="en-US" sz="2800" dirty="0">
              <a:solidFill>
                <a:schemeClr val="tx1"/>
              </a:solidFill>
            </a:endParaRPr>
          </a:p>
        </p:txBody>
      </p:sp>
      <p:pic>
        <p:nvPicPr>
          <p:cNvPr id="4" name="Graphic 3" descr="Meeting icon">
            <a:extLst>
              <a:ext uri="{FF2B5EF4-FFF2-40B4-BE49-F238E27FC236}">
                <a16:creationId xmlns:a16="http://schemas.microsoft.com/office/drawing/2014/main" id="{51764D11-5F0C-4D7E-9C78-AA3E00DAC2E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800182" y="4925986"/>
            <a:ext cx="2425382" cy="2425382"/>
          </a:xfrm>
          <a:prstGeom prst="rect">
            <a:avLst/>
          </a:prstGeom>
        </p:spPr>
      </p:pic>
    </p:spTree>
    <p:extLst>
      <p:ext uri="{BB962C8B-B14F-4D97-AF65-F5344CB8AC3E}">
        <p14:creationId xmlns:p14="http://schemas.microsoft.com/office/powerpoint/2010/main" val="5861551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267087" cy="5379312"/>
          </a:xfrm>
        </p:spPr>
        <p:txBody>
          <a:bodyPr>
            <a:normAutofit/>
          </a:bodyPr>
          <a:lstStyle/>
          <a:p>
            <a:pPr lvl="1"/>
            <a:r>
              <a:rPr lang="en-US" sz="3600" dirty="0"/>
              <a:t>After evaluating the options for container platforms on Azure, </a:t>
            </a:r>
            <a:r>
              <a:rPr lang="en-US" sz="3600" dirty="0" err="1"/>
              <a:t>Fabrikam</a:t>
            </a:r>
            <a:r>
              <a:rPr lang="en-US" sz="3600" dirty="0"/>
              <a:t> Medical Conferences decided to move forward with Azure Kubernetes Service (AKS)</a:t>
            </a:r>
          </a:p>
          <a:p>
            <a:pPr lvl="1"/>
            <a:endParaRPr lang="en-US" sz="3600" dirty="0"/>
          </a:p>
          <a:p>
            <a:pPr lvl="1"/>
            <a:r>
              <a:rPr lang="en-US" sz="3600" dirty="0"/>
              <a:t>They also decided to move forward with Azure DevOps for infrastructure and container DevOps workflows</a:t>
            </a:r>
          </a:p>
          <a:p>
            <a:pPr marL="285753" indent="-285753" defTabSz="914554">
              <a:buFont typeface="Arial"/>
              <a:buChar char="•"/>
            </a:pPr>
            <a:endParaRPr lang="en-US" sz="3600" dirty="0">
              <a:solidFill>
                <a:srgbClr val="FFFFFF"/>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25479850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4" name="Picture 3" descr="A diagram showing the solution, using Azure Kubernetes Service with a CosmosDB back end.">
            <a:extLst>
              <a:ext uri="{FF2B5EF4-FFF2-40B4-BE49-F238E27FC236}">
                <a16:creationId xmlns:a16="http://schemas.microsoft.com/office/drawing/2014/main" id="{A77DE13A-AD2C-4759-A6A4-111012127BDB}"/>
              </a:ext>
            </a:extLst>
          </p:cNvPr>
          <p:cNvPicPr>
            <a:picLocks noChangeAspect="1"/>
          </p:cNvPicPr>
          <p:nvPr/>
        </p:nvPicPr>
        <p:blipFill>
          <a:blip r:embed="rId3"/>
          <a:stretch>
            <a:fillRect/>
          </a:stretch>
        </p:blipFill>
        <p:spPr>
          <a:xfrm>
            <a:off x="1715911" y="1369575"/>
            <a:ext cx="9014287" cy="5352957"/>
          </a:xfrm>
          <a:prstGeom prst="rect">
            <a:avLst/>
          </a:prstGeom>
        </p:spPr>
      </p:pic>
    </p:spTree>
    <p:extLst>
      <p:ext uri="{BB962C8B-B14F-4D97-AF65-F5344CB8AC3E}">
        <p14:creationId xmlns:p14="http://schemas.microsoft.com/office/powerpoint/2010/main" val="20775329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Abstract and learning objectives</a:t>
            </a:r>
          </a:p>
        </p:txBody>
      </p:sp>
      <p:sp>
        <p:nvSpPr>
          <p:cNvPr id="9" name="TextBox 8">
            <a:extLst>
              <a:ext uri="{FF2B5EF4-FFF2-40B4-BE49-F238E27FC236}">
                <a16:creationId xmlns:a16="http://schemas.microsoft.com/office/drawing/2014/main" id="{0F86F9F9-39B5-4CE6-AF48-9ADAE40EA728}"/>
              </a:ext>
            </a:extLst>
          </p:cNvPr>
          <p:cNvSpPr txBox="1"/>
          <p:nvPr/>
        </p:nvSpPr>
        <p:spPr>
          <a:xfrm>
            <a:off x="269240" y="1189176"/>
            <a:ext cx="7674246" cy="5032147"/>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Abstract</a:t>
            </a:r>
          </a:p>
          <a:p>
            <a:pPr>
              <a:lnSpc>
                <a:spcPct val="90000"/>
              </a:lnSpc>
              <a:spcAft>
                <a:spcPts val="600"/>
              </a:spcAft>
            </a:pPr>
            <a:r>
              <a:rPr lang="en-US" sz="2000" dirty="0"/>
              <a:t>This whiteboard design session is designed to help attendees understand the choices related to building and deploying containerized applications in Azure, critical decisions around this and other aspects of the solution including ways to lift-and-shift parts of the application to reduce applications changes.</a:t>
            </a:r>
            <a:br>
              <a:rPr lang="en-US" sz="2000" dirty="0"/>
            </a:br>
            <a:endParaRPr lang="en-US" sz="2000" dirty="0"/>
          </a:p>
          <a:p>
            <a:pPr>
              <a:lnSpc>
                <a:spcPct val="90000"/>
              </a:lnSpc>
              <a:spcAft>
                <a:spcPts val="600"/>
              </a:spcAft>
            </a:pPr>
            <a:r>
              <a:rPr lang="en-US" sz="3600" dirty="0">
                <a:latin typeface="+mj-lt"/>
              </a:rPr>
              <a:t>Learning objectives</a:t>
            </a:r>
          </a:p>
          <a:p>
            <a:pPr marL="285750" indent="-285750">
              <a:buFont typeface="Arial" panose="020B0604020202020204" pitchFamily="34" charset="0"/>
              <a:buChar char="•"/>
            </a:pPr>
            <a:r>
              <a:rPr lang="en-US" sz="2000" dirty="0"/>
              <a:t>Work with Docker images and Azure Container Registry</a:t>
            </a:r>
          </a:p>
          <a:p>
            <a:pPr marL="285750" indent="-285750">
              <a:buFont typeface="Arial" panose="020B0604020202020204" pitchFamily="34" charset="0"/>
              <a:buChar char="•"/>
            </a:pPr>
            <a:r>
              <a:rPr lang="en-US" sz="2000" dirty="0"/>
              <a:t>Create a Kubernetes cluster with Azure Kubernetes Service (AKS)</a:t>
            </a:r>
          </a:p>
          <a:p>
            <a:pPr marL="285750" indent="-285750">
              <a:buFont typeface="Arial" panose="020B0604020202020204" pitchFamily="34" charset="0"/>
              <a:buChar char="•"/>
            </a:pPr>
            <a:r>
              <a:rPr lang="en-US" sz="2000" dirty="0"/>
              <a:t>Deploy containers to a Kubernetes cluster</a:t>
            </a:r>
          </a:p>
          <a:p>
            <a:pPr marL="285750" indent="-285750">
              <a:buFont typeface="Arial" panose="020B0604020202020204" pitchFamily="34" charset="0"/>
              <a:buChar char="•"/>
            </a:pPr>
            <a:r>
              <a:rPr lang="en-US" sz="2000" dirty="0"/>
              <a:t>Load balance containers, set up dynamic service discovery</a:t>
            </a:r>
          </a:p>
          <a:p>
            <a:pPr marL="285750" indent="-285750">
              <a:buFont typeface="Arial" panose="020B0604020202020204" pitchFamily="34" charset="0"/>
              <a:buChar char="•"/>
            </a:pPr>
            <a:r>
              <a:rPr lang="en-US" sz="2000" dirty="0"/>
              <a:t>Scale services </a:t>
            </a:r>
          </a:p>
          <a:p>
            <a:pPr marL="285750" indent="-285750">
              <a:buFont typeface="Arial" panose="020B0604020202020204" pitchFamily="34" charset="0"/>
              <a:buChar char="•"/>
            </a:pPr>
            <a:r>
              <a:rPr lang="en-US" sz="2000" dirty="0"/>
              <a:t>Perform rolling upgrades with zero downtime</a:t>
            </a:r>
          </a:p>
        </p:txBody>
      </p:sp>
      <p:pic>
        <p:nvPicPr>
          <p:cNvPr id="4" name="Graphic 3" descr="Teacher icon">
            <a:extLst>
              <a:ext uri="{FF2B5EF4-FFF2-40B4-BE49-F238E27FC236}">
                <a16:creationId xmlns:a16="http://schemas.microsoft.com/office/drawing/2014/main" id="{8CD62878-BE2D-4253-993C-3AEE90C4983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943486" y="1029050"/>
            <a:ext cx="3626358" cy="3626358"/>
          </a:xfrm>
          <a:prstGeom prst="rect">
            <a:avLst/>
          </a:prstGeom>
        </p:spPr>
      </p:pic>
    </p:spTree>
    <p:extLst>
      <p:ext uri="{BB962C8B-B14F-4D97-AF65-F5344CB8AC3E}">
        <p14:creationId xmlns:p14="http://schemas.microsoft.com/office/powerpoint/2010/main" val="7728804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6"/>
            <a:ext cx="11653523" cy="5287823"/>
          </a:xfrm>
        </p:spPr>
        <p:txBody>
          <a:bodyPr>
            <a:normAutofit/>
          </a:bodyPr>
          <a:lstStyle/>
          <a:p>
            <a:pPr marL="0" indent="0">
              <a:buNone/>
            </a:pPr>
            <a:r>
              <a:rPr lang="en-US" sz="3600" dirty="0"/>
              <a:t>There are many ways to deploy Docker containers on Azure. How do those options compare and what are motivations for each? </a:t>
            </a:r>
            <a:endParaRPr lang="en-US" sz="2000" i="1" dirty="0"/>
          </a:p>
          <a:p>
            <a:pPr lvl="2"/>
            <a:r>
              <a:rPr lang="en-US" sz="2800" dirty="0"/>
              <a:t>Web App for Containers – simple PaaS without full-featured container orchestration</a:t>
            </a:r>
          </a:p>
          <a:p>
            <a:pPr lvl="2"/>
            <a:r>
              <a:rPr lang="en-US" sz="2800" dirty="0"/>
              <a:t>Azure Container Instances – simple, isolated, without management tooling, enabling workload scale on demand</a:t>
            </a:r>
          </a:p>
          <a:p>
            <a:pPr lvl="2"/>
            <a:r>
              <a:rPr lang="en-US" sz="2800" dirty="0"/>
              <a:t>Azure Kubernetes Services (AKS) – the ideal solution for a fully managed experience</a:t>
            </a: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23714389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40" y="1444357"/>
            <a:ext cx="10416482" cy="5287823"/>
          </a:xfrm>
        </p:spPr>
        <p:txBody>
          <a:bodyPr>
            <a:normAutofit/>
          </a:bodyPr>
          <a:lstStyle/>
          <a:p>
            <a:pPr marL="0" indent="0">
              <a:buNone/>
            </a:pPr>
            <a:r>
              <a:rPr lang="en-US" sz="3600" dirty="0"/>
              <a:t>Is there an option in Azure that provides container orchestration platform features that are easy to manage and migrate to, that can also handle our scale and management workflow requirements? </a:t>
            </a:r>
          </a:p>
          <a:p>
            <a:pPr marL="0" indent="0">
              <a:buNone/>
            </a:pPr>
            <a:endParaRPr lang="en-US" sz="1800" i="1" dirty="0"/>
          </a:p>
          <a:p>
            <a:pPr lvl="2"/>
            <a:r>
              <a:rPr lang="en-US" sz="2800" dirty="0"/>
              <a:t>The best option is to go with a managed cluster such as Azure Container Service (AKS), native to Azure</a:t>
            </a: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34096968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6920" y="2157140"/>
            <a:ext cx="11653523" cy="2792889"/>
          </a:xfrm>
        </p:spPr>
        <p:txBody>
          <a:bodyPr>
            <a:normAutofit lnSpcReduction="10000"/>
          </a:bodyPr>
          <a:lstStyle/>
          <a:p>
            <a:pPr marL="0" indent="0">
              <a:buNone/>
            </a:pPr>
            <a:r>
              <a:rPr lang="en-US" sz="3600" i="1" dirty="0">
                <a:solidFill>
                  <a:schemeClr val="tx1"/>
                </a:solidFill>
              </a:rPr>
              <a:t>“With Azure Kubernetes Service (AKS) we feel confident we can make the move to a container-based platform with the right DevOps support in place to be successful with a small team.”</a:t>
            </a:r>
            <a:endParaRPr lang="en-US" sz="3600" dirty="0">
              <a:solidFill>
                <a:schemeClr val="tx1"/>
              </a:solidFill>
            </a:endParaRPr>
          </a:p>
          <a:p>
            <a:pPr marL="0" indent="0">
              <a:buNone/>
            </a:pPr>
            <a:r>
              <a:rPr lang="en-US" sz="2800" dirty="0">
                <a:solidFill>
                  <a:schemeClr val="tx1"/>
                </a:solidFill>
              </a:rPr>
              <a:t>	</a:t>
            </a:r>
          </a:p>
          <a:p>
            <a:pPr marL="0" indent="0">
              <a:buNone/>
            </a:pPr>
            <a:r>
              <a:rPr lang="en-US" sz="2800" dirty="0">
                <a:solidFill>
                  <a:schemeClr val="tx1"/>
                </a:solidFill>
              </a:rPr>
              <a:t>	- Arthur Block, VP of Engineering at </a:t>
            </a:r>
            <a:r>
              <a:rPr lang="en-US" sz="2800" dirty="0" err="1">
                <a:solidFill>
                  <a:schemeClr val="tx1"/>
                </a:solidFill>
              </a:rPr>
              <a:t>Fabrikam</a:t>
            </a:r>
            <a:r>
              <a:rPr lang="en-US" sz="2800" dirty="0">
                <a:solidFill>
                  <a:schemeClr val="tx1"/>
                </a:solidFill>
              </a:rPr>
              <a:t> Medical Conferences</a:t>
            </a:r>
          </a:p>
          <a:p>
            <a:pPr lvl="1"/>
            <a:endParaRPr lang="en-US" sz="2200" dirty="0">
              <a:solidFill>
                <a:schemeClr val="tx1"/>
              </a:solidFill>
              <a:latin typeface="Segoe UI Semilight" panose="020B0402040204020203" pitchFamily="34" charset="0"/>
              <a:cs typeface="Segoe UI Semilight" panose="020B0402040204020203" pitchFamily="34" charset="0"/>
            </a:endParaRPr>
          </a:p>
          <a:p>
            <a:pPr marL="0" indent="0">
              <a:spcAft>
                <a:spcPts val="882"/>
              </a:spcAft>
              <a:buNone/>
            </a:pPr>
            <a:endParaRPr lang="en-US" sz="18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quote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25847644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7784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1: Review the customer case study</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2597634"/>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Analyze your customer needs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20712892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4584094"/>
          </a:xfrm>
        </p:spPr>
        <p:txBody>
          <a:bodyPr>
            <a:normAutofit/>
          </a:bodyPr>
          <a:lstStyle/>
          <a:p>
            <a:r>
              <a:rPr lang="en-US" sz="3600" b="1" dirty="0" err="1"/>
              <a:t>Fabrikam</a:t>
            </a:r>
            <a:r>
              <a:rPr lang="en-US" sz="3600" b="1" dirty="0"/>
              <a:t> Medical Conferences provides conference web site services tailored to the medical community</a:t>
            </a:r>
          </a:p>
          <a:p>
            <a:pPr marL="0" indent="0">
              <a:buNone/>
            </a:pPr>
            <a:endParaRPr lang="en-US" sz="3600" b="1" dirty="0"/>
          </a:p>
          <a:p>
            <a:r>
              <a:rPr lang="en-US" sz="3600" b="1" dirty="0"/>
              <a:t>After starting with a few small conferences, they now have evolved into a well-known brand and handle over 100 conferences per year, and growing </a:t>
            </a:r>
          </a:p>
          <a:p>
            <a:pPr marL="0" indent="0">
              <a:spcAft>
                <a:spcPts val="882"/>
              </a:spcAft>
              <a:buNone/>
            </a:pPr>
            <a:endParaRPr lang="en-US" sz="18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a:t>
            </a:r>
            <a:r>
              <a:rPr lang="en-US" sz="4900" dirty="0">
                <a:solidFill>
                  <a:schemeClr val="tx1"/>
                </a:solidFill>
              </a:rPr>
              <a:t>s</a:t>
            </a:r>
            <a:r>
              <a:rPr lang="en-US" sz="4900" dirty="0">
                <a:solidFill>
                  <a:schemeClr val="tx1"/>
                </a:solidFill>
                <a:cs typeface="Segoe UI" panose="020B0502040204020203" pitchFamily="34" charset="0"/>
              </a:rPr>
              <a:t>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39232659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5379312"/>
          </a:xfrm>
        </p:spPr>
        <p:txBody>
          <a:bodyPr>
            <a:normAutofit/>
          </a:bodyPr>
          <a:lstStyle/>
          <a:p>
            <a:r>
              <a:rPr lang="en-US" sz="3600" b="1" dirty="0"/>
              <a:t>Each conference site has limited budget, but the conference owners have significant customization and change demands</a:t>
            </a:r>
          </a:p>
          <a:p>
            <a:endParaRPr lang="en-US" sz="3600" b="1" dirty="0"/>
          </a:p>
          <a:p>
            <a:r>
              <a:rPr lang="en-US" sz="3600" b="1" dirty="0"/>
              <a:t>These changes can impact various aspects of the system from UI to back end, including conference registration and payment terms </a:t>
            </a:r>
          </a:p>
          <a:p>
            <a:pPr marL="0" indent="0">
              <a:spcAft>
                <a:spcPts val="882"/>
              </a:spcAft>
              <a:buNone/>
            </a:pPr>
            <a:endParaRPr lang="en-US" sz="18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34291270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5331152"/>
          </a:xfrm>
        </p:spPr>
        <p:txBody>
          <a:bodyPr>
            <a:normAutofit/>
          </a:bodyPr>
          <a:lstStyle/>
          <a:p>
            <a:r>
              <a:rPr lang="en-US" sz="3600" b="1" dirty="0"/>
              <a:t>12 developers handle </a:t>
            </a:r>
          </a:p>
          <a:p>
            <a:pPr lvl="1"/>
            <a:r>
              <a:rPr lang="en-US" sz="2800" b="1" dirty="0"/>
              <a:t>Development</a:t>
            </a:r>
          </a:p>
          <a:p>
            <a:pPr lvl="1"/>
            <a:r>
              <a:rPr lang="en-US" sz="2800" b="1" dirty="0"/>
              <a:t>Testing</a:t>
            </a:r>
          </a:p>
          <a:p>
            <a:pPr lvl="1"/>
            <a:r>
              <a:rPr lang="en-US" sz="2800" b="1" dirty="0"/>
              <a:t>Deployment</a:t>
            </a:r>
          </a:p>
          <a:p>
            <a:pPr lvl="1"/>
            <a:r>
              <a:rPr lang="en-US" sz="2800" b="1" dirty="0"/>
              <a:t>Operational management of all customer sites</a:t>
            </a:r>
          </a:p>
          <a:p>
            <a:endParaRPr lang="en-US" sz="3600" b="1" dirty="0"/>
          </a:p>
          <a:p>
            <a:r>
              <a:rPr lang="en-US" sz="3600" b="1" dirty="0"/>
              <a:t>Due to customer demands, they have issues with the efficiency and reliability of their development and DevOps workflows </a:t>
            </a:r>
          </a:p>
          <a:p>
            <a:pPr marL="0" indent="0">
              <a:spcAft>
                <a:spcPts val="882"/>
              </a:spcAft>
              <a:buNone/>
            </a:pPr>
            <a:endParaRPr lang="en-US" sz="18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28860861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40" y="1263605"/>
            <a:ext cx="11653523" cy="5379312"/>
          </a:xfrm>
        </p:spPr>
        <p:txBody>
          <a:bodyPr>
            <a:normAutofit/>
          </a:bodyPr>
          <a:lstStyle/>
          <a:p>
            <a:r>
              <a:rPr lang="en-US" sz="3600" b="1" dirty="0"/>
              <a:t>The technology used is the MEAN stack </a:t>
            </a:r>
          </a:p>
          <a:p>
            <a:pPr lvl="1"/>
            <a:r>
              <a:rPr lang="en-US" sz="2800" b="1" dirty="0"/>
              <a:t>Mongo, Express, Angular, and Node.js</a:t>
            </a:r>
            <a:endParaRPr lang="en-US" sz="3600" b="1" dirty="0"/>
          </a:p>
          <a:p>
            <a:pPr lvl="1"/>
            <a:r>
              <a:rPr lang="en-US" sz="2800" b="1" dirty="0"/>
              <a:t>Conference sites are currently hosted on Windows Server machines on premise</a:t>
            </a:r>
          </a:p>
          <a:p>
            <a:pPr lvl="1" fontAlgn="base"/>
            <a:r>
              <a:rPr lang="en-US" sz="2800" b="1" dirty="0"/>
              <a:t>The data back-end is a MongoDB cluster also deployed to Windows Server machines on premise</a:t>
            </a: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6407712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5379312"/>
          </a:xfrm>
        </p:spPr>
        <p:txBody>
          <a:bodyPr>
            <a:normAutofit/>
          </a:bodyPr>
          <a:lstStyle/>
          <a:p>
            <a:r>
              <a:rPr lang="en-US" sz="3600" b="1" dirty="0"/>
              <a:t>Conference owners (“customers”) are considered “tenants”, and each tenant is treated as a unique deployment including:</a:t>
            </a:r>
          </a:p>
          <a:p>
            <a:pPr lvl="2" fontAlgn="base"/>
            <a:r>
              <a:rPr lang="en-US" sz="2400" b="1" dirty="0"/>
              <a:t>A database in the MongoDB cluster with its own collections</a:t>
            </a:r>
          </a:p>
          <a:p>
            <a:pPr lvl="2" fontAlgn="base"/>
            <a:r>
              <a:rPr lang="en-US" sz="2400" b="1" dirty="0"/>
              <a:t>A copy of the most recent functional conference code base is taken and configured to point at the tenant database</a:t>
            </a:r>
          </a:p>
          <a:p>
            <a:pPr lvl="0" fontAlgn="base"/>
            <a:endParaRPr lang="en-US" sz="2000" b="1" dirty="0"/>
          </a:p>
          <a:p>
            <a:pPr lvl="0" fontAlgn="base"/>
            <a:r>
              <a:rPr lang="en-US" sz="3600" b="1" dirty="0"/>
              <a:t>Modifications are made to support the customer’s needs</a:t>
            </a:r>
          </a:p>
          <a:p>
            <a:pPr lvl="2" fontAlgn="base"/>
            <a:r>
              <a:rPr lang="en-US" sz="2400" b="1" dirty="0"/>
              <a:t>The tenant’s code is deployed to a specific group of load balanced Windows Server machines dedicated to one or more tenant</a:t>
            </a:r>
          </a:p>
          <a:p>
            <a:pPr lvl="2" fontAlgn="base"/>
            <a:r>
              <a:rPr lang="en-US" sz="2400" b="1" dirty="0"/>
              <a:t>Once the conference site is live, the inevitable requests for customizations to the deployment begins</a:t>
            </a:r>
          </a:p>
          <a:p>
            <a:pPr lvl="2" fontAlgn="base"/>
            <a:endParaRPr lang="en-US" sz="2400" b="1" dirty="0"/>
          </a:p>
          <a:p>
            <a:pPr lvl="0" fontAlgn="base"/>
            <a:endParaRPr lang="en-US" sz="2000" b="1" dirty="0"/>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2673801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phic 3" descr="Speech icon">
            <a:extLst>
              <a:ext uri="{FF2B5EF4-FFF2-40B4-BE49-F238E27FC236}">
                <a16:creationId xmlns:a16="http://schemas.microsoft.com/office/drawing/2014/main" id="{475009F3-F585-BA45-A864-378F7513E5C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518775" y="4852416"/>
            <a:ext cx="3403986" cy="2005584"/>
          </a:xfrm>
          <a:prstGeom prst="rect">
            <a:avLst/>
          </a:prstGeom>
          <a:effectLst>
            <a:outerShdw blurRad="76200" dir="18900000" sy="23000" kx="-1200000" algn="bl" rotWithShape="0">
              <a:prstClr val="black">
                <a:alpha val="20000"/>
              </a:prstClr>
            </a:outerShdw>
          </a:effectLst>
        </p:spPr>
      </p:pic>
      <p:sp>
        <p:nvSpPr>
          <p:cNvPr id="3" name="Content Placeholder 2"/>
          <p:cNvSpPr>
            <a:spLocks noGrp="1"/>
          </p:cNvSpPr>
          <p:nvPr>
            <p:ph type="body" sz="quarter" idx="10"/>
          </p:nvPr>
        </p:nvSpPr>
        <p:spPr>
          <a:xfrm>
            <a:off x="269240" y="1189177"/>
            <a:ext cx="10916212" cy="5379312"/>
          </a:xfrm>
        </p:spPr>
        <p:txBody>
          <a:bodyPr>
            <a:normAutofit/>
          </a:bodyPr>
          <a:lstStyle/>
          <a:p>
            <a:r>
              <a:rPr lang="en-US" sz="3600" b="1" dirty="0"/>
              <a:t>They are looking to achieve the following:</a:t>
            </a:r>
          </a:p>
          <a:p>
            <a:pPr lvl="2" fontAlgn="base"/>
            <a:r>
              <a:rPr lang="en-US" sz="2800" b="1" dirty="0"/>
              <a:t>Reduce potential regressions introduced to functional tenant code when changes are made</a:t>
            </a:r>
          </a:p>
          <a:p>
            <a:pPr lvl="2" fontAlgn="base"/>
            <a:r>
              <a:rPr lang="en-US" sz="2800" b="1" dirty="0"/>
              <a:t>Ideally, changes to individual areas should not require a full regression test of the site functionality</a:t>
            </a:r>
          </a:p>
          <a:p>
            <a:pPr lvl="2" fontAlgn="base"/>
            <a:r>
              <a:rPr lang="en-US" sz="2800" b="1" dirty="0"/>
              <a:t>Reduce the time to onboard new tenants</a:t>
            </a:r>
          </a:p>
          <a:p>
            <a:pPr lvl="2" fontAlgn="base"/>
            <a:r>
              <a:rPr lang="en-US" sz="2800" b="1" dirty="0"/>
              <a:t>Reduce overhead managing changes, and related deployments</a:t>
            </a:r>
          </a:p>
          <a:p>
            <a:pPr lvl="2" fontAlgn="base"/>
            <a:r>
              <a:rPr lang="en-US" sz="2800" b="1" dirty="0"/>
              <a:t>Improve ability to roll back and recover post change</a:t>
            </a:r>
          </a:p>
          <a:p>
            <a:pPr lvl="2" fontAlgn="base"/>
            <a:r>
              <a:rPr lang="en-US" sz="2800" b="1" dirty="0"/>
              <a:t>Increase visibility into system operations and health</a:t>
            </a: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22802186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2_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465D01F-9AE6-47ED-AC67-4D8944814AA9}"/>
    </a:ext>
  </a:extLst>
</a:theme>
</file>

<file path=ppt/theme/theme2.xml><?xml version="1.0" encoding="utf-8"?>
<a:theme xmlns:a="http://schemas.openxmlformats.org/drawingml/2006/main" name="C+E Readiness Template">
  <a:themeElements>
    <a:clrScheme name="S4 Feb 2017 Dark Back">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FFF100"/>
      </a:hlink>
      <a:folHlink>
        <a:srgbClr val="FFF100"/>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1412</Words>
  <Application>Microsoft Macintosh PowerPoint</Application>
  <PresentationFormat>Widescreen</PresentationFormat>
  <Paragraphs>173</Paragraphs>
  <Slides>23</Slides>
  <Notes>23</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23</vt:i4>
      </vt:variant>
    </vt:vector>
  </HeadingPairs>
  <TitlesOfParts>
    <vt:vector size="32" baseType="lpstr">
      <vt:lpstr>Arial</vt:lpstr>
      <vt:lpstr>Calibri</vt:lpstr>
      <vt:lpstr>Consolas</vt:lpstr>
      <vt:lpstr>Segoe UI</vt:lpstr>
      <vt:lpstr>Segoe UI Light</vt:lpstr>
      <vt:lpstr>Segoe UI Semilight</vt:lpstr>
      <vt:lpstr>Wingdings</vt:lpstr>
      <vt:lpstr>2_Server and Cloud 2013</vt:lpstr>
      <vt:lpstr>C+E Readiness Template</vt:lpstr>
      <vt:lpstr>Cloud Native Applications</vt:lpstr>
      <vt:lpstr>Abstract and learning objectives</vt:lpstr>
      <vt:lpstr>Step 1: Review the customer case study</vt:lpstr>
      <vt:lpstr>Customer situation </vt:lpstr>
      <vt:lpstr>Customer situation </vt:lpstr>
      <vt:lpstr>Customer situation </vt:lpstr>
      <vt:lpstr>Customer situation </vt:lpstr>
      <vt:lpstr>Customer situation </vt:lpstr>
      <vt:lpstr>Customer situation </vt:lpstr>
      <vt:lpstr>Customer needs </vt:lpstr>
      <vt:lpstr>Customer objections </vt:lpstr>
      <vt:lpstr>Common scenarios </vt:lpstr>
      <vt:lpstr>Common scenarios </vt:lpstr>
      <vt:lpstr>Step 2: Design the solution</vt:lpstr>
      <vt:lpstr>Step 3: Present the solution</vt:lpstr>
      <vt:lpstr>Wrap-up</vt:lpstr>
      <vt:lpstr>Preferred target audience </vt:lpstr>
      <vt:lpstr>Preferred solution </vt:lpstr>
      <vt:lpstr>Preferred solution </vt:lpstr>
      <vt:lpstr>Preferred objections handling </vt:lpstr>
      <vt:lpstr>Preferred objections handling </vt:lpstr>
      <vt:lpstr>Customer quote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2018-10-21T16:54:03Z</dcterms:created>
  <dcterms:modified xsi:type="dcterms:W3CDTF">2019-10-02T17:14:37Z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walterm@microsoft.com</vt:lpwstr>
  </property>
  <property fmtid="{D5CDD505-2E9C-101B-9397-08002B2CF9AE}" pid="5" name="MSIP_Label_f42aa342-8706-4288-bd11-ebb85995028c_SetDate">
    <vt:lpwstr>2019-09-06T00:31:30.5028534Z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afdee7bf-b374-4e3a-8c4f-3811fe3bc335</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