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176" autoAdjust="0"/>
  </p:normalViewPr>
  <p:slideViewPr>
    <p:cSldViewPr snapToGrid="0">
      <p:cViewPr varScale="1">
        <p:scale>
          <a:sx n="56" d="100"/>
          <a:sy n="56" d="100"/>
        </p:scale>
        <p:origin x="1260" y="60"/>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10:05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a:t>
            </a:r>
            <a:r>
              <a:rPr lang="en-US" sz="3600" dirty="0" smtClean="0">
                <a:latin typeface="+mj-lt"/>
              </a:rPr>
              <a:t>we </a:t>
            </a:r>
            <a:r>
              <a:rPr lang="en-US" sz="3600" dirty="0">
                <a:latin typeface="+mj-lt"/>
              </a:rPr>
              <a:t>want </a:t>
            </a:r>
            <a:r>
              <a:rPr lang="en-US" sz="3600" dirty="0" smtClean="0">
                <a:latin typeface="+mj-lt"/>
              </a:rPr>
              <a:t/>
            </a:r>
            <a:br>
              <a:rPr lang="en-US" sz="3600" dirty="0" smtClean="0">
                <a:latin typeface="+mj-lt"/>
              </a:rPr>
            </a:br>
            <a:r>
              <a:rPr lang="en-US" sz="3600" dirty="0" smtClean="0">
                <a:latin typeface="+mj-lt"/>
              </a:rPr>
              <a:t>to </a:t>
            </a:r>
            <a:r>
              <a:rPr lang="en-US" sz="3600" dirty="0">
                <a:latin typeface="+mj-lt"/>
              </a:rPr>
              <a:t>resolve</a:t>
            </a:r>
            <a:r>
              <a:rPr lang="en-US" sz="3600" dirty="0" smtClean="0">
                <a:latin typeface="+mj-lt"/>
              </a:rPr>
              <a:t>:</a:t>
            </a:r>
            <a:endParaRPr lang="en-US" sz="3600" dirty="0">
              <a:latin typeface="+mj-lt"/>
            </a:endParaRPr>
          </a:p>
          <a:p>
            <a:pPr marL="742950" lvl="1" indent="-285750">
              <a:buFont typeface="Arial" panose="020B0604020202020204" pitchFamily="34" charset="0"/>
              <a:buChar char="•"/>
            </a:pPr>
            <a:r>
              <a:rPr lang="en-US" sz="2400" dirty="0"/>
              <a:t>Reduce potential for regressions when changes are made to each tenant code </a:t>
            </a:r>
            <a:r>
              <a:rPr lang="en-US" sz="2400" dirty="0" smtClean="0"/>
              <a:t>base</a:t>
            </a:r>
            <a:endParaRPr lang="en-US" sz="2400" dirty="0"/>
          </a:p>
          <a:p>
            <a:pPr marL="742950" lvl="1" indent="-285750">
              <a:buFont typeface="Arial" panose="020B0604020202020204" pitchFamily="34" charset="0"/>
              <a:buChar char="•"/>
            </a:pPr>
            <a:r>
              <a:rPr lang="en-US" sz="2400" dirty="0"/>
              <a:t>Reduce the coverage required as new features are rolled </a:t>
            </a:r>
            <a:r>
              <a:rPr lang="en-US" sz="2400" dirty="0" smtClean="0"/>
              <a:t/>
            </a:r>
            <a:br>
              <a:rPr lang="en-US" sz="2400" dirty="0" smtClean="0"/>
            </a:br>
            <a:r>
              <a:rPr lang="en-US" sz="2400" dirty="0" smtClean="0"/>
              <a:t>out </a:t>
            </a:r>
            <a:r>
              <a:rPr lang="en-US" sz="2400" dirty="0"/>
              <a:t>in different </a:t>
            </a:r>
            <a:r>
              <a:rPr lang="en-US" sz="2400" dirty="0" smtClean="0"/>
              <a:t>areas</a:t>
            </a:r>
            <a:endParaRPr lang="en-US" sz="2400" dirty="0"/>
          </a:p>
          <a:p>
            <a:pPr marL="742950" lvl="1" indent="-285750">
              <a:buFont typeface="Arial" panose="020B0604020202020204" pitchFamily="34" charset="0"/>
              <a:buChar char="•"/>
            </a:pPr>
            <a:r>
              <a:rPr lang="en-US" sz="2400" dirty="0"/>
              <a:t>Reduce the time to onboard new </a:t>
            </a:r>
            <a:r>
              <a:rPr lang="en-US" sz="2400" dirty="0" smtClean="0"/>
              <a:t>tenants</a:t>
            </a:r>
            <a:endParaRPr lang="en-US" sz="2400" dirty="0"/>
          </a:p>
          <a:p>
            <a:pPr marL="742950" lvl="1" indent="-285750">
              <a:buFont typeface="Arial" panose="020B0604020202020204" pitchFamily="34" charset="0"/>
              <a:buChar char="•"/>
            </a:pPr>
            <a:r>
              <a:rPr lang="en-US" sz="2400" dirty="0"/>
              <a:t>Reduce overhead managing changes, and related </a:t>
            </a:r>
            <a:r>
              <a:rPr lang="en-US" sz="2400" dirty="0" smtClean="0"/>
              <a:t>deployments</a:t>
            </a:r>
            <a:endParaRPr lang="en-US" sz="2400" dirty="0"/>
          </a:p>
          <a:p>
            <a:pPr marL="742950" lvl="1" indent="-285750">
              <a:buFont typeface="Arial" panose="020B0604020202020204" pitchFamily="34" charset="0"/>
              <a:buChar char="•"/>
            </a:pPr>
            <a:r>
              <a:rPr lang="en-US" sz="2400" dirty="0"/>
              <a:t>Improve ability to roll back or forward </a:t>
            </a:r>
            <a:r>
              <a:rPr lang="en-US" sz="2400" dirty="0" smtClean="0"/>
              <a:t>quickly</a:t>
            </a:r>
            <a:endParaRPr lang="en-US" sz="2400" dirty="0"/>
          </a:p>
          <a:p>
            <a:pPr marL="742950" lvl="1" indent="-285750">
              <a:buFont typeface="Arial" panose="020B0604020202020204" pitchFamily="34" charset="0"/>
              <a:buChar char="•"/>
            </a:pPr>
            <a:r>
              <a:rPr lang="en-US" sz="2400" dirty="0"/>
              <a:t>Improve visibility into overall operations </a:t>
            </a:r>
            <a:r>
              <a:rPr lang="en-US" sz="2400"/>
              <a:t>and </a:t>
            </a:r>
            <a:r>
              <a:rPr lang="en-US" sz="2400" smtClean="0"/>
              <a:t>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a:t>
            </a:r>
            <a:r>
              <a:rPr lang="en-US" sz="2800" dirty="0" smtClean="0">
                <a:solidFill>
                  <a:schemeClr val="tx1"/>
                </a:solidFill>
                <a:latin typeface="+mj-lt"/>
              </a:rPr>
              <a:t>deployment</a:t>
            </a:r>
            <a:endParaRPr lang="en-US" sz="2800" dirty="0">
              <a:solidFill>
                <a:schemeClr val="tx1"/>
              </a:solidFill>
              <a:latin typeface="+mj-lt"/>
            </a:endParaRPr>
          </a:p>
          <a:p>
            <a:pPr lvl="1">
              <a:spcAft>
                <a:spcPts val="882"/>
              </a:spcAft>
            </a:pPr>
            <a:r>
              <a:rPr lang="en-US" sz="2800" dirty="0">
                <a:solidFill>
                  <a:schemeClr val="tx1"/>
                </a:solidFill>
                <a:latin typeface="+mj-lt"/>
              </a:rPr>
              <a:t>Improve reliability of tenant </a:t>
            </a:r>
            <a:r>
              <a:rPr lang="en-US" sz="2800" dirty="0" smtClean="0">
                <a:solidFill>
                  <a:schemeClr val="tx1"/>
                </a:solidFill>
                <a:latin typeface="+mj-lt"/>
              </a:rPr>
              <a:t>updates</a:t>
            </a:r>
            <a:endParaRPr lang="en-US" sz="2800" dirty="0">
              <a:solidFill>
                <a:schemeClr val="tx1"/>
              </a:solidFill>
              <a:latin typeface="+mj-lt"/>
            </a:endParaRPr>
          </a:p>
          <a:p>
            <a:pPr lvl="1">
              <a:spcAft>
                <a:spcPts val="882"/>
              </a:spcAft>
            </a:pPr>
            <a:r>
              <a:rPr lang="en-US" sz="2800" dirty="0">
                <a:solidFill>
                  <a:schemeClr val="tx1"/>
                </a:solidFill>
                <a:latin typeface="+mj-lt"/>
              </a:rPr>
              <a:t>Choose a suitable Docker container strategy on </a:t>
            </a:r>
            <a:r>
              <a:rPr lang="en-US" sz="2800" dirty="0" smtClean="0">
                <a:solidFill>
                  <a:schemeClr val="tx1"/>
                </a:solidFill>
                <a:latin typeface="+mj-lt"/>
              </a:rPr>
              <a:t>Azure</a:t>
            </a:r>
            <a:endParaRPr lang="en-US" sz="2800" dirty="0">
              <a:solidFill>
                <a:schemeClr val="tx1"/>
              </a:solidFill>
              <a:latin typeface="+mj-lt"/>
            </a:endParaRP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a:t>
            </a:r>
            <a:r>
              <a:rPr lang="en-US" sz="2800" dirty="0" smtClean="0">
                <a:solidFill>
                  <a:schemeClr val="tx1"/>
                </a:solidFill>
                <a:latin typeface="+mj-lt"/>
              </a:rPr>
              <a:t>changes</a:t>
            </a:r>
            <a:endParaRPr lang="en-US" sz="2800" dirty="0">
              <a:solidFill>
                <a:schemeClr val="tx1"/>
              </a:solidFill>
              <a:latin typeface="+mj-lt"/>
            </a:endParaRPr>
          </a:p>
          <a:p>
            <a:pPr lvl="1">
              <a:spcAft>
                <a:spcPts val="882"/>
              </a:spcAft>
            </a:pPr>
            <a:r>
              <a:rPr lang="en-US" sz="2800" dirty="0">
                <a:solidFill>
                  <a:schemeClr val="tx1"/>
                </a:solidFill>
                <a:latin typeface="+mj-lt"/>
              </a:rPr>
              <a:t>Continue to use Git repositories for source </a:t>
            </a:r>
            <a:r>
              <a:rPr lang="en-US" sz="2800" dirty="0" smtClean="0">
                <a:solidFill>
                  <a:schemeClr val="tx1"/>
                </a:solidFill>
                <a:latin typeface="+mj-lt"/>
              </a:rPr>
              <a:t>control</a:t>
            </a:r>
            <a:endParaRPr lang="en-US" sz="2800" dirty="0">
              <a:solidFill>
                <a:schemeClr val="tx1"/>
              </a:solidFill>
              <a:latin typeface="+mj-lt"/>
            </a:endParaRPr>
          </a:p>
          <a:p>
            <a:pPr lvl="1">
              <a:spcAft>
                <a:spcPts val="882"/>
              </a:spcAft>
            </a:pPr>
            <a:r>
              <a:rPr lang="en-US" sz="2800" dirty="0">
                <a:solidFill>
                  <a:schemeClr val="tx1"/>
                </a:solidFill>
                <a:latin typeface="+mj-lt"/>
              </a:rPr>
              <a:t>Look at VSTS as the CICD tool of </a:t>
            </a:r>
            <a:r>
              <a:rPr lang="en-US" sz="2800" dirty="0" smtClean="0">
                <a:solidFill>
                  <a:schemeClr val="tx1"/>
                </a:solidFill>
                <a:latin typeface="+mj-lt"/>
              </a:rPr>
              <a:t>choice</a:t>
            </a:r>
            <a:endParaRPr lang="en-US" sz="2800" dirty="0">
              <a:solidFill>
                <a:schemeClr val="tx1"/>
              </a:solidFill>
              <a:latin typeface="+mj-lt"/>
            </a:endParaRPr>
          </a:p>
          <a:p>
            <a:pPr lvl="1">
              <a:spcAft>
                <a:spcPts val="882"/>
              </a:spcAft>
            </a:pPr>
            <a:r>
              <a:rPr lang="en-US" sz="2800" dirty="0">
                <a:solidFill>
                  <a:schemeClr val="tx1"/>
                </a:solidFill>
                <a:latin typeface="+mj-lt"/>
              </a:rPr>
              <a:t>Use tools for deployment, CICD integration, container scheduling, orchestration, monitoring, and </a:t>
            </a:r>
            <a:r>
              <a:rPr lang="en-US" sz="2800" dirty="0" smtClean="0">
                <a:solidFill>
                  <a:schemeClr val="tx1"/>
                </a:solidFill>
                <a:latin typeface="+mj-lt"/>
              </a:rPr>
              <a:t>alerts</a:t>
            </a:r>
            <a:endParaRPr lang="en-US" sz="2800" dirty="0">
              <a:solidFill>
                <a:schemeClr val="tx1"/>
              </a:solidFill>
              <a:latin typeface="+mj-lt"/>
            </a:endParaRP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r>
              <a:rPr lang="en-US" sz="3600" b="1" dirty="0" smtClean="0"/>
              <a:t>?</a:t>
            </a:r>
            <a:br>
              <a:rPr lang="en-US" sz="3600" b="1" dirty="0" smtClean="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VSTS DevOps workflow with Azure Kubernetes Service">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r>
              <a:rPr lang="en-US" sz="2000" dirty="0" smtClean="0"/>
              <a:t>.</a:t>
            </a:r>
            <a:br>
              <a:rPr lang="en-US" sz="2000" dirty="0" smtClean="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a:t>
            </a:r>
            <a:r>
              <a:rPr lang="en-US" sz="2800" dirty="0" smtClean="0"/>
              <a:t>management </a:t>
            </a:r>
            <a:r>
              <a:rPr lang="en-US" sz="2800" dirty="0"/>
              <a:t>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a:t>
            </a:r>
            <a:r>
              <a:rPr lang="en-US" sz="3600" b="1" dirty="0" smtClean="0"/>
              <a:t>community</a:t>
            </a:r>
            <a:endParaRPr lang="en-US" sz="3600" b="1" dirty="0"/>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a:t>
            </a:r>
            <a:r>
              <a:rPr lang="en-US" sz="3600" b="1" dirty="0" smtClean="0"/>
              <a:t>budget, but </a:t>
            </a:r>
            <a:r>
              <a:rPr lang="en-US" sz="3600" b="1" dirty="0"/>
              <a:t>the conference owners have significant customization and change </a:t>
            </a:r>
            <a:r>
              <a:rPr lang="en-US" sz="3600" b="1" dirty="0" smtClean="0"/>
              <a:t>demands</a:t>
            </a:r>
            <a:endParaRPr lang="en-US" sz="3600" b="1" dirty="0"/>
          </a:p>
          <a:p>
            <a:endParaRPr lang="en-US" sz="3600" b="1" dirty="0"/>
          </a:p>
          <a:p>
            <a:r>
              <a:rPr lang="en-US" sz="3600" b="1" dirty="0"/>
              <a:t>These changes can impact various aspects of the system from UI </a:t>
            </a:r>
            <a:r>
              <a:rPr lang="en-US" sz="3600" b="1" dirty="0" smtClean="0"/>
              <a:t>to </a:t>
            </a:r>
            <a:r>
              <a:rPr lang="en-US" sz="3600" b="1" dirty="0"/>
              <a:t>back </a:t>
            </a:r>
            <a:r>
              <a:rPr lang="en-US" sz="3600" b="1" dirty="0" smtClean="0"/>
              <a:t>end, including </a:t>
            </a:r>
            <a:r>
              <a:rPr lang="en-US" sz="3600" b="1" dirty="0"/>
              <a:t>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a:t>
            </a:r>
            <a:r>
              <a:rPr lang="en-US" sz="3600" b="1" dirty="0" smtClean="0"/>
              <a:t>workflows </a:t>
            </a:r>
            <a:endParaRPr lang="en-US" sz="3600" b="1"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a:t>
            </a:r>
            <a:r>
              <a:rPr lang="en-US" sz="3600" b="1" dirty="0" smtClean="0"/>
              <a:t>stack </a:t>
            </a:r>
            <a:endParaRPr lang="en-US" sz="3600" b="1" dirty="0"/>
          </a:p>
          <a:p>
            <a:pPr lvl="1"/>
            <a:r>
              <a:rPr lang="en-US" sz="2800" b="1" dirty="0"/>
              <a:t>Mongo, Express, Angular, and </a:t>
            </a:r>
            <a:r>
              <a:rPr lang="en-US" sz="2800" b="1" dirty="0" smtClean="0"/>
              <a:t>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a:t>
            </a:r>
            <a:r>
              <a:rPr lang="en-US" sz="3600" b="1" dirty="0" smtClean="0"/>
              <a:t>tenants”, and </a:t>
            </a:r>
            <a:r>
              <a:rPr lang="en-US" sz="3600" b="1" dirty="0"/>
              <a:t>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2.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2018-06-29T17:06:03Z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