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90" d="100"/>
          <a:sy n="90" d="100"/>
        </p:scale>
        <p:origin x="630" y="78"/>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6/29/2018 12:07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a:t>
            </a:r>
            <a:r>
              <a:rPr lang="en-US" sz="3600" dirty="0" smtClean="0">
                <a:latin typeface="+mj-lt"/>
              </a:rPr>
              <a:t>we </a:t>
            </a:r>
            <a:r>
              <a:rPr lang="en-US" sz="3600" dirty="0">
                <a:latin typeface="+mj-lt"/>
              </a:rPr>
              <a:t>want </a:t>
            </a:r>
            <a:r>
              <a:rPr lang="en-US" sz="3600" dirty="0" smtClean="0">
                <a:latin typeface="+mj-lt"/>
              </a:rPr>
              <a:t/>
            </a:r>
            <a:br>
              <a:rPr lang="en-US" sz="3600" dirty="0" smtClean="0">
                <a:latin typeface="+mj-lt"/>
              </a:rPr>
            </a:br>
            <a:r>
              <a:rPr lang="en-US" sz="3600" dirty="0" smtClean="0">
                <a:latin typeface="+mj-lt"/>
              </a:rPr>
              <a:t>to </a:t>
            </a:r>
            <a:r>
              <a:rPr lang="en-US" sz="3600" dirty="0">
                <a:latin typeface="+mj-lt"/>
              </a:rPr>
              <a:t>resolve</a:t>
            </a:r>
            <a:r>
              <a:rPr lang="en-US" sz="3600" dirty="0" smtClean="0">
                <a:latin typeface="+mj-lt"/>
              </a:rPr>
              <a:t>:</a:t>
            </a:r>
            <a:endParaRPr lang="en-US" sz="3600" dirty="0">
              <a:latin typeface="+mj-lt"/>
            </a:endParaRP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r>
              <a:rPr lang="en-US" sz="2400" dirty="0" smtClean="0"/>
              <a:t/>
            </a:r>
            <a:br>
              <a:rPr lang="en-US" sz="2400" dirty="0" smtClean="0"/>
            </a:br>
            <a:r>
              <a:rPr lang="en-US" sz="2400" dirty="0" smtClean="0"/>
              <a:t>out </a:t>
            </a:r>
            <a:r>
              <a:rPr lang="en-US" sz="2400" dirty="0"/>
              <a:t>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and health.</a:t>
            </a:r>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a:t>
            </a:r>
            <a:r>
              <a:rPr lang="en-US" sz="2800" dirty="0" smtClean="0">
                <a:solidFill>
                  <a:schemeClr val="tx1"/>
                </a:solidFill>
                <a:latin typeface="+mj-lt"/>
              </a:rPr>
              <a:t>deployment</a:t>
            </a:r>
            <a:endParaRPr lang="en-US" sz="2800" dirty="0">
              <a:solidFill>
                <a:schemeClr val="tx1"/>
              </a:solidFill>
              <a:latin typeface="+mj-lt"/>
            </a:endParaRPr>
          </a:p>
          <a:p>
            <a:pPr lvl="1">
              <a:spcAft>
                <a:spcPts val="882"/>
              </a:spcAft>
            </a:pPr>
            <a:r>
              <a:rPr lang="en-US" sz="2800" dirty="0">
                <a:solidFill>
                  <a:schemeClr val="tx1"/>
                </a:solidFill>
                <a:latin typeface="+mj-lt"/>
              </a:rPr>
              <a:t>Improve reliability of tenant </a:t>
            </a:r>
            <a:r>
              <a:rPr lang="en-US" sz="2800" dirty="0" smtClean="0">
                <a:solidFill>
                  <a:schemeClr val="tx1"/>
                </a:solidFill>
                <a:latin typeface="+mj-lt"/>
              </a:rPr>
              <a:t>updates</a:t>
            </a:r>
            <a:endParaRPr lang="en-US" sz="2800" dirty="0">
              <a:solidFill>
                <a:schemeClr val="tx1"/>
              </a:solidFill>
              <a:latin typeface="+mj-lt"/>
            </a:endParaRPr>
          </a:p>
          <a:p>
            <a:pPr lvl="1">
              <a:spcAft>
                <a:spcPts val="882"/>
              </a:spcAft>
            </a:pPr>
            <a:r>
              <a:rPr lang="en-US" sz="2800" dirty="0">
                <a:solidFill>
                  <a:schemeClr val="tx1"/>
                </a:solidFill>
                <a:latin typeface="+mj-lt"/>
              </a:rPr>
              <a:t>Choose a suitable Docker container strategy on </a:t>
            </a:r>
            <a:r>
              <a:rPr lang="en-US" sz="2800" dirty="0" smtClean="0">
                <a:solidFill>
                  <a:schemeClr val="tx1"/>
                </a:solidFill>
                <a:latin typeface="+mj-lt"/>
              </a:rPr>
              <a:t>Azure</a:t>
            </a:r>
            <a:endParaRPr lang="en-US" sz="2800" dirty="0">
              <a:solidFill>
                <a:schemeClr val="tx1"/>
              </a:solidFill>
              <a:latin typeface="+mj-lt"/>
            </a:endParaRPr>
          </a:p>
          <a:p>
            <a:pPr lvl="1">
              <a:spcAft>
                <a:spcPts val="882"/>
              </a:spcAft>
            </a:pPr>
            <a:r>
              <a:rPr lang="en-US" sz="2800" dirty="0">
                <a:solidFill>
                  <a:schemeClr val="tx1"/>
                </a:solidFill>
                <a:latin typeface="+mj-lt"/>
              </a:rPr>
              <a:t>Migrate MongoDB data to </a:t>
            </a:r>
            <a:r>
              <a:rPr lang="en-US" sz="2800" dirty="0" err="1">
                <a:solidFill>
                  <a:schemeClr val="tx1"/>
                </a:solidFill>
                <a:latin typeface="+mj-lt"/>
              </a:rPr>
              <a:t>CosmosDB</a:t>
            </a:r>
            <a:r>
              <a:rPr lang="en-US" sz="2800" dirty="0">
                <a:solidFill>
                  <a:schemeClr val="tx1"/>
                </a:solidFill>
                <a:latin typeface="+mj-lt"/>
              </a:rPr>
              <a:t> without application </a:t>
            </a:r>
            <a:r>
              <a:rPr lang="en-US" sz="2800" dirty="0" smtClean="0">
                <a:solidFill>
                  <a:schemeClr val="tx1"/>
                </a:solidFill>
                <a:latin typeface="+mj-lt"/>
              </a:rPr>
              <a:t>changes</a:t>
            </a:r>
            <a:endParaRPr lang="en-US" sz="2800" dirty="0">
              <a:solidFill>
                <a:schemeClr val="tx1"/>
              </a:solidFill>
              <a:latin typeface="+mj-lt"/>
            </a:endParaRPr>
          </a:p>
          <a:p>
            <a:pPr lvl="1">
              <a:spcAft>
                <a:spcPts val="882"/>
              </a:spcAft>
            </a:pPr>
            <a:r>
              <a:rPr lang="en-US" sz="2800" dirty="0">
                <a:solidFill>
                  <a:schemeClr val="tx1"/>
                </a:solidFill>
                <a:latin typeface="+mj-lt"/>
              </a:rPr>
              <a:t>Continue to use Git repositories for source </a:t>
            </a:r>
            <a:r>
              <a:rPr lang="en-US" sz="2800" dirty="0" smtClean="0">
                <a:solidFill>
                  <a:schemeClr val="tx1"/>
                </a:solidFill>
                <a:latin typeface="+mj-lt"/>
              </a:rPr>
              <a:t>control</a:t>
            </a:r>
            <a:endParaRPr lang="en-US" sz="2800" dirty="0">
              <a:solidFill>
                <a:schemeClr val="tx1"/>
              </a:solidFill>
              <a:latin typeface="+mj-lt"/>
            </a:endParaRPr>
          </a:p>
          <a:p>
            <a:pPr lvl="1">
              <a:spcAft>
                <a:spcPts val="882"/>
              </a:spcAft>
            </a:pPr>
            <a:r>
              <a:rPr lang="en-US" sz="2800" dirty="0">
                <a:solidFill>
                  <a:schemeClr val="tx1"/>
                </a:solidFill>
                <a:latin typeface="+mj-lt"/>
              </a:rPr>
              <a:t>Look at VSTS as the CICD tool of </a:t>
            </a:r>
            <a:r>
              <a:rPr lang="en-US" sz="2800" dirty="0" smtClean="0">
                <a:solidFill>
                  <a:schemeClr val="tx1"/>
                </a:solidFill>
                <a:latin typeface="+mj-lt"/>
              </a:rPr>
              <a:t>choice</a:t>
            </a:r>
            <a:endParaRPr lang="en-US" sz="2800" dirty="0">
              <a:solidFill>
                <a:schemeClr val="tx1"/>
              </a:solidFill>
              <a:latin typeface="+mj-lt"/>
            </a:endParaRPr>
          </a:p>
          <a:p>
            <a:pPr lvl="1">
              <a:spcAft>
                <a:spcPts val="882"/>
              </a:spcAft>
            </a:pPr>
            <a:r>
              <a:rPr lang="en-US" sz="2800" dirty="0">
                <a:solidFill>
                  <a:schemeClr val="tx1"/>
                </a:solidFill>
                <a:latin typeface="+mj-lt"/>
              </a:rPr>
              <a:t>Use tools for deployment, CICD integration, container scheduling, orchestration, monitoring, and </a:t>
            </a:r>
            <a:r>
              <a:rPr lang="en-US" sz="2800" dirty="0" smtClean="0">
                <a:solidFill>
                  <a:schemeClr val="tx1"/>
                </a:solidFill>
                <a:latin typeface="+mj-lt"/>
              </a:rPr>
              <a:t>alerts</a:t>
            </a:r>
            <a:endParaRPr lang="en-US" sz="2800" dirty="0">
              <a:solidFill>
                <a:schemeClr val="tx1"/>
              </a:solidFill>
              <a:latin typeface="+mj-lt"/>
            </a:endParaRP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r>
              <a:rPr lang="en-US" sz="3600" b="1" dirty="0" smtClean="0"/>
              <a:t>?</a:t>
            </a:r>
            <a:br>
              <a:rPr lang="en-US" sz="3600" b="1" dirty="0" smtClean="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n mark icon" title="Question mark icon">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zure Container Service configured to use Kubernetes." title="Azure container service (AKS) to configure Kubernetes">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VSTS DevOps workflow with Azure Kubernetes Service">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r>
              <a:rPr lang="en-US" sz="2000" dirty="0" smtClean="0"/>
              <a:t>.</a:t>
            </a:r>
            <a:br>
              <a:rPr lang="en-US" sz="2000" dirty="0" smtClean="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a:t>
            </a:r>
            <a:r>
              <a:rPr lang="en-US" sz="2800" dirty="0" smtClean="0"/>
              <a:t>management </a:t>
            </a:r>
            <a:r>
              <a:rPr lang="en-US" sz="2800" dirty="0"/>
              <a:t>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a:t>
            </a:r>
            <a:r>
              <a:rPr lang="en-US" sz="3600" b="1" dirty="0" smtClean="0"/>
              <a:t>community</a:t>
            </a:r>
            <a:endParaRPr lang="en-US" sz="3600" b="1" dirty="0"/>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a:t>
            </a:r>
            <a:r>
              <a:rPr lang="en-US" sz="3600" b="1" dirty="0" smtClean="0"/>
              <a:t>budget, but </a:t>
            </a:r>
            <a:r>
              <a:rPr lang="en-US" sz="3600" b="1" dirty="0"/>
              <a:t>the conference owners have significant customization and change </a:t>
            </a:r>
            <a:r>
              <a:rPr lang="en-US" sz="3600" b="1" dirty="0" smtClean="0"/>
              <a:t>demands</a:t>
            </a:r>
            <a:endParaRPr lang="en-US" sz="3600" b="1" dirty="0"/>
          </a:p>
          <a:p>
            <a:endParaRPr lang="en-US" sz="3600" b="1" dirty="0"/>
          </a:p>
          <a:p>
            <a:r>
              <a:rPr lang="en-US" sz="3600" b="1" dirty="0"/>
              <a:t>These changes can impact various aspects of the system from UI </a:t>
            </a:r>
            <a:r>
              <a:rPr lang="en-US" sz="3600" b="1" dirty="0" smtClean="0"/>
              <a:t>to </a:t>
            </a:r>
            <a:r>
              <a:rPr lang="en-US" sz="3600" b="1" dirty="0"/>
              <a:t>back </a:t>
            </a:r>
            <a:r>
              <a:rPr lang="en-US" sz="3600" b="1" dirty="0" smtClean="0"/>
              <a:t>end, including </a:t>
            </a:r>
            <a:r>
              <a:rPr lang="en-US" sz="3600" b="1" dirty="0"/>
              <a:t>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a:t>
            </a:r>
            <a:r>
              <a:rPr lang="en-US" sz="3600" b="1" dirty="0" smtClean="0"/>
              <a:t>workflows </a:t>
            </a:r>
            <a:endParaRPr lang="en-US" sz="3600" b="1"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a:t>
            </a:r>
            <a:r>
              <a:rPr lang="en-US" sz="3600" b="1" dirty="0" smtClean="0"/>
              <a:t>stack </a:t>
            </a:r>
            <a:endParaRPr lang="en-US" sz="3600" b="1" dirty="0"/>
          </a:p>
          <a:p>
            <a:pPr lvl="1"/>
            <a:r>
              <a:rPr lang="en-US" sz="2800" b="1" dirty="0"/>
              <a:t>Mongo, Express, Angular, and </a:t>
            </a:r>
            <a:r>
              <a:rPr lang="en-US" sz="2800" b="1" dirty="0" smtClean="0"/>
              <a:t>Node.js</a:t>
            </a:r>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a:t>
            </a:r>
            <a:r>
              <a:rPr lang="en-US" sz="3600" b="1" dirty="0" smtClean="0"/>
              <a:t>tenants”, and </a:t>
            </a:r>
            <a:r>
              <a:rPr lang="en-US" sz="3600" b="1" dirty="0"/>
              <a:t>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C66A41-D5D1-47A0-92FC-E1A1B9B5AA14}">
  <ds:schemaRefs>
    <ds:schemaRef ds:uri="http://purl.org/dc/elements/1.1/"/>
    <ds:schemaRef ds:uri="http://schemas.microsoft.com/office/2006/metadata/properties"/>
    <ds:schemaRef ds:uri="http://schemas.openxmlformats.org/package/2006/metadata/core-properties"/>
    <ds:schemaRef ds:uri="http://purl.org/dc/terms/"/>
    <ds:schemaRef ds:uri="2023ac63-7b75-4916-a9ee-591457758eee"/>
    <ds:schemaRef ds:uri="http://schemas.microsoft.com/office/2006/documentManagement/types"/>
    <ds:schemaRef ds:uri="http://schemas.microsoft.com/office/infopath/2007/PartnerControls"/>
    <ds:schemaRef ds:uri="d9c797ad-d7c3-4982-82b7-81352a75e4a5"/>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158EBE6C-F96B-4BB0-A894-BE91EDC32CEB}">
  <ds:schemaRefs>
    <ds:schemaRef ds:uri="http://schemas.microsoft.com/sharepoint/v3/contenttype/forms"/>
  </ds:schemaRefs>
</ds:datastoreItem>
</file>

<file path=customXml/itemProps3.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1365</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2018-06-29T07:23:08Z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