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7"/>
  </p:notesMasterIdLst>
  <p:sldIdLst>
    <p:sldId id="300" r:id="rId3"/>
    <p:sldId id="323" r:id="rId4"/>
    <p:sldId id="302" r:id="rId5"/>
    <p:sldId id="303" r:id="rId6"/>
    <p:sldId id="259" r:id="rId7"/>
    <p:sldId id="324" r:id="rId8"/>
    <p:sldId id="325" r:id="rId9"/>
    <p:sldId id="327" r:id="rId10"/>
    <p:sldId id="328" r:id="rId11"/>
    <p:sldId id="329" r:id="rId12"/>
    <p:sldId id="326" r:id="rId13"/>
    <p:sldId id="304" r:id="rId14"/>
    <p:sldId id="305" r:id="rId15"/>
    <p:sldId id="330" r:id="rId16"/>
    <p:sldId id="320" r:id="rId17"/>
    <p:sldId id="322" r:id="rId18"/>
    <p:sldId id="321" r:id="rId19"/>
    <p:sldId id="317" r:id="rId20"/>
    <p:sldId id="316" r:id="rId21"/>
    <p:sldId id="332" r:id="rId22"/>
    <p:sldId id="319" r:id="rId23"/>
    <p:sldId id="333"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1176" autoAdjust="0"/>
  </p:normalViewPr>
  <p:slideViewPr>
    <p:cSldViewPr snapToGrid="0">
      <p:cViewPr varScale="1">
        <p:scale>
          <a:sx n="56" d="100"/>
          <a:sy n="56" d="100"/>
        </p:scale>
        <p:origin x="924" y="66"/>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4/2/2019 4:39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8061" y="3451333"/>
            <a:ext cx="4387019" cy="2584774"/>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269240" y="1189176"/>
            <a:ext cx="8885393" cy="4524315"/>
          </a:xfrm>
          <a:prstGeom prst="rect">
            <a:avLst/>
          </a:prstGeom>
        </p:spPr>
        <p:txBody>
          <a:bodyPr wrap="square">
            <a:spAutoFit/>
          </a:bodyPr>
          <a:lstStyle/>
          <a:p>
            <a:r>
              <a:rPr lang="en-US" sz="3600" dirty="0">
                <a:latin typeface="+mj-lt"/>
              </a:rPr>
              <a:t>These are the key challenges we want </a:t>
            </a:r>
            <a:br>
              <a:rPr lang="en-US" sz="3600" dirty="0">
                <a:latin typeface="+mj-lt"/>
              </a:rPr>
            </a:br>
            <a:r>
              <a:rPr lang="en-US" sz="3600" dirty="0">
                <a:latin typeface="+mj-lt"/>
              </a:rPr>
              <a:t>to resolve:</a:t>
            </a:r>
          </a:p>
          <a:p>
            <a:pPr marL="742950" lvl="1" indent="-285750">
              <a:buFont typeface="Arial" panose="020B0604020202020204" pitchFamily="34" charset="0"/>
              <a:buChar char="•"/>
            </a:pPr>
            <a:r>
              <a:rPr lang="en-US" sz="2400" dirty="0"/>
              <a:t>Reduce potential for regressions when changes are made to each tenant code base</a:t>
            </a:r>
          </a:p>
          <a:p>
            <a:pPr marL="742950" lvl="1" indent="-285750">
              <a:buFont typeface="Arial" panose="020B0604020202020204" pitchFamily="34" charset="0"/>
              <a:buChar char="•"/>
            </a:pPr>
            <a:r>
              <a:rPr lang="en-US" sz="2400" dirty="0"/>
              <a:t>Reduce the coverage required as new features are rolled </a:t>
            </a:r>
            <a:br>
              <a:rPr lang="en-US" sz="2400" dirty="0"/>
            </a:br>
            <a:r>
              <a:rPr lang="en-US" sz="2400" dirty="0"/>
              <a:t>out in different areas</a:t>
            </a:r>
          </a:p>
          <a:p>
            <a:pPr marL="742950" lvl="1" indent="-285750">
              <a:buFont typeface="Arial" panose="020B0604020202020204" pitchFamily="34" charset="0"/>
              <a:buChar char="•"/>
            </a:pPr>
            <a:r>
              <a:rPr lang="en-US" sz="2400" dirty="0"/>
              <a:t>Reduce the time to onboard new tenants</a:t>
            </a:r>
          </a:p>
          <a:p>
            <a:pPr marL="742950" lvl="1" indent="-285750">
              <a:buFont typeface="Arial" panose="020B0604020202020204" pitchFamily="34" charset="0"/>
              <a:buChar char="•"/>
            </a:pPr>
            <a:r>
              <a:rPr lang="en-US" sz="2400" dirty="0"/>
              <a:t>Reduce overhead managing changes, and related deployments</a:t>
            </a:r>
          </a:p>
          <a:p>
            <a:pPr marL="742950" lvl="1" indent="-285750">
              <a:buFont typeface="Arial" panose="020B0604020202020204" pitchFamily="34" charset="0"/>
              <a:buChar char="•"/>
            </a:pPr>
            <a:r>
              <a:rPr lang="en-US" sz="2400" dirty="0"/>
              <a:t>Improve ability to roll back or forward quickly</a:t>
            </a:r>
          </a:p>
          <a:p>
            <a:pPr marL="742950" lvl="1" indent="-285750">
              <a:buFont typeface="Arial" panose="020B0604020202020204" pitchFamily="34" charset="0"/>
              <a:buChar char="•"/>
            </a:pPr>
            <a:r>
              <a:rPr lang="en-US" sz="2400" dirty="0"/>
              <a:t>Improve visibility into overall operations </a:t>
            </a:r>
            <a:r>
              <a:rPr lang="en-US" sz="2400"/>
              <a:t>and health</a:t>
            </a:r>
            <a:endParaRPr lang="en-US" sz="2400" dirty="0"/>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2052030"/>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br>
              <a:rPr lang="en-US" sz="3600" b="1" dirty="0"/>
            </a:br>
            <a:endParaRPr lang="en-US" sz="2000" b="1" dirty="0"/>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5" name="Picture 4" descr="A diagram of a Kubernetes cluster topology illustrating master and agent nodes with load balancers. ">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4" name="Picture 3" descr="A diagram showing the Azure DevOps workflow to build Docker images from source code, push images to Azure Container Registry, and deploy to Azure Container Service using Kubernetes, Swarm or DCOS.">
            <a:extLst>
              <a:ext uri="{FF2B5EF4-FFF2-40B4-BE49-F238E27FC236}">
                <a16:creationId xmlns:a16="http://schemas.microsoft.com/office/drawing/2014/main" id="{0305F324-4B77-45E3-80FB-814D71A1C0AE}"/>
              </a:ext>
            </a:extLst>
          </p:cNvPr>
          <p:cNvPicPr>
            <a:picLocks noChangeAspect="1"/>
          </p:cNvPicPr>
          <p:nvPr/>
        </p:nvPicPr>
        <p:blipFill>
          <a:blip r:embed="rId3"/>
          <a:stretch>
            <a:fillRect/>
          </a:stretch>
        </p:blipFill>
        <p:spPr>
          <a:xfrm>
            <a:off x="2220743" y="1866588"/>
            <a:ext cx="7230398" cy="4701901"/>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2000" i="1" dirty="0"/>
          </a:p>
          <a:p>
            <a:pPr lvl="2"/>
            <a:r>
              <a:rPr lang="en-US" sz="2800" dirty="0"/>
              <a:t>App Service for Containers – simple, PaaS without robust orchestration platform management tooling</a:t>
            </a:r>
          </a:p>
          <a:p>
            <a:pPr lvl="2"/>
            <a:r>
              <a:rPr lang="en-US" sz="2800" dirty="0"/>
              <a:t>Azure Container Instances – simple, isolated, without management 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With so many platforms and tools for Docker and container orchestration, how should we choose an option for Azure?</a:t>
            </a:r>
          </a:p>
          <a:p>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in Azure </a:t>
            </a:r>
          </a:p>
          <a:p>
            <a:pPr lvl="1" fontAlgn="base"/>
            <a:r>
              <a:rPr lang="en-US" sz="2800" b="1" dirty="0"/>
              <a:t>Web applications and APIs hosted on VMs in Azure</a:t>
            </a:r>
          </a:p>
          <a:p>
            <a:pPr lvl="1" fontAlgn="base"/>
            <a:r>
              <a:rPr lang="en-US" sz="2800" b="1" dirty="0"/>
              <a:t>MongoDB is a managed service provided by </a:t>
            </a:r>
            <a:r>
              <a:rPr lang="en-US" sz="2800" b="1" dirty="0" err="1"/>
              <a:t>mLab</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VM hosted in Azure</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1363</Words>
  <Application>Microsoft Office PowerPoint</Application>
  <PresentationFormat>Widescreen</PresentationFormat>
  <Paragraphs>180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2019-04-02T20:40:46Z</dcterms:modified>
</cp:coreProperties>
</file>