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30"/>
  </p:notesMasterIdLst>
  <p:sldIdLst>
    <p:sldId id="300" r:id="rId6"/>
    <p:sldId id="323" r:id="rId7"/>
    <p:sldId id="302" r:id="rId8"/>
    <p:sldId id="303" r:id="rId9"/>
    <p:sldId id="259" r:id="rId10"/>
    <p:sldId id="324" r:id="rId11"/>
    <p:sldId id="325" r:id="rId12"/>
    <p:sldId id="327" r:id="rId13"/>
    <p:sldId id="328" r:id="rId14"/>
    <p:sldId id="329" r:id="rId15"/>
    <p:sldId id="326" r:id="rId16"/>
    <p:sldId id="304" r:id="rId17"/>
    <p:sldId id="305" r:id="rId18"/>
    <p:sldId id="330" r:id="rId19"/>
    <p:sldId id="320" r:id="rId20"/>
    <p:sldId id="322" r:id="rId21"/>
    <p:sldId id="321" r:id="rId22"/>
    <p:sldId id="317" r:id="rId23"/>
    <p:sldId id="316" r:id="rId24"/>
    <p:sldId id="332" r:id="rId25"/>
    <p:sldId id="319" r:id="rId26"/>
    <p:sldId id="333"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81176" autoAdjust="0"/>
  </p:normalViewPr>
  <p:slideViewPr>
    <p:cSldViewPr snapToGrid="0">
      <p:cViewPr varScale="1">
        <p:scale>
          <a:sx n="73" d="100"/>
          <a:sy n="73" d="100"/>
        </p:scale>
        <p:origin x="240" y="41"/>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2270893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102264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2732103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1793785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easiest way to move to containers on Azure is to deploy containers to App Service for Containers, however, this option does not provide the typical management tools for container orchestration – that can provide load balancing, dynamic discovery, self-healing, and a holistic approach to container monitoring. </a:t>
            </a:r>
          </a:p>
          <a:p>
            <a:r>
              <a:rPr lang="en-US" sz="1200" kern="1200" dirty="0">
                <a:solidFill>
                  <a:schemeClr val="tx1"/>
                </a:solidFill>
                <a:effectLst/>
                <a:latin typeface="+mn-lt"/>
                <a:ea typeface="+mn-ea"/>
                <a:cs typeface="+mn-cs"/>
              </a:rPr>
              <a:t>Azure Container Instances also provide a simple way to manage individual containers without management tooling.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 as it evolves. Working with AKS is the best choice to enable migration to AKS while still benefiting from a complete container orchestration experience to support the growth trajectory of the solution.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includes web 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kubectl</a:t>
            </a:r>
            <a:r>
              <a:rPr lang="en-US" sz="1200" kern="1200" dirty="0">
                <a:solidFill>
                  <a:schemeClr val="tx1"/>
                </a:solidFill>
                <a:effectLst/>
                <a:latin typeface="+mn-lt"/>
                <a:ea typeface="+mn-ea"/>
                <a:cs typeface="+mn-cs"/>
              </a:rPr>
              <a:t>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180688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8/22/2018 10:09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Containers and DevOps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Speech icon">
            <a:extLst>
              <a:ext uri="{FF2B5EF4-FFF2-40B4-BE49-F238E27FC236}">
                <a16:creationId xmlns:a16="http://schemas.microsoft.com/office/drawing/2014/main" id="{60170A7D-EFEA-4F34-A44E-57F33E6E6E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8061" y="3451333"/>
            <a:ext cx="4387019" cy="2584774"/>
          </a:xfrm>
          <a:prstGeom prst="rect">
            <a:avLst/>
          </a:prstGeom>
          <a:effectLst>
            <a:outerShdw blurRad="76200" dir="18900000" sy="23000" kx="-1200000" algn="bl" rotWithShape="0">
              <a:prstClr val="black">
                <a:alpha val="20000"/>
              </a:prstClr>
            </a:outerShdw>
          </a:effectLst>
        </p:spPr>
      </p:pic>
      <p:sp>
        <p:nvSpPr>
          <p:cNvPr id="5" name="Rectangle 4">
            <a:extLst>
              <a:ext uri="{FF2B5EF4-FFF2-40B4-BE49-F238E27FC236}">
                <a16:creationId xmlns:a16="http://schemas.microsoft.com/office/drawing/2014/main" id="{2B501E50-FCD1-41FD-B048-2DA4E541EB12}"/>
              </a:ext>
            </a:extLst>
          </p:cNvPr>
          <p:cNvSpPr/>
          <p:nvPr/>
        </p:nvSpPr>
        <p:spPr>
          <a:xfrm>
            <a:off x="269240" y="1189176"/>
            <a:ext cx="8885393" cy="4524315"/>
          </a:xfrm>
          <a:prstGeom prst="rect">
            <a:avLst/>
          </a:prstGeom>
        </p:spPr>
        <p:txBody>
          <a:bodyPr wrap="square">
            <a:spAutoFit/>
          </a:bodyPr>
          <a:lstStyle/>
          <a:p>
            <a:r>
              <a:rPr lang="en-US" sz="3600" dirty="0">
                <a:latin typeface="+mj-lt"/>
              </a:rPr>
              <a:t>These are the key challenges we want </a:t>
            </a:r>
            <a:br>
              <a:rPr lang="en-US" sz="3600" dirty="0">
                <a:latin typeface="+mj-lt"/>
              </a:rPr>
            </a:br>
            <a:r>
              <a:rPr lang="en-US" sz="3600" dirty="0">
                <a:latin typeface="+mj-lt"/>
              </a:rPr>
              <a:t>to resolve:</a:t>
            </a:r>
          </a:p>
          <a:p>
            <a:pPr marL="742950" lvl="1" indent="-285750">
              <a:buFont typeface="Arial" panose="020B0604020202020204" pitchFamily="34" charset="0"/>
              <a:buChar char="•"/>
            </a:pPr>
            <a:r>
              <a:rPr lang="en-US" sz="2400" dirty="0"/>
              <a:t>Reduce potential for regressions when changes are made to each tenant code base</a:t>
            </a:r>
          </a:p>
          <a:p>
            <a:pPr marL="742950" lvl="1" indent="-285750">
              <a:buFont typeface="Arial" panose="020B0604020202020204" pitchFamily="34" charset="0"/>
              <a:buChar char="•"/>
            </a:pPr>
            <a:r>
              <a:rPr lang="en-US" sz="2400" dirty="0"/>
              <a:t>Reduce the coverage required as new features are rolled </a:t>
            </a:r>
            <a:br>
              <a:rPr lang="en-US" sz="2400" dirty="0"/>
            </a:br>
            <a:r>
              <a:rPr lang="en-US" sz="2400" dirty="0"/>
              <a:t>out in different areas</a:t>
            </a:r>
          </a:p>
          <a:p>
            <a:pPr marL="742950" lvl="1" indent="-285750">
              <a:buFont typeface="Arial" panose="020B0604020202020204" pitchFamily="34" charset="0"/>
              <a:buChar char="•"/>
            </a:pPr>
            <a:r>
              <a:rPr lang="en-US" sz="2400" dirty="0"/>
              <a:t>Reduce the time to onboard new tenants</a:t>
            </a:r>
          </a:p>
          <a:p>
            <a:pPr marL="742950" lvl="1" indent="-285750">
              <a:buFont typeface="Arial" panose="020B0604020202020204" pitchFamily="34" charset="0"/>
              <a:buChar char="•"/>
            </a:pPr>
            <a:r>
              <a:rPr lang="en-US" sz="2400" dirty="0"/>
              <a:t>Reduce overhead managing changes, and related deployments</a:t>
            </a:r>
          </a:p>
          <a:p>
            <a:pPr marL="742950" lvl="1" indent="-285750">
              <a:buFont typeface="Arial" panose="020B0604020202020204" pitchFamily="34" charset="0"/>
              <a:buChar char="•"/>
            </a:pPr>
            <a:r>
              <a:rPr lang="en-US" sz="2400" dirty="0"/>
              <a:t>Improve ability to roll back or forward quickly</a:t>
            </a:r>
          </a:p>
          <a:p>
            <a:pPr marL="742950" lvl="1" indent="-285750">
              <a:buFont typeface="Arial" panose="020B0604020202020204" pitchFamily="34" charset="0"/>
              <a:buChar char="•"/>
            </a:pPr>
            <a:r>
              <a:rPr lang="en-US" sz="2400" dirty="0"/>
              <a:t>Improve visibility into overall operations </a:t>
            </a:r>
            <a:r>
              <a:rPr lang="en-US" sz="2400"/>
              <a:t>and health</a:t>
            </a:r>
            <a:endParaRPr lang="en-US" sz="2400" dirty="0"/>
          </a:p>
        </p:txBody>
      </p:sp>
    </p:spTree>
    <p:extLst>
      <p:ext uri="{BB962C8B-B14F-4D97-AF65-F5344CB8AC3E}">
        <p14:creationId xmlns:p14="http://schemas.microsoft.com/office/powerpoint/2010/main" val="1571028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2052030"/>
          </a:xfrm>
        </p:spPr>
        <p:txBody>
          <a:bodyPr>
            <a:noAutofit/>
          </a:bodyPr>
          <a:lstStyle/>
          <a:p>
            <a:pPr lvl="1">
              <a:spcAft>
                <a:spcPts val="882"/>
              </a:spcAft>
            </a:pPr>
            <a:r>
              <a:rPr lang="en-US" sz="2800" dirty="0">
                <a:solidFill>
                  <a:schemeClr val="tx1"/>
                </a:solidFill>
                <a:latin typeface="+mj-lt"/>
              </a:rPr>
              <a:t>Simplify new tenant deployment</a:t>
            </a:r>
          </a:p>
          <a:p>
            <a:pPr lvl="1">
              <a:spcAft>
                <a:spcPts val="882"/>
              </a:spcAft>
            </a:pPr>
            <a:r>
              <a:rPr lang="en-US" sz="2800" dirty="0">
                <a:solidFill>
                  <a:schemeClr val="tx1"/>
                </a:solidFill>
                <a:latin typeface="+mj-lt"/>
              </a:rPr>
              <a:t>Improve reliability of tenant updates</a:t>
            </a:r>
          </a:p>
          <a:p>
            <a:pPr lvl="1">
              <a:spcAft>
                <a:spcPts val="882"/>
              </a:spcAft>
            </a:pPr>
            <a:r>
              <a:rPr lang="en-US" sz="2800" dirty="0">
                <a:solidFill>
                  <a:schemeClr val="tx1"/>
                </a:solidFill>
                <a:latin typeface="+mj-lt"/>
              </a:rPr>
              <a:t>Choose a suitable Docker container strategy on Azure</a:t>
            </a:r>
          </a:p>
          <a:p>
            <a:pPr lvl="1">
              <a:spcAft>
                <a:spcPts val="882"/>
              </a:spcAft>
            </a:pPr>
            <a:r>
              <a:rPr lang="en-US" sz="2800" dirty="0">
                <a:solidFill>
                  <a:schemeClr val="tx1"/>
                </a:solidFill>
                <a:latin typeface="+mj-lt"/>
              </a:rPr>
              <a:t>Migrate MongoDB data to </a:t>
            </a:r>
            <a:r>
              <a:rPr lang="en-US" sz="2800" dirty="0" err="1">
                <a:solidFill>
                  <a:schemeClr val="tx1"/>
                </a:solidFill>
                <a:latin typeface="+mj-lt"/>
              </a:rPr>
              <a:t>CosmosDB</a:t>
            </a:r>
            <a:r>
              <a:rPr lang="en-US" sz="2800" dirty="0">
                <a:solidFill>
                  <a:schemeClr val="tx1"/>
                </a:solidFill>
                <a:latin typeface="+mj-lt"/>
              </a:rPr>
              <a:t> without application changes</a:t>
            </a:r>
          </a:p>
          <a:p>
            <a:pPr lvl="1">
              <a:spcAft>
                <a:spcPts val="882"/>
              </a:spcAft>
            </a:pPr>
            <a:r>
              <a:rPr lang="en-US" sz="2800" dirty="0">
                <a:solidFill>
                  <a:schemeClr val="tx1"/>
                </a:solidFill>
                <a:latin typeface="+mj-lt"/>
              </a:rPr>
              <a:t>Continue to use Git repositories for source control</a:t>
            </a:r>
          </a:p>
          <a:p>
            <a:pPr lvl="1">
              <a:spcAft>
                <a:spcPts val="882"/>
              </a:spcAft>
            </a:pPr>
            <a:r>
              <a:rPr lang="en-US" sz="2800" dirty="0">
                <a:solidFill>
                  <a:schemeClr val="tx1"/>
                </a:solidFill>
                <a:latin typeface="+mj-lt"/>
              </a:rPr>
              <a:t>Look at VSTS as the CICD tool of choice</a:t>
            </a:r>
          </a:p>
          <a:p>
            <a:pPr lvl="1">
              <a:spcAft>
                <a:spcPts val="882"/>
              </a:spcAft>
            </a:pPr>
            <a:r>
              <a:rPr lang="en-US" sz="2800" dirty="0">
                <a:solidFill>
                  <a:schemeClr val="tx1"/>
                </a:solidFill>
                <a:latin typeface="+mj-lt"/>
              </a:rPr>
              <a:t>Use tools for deployment, CICD integration, container scheduling, orchestration, monitoring, and alerts</a:t>
            </a:r>
          </a:p>
          <a:p>
            <a:pPr lvl="1">
              <a:spcAft>
                <a:spcPts val="882"/>
              </a:spcAft>
            </a:pPr>
            <a:r>
              <a:rPr lang="en-US" sz="2800" dirty="0">
                <a:latin typeface="+mj-lt"/>
              </a:rPr>
              <a:t>They wish to complete an implementation of the proposed solution for a single tenant to train the team and perfect the process</a:t>
            </a:r>
          </a:p>
          <a:p>
            <a:pPr marL="236546" lvl="1" indent="0">
              <a:spcAft>
                <a:spcPts val="882"/>
              </a:spcAft>
              <a:buNone/>
            </a:pPr>
            <a:endParaRPr lang="en-US" sz="2800" dirty="0">
              <a:solidFill>
                <a:schemeClr val="tx1"/>
              </a:solidFill>
            </a:endParaRPr>
          </a:p>
          <a:p>
            <a:pPr>
              <a:spcAft>
                <a:spcPts val="882"/>
              </a:spcAft>
            </a:pPr>
            <a:endParaRPr lang="en-US" sz="3600" dirty="0">
              <a:solidFill>
                <a:schemeClr val="tx1"/>
              </a:solidFill>
            </a:endParaRPr>
          </a:p>
          <a:p>
            <a:pPr>
              <a:spcAft>
                <a:spcPts val="882"/>
              </a:spcAft>
            </a:pPr>
            <a:endParaRPr lang="en-US" sz="3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With so many platforms and tools for Docker and container orchestration, how should we choose an option for Azure?</a:t>
            </a:r>
            <a:br>
              <a:rPr lang="en-US" sz="3600" b="1" dirty="0"/>
            </a:br>
            <a:endParaRPr lang="en-US" sz="2000" b="1" dirty="0"/>
          </a:p>
          <a:p>
            <a:pPr lvl="0" fontAlgn="base">
              <a:tabLst>
                <a:tab pos="3200400" algn="l"/>
              </a:tabLst>
            </a:pPr>
            <a:r>
              <a:rPr lang="en-US" sz="3600" b="1" dirty="0"/>
              <a:t>What is the simplest way to move containers on Azure, based on our PaaS experience, while at the same time considering our scale and growth requirements?</a:t>
            </a:r>
          </a:p>
        </p:txBody>
      </p:sp>
      <p:pic>
        <p:nvPicPr>
          <p:cNvPr id="4" name="Graphic 3" descr="Question mark icon&#10;">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pic>
        <p:nvPicPr>
          <p:cNvPr id="5" name="Picture 4" descr="A diagram of a Kubernetes cluster topology illustrating master and agent nodes with load balancers. ">
            <a:extLst>
              <a:ext uri="{FF2B5EF4-FFF2-40B4-BE49-F238E27FC236}">
                <a16:creationId xmlns:a16="http://schemas.microsoft.com/office/drawing/2014/main" id="{7AEFFEC0-5207-4451-B522-B0D07BE0B68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199" y="1995466"/>
            <a:ext cx="10084267" cy="3818105"/>
          </a:xfrm>
          <a:prstGeom prst="rect">
            <a:avLst/>
          </a:prstGeom>
          <a:noFill/>
          <a:ln>
            <a:noFill/>
          </a:ln>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VSTS for CICD to Azure Kubernetes Service (AKS)</a:t>
            </a:r>
          </a:p>
        </p:txBody>
      </p:sp>
      <p:pic>
        <p:nvPicPr>
          <p:cNvPr id="1026" name="Picture 2" descr="A diagram showing the VSTS DevOps workflow to build Docker images from source code, push images to Azure Container Registry, and deploy to Azure Container Service using Kubernetes, Swarm or DCOS).">
            <a:extLst>
              <a:ext uri="{FF2B5EF4-FFF2-40B4-BE49-F238E27FC236}">
                <a16:creationId xmlns:a16="http://schemas.microsoft.com/office/drawing/2014/main" id="{D848FBB8-DB5E-48C8-9111-518DF8FB2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005" y="2096199"/>
            <a:ext cx="8143875"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800834608"/>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56723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a:t>
            </a:r>
            <a:r>
              <a:rPr lang="en-US" sz="2800" dirty="0" err="1"/>
              <a:t>Fabrikam</a:t>
            </a:r>
            <a:r>
              <a:rPr lang="en-US" sz="2800" dirty="0"/>
              <a:t>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After evaluating the options for container platforms on Azure, </a:t>
            </a:r>
            <a:r>
              <a:rPr lang="en-US" sz="3600" dirty="0" err="1"/>
              <a:t>Fabrikam</a:t>
            </a:r>
            <a:r>
              <a:rPr lang="en-US" sz="3600" dirty="0"/>
              <a:t> Medical Conferences decided to move forward with Azure Kubernetes Service (AKS)</a:t>
            </a:r>
          </a:p>
          <a:p>
            <a:pPr lvl="1"/>
            <a:endParaRPr lang="en-US" sz="3600" dirty="0"/>
          </a:p>
          <a:p>
            <a:pPr lvl="1"/>
            <a:r>
              <a:rPr lang="en-US" sz="3600" dirty="0"/>
              <a:t>They also decided to move forward with VSTS for infrastructure and container DevOps workflows</a:t>
            </a:r>
          </a:p>
          <a:p>
            <a:pPr marL="285753" indent="-285753" defTabSz="914554">
              <a:buFont typeface="Arial"/>
              <a:buChar char="•"/>
            </a:pPr>
            <a:endParaRPr lang="en-US" sz="3600" dirty="0">
              <a:solidFill>
                <a:srgbClr val="FFFFFF"/>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503214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This whiteboard design session is designed to help attendees understand the choices related to building and deploying containerized applications in Azure, critical decisions around this and other aspects of the solution including ways to lift-and-shift parts of the application to reduce applications changes.</a:t>
            </a:r>
            <a:br>
              <a:rPr lang="en-US" sz="2000" dirty="0"/>
            </a:br>
            <a:endParaRPr lang="en-US" sz="20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sz="2000" dirty="0"/>
              <a:t>Work with Docker images and Azure Container Registry</a:t>
            </a:r>
          </a:p>
          <a:p>
            <a:pPr marL="285750" indent="-285750">
              <a:buFont typeface="Arial" panose="020B0604020202020204" pitchFamily="34" charset="0"/>
              <a:buChar char="•"/>
            </a:pPr>
            <a:r>
              <a:rPr lang="en-US" sz="2000" dirty="0"/>
              <a:t>Create a Kubernetes cluster with Azure Kubernetes Service (AKS)</a:t>
            </a:r>
          </a:p>
          <a:p>
            <a:pPr marL="285750" indent="-285750">
              <a:buFont typeface="Arial" panose="020B0604020202020204" pitchFamily="34" charset="0"/>
              <a:buChar char="•"/>
            </a:pPr>
            <a:r>
              <a:rPr lang="en-US" sz="2000" dirty="0"/>
              <a:t>Deploy containers to a Kubernetes cluster</a:t>
            </a:r>
          </a:p>
          <a:p>
            <a:pPr marL="285750" indent="-285750">
              <a:buFont typeface="Arial" panose="020B0604020202020204" pitchFamily="34" charset="0"/>
              <a:buChar char="•"/>
            </a:pPr>
            <a:r>
              <a:rPr lang="en-US" sz="2000" dirty="0"/>
              <a:t>Load balance containers, set up dynamic service discovery</a:t>
            </a:r>
          </a:p>
          <a:p>
            <a:pPr marL="285750" indent="-285750">
              <a:buFont typeface="Arial" panose="020B0604020202020204" pitchFamily="34" charset="0"/>
              <a:buChar char="•"/>
            </a:pPr>
            <a:r>
              <a:rPr lang="en-US" sz="2000" dirty="0"/>
              <a:t>Scale services </a:t>
            </a:r>
          </a:p>
          <a:p>
            <a:pPr marL="285750" indent="-285750">
              <a:buFont typeface="Arial" panose="020B0604020202020204" pitchFamily="34" charset="0"/>
              <a:buChar char="•"/>
            </a:pPr>
            <a:r>
              <a:rPr lang="en-US" sz="2000" dirty="0"/>
              <a:t>Perform rolling upgrades with zero downtime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 diagram showing the solution, using Azure Kubernetes Service with a CosmosDB back end.">
            <a:extLst>
              <a:ext uri="{FF2B5EF4-FFF2-40B4-BE49-F238E27FC236}">
                <a16:creationId xmlns:a16="http://schemas.microsoft.com/office/drawing/2014/main" id="{A77DE13A-AD2C-4759-A6A4-111012127BDB}"/>
              </a:ext>
            </a:extLst>
          </p:cNvPr>
          <p:cNvPicPr>
            <a:picLocks noChangeAspect="1"/>
          </p:cNvPicPr>
          <p:nvPr/>
        </p:nvPicPr>
        <p:blipFill>
          <a:blip r:embed="rId3"/>
          <a:stretch>
            <a:fillRect/>
          </a:stretch>
        </p:blipFill>
        <p:spPr>
          <a:xfrm>
            <a:off x="1715911" y="1369575"/>
            <a:ext cx="9014287" cy="5352957"/>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What is the simplest way to move to containers on Azure, based on our PaaS experience, while at the same time considering our scale and growth requirements?</a:t>
            </a:r>
          </a:p>
          <a:p>
            <a:endParaRPr lang="en-US" sz="2000" i="1" dirty="0"/>
          </a:p>
          <a:p>
            <a:pPr lvl="2"/>
            <a:r>
              <a:rPr lang="en-US" sz="2800" dirty="0"/>
              <a:t>App Service for Containers – simple, PaaS without robust orchestration platform management tooling</a:t>
            </a:r>
          </a:p>
          <a:p>
            <a:pPr lvl="2"/>
            <a:r>
              <a:rPr lang="en-US" sz="2800" dirty="0"/>
              <a:t>Azure Container Instances – simple, isolated, without management tooling</a:t>
            </a:r>
          </a:p>
          <a:p>
            <a:pPr lvl="2"/>
            <a:r>
              <a:rPr lang="en-US" sz="2800" dirty="0"/>
              <a:t>Azure Kubernetes Services (AKS) – the ideal solution for a fully managed experience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With so many platforms and tools for Docker and container orchestration, how should we choose an option for Azure?</a:t>
            </a:r>
          </a:p>
          <a:p>
            <a:endParaRPr lang="en-US" sz="1800" i="1" dirty="0"/>
          </a:p>
          <a:p>
            <a:pPr lvl="2"/>
            <a:r>
              <a:rPr lang="en-US" sz="2800" dirty="0"/>
              <a:t>The best option is to go with a managed cluster such as Azure Container Service (AKS), native to Azure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we feel confident we can make the move to a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a:t>
            </a:r>
            <a:r>
              <a:rPr lang="en-US" sz="2800" dirty="0" err="1">
                <a:solidFill>
                  <a:schemeClr val="tx1"/>
                </a:solidFill>
              </a:rPr>
              <a:t>Fabrikam</a:t>
            </a:r>
            <a:r>
              <a:rPr lang="en-US" sz="2800" dirty="0">
                <a:solidFill>
                  <a:schemeClr val="tx1"/>
                </a:solidFill>
              </a:rPr>
              <a:t>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err="1"/>
              <a:t>Fabrikam</a:t>
            </a:r>
            <a:r>
              <a:rPr lang="en-US" sz="3600" b="1" dirty="0"/>
              <a:t> Medical Conferences provides conference web site services tailored to the medical community</a:t>
            </a:r>
          </a:p>
          <a:p>
            <a:pPr marL="0" indent="0">
              <a:buNone/>
            </a:pPr>
            <a:endParaRPr lang="en-US" sz="3600" b="1" dirty="0"/>
          </a:p>
          <a:p>
            <a:r>
              <a:rPr lang="en-US" sz="3600" b="1" dirty="0"/>
              <a:t>After starting with a few small conferences, they now have evolved into a well-known brand and handle over 100 conferences per year, and growing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a:t>
            </a:r>
          </a:p>
          <a:p>
            <a:endParaRPr lang="en-US" sz="3600" b="1" dirty="0"/>
          </a:p>
          <a:p>
            <a:r>
              <a:rPr lang="en-US" sz="3600" b="1" dirty="0"/>
              <a:t>These changes can impact various aspects of the system from UI to back end, including conference registration and payment terms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The technology used is the MEAN stack </a:t>
            </a:r>
          </a:p>
          <a:p>
            <a:pPr lvl="1"/>
            <a:r>
              <a:rPr lang="en-US" sz="2800" b="1" dirty="0"/>
              <a:t>Mongo, Express, Angular, and Node.js</a:t>
            </a:r>
            <a:endParaRPr lang="en-US" sz="3600" b="1" dirty="0"/>
          </a:p>
          <a:p>
            <a:pPr lvl="1"/>
            <a:r>
              <a:rPr lang="en-US" sz="2800" b="1" dirty="0"/>
              <a:t>Conference sites are currently hosted in Azure </a:t>
            </a:r>
          </a:p>
          <a:p>
            <a:pPr lvl="1" fontAlgn="base"/>
            <a:r>
              <a:rPr lang="en-US" sz="2800" b="1" dirty="0"/>
              <a:t>Web applications and APIs hosted in Azure App Services</a:t>
            </a:r>
          </a:p>
          <a:p>
            <a:pPr lvl="1" fontAlgn="base"/>
            <a:r>
              <a:rPr lang="en-US" sz="2800" b="1" dirty="0"/>
              <a:t>MongoDB is a managed service provided by </a:t>
            </a:r>
            <a:r>
              <a:rPr lang="en-US" sz="2800" b="1" dirty="0" err="1"/>
              <a:t>mLab</a:t>
            </a:r>
            <a:r>
              <a:rPr lang="en-US" sz="2800" b="1" dirty="0"/>
              <a:t> on Azure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Conference owners (“customers”) are considered “tenants”, and each tenant is treated as a unique deployment including:</a:t>
            </a:r>
          </a:p>
          <a:p>
            <a:pPr lvl="2" fontAlgn="base"/>
            <a:r>
              <a:rPr lang="en-US" sz="2400" b="1" dirty="0"/>
              <a:t>A database in the MongoDB cluster with its own collections</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the App Service Plan (VM)</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They are looking to achieve the following:</a:t>
            </a:r>
          </a:p>
          <a:p>
            <a:pPr lvl="2" fontAlgn="base"/>
            <a:r>
              <a:rPr lang="en-US" sz="2800" b="1" dirty="0"/>
              <a:t>Reduce potential regressions introduced to functional tenant code when changes are made</a:t>
            </a:r>
          </a:p>
          <a:p>
            <a:pPr lvl="2" fontAlgn="base"/>
            <a:r>
              <a:rPr lang="en-US" sz="2800" b="1" dirty="0"/>
              <a:t>Ideally, changes to individual areas should not require a full regression test of the site functionality</a:t>
            </a:r>
          </a:p>
          <a:p>
            <a:pPr lvl="2" fontAlgn="base"/>
            <a:r>
              <a:rPr lang="en-US" sz="2800" b="1" dirty="0"/>
              <a:t>Reduce the time to onboard new tenants</a:t>
            </a:r>
          </a:p>
          <a:p>
            <a:pPr lvl="2" fontAlgn="base"/>
            <a:r>
              <a:rPr lang="en-US" sz="2800" b="1" dirty="0"/>
              <a:t>Reduce overhead managing changes, and related deployments</a:t>
            </a:r>
          </a:p>
          <a:p>
            <a:pPr lvl="2" fontAlgn="base"/>
            <a:r>
              <a:rPr lang="en-US" sz="2800" b="1" dirty="0"/>
              <a:t>Improve ability to roll back and recover post change</a:t>
            </a:r>
          </a:p>
          <a:p>
            <a:pPr lvl="2" fontAlgn="base"/>
            <a:r>
              <a:rPr lang="en-US" sz="2800" b="1" dirty="0"/>
              <a:t>Increase visibility into system operations and health</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8EBE6C-F96B-4BB0-A894-BE91EDC32CEB}">
  <ds:schemaRefs>
    <ds:schemaRef ds:uri="http://schemas.microsoft.com/sharepoint/v3/contenttype/forms"/>
  </ds:schemaRefs>
</ds:datastoreItem>
</file>

<file path=customXml/itemProps2.xml><?xml version="1.0" encoding="utf-8"?>
<ds:datastoreItem xmlns:ds="http://schemas.openxmlformats.org/officeDocument/2006/customXml" ds:itemID="{31C66A41-D5D1-47A0-92FC-E1A1B9B5AA14}">
  <ds:schemaRefs>
    <ds:schemaRef ds:uri="http://purl.org/dc/elements/1.1/"/>
    <ds:schemaRef ds:uri="http://schemas.microsoft.com/office/2006/metadata/properties"/>
    <ds:schemaRef ds:uri="http://schemas.openxmlformats.org/package/2006/metadata/core-properties"/>
    <ds:schemaRef ds:uri="http://purl.org/dc/terms/"/>
    <ds:schemaRef ds:uri="2023ac63-7b75-4916-a9ee-591457758eee"/>
    <ds:schemaRef ds:uri="http://schemas.microsoft.com/office/2006/documentManagement/types"/>
    <ds:schemaRef ds:uri="http://schemas.microsoft.com/office/infopath/2007/PartnerControls"/>
    <ds:schemaRef ds:uri="d9c797ad-d7c3-4982-82b7-81352a75e4a5"/>
    <ds:schemaRef ds:uri="http://schemas.microsoft.com/sharepoint/v3"/>
    <ds:schemaRef ds:uri="http://www.w3.org/XML/1998/namespace"/>
    <ds:schemaRef ds:uri="http://purl.org/dc/dcmitype/"/>
  </ds:schemaRefs>
</ds:datastoreItem>
</file>

<file path=customXml/itemProps3.xml><?xml version="1.0" encoding="utf-8"?>
<ds:datastoreItem xmlns:ds="http://schemas.openxmlformats.org/officeDocument/2006/customXml" ds:itemID="{7739C07D-175D-4795-BC78-2FBA4DE737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1361</Words>
  <Application>Microsoft Office PowerPoint</Application>
  <PresentationFormat>Widescreen</PresentationFormat>
  <Paragraphs>180</Paragraphs>
  <Slides>24</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Semilight</vt:lpstr>
      <vt:lpstr>Wingdings</vt:lpstr>
      <vt:lpstr>2_Server and Cloud 2013</vt:lpstr>
      <vt:lpstr>C+E Readiness Template</vt:lpstr>
      <vt:lpstr>Containers and DevOps</vt:lpstr>
      <vt:lpstr>Abstract and learning objectives</vt:lpstr>
      <vt:lpstr>Step 1: Review the customer case study</vt:lpstr>
      <vt:lpstr>Customer situation </vt:lpstr>
      <vt:lpstr>Customer situation </vt:lpstr>
      <vt:lpstr>Customer situation </vt:lpstr>
      <vt:lpstr>Customer situation </vt:lpstr>
      <vt:lpstr>Customer situation </vt:lpstr>
      <vt:lpstr>Customer situation </vt:lpstr>
      <vt:lpstr>Customer situation </vt:lpstr>
      <vt:lpstr>Customer needs </vt:lpstr>
      <vt:lpstr>Customer objections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2018-04-10T22:11:39Z</dcterms:created>
  <dcterms:modified xsi:type="dcterms:W3CDTF">2018-08-22T15:12:45Z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v-sanalt@microsoft.com</vt:lpwstr>
  </property>
  <property fmtid="{D5CDD505-2E9C-101B-9397-08002B2CF9AE}" pid="6" name="MSIP_Label_f42aa342-8706-4288-bd11-ebb85995028c_SetDate">
    <vt:lpwstr>2018-04-17T21:48:35.5094314Z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