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30"/>
  </p:notesMasterIdLst>
  <p:sldIdLst>
    <p:sldId id="300" r:id="rId6"/>
    <p:sldId id="323" r:id="rId7"/>
    <p:sldId id="302" r:id="rId8"/>
    <p:sldId id="303" r:id="rId9"/>
    <p:sldId id="259" r:id="rId10"/>
    <p:sldId id="324" r:id="rId11"/>
    <p:sldId id="325" r:id="rId12"/>
    <p:sldId id="327" r:id="rId13"/>
    <p:sldId id="328" r:id="rId14"/>
    <p:sldId id="329" r:id="rId15"/>
    <p:sldId id="326" r:id="rId16"/>
    <p:sldId id="304" r:id="rId17"/>
    <p:sldId id="305" r:id="rId18"/>
    <p:sldId id="330" r:id="rId19"/>
    <p:sldId id="320" r:id="rId20"/>
    <p:sldId id="322" r:id="rId21"/>
    <p:sldId id="321" r:id="rId22"/>
    <p:sldId id="317" r:id="rId23"/>
    <p:sldId id="316" r:id="rId24"/>
    <p:sldId id="332" r:id="rId25"/>
    <p:sldId id="319" r:id="rId26"/>
    <p:sldId id="333" r:id="rId27"/>
    <p:sldId id="318"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94291" autoAdjust="0"/>
  </p:normalViewPr>
  <p:slideViewPr>
    <p:cSldViewPr snapToGrid="0">
      <p:cViewPr varScale="1">
        <p:scale>
          <a:sx n="100" d="100"/>
          <a:sy n="100" d="100"/>
        </p:scale>
        <p:origin x="348" y="96"/>
      </p:cViewPr>
      <p:guideLst/>
    </p:cSldViewPr>
  </p:slideViewPr>
  <p:notesTextViewPr>
    <p:cViewPr>
      <p:scale>
        <a:sx n="1" d="1"/>
        <a:sy n="1" d="1"/>
      </p:scale>
      <p:origin x="0" y="0"/>
    </p:cViewPr>
  </p:notesTextViewPr>
  <p:sorterViewPr>
    <p:cViewPr varScale="1">
      <p:scale>
        <a:sx n="100" d="100"/>
        <a:sy n="100" d="100"/>
      </p:scale>
      <p:origin x="0" y="-4099"/>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4/17/2018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2270893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3102264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1669752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2732103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primary audience is the technical strategic decision-maker with influential solution architects, or lead technical personnel in development or operations. For this example this could include the VP Engineering and his core team.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1793785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easiest way to move to containers on Azure is to deploy containers to App Service for Containers, however, this option does not provide the typical management tools for container orchestration – that can provide load balancing, dynamic discovery, self-healing, and a holistic approach to container monitoring. </a:t>
            </a:r>
          </a:p>
          <a:p>
            <a:r>
              <a:rPr lang="en-US" sz="1200" kern="1200" dirty="0">
                <a:solidFill>
                  <a:schemeClr val="tx1"/>
                </a:solidFill>
                <a:effectLst/>
                <a:latin typeface="+mn-lt"/>
                <a:ea typeface="+mn-ea"/>
                <a:cs typeface="+mn-cs"/>
              </a:rPr>
              <a:t>Azure Container Instances also provide a simple way to manage individual containers without management tooling. </a:t>
            </a:r>
          </a:p>
          <a:p>
            <a:r>
              <a:rPr lang="en-US" sz="1200" kern="1200" dirty="0">
                <a:solidFill>
                  <a:schemeClr val="tx1"/>
                </a:solidFill>
                <a:effectLst/>
                <a:latin typeface="+mn-lt"/>
                <a:ea typeface="+mn-ea"/>
                <a:cs typeface="+mn-cs"/>
              </a:rPr>
              <a:t>Ideally, Azure Container Services (AKS) will provide a fully managed service with the full set of orchestration and management tools – as it evolves. Working with Azure Container Service with Kubernetes is the best choice to enable migration to AKS while still benefiting from a complete container orchestration experience to support the growth trajectory of the solution.</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best of all worlds is to go with a managed orchestration platform like AKS – native to Azure. It reduces the cost and management overhead of the cluster, while still providing a solution that supports growth, scale, and native management tooling. As mentioned, the natural transition to AKS is from Azure Container Service with Kubernetes as the orchestration option.</a:t>
            </a:r>
          </a:p>
          <a:p>
            <a:r>
              <a:rPr lang="en-US" sz="1200" kern="1200" dirty="0">
                <a:solidFill>
                  <a:schemeClr val="tx1"/>
                </a:solidFill>
                <a:effectLst/>
                <a:latin typeface="+mn-lt"/>
                <a:ea typeface="+mn-ea"/>
                <a:cs typeface="+mn-cs"/>
              </a:rPr>
              <a:t>You can choose the container orchestration tooling of your choice when you choose Azure Container Service; however, if you go with Kubernetes you will have additional features at your fingertips beyond the pure Docker approach including:</a:t>
            </a:r>
          </a:p>
          <a:p>
            <a:pPr lvl="0" fontAlgn="base"/>
            <a:r>
              <a:rPr lang="en-US" sz="1200" kern="1200" dirty="0">
                <a:solidFill>
                  <a:schemeClr val="tx1"/>
                </a:solidFill>
                <a:effectLst/>
                <a:latin typeface="+mn-lt"/>
                <a:ea typeface="+mn-ea"/>
                <a:cs typeface="+mn-cs"/>
              </a:rPr>
              <a:t>The Kubernetes management dashboard which includes web interface and remote APIs for managing, running, and scaling containers, including CICD integration options.</a:t>
            </a:r>
          </a:p>
          <a:p>
            <a:pPr lvl="0" fontAlgn="base"/>
            <a:r>
              <a:rPr lang="en-US" sz="1200" kern="1200" dirty="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kubectl</a:t>
            </a:r>
            <a:r>
              <a:rPr lang="en-US" sz="1200" kern="1200" dirty="0">
                <a:solidFill>
                  <a:schemeClr val="tx1"/>
                </a:solidFill>
                <a:effectLst/>
                <a:latin typeface="+mn-lt"/>
                <a:ea typeface="+mn-ea"/>
                <a:cs typeface="+mn-cs"/>
              </a:rPr>
              <a:t> command line tool for engaging remote Kubernetes APIs and assisting with automation. </a:t>
            </a:r>
          </a:p>
          <a:p>
            <a:pPr lvl="0" fontAlgn="base"/>
            <a:r>
              <a:rPr lang="en-US" sz="1200" kern="1200" dirty="0">
                <a:solidFill>
                  <a:schemeClr val="tx1"/>
                </a:solidFill>
                <a:effectLst/>
                <a:latin typeface="+mn-lt"/>
                <a:ea typeface="+mn-ea"/>
                <a:cs typeface="+mn-cs"/>
              </a:rPr>
              <a:t>Built-in dynamic service discovery simplifying the deployment of new container instances to a load balanced environment. </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180688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4/17/2018 5:17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196445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9257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379820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2633029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sz="4800" dirty="0">
                <a:solidFill>
                  <a:srgbClr val="FFFFFF"/>
                </a:solidFill>
              </a:rPr>
              <a:t>Containers and DevOps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Speech">
            <a:extLst>
              <a:ext uri="{FF2B5EF4-FFF2-40B4-BE49-F238E27FC236}">
                <a16:creationId xmlns:a16="http://schemas.microsoft.com/office/drawing/2014/main" id="{60170A7D-EFEA-4F34-A44E-57F33E6E6E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9498" y="475963"/>
            <a:ext cx="10793595" cy="6359445"/>
          </a:xfrm>
          <a:prstGeom prst="rect">
            <a:avLst/>
          </a:prstGeom>
          <a:effectLst>
            <a:outerShdw blurRad="76200" dir="18900000" sy="23000" kx="-1200000" algn="bl" rotWithShape="0">
              <a:prstClr val="black">
                <a:alpha val="20000"/>
              </a:prstClr>
            </a:outerShdw>
          </a:effectLst>
        </p:spPr>
      </p:pic>
      <p:sp>
        <p:nvSpPr>
          <p:cNvPr id="5" name="Rectangle 4">
            <a:extLst>
              <a:ext uri="{FF2B5EF4-FFF2-40B4-BE49-F238E27FC236}">
                <a16:creationId xmlns:a16="http://schemas.microsoft.com/office/drawing/2014/main" id="{2B501E50-FCD1-41FD-B048-2DA4E541EB12}"/>
              </a:ext>
            </a:extLst>
          </p:cNvPr>
          <p:cNvSpPr/>
          <p:nvPr/>
        </p:nvSpPr>
        <p:spPr>
          <a:xfrm>
            <a:off x="1356658" y="1728898"/>
            <a:ext cx="7327153" cy="2862322"/>
          </a:xfrm>
          <a:prstGeom prst="rect">
            <a:avLst/>
          </a:prstGeom>
        </p:spPr>
        <p:txBody>
          <a:bodyPr wrap="square">
            <a:spAutoFit/>
          </a:bodyPr>
          <a:lstStyle/>
          <a:p>
            <a:r>
              <a:rPr lang="en-US" dirty="0"/>
              <a:t>These are the key challenges we want to resolve:</a:t>
            </a:r>
          </a:p>
          <a:p>
            <a:endParaRPr lang="en-US" dirty="0"/>
          </a:p>
          <a:p>
            <a:pPr marL="285750" indent="-285750">
              <a:buFont typeface="Arial" panose="020B0604020202020204" pitchFamily="34" charset="0"/>
              <a:buChar char="•"/>
            </a:pPr>
            <a:r>
              <a:rPr lang="en-US" dirty="0"/>
              <a:t>Reduce potential for regressions when changes are made to each tenant code base.</a:t>
            </a:r>
          </a:p>
          <a:p>
            <a:pPr marL="285750" indent="-285750">
              <a:buFont typeface="Arial" panose="020B0604020202020204" pitchFamily="34" charset="0"/>
              <a:buChar char="•"/>
            </a:pPr>
            <a:r>
              <a:rPr lang="en-US" dirty="0"/>
              <a:t>Reduce the coverage required as new features are rolled out in different areas.</a:t>
            </a:r>
          </a:p>
          <a:p>
            <a:pPr marL="285750" indent="-285750">
              <a:buFont typeface="Arial" panose="020B0604020202020204" pitchFamily="34" charset="0"/>
              <a:buChar char="•"/>
            </a:pPr>
            <a:r>
              <a:rPr lang="en-US" dirty="0"/>
              <a:t>Reduce the time to onboard new tenants.</a:t>
            </a:r>
          </a:p>
          <a:p>
            <a:pPr marL="285750" indent="-285750">
              <a:buFont typeface="Arial" panose="020B0604020202020204" pitchFamily="34" charset="0"/>
              <a:buChar char="•"/>
            </a:pPr>
            <a:r>
              <a:rPr lang="en-US" dirty="0"/>
              <a:t>Reduce overhead managing changes, and related deployments.</a:t>
            </a:r>
          </a:p>
          <a:p>
            <a:pPr marL="285750" indent="-285750">
              <a:buFont typeface="Arial" panose="020B0604020202020204" pitchFamily="34" charset="0"/>
              <a:buChar char="•"/>
            </a:pPr>
            <a:r>
              <a:rPr lang="en-US" dirty="0"/>
              <a:t>Improve ability to roll back or forward quickly.</a:t>
            </a:r>
          </a:p>
          <a:p>
            <a:pPr marL="285750" indent="-285750">
              <a:buFont typeface="Arial" panose="020B0604020202020204" pitchFamily="34" charset="0"/>
              <a:buChar char="•"/>
            </a:pPr>
            <a:r>
              <a:rPr lang="en-US" dirty="0"/>
              <a:t>Improve visibility into overall operations and health.</a:t>
            </a:r>
          </a:p>
        </p:txBody>
      </p:sp>
    </p:spTree>
    <p:extLst>
      <p:ext uri="{BB962C8B-B14F-4D97-AF65-F5344CB8AC3E}">
        <p14:creationId xmlns:p14="http://schemas.microsoft.com/office/powerpoint/2010/main" val="1571028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Autofit/>
          </a:bodyPr>
          <a:lstStyle/>
          <a:p>
            <a:pPr lvl="1">
              <a:spcAft>
                <a:spcPts val="882"/>
              </a:spcAft>
            </a:pPr>
            <a:r>
              <a:rPr lang="en-US" sz="2800" dirty="0">
                <a:solidFill>
                  <a:schemeClr val="tx1"/>
                </a:solidFill>
              </a:rPr>
              <a:t>Simplify new tenant deployment.</a:t>
            </a:r>
          </a:p>
          <a:p>
            <a:pPr lvl="1">
              <a:spcAft>
                <a:spcPts val="882"/>
              </a:spcAft>
            </a:pPr>
            <a:r>
              <a:rPr lang="en-US" sz="2800" dirty="0">
                <a:solidFill>
                  <a:schemeClr val="tx1"/>
                </a:solidFill>
              </a:rPr>
              <a:t>Improve reliability of tenant updates.</a:t>
            </a:r>
          </a:p>
          <a:p>
            <a:pPr lvl="1">
              <a:spcAft>
                <a:spcPts val="882"/>
              </a:spcAft>
            </a:pPr>
            <a:r>
              <a:rPr lang="en-US" sz="2800" dirty="0">
                <a:solidFill>
                  <a:schemeClr val="tx1"/>
                </a:solidFill>
              </a:rPr>
              <a:t>Choose a suitable Docker container strategy on Azure.</a:t>
            </a:r>
          </a:p>
          <a:p>
            <a:pPr lvl="1">
              <a:spcAft>
                <a:spcPts val="882"/>
              </a:spcAft>
            </a:pPr>
            <a:r>
              <a:rPr lang="en-US" sz="2800" dirty="0">
                <a:solidFill>
                  <a:schemeClr val="tx1"/>
                </a:solidFill>
              </a:rPr>
              <a:t>Continue to use MongoDB for data storage.</a:t>
            </a:r>
          </a:p>
          <a:p>
            <a:pPr lvl="1">
              <a:spcAft>
                <a:spcPts val="882"/>
              </a:spcAft>
            </a:pPr>
            <a:r>
              <a:rPr lang="en-US" sz="2800" dirty="0">
                <a:solidFill>
                  <a:schemeClr val="tx1"/>
                </a:solidFill>
              </a:rPr>
              <a:t>Continue to use Git repositories for source control.</a:t>
            </a:r>
          </a:p>
          <a:p>
            <a:pPr lvl="1">
              <a:spcAft>
                <a:spcPts val="882"/>
              </a:spcAft>
            </a:pPr>
            <a:r>
              <a:rPr lang="en-US" sz="2800" dirty="0">
                <a:solidFill>
                  <a:schemeClr val="tx1"/>
                </a:solidFill>
              </a:rPr>
              <a:t>Look at Chef as the CICD tool of choice.</a:t>
            </a:r>
          </a:p>
          <a:p>
            <a:pPr lvl="1">
              <a:spcAft>
                <a:spcPts val="882"/>
              </a:spcAft>
            </a:pPr>
            <a:r>
              <a:rPr lang="en-US" sz="2800" dirty="0">
                <a:solidFill>
                  <a:schemeClr val="tx1"/>
                </a:solidFill>
              </a:rPr>
              <a:t>Use tools for deployment, CICD integration, container scheduling, orchestration, monitoring, and alerts.</a:t>
            </a:r>
          </a:p>
          <a:p>
            <a:pPr lvl="1">
              <a:spcAft>
                <a:spcPts val="882"/>
              </a:spcAft>
            </a:pPr>
            <a:r>
              <a:rPr lang="en-US" sz="2800" b="1" dirty="0"/>
              <a:t>They wish to complete an implementation of the proposed solution for a single tenant to train the team and perfect the process.</a:t>
            </a:r>
          </a:p>
          <a:p>
            <a:pPr marL="236546" lvl="1" indent="0">
              <a:spcAft>
                <a:spcPts val="882"/>
              </a:spcAft>
              <a:buNone/>
            </a:pPr>
            <a:endParaRPr lang="en-US" sz="2800" dirty="0">
              <a:solidFill>
                <a:schemeClr val="tx1"/>
              </a:solidFill>
            </a:endParaRPr>
          </a:p>
          <a:p>
            <a:pPr>
              <a:spcAft>
                <a:spcPts val="882"/>
              </a:spcAft>
            </a:pPr>
            <a:endParaRPr lang="en-US" sz="3600" dirty="0">
              <a:solidFill>
                <a:schemeClr val="tx1"/>
              </a:solidFill>
            </a:endParaRPr>
          </a:p>
          <a:p>
            <a:pPr>
              <a:spcAft>
                <a:spcPts val="882"/>
              </a:spcAft>
            </a:pPr>
            <a:endParaRPr lang="en-US" sz="3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1588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9266099" cy="5745023"/>
          </a:xfrm>
        </p:spPr>
        <p:txBody>
          <a:bodyPr>
            <a:noAutofit/>
          </a:bodyPr>
          <a:lstStyle/>
          <a:p>
            <a:pPr fontAlgn="base">
              <a:tabLst>
                <a:tab pos="3200400" algn="l"/>
              </a:tabLst>
            </a:pPr>
            <a:r>
              <a:rPr lang="en-US" sz="3600" b="1" dirty="0"/>
              <a:t>With so many platforms and tools for Docker and container orchestration, how should we choose an option for Azure?</a:t>
            </a:r>
          </a:p>
          <a:p>
            <a:pPr lvl="0" fontAlgn="base">
              <a:tabLst>
                <a:tab pos="3200400" algn="l"/>
              </a:tabLst>
            </a:pPr>
            <a:r>
              <a:rPr lang="en-US" sz="3600" b="1" dirty="0"/>
              <a:t>What is the simplest way to move containers on Azure, based on our PaaS experience, while at the same time considering our scale and growth requirements?</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Questin mark icon" title="Question mark icon">
            <a:extLst>
              <a:ext uri="{FF2B5EF4-FFF2-40B4-BE49-F238E27FC236}">
                <a16:creationId xmlns:a16="http://schemas.microsoft.com/office/drawing/2014/main" id="{7A8F2601-8A19-4DCE-8084-0E3BE80296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marL="0" indent="0">
              <a:buNone/>
            </a:pPr>
            <a:r>
              <a:rPr lang="en-US" sz="3600" dirty="0">
                <a:solidFill>
                  <a:schemeClr val="tx1"/>
                </a:solidFill>
                <a:latin typeface="+mj-lt"/>
              </a:rPr>
              <a:t>Kubernetes Architecture</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Azure Container Service configured to use Kubernetes." title="Azure container service (AKS) to configure Kubernetes">
            <a:extLst>
              <a:ext uri="{FF2B5EF4-FFF2-40B4-BE49-F238E27FC236}">
                <a16:creationId xmlns:a16="http://schemas.microsoft.com/office/drawing/2014/main" id="{7AEFFEC0-5207-4451-B522-B0D07BE0B68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8199" y="1995466"/>
            <a:ext cx="10084267" cy="3818105"/>
          </a:xfrm>
          <a:prstGeom prst="rect">
            <a:avLst/>
          </a:prstGeom>
          <a:noFill/>
          <a:ln>
            <a:noFill/>
          </a:ln>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descr="Chef Server schematic. Showing nodes.  and Aministrators workstation, and cloud provisioning requests." title="Chef Automate Servier with Azure"/>
          <p:cNvSpPr>
            <a:spLocks noGrp="1"/>
          </p:cNvSpPr>
          <p:nvPr>
            <p:ph type="body" sz="quarter" idx="10"/>
          </p:nvPr>
        </p:nvSpPr>
        <p:spPr/>
        <p:txBody>
          <a:bodyPr>
            <a:normAutofit/>
          </a:bodyPr>
          <a:lstStyle/>
          <a:p>
            <a:pPr marL="0" indent="0">
              <a:buNone/>
            </a:pPr>
            <a:r>
              <a:rPr lang="en-US" sz="3600" dirty="0">
                <a:solidFill>
                  <a:schemeClr val="tx1"/>
                </a:solidFill>
                <a:latin typeface="+mj-lt"/>
              </a:rPr>
              <a:t>Chef Automate with Azure</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Automated Azure virtual machine deployments with Chef." title="Chef automatin with Azure">
            <a:extLst>
              <a:ext uri="{FF2B5EF4-FFF2-40B4-BE49-F238E27FC236}">
                <a16:creationId xmlns:a16="http://schemas.microsoft.com/office/drawing/2014/main" id="{3AF539B0-F33F-45C2-B3D7-B2A699C751E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2674" y="1981200"/>
            <a:ext cx="5916861" cy="4587289"/>
          </a:xfrm>
          <a:prstGeom prst="rect">
            <a:avLst/>
          </a:prstGeom>
          <a:noFill/>
          <a:ln>
            <a:noFill/>
          </a:ln>
        </p:spPr>
      </p:pic>
    </p:spTree>
    <p:extLst>
      <p:ext uri="{BB962C8B-B14F-4D97-AF65-F5344CB8AC3E}">
        <p14:creationId xmlns:p14="http://schemas.microsoft.com/office/powerpoint/2010/main" val="288133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800834608"/>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170920"/>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835078"/>
          </a:xfrm>
        </p:spPr>
        <p:txBody>
          <a:bodyPr>
            <a:noAutofit/>
          </a:bodyPr>
          <a:lstStyle/>
          <a:p>
            <a:pPr marL="522296" lvl="1" indent="-285750"/>
            <a:r>
              <a:rPr lang="en-US" sz="2800" dirty="0"/>
              <a:t>Arthur Block, VP Engineering at </a:t>
            </a:r>
            <a:r>
              <a:rPr lang="en-US" sz="2800" dirty="0" err="1"/>
              <a:t>Fabrikam</a:t>
            </a:r>
            <a:r>
              <a:rPr lang="en-US" sz="2800" dirty="0"/>
              <a:t> Medical Conferences</a:t>
            </a:r>
          </a:p>
          <a:p>
            <a:pPr marL="522296" lvl="1" indent="-285750"/>
            <a:endParaRPr lang="en-US" sz="2800" dirty="0"/>
          </a:p>
          <a:p>
            <a:pPr marL="522296" lvl="1" indent="-285750"/>
            <a:r>
              <a:rPr lang="en-US" sz="2800" dirty="0"/>
              <a:t>The primary audience is the technical strategic decision-maker with influential solution architects, or lead technical personnel in development or operations. </a:t>
            </a:r>
          </a:p>
          <a:p>
            <a:pPr marL="522296" lvl="1" indent="-285750"/>
            <a:endParaRPr lang="en-US" sz="2800" dirty="0"/>
          </a:p>
          <a:p>
            <a:pPr marL="522296" lvl="1" indent="-285750"/>
            <a:r>
              <a:rPr lang="en-US" sz="2800" dirty="0"/>
              <a:t>Usually we talk to the key architects, developers and infrastructure managers who report to the CIO or equivalent, or to key solution sponsors or those that represent the business unit IT or developers that report to those sponsors.</a:t>
            </a:r>
          </a:p>
          <a:p>
            <a:pPr marL="236546" lvl="1" indent="0">
              <a:spcAft>
                <a:spcPts val="882"/>
              </a:spcAft>
              <a:buNone/>
            </a:pPr>
            <a:endParaRPr lang="en-US" sz="2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Meeting">
            <a:extLst>
              <a:ext uri="{FF2B5EF4-FFF2-40B4-BE49-F238E27FC236}">
                <a16:creationId xmlns:a16="http://schemas.microsoft.com/office/drawing/2014/main" id="{51764D11-5F0C-4D7E-9C78-AA3E00DAC2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182" y="4925986"/>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pPr lvl="1"/>
            <a:r>
              <a:rPr lang="en-US" sz="3600" dirty="0"/>
              <a:t>After evaluating the options for container platforms on Azure, and discussing the investment in Azure Container Services (AKS) with the team at Microsoft, </a:t>
            </a:r>
            <a:r>
              <a:rPr lang="en-US" sz="3600" dirty="0" err="1"/>
              <a:t>Fabrikam</a:t>
            </a:r>
            <a:r>
              <a:rPr lang="en-US" sz="3600" dirty="0"/>
              <a:t> Medical Conferences decided to move forward with Azure Container Services (AKS).</a:t>
            </a:r>
          </a:p>
          <a:p>
            <a:pPr lvl="1"/>
            <a:endParaRPr lang="en-US" sz="3600" dirty="0"/>
          </a:p>
          <a:p>
            <a:pPr lvl="1"/>
            <a:r>
              <a:rPr lang="en-US" sz="3600" dirty="0"/>
              <a:t>They also decided to move forward with Chef for infrastructure and container DevOps workflows. </a:t>
            </a:r>
          </a:p>
          <a:p>
            <a:pPr marL="285753" indent="-285753" defTabSz="914554">
              <a:buFont typeface="Arial"/>
              <a:buChar char="•"/>
            </a:pPr>
            <a:endParaRPr lang="en-US" sz="3600" dirty="0">
              <a:solidFill>
                <a:srgbClr val="FFFFFF"/>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434272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dirty="0"/>
              <a:t>Build and deploy Docker images to the Kubernetes platform hosted on Azure Container Service (AKS). Learn how to work with dynamic service discovery, service scale-out and HA. </a:t>
            </a:r>
          </a:p>
          <a:p>
            <a:pPr>
              <a:lnSpc>
                <a:spcPct val="90000"/>
              </a:lnSpc>
              <a:spcAft>
                <a:spcPts val="600"/>
              </a:spcAft>
            </a:pPr>
            <a:endParaRPr lang="en-US" sz="2400" dirty="0"/>
          </a:p>
          <a:p>
            <a:pPr>
              <a:lnSpc>
                <a:spcPct val="90000"/>
              </a:lnSpc>
              <a:spcAft>
                <a:spcPts val="600"/>
              </a:spcAft>
            </a:pPr>
            <a:r>
              <a:rPr lang="en-US" sz="3600" dirty="0">
                <a:latin typeface="+mj-lt"/>
              </a:rPr>
              <a:t>Learning objectives</a:t>
            </a:r>
          </a:p>
          <a:p>
            <a:pPr marL="285750" indent="-285750">
              <a:buFont typeface="Arial" panose="020B0604020202020204" pitchFamily="34" charset="0"/>
              <a:buChar char="•"/>
            </a:pPr>
            <a:r>
              <a:rPr lang="en-US" dirty="0"/>
              <a:t>Work with Docker images and Azure Container Registry</a:t>
            </a:r>
          </a:p>
          <a:p>
            <a:pPr marL="285750" indent="-285750">
              <a:buFont typeface="Arial" panose="020B0604020202020204" pitchFamily="34" charset="0"/>
              <a:buChar char="•"/>
            </a:pPr>
            <a:r>
              <a:rPr lang="en-US" dirty="0"/>
              <a:t>Create a Kubernetes cluster with Azure Container Service (AKS)</a:t>
            </a:r>
          </a:p>
          <a:p>
            <a:pPr marL="285750" indent="-285750">
              <a:buFont typeface="Arial" panose="020B0604020202020204" pitchFamily="34" charset="0"/>
              <a:buChar char="•"/>
            </a:pPr>
            <a:r>
              <a:rPr lang="en-US" dirty="0"/>
              <a:t>Deploy containers to a Kubernetes cluster</a:t>
            </a:r>
          </a:p>
          <a:p>
            <a:pPr marL="285750" indent="-285750">
              <a:buFont typeface="Arial" panose="020B0604020202020204" pitchFamily="34" charset="0"/>
              <a:buChar char="•"/>
            </a:pPr>
            <a:r>
              <a:rPr lang="en-US" dirty="0"/>
              <a:t>Load balance containers, set up dynamic service discovery</a:t>
            </a:r>
          </a:p>
          <a:p>
            <a:pPr marL="285750" indent="-285750">
              <a:buFont typeface="Arial" panose="020B0604020202020204" pitchFamily="34" charset="0"/>
              <a:buChar char="•"/>
            </a:pPr>
            <a:r>
              <a:rPr lang="en-US" dirty="0"/>
              <a:t>Scale services </a:t>
            </a:r>
          </a:p>
          <a:p>
            <a:pPr marL="285750" indent="-285750">
              <a:buFont typeface="Arial" panose="020B0604020202020204" pitchFamily="34" charset="0"/>
              <a:buChar char="•"/>
            </a:pPr>
            <a:r>
              <a:rPr lang="en-US" dirty="0"/>
              <a:t>Perform rolling upgrades with zero downtime</a:t>
            </a:r>
          </a:p>
        </p:txBody>
      </p:sp>
      <p:pic>
        <p:nvPicPr>
          <p:cNvPr id="4" name="Graphic 3" descr="Teacher">
            <a:extLst>
              <a:ext uri="{FF2B5EF4-FFF2-40B4-BE49-F238E27FC236}">
                <a16:creationId xmlns:a16="http://schemas.microsoft.com/office/drawing/2014/main" id="{8CD62878-BE2D-4253-993C-3AEE90C49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The solution will use Azure Kubernetes Service (AKS). The proposed containers deployed to the cluster are illustrated in this diagram, with MongoDB remaining as a managed service.">
            <a:extLst>
              <a:ext uri="{FF2B5EF4-FFF2-40B4-BE49-F238E27FC236}">
                <a16:creationId xmlns:a16="http://schemas.microsoft.com/office/drawing/2014/main" id="{EB49DCF4-123B-4467-971B-3222F81D9810}"/>
              </a:ext>
            </a:extLst>
          </p:cNvPr>
          <p:cNvPicPr>
            <a:picLocks noChangeAspect="1"/>
          </p:cNvPicPr>
          <p:nvPr/>
        </p:nvPicPr>
        <p:blipFill>
          <a:blip r:embed="rId3"/>
          <a:stretch>
            <a:fillRect/>
          </a:stretch>
        </p:blipFill>
        <p:spPr>
          <a:xfrm>
            <a:off x="1686187" y="1189176"/>
            <a:ext cx="9468697" cy="5443207"/>
          </a:xfrm>
          <a:prstGeom prst="rect">
            <a:avLst/>
          </a:prstGeom>
        </p:spPr>
      </p:pic>
    </p:spTree>
    <p:extLst>
      <p:ext uri="{BB962C8B-B14F-4D97-AF65-F5344CB8AC3E}">
        <p14:creationId xmlns:p14="http://schemas.microsoft.com/office/powerpoint/2010/main" val="207753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87823"/>
          </a:xfrm>
        </p:spPr>
        <p:txBody>
          <a:bodyPr>
            <a:normAutofit/>
          </a:bodyPr>
          <a:lstStyle/>
          <a:p>
            <a:pPr marL="0" indent="0">
              <a:buNone/>
            </a:pPr>
            <a:r>
              <a:rPr lang="en-US" sz="3600" dirty="0"/>
              <a:t>What is the simplest way to move to containers on Azure, based on our PaaS experience, while at the same time considering our scale and growth requirements?</a:t>
            </a:r>
          </a:p>
          <a:p>
            <a:endParaRPr lang="en-US" sz="3600" i="1" dirty="0"/>
          </a:p>
          <a:p>
            <a:pPr lvl="2"/>
            <a:r>
              <a:rPr lang="en-US" sz="2408" dirty="0"/>
              <a:t>App Service for Containers – simple, PaaS without robust orchestration platform management tooling</a:t>
            </a:r>
          </a:p>
          <a:p>
            <a:pPr lvl="2"/>
            <a:r>
              <a:rPr lang="en-US" sz="2408" dirty="0"/>
              <a:t>Azure Container Instances – simple, isolated, without management tooling</a:t>
            </a:r>
          </a:p>
          <a:p>
            <a:pPr lvl="2"/>
            <a:r>
              <a:rPr lang="en-US" sz="2408" dirty="0"/>
              <a:t>Azure Container Services (AKS) – the ideal solution for a fully managed experience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87823"/>
          </a:xfrm>
        </p:spPr>
        <p:txBody>
          <a:bodyPr>
            <a:normAutofit/>
          </a:bodyPr>
          <a:lstStyle/>
          <a:p>
            <a:pPr marL="0" indent="0">
              <a:buNone/>
            </a:pPr>
            <a:r>
              <a:rPr lang="en-US" dirty="0"/>
              <a:t>With so many platforms and tools for Docker and container orchestration, how should we choose an option for Azure?</a:t>
            </a:r>
            <a:endParaRPr lang="en-US" sz="3600" dirty="0"/>
          </a:p>
          <a:p>
            <a:endParaRPr lang="en-US" sz="3600" i="1" dirty="0"/>
          </a:p>
          <a:p>
            <a:pPr lvl="2"/>
            <a:r>
              <a:rPr lang="en-US" sz="2408" dirty="0"/>
              <a:t>The best option is to go with a managed cluster such as Azure Container Service (AKS), native to Azure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09696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6920" y="2157140"/>
            <a:ext cx="11653523" cy="2792889"/>
          </a:xfrm>
        </p:spPr>
        <p:txBody>
          <a:bodyPr>
            <a:normAutofit lnSpcReduction="10000"/>
          </a:bodyPr>
          <a:lstStyle/>
          <a:p>
            <a:pPr marL="0" indent="0">
              <a:buNone/>
            </a:pPr>
            <a:r>
              <a:rPr lang="en-US" sz="3600" i="1" dirty="0">
                <a:solidFill>
                  <a:schemeClr val="tx1"/>
                </a:solidFill>
              </a:rPr>
              <a:t>“With Azure Container Services (AKS) we feel confident we can make the move to a container-based platform with the right DevOps support in place to be successful with a small team.”</a:t>
            </a:r>
            <a:endParaRPr lang="en-US" sz="3600" dirty="0">
              <a:solidFill>
                <a:schemeClr val="tx1"/>
              </a:solidFill>
            </a:endParaRPr>
          </a:p>
          <a:p>
            <a:pPr marL="0" indent="0">
              <a:buNone/>
            </a:pPr>
            <a:r>
              <a:rPr lang="en-US" sz="2800" dirty="0">
                <a:solidFill>
                  <a:schemeClr val="tx1"/>
                </a:solidFill>
              </a:rPr>
              <a:t>	</a:t>
            </a:r>
          </a:p>
          <a:p>
            <a:pPr marL="0" indent="0">
              <a:buNone/>
            </a:pPr>
            <a:r>
              <a:rPr lang="en-US" sz="2800" dirty="0">
                <a:solidFill>
                  <a:schemeClr val="tx1"/>
                </a:solidFill>
              </a:rPr>
              <a:t>	- Arthur Block, VP of Engineering at </a:t>
            </a:r>
            <a:r>
              <a:rPr lang="en-US" sz="2800" dirty="0" err="1">
                <a:solidFill>
                  <a:schemeClr val="tx1"/>
                </a:solidFill>
              </a:rPr>
              <a:t>Fabrikam</a:t>
            </a:r>
            <a:r>
              <a:rPr lang="en-US" sz="2800" dirty="0">
                <a:solidFill>
                  <a:schemeClr val="tx1"/>
                </a:solidFill>
              </a:rPr>
              <a:t> Medical Conferences</a:t>
            </a:r>
          </a:p>
          <a:p>
            <a:pPr lvl="1"/>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584094"/>
          </a:xfrm>
        </p:spPr>
        <p:txBody>
          <a:bodyPr>
            <a:normAutofit/>
          </a:bodyPr>
          <a:lstStyle/>
          <a:p>
            <a:pPr marL="0" indent="0">
              <a:buNone/>
            </a:pPr>
            <a:r>
              <a:rPr lang="en-US" sz="3600" b="1" dirty="0" err="1"/>
              <a:t>Fabrikam</a:t>
            </a:r>
            <a:r>
              <a:rPr lang="en-US" sz="3600" b="1" dirty="0"/>
              <a:t> Medical Conferences provides conference web site services tailored to the medical community. </a:t>
            </a:r>
          </a:p>
          <a:p>
            <a:pPr marL="0" indent="0">
              <a:buNone/>
            </a:pPr>
            <a:endParaRPr lang="en-US" sz="3600" b="1" dirty="0"/>
          </a:p>
          <a:p>
            <a:pPr marL="0" indent="0">
              <a:buNone/>
            </a:pPr>
            <a:r>
              <a:rPr lang="en-US" sz="3600" b="1" dirty="0"/>
              <a:t>After starting with a few small conferences, they now have evolved into a well-known brand and handle over 100 conferences per year, and growing.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s</a:t>
            </a:r>
            <a:r>
              <a:rPr lang="en-US" sz="4900" dirty="0">
                <a:solidFill>
                  <a:schemeClr val="tx1"/>
                </a:solidFill>
                <a:cs typeface="Segoe UI" panose="020B0502040204020203" pitchFamily="34" charset="0"/>
              </a:rPr>
              <a:t>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Each conference site has limited budget but the conference owners have significant customization and change demands. </a:t>
            </a:r>
          </a:p>
          <a:p>
            <a:endParaRPr lang="en-US" sz="3600" b="1" dirty="0"/>
          </a:p>
          <a:p>
            <a:r>
              <a:rPr lang="en-US" sz="3600" b="1" dirty="0"/>
              <a:t>These changes can impact various aspects of the system from UI through to back end including conference registration and payment terms.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31152"/>
          </a:xfrm>
        </p:spPr>
        <p:txBody>
          <a:bodyPr>
            <a:normAutofit/>
          </a:bodyPr>
          <a:lstStyle/>
          <a:p>
            <a:r>
              <a:rPr lang="en-US" sz="3600" b="1" dirty="0"/>
              <a:t>12 developers handle </a:t>
            </a:r>
          </a:p>
          <a:p>
            <a:pPr lvl="1"/>
            <a:r>
              <a:rPr lang="en-US" sz="2800" b="1" dirty="0"/>
              <a:t>Development</a:t>
            </a:r>
          </a:p>
          <a:p>
            <a:pPr lvl="1"/>
            <a:r>
              <a:rPr lang="en-US" sz="2800" b="1" dirty="0"/>
              <a:t>Testing</a:t>
            </a:r>
          </a:p>
          <a:p>
            <a:pPr lvl="1"/>
            <a:r>
              <a:rPr lang="en-US" sz="2800" b="1" dirty="0"/>
              <a:t>Deployment</a:t>
            </a:r>
          </a:p>
          <a:p>
            <a:pPr lvl="1"/>
            <a:r>
              <a:rPr lang="en-US" sz="2800" b="1" dirty="0"/>
              <a:t>Operational management of all customer sites</a:t>
            </a:r>
          </a:p>
          <a:p>
            <a:endParaRPr lang="en-US" sz="3600" b="1" dirty="0"/>
          </a:p>
          <a:p>
            <a:r>
              <a:rPr lang="en-US" sz="3600" b="1" dirty="0"/>
              <a:t>Due to customer demands, they have issues with the efficiency and reliability of their development and DevOps workflows.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886086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The technology used is the MEAN stack </a:t>
            </a:r>
          </a:p>
          <a:p>
            <a:pPr lvl="1"/>
            <a:r>
              <a:rPr lang="en-US" sz="2800" b="1" dirty="0"/>
              <a:t>Mongo, Express, Angular, and Node.js</a:t>
            </a:r>
          </a:p>
          <a:p>
            <a:endParaRPr lang="en-US" sz="3600" b="1" dirty="0"/>
          </a:p>
          <a:p>
            <a:pPr lvl="1"/>
            <a:r>
              <a:rPr lang="en-US" sz="2800" b="1" dirty="0"/>
              <a:t>Conference sites are currently hosted in Azure </a:t>
            </a:r>
          </a:p>
          <a:p>
            <a:pPr lvl="1" fontAlgn="base"/>
            <a:r>
              <a:rPr lang="en-US" sz="2800" b="1" dirty="0"/>
              <a:t>Web applications and APIs hosted in Azure App Services</a:t>
            </a:r>
          </a:p>
          <a:p>
            <a:pPr lvl="1" fontAlgn="base"/>
            <a:r>
              <a:rPr lang="en-US" sz="2800" b="1" dirty="0"/>
              <a:t>MongoDB is a managed service provided by </a:t>
            </a:r>
            <a:r>
              <a:rPr lang="en-US" sz="2800" b="1" dirty="0" err="1"/>
              <a:t>MongoLabs</a:t>
            </a:r>
            <a:r>
              <a:rPr lang="en-US" sz="2800" b="1" dirty="0"/>
              <a:t> on Azure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40771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Conference owners (“customers”) are considered “tenants” and each tenant is treated as a unique deployment including:</a:t>
            </a:r>
          </a:p>
          <a:p>
            <a:pPr lvl="2" fontAlgn="base"/>
            <a:r>
              <a:rPr lang="en-US" sz="2400" b="1" dirty="0"/>
              <a:t>A database in the MongoDB cluster with its own collections</a:t>
            </a:r>
          </a:p>
          <a:p>
            <a:pPr lvl="2" fontAlgn="base"/>
            <a:r>
              <a:rPr lang="en-US" sz="2400" b="1" dirty="0"/>
              <a:t>A copy of the most recent functional conference code base is taken and configured to point at the tenant database</a:t>
            </a:r>
          </a:p>
          <a:p>
            <a:pPr lvl="0" fontAlgn="base"/>
            <a:endParaRPr lang="en-US" sz="2000" b="1" dirty="0"/>
          </a:p>
          <a:p>
            <a:pPr lvl="0" fontAlgn="base"/>
            <a:r>
              <a:rPr lang="en-US" sz="3600" b="1" dirty="0"/>
              <a:t>Modifications are made to support the customer’s needs</a:t>
            </a:r>
          </a:p>
          <a:p>
            <a:pPr lvl="2" fontAlgn="base"/>
            <a:r>
              <a:rPr lang="en-US" sz="2400" b="1" dirty="0"/>
              <a:t>The tenant’s code is deployed to the App Service Plan (VM)</a:t>
            </a:r>
          </a:p>
          <a:p>
            <a:pPr lvl="2" fontAlgn="base"/>
            <a:r>
              <a:rPr lang="en-US" sz="2400" b="1" dirty="0"/>
              <a:t>Once the conference site is live, the inevitable requests for customizations to the deployment begins</a:t>
            </a:r>
          </a:p>
          <a:p>
            <a:pPr lvl="2" fontAlgn="base"/>
            <a:endParaRPr lang="en-US" sz="2400" b="1" dirty="0"/>
          </a:p>
          <a:p>
            <a:pPr lvl="0" fontAlgn="base"/>
            <a:endParaRPr lang="en-US" sz="2000" b="1" dirty="0"/>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67380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They are looking to achieve the following:</a:t>
            </a:r>
          </a:p>
          <a:p>
            <a:pPr lvl="2" fontAlgn="base"/>
            <a:r>
              <a:rPr lang="en-US" sz="2400" b="1" dirty="0"/>
              <a:t>Reduce potential regressions introduced to functional tenant code when changes are made</a:t>
            </a:r>
          </a:p>
          <a:p>
            <a:pPr lvl="2" fontAlgn="base"/>
            <a:r>
              <a:rPr lang="en-US" sz="2400" b="1" dirty="0"/>
              <a:t>Ideally, changes to individual areas should not require a full regression test of the site functionality</a:t>
            </a:r>
          </a:p>
          <a:p>
            <a:pPr lvl="2" fontAlgn="base"/>
            <a:r>
              <a:rPr lang="en-US" sz="2400" b="1" dirty="0"/>
              <a:t>Reduce the time to onboard new tenants</a:t>
            </a:r>
          </a:p>
          <a:p>
            <a:pPr lvl="2" fontAlgn="base"/>
            <a:r>
              <a:rPr lang="en-US" sz="2400" b="1" dirty="0"/>
              <a:t>Reduce overhead managing changes, and related deployments</a:t>
            </a:r>
          </a:p>
          <a:p>
            <a:pPr lvl="2" fontAlgn="base"/>
            <a:r>
              <a:rPr lang="en-US" sz="2400" b="1" dirty="0"/>
              <a:t>Improve ability to roll back and recover post change</a:t>
            </a:r>
          </a:p>
          <a:p>
            <a:pPr lvl="2" fontAlgn="base"/>
            <a:r>
              <a:rPr lang="en-US" sz="2400" b="1" dirty="0"/>
              <a:t>Increase visibility into system operations and health</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280218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8EBE6C-F96B-4BB0-A894-BE91EDC32CEB}">
  <ds:schemaRefs>
    <ds:schemaRef ds:uri="http://schemas.microsoft.com/sharepoint/v3/contenttype/forms"/>
  </ds:schemaRefs>
</ds:datastoreItem>
</file>

<file path=customXml/itemProps2.xml><?xml version="1.0" encoding="utf-8"?>
<ds:datastoreItem xmlns:ds="http://schemas.openxmlformats.org/officeDocument/2006/customXml" ds:itemID="{31C66A41-D5D1-47A0-92FC-E1A1B9B5AA14}">
  <ds:schemaRef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d9c797ad-d7c3-4982-82b7-81352a75e4a5"/>
    <ds:schemaRef ds:uri="2023ac63-7b75-4916-a9ee-591457758eee"/>
    <ds:schemaRef ds:uri="http://www.w3.org/XML/1998/namespace"/>
    <ds:schemaRef ds:uri="http://purl.org/dc/dcmitype/"/>
  </ds:schemaRefs>
</ds:datastoreItem>
</file>

<file path=customXml/itemProps3.xml><?xml version="1.0" encoding="utf-8"?>
<ds:datastoreItem xmlns:ds="http://schemas.openxmlformats.org/officeDocument/2006/customXml" ds:itemID="{7739C07D-175D-4795-BC78-2FBA4DE737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1556</Words>
  <Application>Microsoft Office PowerPoint</Application>
  <PresentationFormat>Widescreen</PresentationFormat>
  <Paragraphs>182</Paragraphs>
  <Slides>24</Slides>
  <Notes>24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Consolas</vt:lpstr>
      <vt:lpstr>Segoe UI</vt:lpstr>
      <vt:lpstr>Segoe UI Light</vt:lpstr>
      <vt:lpstr>Segoe UI Semilight</vt:lpstr>
      <vt:lpstr>Wingdings</vt:lpstr>
      <vt:lpstr>2_Server and Cloud 2013</vt:lpstr>
      <vt:lpstr>C+E Readiness Template</vt:lpstr>
      <vt:lpstr>Containers and DevOps</vt:lpstr>
      <vt:lpstr>Abstract and learning objectives</vt:lpstr>
      <vt:lpstr>Step 1: Review the customer case study</vt:lpstr>
      <vt:lpstr>Customer situation </vt:lpstr>
      <vt:lpstr>Customer situation </vt:lpstr>
      <vt:lpstr>Customer situation </vt:lpstr>
      <vt:lpstr>Customer situation </vt:lpstr>
      <vt:lpstr>Customer situation </vt:lpstr>
      <vt:lpstr>Customer situation </vt:lpstr>
      <vt:lpstr>Customer situation </vt:lpstr>
      <vt:lpstr>Customer needs </vt:lpstr>
      <vt:lpstr>Customer objections </vt:lpstr>
      <vt:lpstr>Common scenarios </vt:lpstr>
      <vt:lpstr>Common scenarios </vt:lpstr>
      <vt:lpstr>Step 2: Design the solution</vt:lpstr>
      <vt:lpstr>Step 3: Present the solution</vt:lpstr>
      <vt:lpstr>Wrap-up</vt:lpstr>
      <vt:lpstr>Preferred target audience </vt:lpstr>
      <vt:lpstr>Preferred solution </vt:lpstr>
      <vt:lpstr>Preferred solution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2018-04-10T22:11:39Z</dcterms:created>
  <dcterms:modified xsi:type="dcterms:W3CDTF">2018-04-18T00:20:14Z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v-sanalt@microsoft.com</vt:lpwstr>
  </property>
  <property fmtid="{D5CDD505-2E9C-101B-9397-08002B2CF9AE}" pid="6" name="MSIP_Label_f42aa342-8706-4288-bd11-ebb85995028c_SetDate">
    <vt:lpwstr>2018-04-17T21:48:35.5094314Z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