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7"/>
  </p:notesMasterIdLst>
  <p:sldIdLst>
    <p:sldId id="300" r:id="rId3"/>
    <p:sldId id="323" r:id="rId4"/>
    <p:sldId id="302" r:id="rId5"/>
    <p:sldId id="303" r:id="rId6"/>
    <p:sldId id="259" r:id="rId7"/>
    <p:sldId id="324" r:id="rId8"/>
    <p:sldId id="325" r:id="rId9"/>
    <p:sldId id="327" r:id="rId10"/>
    <p:sldId id="328" r:id="rId11"/>
    <p:sldId id="326" r:id="rId12"/>
    <p:sldId id="304" r:id="rId13"/>
    <p:sldId id="305" r:id="rId14"/>
    <p:sldId id="330" r:id="rId15"/>
    <p:sldId id="320" r:id="rId16"/>
    <p:sldId id="322" r:id="rId17"/>
    <p:sldId id="321" r:id="rId18"/>
    <p:sldId id="317" r:id="rId19"/>
    <p:sldId id="316" r:id="rId20"/>
    <p:sldId id="332" r:id="rId21"/>
    <p:sldId id="319" r:id="rId22"/>
    <p:sldId id="333" r:id="rId23"/>
    <p:sldId id="334" r:id="rId24"/>
    <p:sldId id="318" r:id="rId25"/>
    <p:sldId id="31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1" autoAdjust="0"/>
    <p:restoredTop sz="81085" autoAdjust="0"/>
  </p:normalViewPr>
  <p:slideViewPr>
    <p:cSldViewPr snapToGrid="0">
      <p:cViewPr varScale="1">
        <p:scale>
          <a:sx n="135" d="100"/>
          <a:sy n="135" d="100"/>
        </p:scale>
        <p:origin x="912" y="160"/>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7/5/20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microservices/ak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102264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732103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Reference Links:</a:t>
            </a:r>
            <a:endParaRPr lang="en-US" dirty="0"/>
          </a:p>
          <a:p>
            <a:r>
              <a:rPr lang="en-US" dirty="0">
                <a:hlinkClick r:id="rId3"/>
              </a:rPr>
              <a:t>https://docs.microsoft.com/en-us/azure/architecture/reference-architectures/microservices/aks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79378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easiest way to move to containers on Azure is to deploy containers to the Linux variant of App Service. However, this option does not provide a full-featured container orchestration platform with highly customizable load balancing, dynamic service discovery, and a holistic approach to container monitoring.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Azure Container Instances also provide a simple way to manage individual containers without management tooling providing a way to do on demand scaling for workloads that need that flexibility.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Working with AKS is the best choice to enable migration to AKS while still benefiting from a complete container orchestration experience to support the growth trajectory of the solution.</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a:t>
            </a:r>
            <a:r>
              <a:rPr lang="en-US" sz="1200" kern="1200">
                <a:solidFill>
                  <a:schemeClr val="tx1"/>
                </a:solidFill>
                <a:effectLst/>
                <a:latin typeface="+mn-lt"/>
                <a:ea typeface="+mn-ea"/>
                <a:cs typeface="+mn-cs"/>
              </a:rPr>
              <a:t>includes the web </a:t>
            </a:r>
            <a:r>
              <a:rPr lang="en-US" sz="1200" kern="1200" dirty="0">
                <a:solidFill>
                  <a:schemeClr val="tx1"/>
                </a:solidFill>
                <a:effectLst/>
                <a:latin typeface="+mn-lt"/>
                <a:ea typeface="+mn-ea"/>
                <a:cs typeface="+mn-cs"/>
              </a:rPr>
              <a:t>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kubectl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806888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7/5/20 7:51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Cloud-native applications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5613676"/>
          </a:xfrm>
        </p:spPr>
        <p:txBody>
          <a:bodyPr>
            <a:noAutofit/>
          </a:bodyPr>
          <a:lstStyle/>
          <a:p>
            <a:pPr lvl="1">
              <a:spcAft>
                <a:spcPts val="882"/>
              </a:spcAft>
            </a:pPr>
            <a:r>
              <a:rPr lang="en-US" sz="2800" dirty="0">
                <a:solidFill>
                  <a:schemeClr val="tx1"/>
                </a:solidFill>
                <a:latin typeface="+mj-lt"/>
              </a:rPr>
              <a:t>Simplify new tenant deployment</a:t>
            </a:r>
          </a:p>
          <a:p>
            <a:pPr lvl="1">
              <a:spcAft>
                <a:spcPts val="882"/>
              </a:spcAft>
            </a:pPr>
            <a:r>
              <a:rPr lang="en-US" sz="2800" dirty="0">
                <a:solidFill>
                  <a:schemeClr val="tx1"/>
                </a:solidFill>
                <a:latin typeface="+mj-lt"/>
              </a:rPr>
              <a:t>Improve reliability of tenant updates</a:t>
            </a:r>
          </a:p>
          <a:p>
            <a:pPr lvl="1">
              <a:spcAft>
                <a:spcPts val="882"/>
              </a:spcAft>
            </a:pPr>
            <a:r>
              <a:rPr lang="en-US" sz="2800" dirty="0">
                <a:solidFill>
                  <a:schemeClr val="tx1"/>
                </a:solidFill>
                <a:latin typeface="+mj-lt"/>
              </a:rPr>
              <a:t>Choose a suitable Docker container strategy on Azure</a:t>
            </a:r>
          </a:p>
          <a:p>
            <a:pPr lvl="1">
              <a:spcAft>
                <a:spcPts val="882"/>
              </a:spcAft>
            </a:pPr>
            <a:r>
              <a:rPr lang="en-US" sz="2800" dirty="0">
                <a:solidFill>
                  <a:schemeClr val="tx1"/>
                </a:solidFill>
                <a:latin typeface="+mj-lt"/>
              </a:rPr>
              <a:t>Migrate MongoDB data to Cosmos DB without application changes</a:t>
            </a:r>
          </a:p>
          <a:p>
            <a:pPr lvl="1">
              <a:spcAft>
                <a:spcPts val="882"/>
              </a:spcAft>
            </a:pPr>
            <a:r>
              <a:rPr lang="en-US" sz="2800" dirty="0">
                <a:solidFill>
                  <a:schemeClr val="tx1"/>
                </a:solidFill>
                <a:latin typeface="+mj-lt"/>
              </a:rPr>
              <a:t>Continue to use Git repositories for source control</a:t>
            </a:r>
          </a:p>
          <a:p>
            <a:pPr lvl="1">
              <a:spcAft>
                <a:spcPts val="882"/>
              </a:spcAft>
            </a:pPr>
            <a:r>
              <a:rPr lang="en-US" sz="2800" dirty="0">
                <a:solidFill>
                  <a:schemeClr val="tx1"/>
                </a:solidFill>
                <a:latin typeface="+mj-lt"/>
              </a:rPr>
              <a:t>Look at Azure DevOps as the CICD tool of choice</a:t>
            </a:r>
          </a:p>
          <a:p>
            <a:pPr lvl="1">
              <a:spcAft>
                <a:spcPts val="882"/>
              </a:spcAft>
            </a:pPr>
            <a:r>
              <a:rPr lang="en-US" sz="2800" dirty="0">
                <a:solidFill>
                  <a:schemeClr val="tx1"/>
                </a:solidFill>
                <a:latin typeface="+mj-lt"/>
              </a:rPr>
              <a:t>Use tools for deployment, CICD integration, container scheduling, orchestration, monitoring, and alerts</a:t>
            </a:r>
          </a:p>
          <a:p>
            <a:pPr lvl="1">
              <a:spcAft>
                <a:spcPts val="882"/>
              </a:spcAft>
            </a:pPr>
            <a:r>
              <a:rPr lang="en-US" sz="2800" dirty="0">
                <a:latin typeface="+mj-lt"/>
              </a:rPr>
              <a:t>They wish to complete an implementation of the proposed solution for a single tenant to train the team and perfect the process</a:t>
            </a:r>
          </a:p>
          <a:p>
            <a:pPr marL="236546" lvl="1" indent="0">
              <a:spcAft>
                <a:spcPts val="882"/>
              </a:spcAft>
              <a:buNone/>
            </a:pPr>
            <a:endParaRPr lang="en-US" sz="2800" dirty="0">
              <a:solidFill>
                <a:schemeClr val="tx1"/>
              </a:solidFill>
            </a:endParaRPr>
          </a:p>
          <a:p>
            <a:pPr>
              <a:spcAft>
                <a:spcPts val="882"/>
              </a:spcAft>
            </a:pPr>
            <a:endParaRPr lang="en-US" sz="3600" dirty="0">
              <a:solidFill>
                <a:schemeClr val="tx1"/>
              </a:solidFill>
            </a:endParaRPr>
          </a:p>
          <a:p>
            <a:pPr>
              <a:spcAft>
                <a:spcPts val="882"/>
              </a:spcAft>
            </a:pPr>
            <a:endParaRPr lang="en-US" sz="3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There are many ways to deploy Docker containers on Azure, how do those options compare and what are motivations for each?</a:t>
            </a:r>
          </a:p>
          <a:p>
            <a:pPr lvl="0" fontAlgn="base">
              <a:tabLst>
                <a:tab pos="3200400" algn="l"/>
              </a:tabLst>
            </a:pPr>
            <a:endParaRPr lang="en-US" sz="3600" b="1" dirty="0"/>
          </a:p>
          <a:p>
            <a:pPr lvl="0" fontAlgn="base">
              <a:tabLst>
                <a:tab pos="3200400" algn="l"/>
              </a:tabLst>
            </a:pPr>
            <a:r>
              <a:rPr lang="en-US" sz="3600" b="1" dirty="0"/>
              <a:t>Is there an option in Azure that provides container orchestration platform features that are easy to manage and migrate to, that can also handle our scale and management workflow requirements? </a:t>
            </a:r>
          </a:p>
        </p:txBody>
      </p:sp>
      <p:pic>
        <p:nvPicPr>
          <p:cNvPr id="4" name="Graphic 3" descr="Question mark icon&#10;">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pic>
        <p:nvPicPr>
          <p:cNvPr id="4" name="Picture 3" descr="Diagram of Azure Kubernetes Service managed components with master and agent nodes.">
            <a:extLst>
              <a:ext uri="{FF2B5EF4-FFF2-40B4-BE49-F238E27FC236}">
                <a16:creationId xmlns:a16="http://schemas.microsoft.com/office/drawing/2014/main" id="{3C5B1B49-16A0-6D47-86C1-375B65B64B2C}"/>
              </a:ext>
            </a:extLst>
          </p:cNvPr>
          <p:cNvPicPr>
            <a:picLocks noChangeAspect="1"/>
          </p:cNvPicPr>
          <p:nvPr/>
        </p:nvPicPr>
        <p:blipFill>
          <a:blip r:embed="rId3"/>
          <a:stretch>
            <a:fillRect/>
          </a:stretch>
        </p:blipFill>
        <p:spPr>
          <a:xfrm>
            <a:off x="882396" y="2274287"/>
            <a:ext cx="10744200" cy="368300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Azure DevOps for CICD to Azure Kubernetes Service (AKS)</a:t>
            </a:r>
          </a:p>
        </p:txBody>
      </p:sp>
      <p:pic>
        <p:nvPicPr>
          <p:cNvPr id="5" name="Picture 4" descr="Diagram showing the Azure DevOps workflow to build Docker images from source code, push images to Azure Container Registry, and deploy to Azure Kubernetes Service.">
            <a:extLst>
              <a:ext uri="{FF2B5EF4-FFF2-40B4-BE49-F238E27FC236}">
                <a16:creationId xmlns:a16="http://schemas.microsoft.com/office/drawing/2014/main" id="{0AD41684-79B1-1641-996F-2A9ECFAA44F5}"/>
              </a:ext>
            </a:extLst>
          </p:cNvPr>
          <p:cNvPicPr>
            <a:picLocks noChangeAspect="1"/>
          </p:cNvPicPr>
          <p:nvPr/>
        </p:nvPicPr>
        <p:blipFill>
          <a:blip r:embed="rId3"/>
          <a:stretch>
            <a:fillRect/>
          </a:stretch>
        </p:blipFill>
        <p:spPr>
          <a:xfrm>
            <a:off x="2682240" y="1855424"/>
            <a:ext cx="6627914" cy="5002576"/>
          </a:xfrm>
          <a:prstGeom prst="rect">
            <a:avLst/>
          </a:prstGeom>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352997180"/>
              </p:ext>
            </p:extLst>
          </p:nvPr>
        </p:nvGraphicFramePr>
        <p:xfrm>
          <a:off x="3108071" y="3429000"/>
          <a:ext cx="8040154" cy="321922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60047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Fabrikam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After evaluating the options for container platforms on Azure, Fabrikam Medical Conferences decided to move forward with Azure Kubernetes Service (AKS).</a:t>
            </a:r>
          </a:p>
          <a:p>
            <a:pPr lvl="1"/>
            <a:endParaRPr lang="en-US" sz="3600" dirty="0"/>
          </a:p>
          <a:p>
            <a:pPr lvl="1"/>
            <a:r>
              <a:rPr lang="en-US" sz="3600" dirty="0"/>
              <a:t>They also decided to move forward with Azure DevOps for infrastructure and container DevOps workflows.</a:t>
            </a:r>
          </a:p>
          <a:p>
            <a:pPr marL="285753" indent="-285753" defTabSz="914554">
              <a:buFont typeface="Arial"/>
              <a:buChar char="•"/>
            </a:pPr>
            <a:endParaRPr lang="en-US" sz="3600" dirty="0">
              <a:solidFill>
                <a:srgbClr val="FFFFFF"/>
              </a:solidFill>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A77DE13A-AD2C-4759-A6A4-111012127BD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81177" y="1189176"/>
            <a:ext cx="9829646" cy="5529175"/>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503214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This whiteboard design session is designed to help attendees understand the choices related to building and deploying containerized applications in Azure, critical decisions around this and other aspects of the solution including ways to lift-and-shift parts of the application to reduce applications changes.</a:t>
            </a:r>
            <a:br>
              <a:rPr lang="en-US" sz="2000" dirty="0"/>
            </a:br>
            <a:endParaRPr lang="en-US" sz="20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sz="2000" dirty="0"/>
              <a:t>Work with Docker images and Azure Container Registry</a:t>
            </a:r>
          </a:p>
          <a:p>
            <a:pPr marL="285750" indent="-285750">
              <a:buFont typeface="Arial" panose="020B0604020202020204" pitchFamily="34" charset="0"/>
              <a:buChar char="•"/>
            </a:pPr>
            <a:r>
              <a:rPr lang="en-US" sz="2000" dirty="0"/>
              <a:t>Create a Kubernetes cluster with Azure Kubernetes Service (AKS)</a:t>
            </a:r>
          </a:p>
          <a:p>
            <a:pPr marL="285750" indent="-285750">
              <a:buFont typeface="Arial" panose="020B0604020202020204" pitchFamily="34" charset="0"/>
              <a:buChar char="•"/>
            </a:pPr>
            <a:r>
              <a:rPr lang="en-US" sz="2000" dirty="0"/>
              <a:t>Deploy containers to a Kubernetes cluster</a:t>
            </a:r>
          </a:p>
          <a:p>
            <a:pPr marL="285750" indent="-285750">
              <a:buFont typeface="Arial" panose="020B0604020202020204" pitchFamily="34" charset="0"/>
              <a:buChar char="•"/>
            </a:pPr>
            <a:r>
              <a:rPr lang="en-US" sz="2000" dirty="0"/>
              <a:t>Load balance containers, set up dynamic service discovery</a:t>
            </a:r>
          </a:p>
          <a:p>
            <a:pPr marL="285750" indent="-285750">
              <a:buFont typeface="Arial" panose="020B0604020202020204" pitchFamily="34" charset="0"/>
              <a:buChar char="•"/>
            </a:pPr>
            <a:r>
              <a:rPr lang="en-US" sz="2000" dirty="0"/>
              <a:t>Scale services </a:t>
            </a:r>
          </a:p>
          <a:p>
            <a:pPr marL="285750" indent="-285750">
              <a:buFont typeface="Arial" panose="020B0604020202020204" pitchFamily="34" charset="0"/>
              <a:buChar char="•"/>
            </a:pPr>
            <a:r>
              <a:rPr lang="en-US" sz="2000" dirty="0"/>
              <a:t>Perform rolling upgrades with zero downtime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There are many ways to deploy Docker containers on Azure. How do those options compare and what are motivations for each? </a:t>
            </a:r>
            <a:endParaRPr lang="en-US" sz="2000" i="1" dirty="0"/>
          </a:p>
          <a:p>
            <a:pPr lvl="2"/>
            <a:r>
              <a:rPr lang="en-US" sz="2800" b="1" dirty="0"/>
              <a:t>Azure Kubernetes Services (AKS)</a:t>
            </a:r>
            <a:r>
              <a:rPr lang="en-US" sz="2800" dirty="0"/>
              <a:t> – the ideal solution for a fully managed experience</a:t>
            </a:r>
          </a:p>
          <a:p>
            <a:pPr lvl="2"/>
            <a:r>
              <a:rPr lang="en-US" sz="2800" b="1" dirty="0"/>
              <a:t>Azure Container Instances</a:t>
            </a:r>
            <a:r>
              <a:rPr lang="en-US" sz="2800" dirty="0"/>
              <a:t> – simple, isolated, without management tooling, enabling workload scale on demand</a:t>
            </a:r>
          </a:p>
          <a:p>
            <a:pPr lvl="2"/>
            <a:r>
              <a:rPr lang="en-US" sz="2800" b="1" dirty="0"/>
              <a:t>Web App for Containers</a:t>
            </a:r>
            <a:r>
              <a:rPr lang="en-US" sz="2800" dirty="0"/>
              <a:t> – simple PaaS without full-featured container orchestration</a:t>
            </a:r>
          </a:p>
          <a:p>
            <a:pPr lvl="2"/>
            <a:endParaRPr lang="en-US" sz="2800" dirty="0"/>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Is there an option in Azure that provides container orchestration platform features that are easy to manage and migrate to, that can also handle our scale and management workflow requirements? </a:t>
            </a:r>
          </a:p>
          <a:p>
            <a:pPr marL="0" indent="0">
              <a:buNone/>
            </a:pPr>
            <a:endParaRPr lang="en-US" sz="1800" i="1" dirty="0"/>
          </a:p>
          <a:p>
            <a:pPr lvl="2"/>
            <a:r>
              <a:rPr lang="en-US" sz="2800" dirty="0"/>
              <a:t>The best option is to go with a managed cluster such as Azure Container Service (AKS), native to Azure</a:t>
            </a: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D28328-F942-404E-920D-0EB05B27B847}"/>
              </a:ext>
            </a:extLst>
          </p:cNvPr>
          <p:cNvSpPr>
            <a:spLocks noGrp="1"/>
          </p:cNvSpPr>
          <p:nvPr>
            <p:ph type="body" sz="quarter" idx="10"/>
          </p:nvPr>
        </p:nvSpPr>
        <p:spPr>
          <a:xfrm>
            <a:off x="269239" y="1189177"/>
            <a:ext cx="11653523" cy="3956917"/>
          </a:xfrm>
        </p:spPr>
        <p:txBody>
          <a:bodyPr/>
          <a:lstStyle/>
          <a:p>
            <a:pPr marL="0" indent="0">
              <a:buNone/>
            </a:pPr>
            <a:r>
              <a:rPr lang="en-US" sz="3600" dirty="0"/>
              <a:t>We heard Azure </a:t>
            </a:r>
            <a:r>
              <a:rPr lang="en-US" sz="3600" dirty="0" err="1"/>
              <a:t>CosmosDB</a:t>
            </a:r>
            <a:r>
              <a:rPr lang="en-US" sz="3600" dirty="0"/>
              <a:t> is compatible with MongoDB. Will this provide a migration </a:t>
            </a:r>
            <a:r>
              <a:rPr lang="en-US" sz="3600"/>
              <a:t>that minimized </a:t>
            </a:r>
            <a:r>
              <a:rPr lang="en-US" sz="3600" dirty="0"/>
              <a:t>code changes?</a:t>
            </a:r>
          </a:p>
          <a:p>
            <a:endParaRPr lang="en-US" sz="2800" dirty="0">
              <a:latin typeface="+mn-lt"/>
            </a:endParaRPr>
          </a:p>
          <a:p>
            <a:r>
              <a:rPr lang="en-US" sz="2800" dirty="0">
                <a:latin typeface="+mn-lt"/>
              </a:rPr>
              <a:t>Azure </a:t>
            </a:r>
            <a:r>
              <a:rPr lang="en-US" sz="2800" dirty="0" err="1">
                <a:latin typeface="+mn-lt"/>
              </a:rPr>
              <a:t>CosmosDB</a:t>
            </a:r>
            <a:r>
              <a:rPr lang="en-US" sz="2800" dirty="0">
                <a:latin typeface="+mn-lt"/>
              </a:rPr>
              <a:t> supports multiple NoSQL data models; including supporting a MongoDB API. This provides compatibility for code written for MongoDB to communicate with </a:t>
            </a:r>
            <a:r>
              <a:rPr lang="en-US" sz="2800" dirty="0" err="1">
                <a:latin typeface="+mn-lt"/>
              </a:rPr>
              <a:t>CosmosDB</a:t>
            </a:r>
            <a:r>
              <a:rPr lang="en-US" sz="2800" dirty="0">
                <a:latin typeface="+mn-lt"/>
              </a:rPr>
              <a:t> without code changes; for easier migration and interoperability.</a:t>
            </a:r>
          </a:p>
          <a:p>
            <a:endParaRPr lang="en-US" dirty="0"/>
          </a:p>
        </p:txBody>
      </p:sp>
      <p:sp>
        <p:nvSpPr>
          <p:cNvPr id="3" name="Title 2">
            <a:extLst>
              <a:ext uri="{FF2B5EF4-FFF2-40B4-BE49-F238E27FC236}">
                <a16:creationId xmlns:a16="http://schemas.microsoft.com/office/drawing/2014/main" id="{6EF4C784-5137-C84F-90DE-319C49E447A9}"/>
              </a:ext>
            </a:extLst>
          </p:cNvPr>
          <p:cNvSpPr>
            <a:spLocks noGrp="1"/>
          </p:cNvSpPr>
          <p:nvPr>
            <p:ph type="title"/>
          </p:nvPr>
        </p:nvSpPr>
        <p:spPr/>
        <p:txBody>
          <a:bodyPr vert="horz" wrap="square" lIns="146304" tIns="91440" rIns="146304" bIns="91440" rtlCol="0" anchor="t">
            <a:normAutofit/>
          </a:bodyPr>
          <a:lstStyle/>
          <a:p>
            <a:r>
              <a:rPr lang="en-US" sz="4400" dirty="0">
                <a:solidFill>
                  <a:schemeClr val="tx1"/>
                </a:solidFill>
              </a:rPr>
              <a:t>Preferred objections handling 3</a:t>
            </a:r>
          </a:p>
        </p:txBody>
      </p:sp>
    </p:spTree>
    <p:extLst>
      <p:ext uri="{BB962C8B-B14F-4D97-AF65-F5344CB8AC3E}">
        <p14:creationId xmlns:p14="http://schemas.microsoft.com/office/powerpoint/2010/main" val="24450434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we feel confident we can make the move to a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Fabrikam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a:t>Fabrikam Medical Conferences provides conference web site services tailored to the medical community.</a:t>
            </a:r>
          </a:p>
          <a:p>
            <a:pPr marL="0" indent="0">
              <a:buNone/>
            </a:pPr>
            <a:endParaRPr lang="en-US" sz="3600" b="1" dirty="0"/>
          </a:p>
          <a:p>
            <a:r>
              <a:rPr lang="en-US" sz="3600" b="1" dirty="0"/>
              <a:t>After starting with a few small conferences, they now have evolved into a well-known brand and handle over 100 conferences per year, and growing.</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a:t>
            </a:r>
          </a:p>
          <a:p>
            <a:endParaRPr lang="en-US" sz="3600" b="1" dirty="0"/>
          </a:p>
          <a:p>
            <a:r>
              <a:rPr lang="en-US" sz="3600" b="1" dirty="0"/>
              <a:t>These changes can impact various aspects of the system from UI to back end, including conference registration and payment terms.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The technology used is the MEAN stack </a:t>
            </a:r>
          </a:p>
          <a:p>
            <a:pPr lvl="1"/>
            <a:r>
              <a:rPr lang="en-US" sz="2800" b="1" dirty="0"/>
              <a:t>Mongo, Express, Angular, and Node.js</a:t>
            </a:r>
            <a:endParaRPr lang="en-US" sz="3600" b="1" dirty="0"/>
          </a:p>
          <a:p>
            <a:pPr lvl="1"/>
            <a:r>
              <a:rPr lang="en-US" sz="2800" b="1" dirty="0"/>
              <a:t>Web sites and APIs are built as microservices hosted on Linux servers.</a:t>
            </a:r>
          </a:p>
          <a:p>
            <a:pPr lvl="1" fontAlgn="base"/>
            <a:r>
              <a:rPr lang="en-US" sz="2800" b="1" dirty="0"/>
              <a:t>The on-prem data backend is MongoDB; also running on a separate cluster of Linux servers.</a:t>
            </a:r>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Conference owners (“customers”) are considered “tenants”, and each tenant is treated as a unique deployment including:</a:t>
            </a:r>
          </a:p>
          <a:p>
            <a:pPr lvl="2" fontAlgn="base"/>
            <a:r>
              <a:rPr lang="en-US" sz="2400" b="1" dirty="0"/>
              <a:t>A database in the MongoDB cluster with its own collections</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a specific group of load balanced Linux server dedicated to one or more tenant.</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Speech icon">
            <a:extLst>
              <a:ext uri="{FF2B5EF4-FFF2-40B4-BE49-F238E27FC236}">
                <a16:creationId xmlns:a16="http://schemas.microsoft.com/office/drawing/2014/main" id="{475009F3-F585-BA45-A864-378F7513E5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775" y="4852416"/>
            <a:ext cx="3403986" cy="2005584"/>
          </a:xfrm>
          <a:prstGeom prst="rect">
            <a:avLst/>
          </a:prstGeom>
          <a:effectLst>
            <a:outerShdw blurRad="76200" dir="18900000" sy="23000" kx="-1200000" algn="bl" rotWithShape="0">
              <a:prstClr val="black">
                <a:alpha val="20000"/>
              </a:prstClr>
            </a:outerShdw>
          </a:effectLst>
        </p:spPr>
      </p:pic>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They are looking to achieve the following:</a:t>
            </a:r>
          </a:p>
          <a:p>
            <a:pPr lvl="2" fontAlgn="base"/>
            <a:r>
              <a:rPr lang="en-US" sz="2800" b="1" dirty="0"/>
              <a:t>Reduce potential regressions introduced to functional tenant code when changes are made</a:t>
            </a:r>
          </a:p>
          <a:p>
            <a:pPr lvl="2" fontAlgn="base"/>
            <a:r>
              <a:rPr lang="en-US" sz="2800" b="1" dirty="0"/>
              <a:t>Ideally, changes to individual areas should not require a full regression test of the site functionality</a:t>
            </a:r>
          </a:p>
          <a:p>
            <a:pPr lvl="2" fontAlgn="base"/>
            <a:r>
              <a:rPr lang="en-US" sz="2800" b="1" dirty="0"/>
              <a:t>Reduce the time to onboard new tenants</a:t>
            </a:r>
          </a:p>
          <a:p>
            <a:pPr lvl="2" fontAlgn="base"/>
            <a:r>
              <a:rPr lang="en-US" sz="2800" b="1" dirty="0"/>
              <a:t>Reduce overhead managing changes, and related deployments</a:t>
            </a:r>
          </a:p>
          <a:p>
            <a:pPr lvl="2" fontAlgn="base"/>
            <a:r>
              <a:rPr lang="en-US" sz="2800" b="1" dirty="0"/>
              <a:t>Improve ability to roll back and recover post change</a:t>
            </a:r>
          </a:p>
          <a:p>
            <a:pPr lvl="2" fontAlgn="base"/>
            <a:r>
              <a:rPr lang="en-US" sz="2800" b="1" dirty="0"/>
              <a:t>Increase visibility into system operations and health</a:t>
            </a: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1602</Words>
  <Application>Microsoft Macintosh PowerPoint</Application>
  <PresentationFormat>Widescreen</PresentationFormat>
  <Paragraphs>179</Paragraphs>
  <Slides>24</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Semilight</vt:lpstr>
      <vt:lpstr>Wingdings</vt:lpstr>
      <vt:lpstr>2_Server and Cloud 2013</vt:lpstr>
      <vt:lpstr>C+E Readiness Template</vt:lpstr>
      <vt:lpstr>Cloud-native applications</vt:lpstr>
      <vt:lpstr>Abstract and learning objectives</vt:lpstr>
      <vt:lpstr>Step 1: Review the customer case study</vt:lpstr>
      <vt:lpstr>Customer situation </vt:lpstr>
      <vt:lpstr>Customer situation 2 </vt:lpstr>
      <vt:lpstr>Customer situation 3 </vt:lpstr>
      <vt:lpstr>Customer situation 4 </vt:lpstr>
      <vt:lpstr>Customer situation 5 </vt:lpstr>
      <vt:lpstr>Customer situation 6 </vt:lpstr>
      <vt:lpstr>Customer needs </vt:lpstr>
      <vt:lpstr>Customer objections </vt:lpstr>
      <vt:lpstr>Common scenarios </vt:lpstr>
      <vt:lpstr>Common scenarios 2 </vt:lpstr>
      <vt:lpstr>Step 2: Design the solution</vt:lpstr>
      <vt:lpstr>Step 3: Present the solution</vt:lpstr>
      <vt:lpstr>Wrap-up</vt:lpstr>
      <vt:lpstr>Preferred target audience </vt:lpstr>
      <vt:lpstr>Preferred solution </vt:lpstr>
      <vt:lpstr>Preferred solution 2 </vt:lpstr>
      <vt:lpstr>Preferred objections handling </vt:lpstr>
      <vt:lpstr>Preferred objections handling 2 </vt:lpstr>
      <vt:lpstr>Preferred objections handling 3</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2018-10-21T16:54:03Z</dcterms:created>
  <dcterms:modified xsi:type="dcterms:W3CDTF">2020-07-06T01:28:56Z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walterm@microsoft.com</vt:lpwstr>
  </property>
  <property fmtid="{D5CDD505-2E9C-101B-9397-08002B2CF9AE}" pid="5" name="MSIP_Label_f42aa342-8706-4288-bd11-ebb85995028c_SetDate">
    <vt:lpwstr>2019-09-06T00:31:30.5028534Z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afdee7bf-b374-4e3a-8c4f-3811fe3bc335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