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 id="2147483872" r:id="rId2"/>
    <p:sldMasterId id="2147483901" r:id="rId3"/>
    <p:sldMasterId id="2147483907" r:id="rId4"/>
    <p:sldMasterId id="2147483916" r:id="rId5"/>
  </p:sldMasterIdLst>
  <p:notesMasterIdLst>
    <p:notesMasterId r:id="rId45"/>
  </p:notesMasterIdLst>
  <p:sldIdLst>
    <p:sldId id="295" r:id="rId6"/>
    <p:sldId id="259" r:id="rId7"/>
    <p:sldId id="260" r:id="rId8"/>
    <p:sldId id="261" r:id="rId9"/>
    <p:sldId id="288" r:id="rId10"/>
    <p:sldId id="293" r:id="rId11"/>
    <p:sldId id="333" r:id="rId12"/>
    <p:sldId id="265" r:id="rId13"/>
    <p:sldId id="266" r:id="rId14"/>
    <p:sldId id="268" r:id="rId15"/>
    <p:sldId id="271" r:id="rId16"/>
    <p:sldId id="272" r:id="rId17"/>
    <p:sldId id="273" r:id="rId18"/>
    <p:sldId id="274" r:id="rId19"/>
    <p:sldId id="275" r:id="rId20"/>
    <p:sldId id="276" r:id="rId21"/>
    <p:sldId id="277" r:id="rId22"/>
    <p:sldId id="278" r:id="rId23"/>
    <p:sldId id="329" r:id="rId24"/>
    <p:sldId id="330" r:id="rId25"/>
    <p:sldId id="331" r:id="rId26"/>
    <p:sldId id="332" r:id="rId27"/>
    <p:sldId id="308"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281" r:id="rId41"/>
    <p:sldId id="283" r:id="rId42"/>
    <p:sldId id="285" r:id="rId43"/>
    <p:sldId id="286" r:id="rId4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52"/>
  </p:normalViewPr>
  <p:slideViewPr>
    <p:cSldViewPr>
      <p:cViewPr varScale="1">
        <p:scale>
          <a:sx n="133" d="100"/>
          <a:sy n="133" d="100"/>
        </p:scale>
        <p:origin x="184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A54F785-DE3D-554F-B7C9-210F5EA51DE4}" type="datetimeFigureOut">
              <a:rPr lang="en-US" smtClean="0"/>
              <a:t>6/14/19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AA2701B-7087-A347-8C62-2C1EDA1A7E0B}" type="slidenum">
              <a:rPr lang="en-US" smtClean="0"/>
              <a:t>‹#›</a:t>
            </a:fld>
            <a:endParaRPr lang="en-US"/>
          </a:p>
        </p:txBody>
      </p:sp>
    </p:spTree>
    <p:extLst>
      <p:ext uri="{BB962C8B-B14F-4D97-AF65-F5344CB8AC3E}">
        <p14:creationId xmlns:p14="http://schemas.microsoft.com/office/powerpoint/2010/main" val="100289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582359"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64CFA94A-519F-445C-B30C-9E76FA6A2031}" type="datetime8">
              <a:rPr lang="en-US" smtClean="0">
                <a:solidFill>
                  <a:prstClr val="black"/>
                </a:solidFill>
                <a:latin typeface="Segoe UI" pitchFamily="34" charset="0"/>
              </a:rPr>
              <a:pPr defTabSz="932742">
                <a:defRPr/>
              </a:pPr>
              <a:t>6/14/19 9:25 AM</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1</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15728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6/14/19 9:21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53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Kubernetes cluster is typically made up of</a:t>
            </a:r>
          </a:p>
          <a:p>
            <a:pPr lvl="1"/>
            <a:r>
              <a:rPr lang="en-US"/>
              <a:t>Master nodes for system components like the API server, </a:t>
            </a:r>
            <a:r>
              <a:rPr lang="en-US" err="1"/>
              <a:t>etcd</a:t>
            </a:r>
            <a:r>
              <a:rPr lang="en-US"/>
              <a:t> store, and scheduler</a:t>
            </a:r>
          </a:p>
          <a:p>
            <a:pPr lvl="1"/>
            <a:r>
              <a:rPr lang="en-US"/>
              <a:t>Agent nodes for user container workloads</a:t>
            </a:r>
          </a:p>
          <a:p>
            <a:r>
              <a:rPr lang="en-US"/>
              <a:t>Managing the cluster involves:</a:t>
            </a:r>
          </a:p>
          <a:p>
            <a:pPr lvl="1"/>
            <a:r>
              <a:rPr lang="en-US"/>
              <a:t>Monitoring the API server</a:t>
            </a:r>
          </a:p>
          <a:p>
            <a:pPr lvl="1"/>
            <a:r>
              <a:rPr lang="en-US"/>
              <a:t>Ensuring HA/DR for the </a:t>
            </a:r>
            <a:r>
              <a:rPr lang="en-US" err="1"/>
              <a:t>etcd</a:t>
            </a:r>
            <a:r>
              <a:rPr lang="en-US"/>
              <a:t> store</a:t>
            </a:r>
          </a:p>
          <a:p>
            <a:pPr lvl="1"/>
            <a:r>
              <a:rPr lang="en-US"/>
              <a:t>Safely managing upgrades across Kubernetes versions</a:t>
            </a:r>
          </a:p>
          <a:p>
            <a:pPr lvl="1"/>
            <a:r>
              <a:rPr lang="en-US"/>
              <a:t>Safely scaling the cluster in and out</a:t>
            </a:r>
          </a:p>
          <a:p>
            <a:pPr lvl="1"/>
            <a:r>
              <a:rPr lang="en-US"/>
              <a:t>Patching master and agent VM nodes</a:t>
            </a:r>
          </a:p>
          <a:p>
            <a:pPr lvl="1"/>
            <a:r>
              <a:rPr lang="en-US"/>
              <a:t>And on and on…</a:t>
            </a:r>
          </a:p>
          <a:p>
            <a:r>
              <a:rPr lang="en-US"/>
              <a:t>This is complex, error-prone, and expensive</a:t>
            </a:r>
          </a:p>
          <a:p>
            <a:r>
              <a:rPr lang="en-US"/>
              <a:t>A managed service like AKS moves those tasks to the cloud provider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49023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89D529-12CA-CF42-8750-E750CD4F4881}" type="slidenum">
              <a:rPr lang="en-US" smtClean="0"/>
              <a:t>19</a:t>
            </a:fld>
            <a:endParaRPr lang="en-US"/>
          </a:p>
        </p:txBody>
      </p:sp>
    </p:spTree>
    <p:extLst>
      <p:ext uri="{BB962C8B-B14F-4D97-AF65-F5344CB8AC3E}">
        <p14:creationId xmlns:p14="http://schemas.microsoft.com/office/powerpoint/2010/main" val="29783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eg"/><Relationship Id="rId3"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668108"/>
            <a:ext cx="8479852" cy="307777"/>
          </a:xfrm>
        </p:spPr>
        <p:txBody>
          <a:bodyPr wrap="square" lIns="0" tIns="0" rIns="0" bIns="0">
            <a:spAutoFit/>
          </a:bodyPr>
          <a:lstStyle>
            <a:lvl1pPr>
              <a:lnSpc>
                <a:spcPts val="2353"/>
              </a:lnSpc>
              <a:defRPr sz="2059">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341996" y="1922802"/>
            <a:ext cx="8479852" cy="512961"/>
          </a:xfrm>
        </p:spPr>
        <p:txBody>
          <a:bodyPr wrap="square" lIns="0" tIns="0" rIns="0" bIns="0">
            <a:spAutoFit/>
          </a:bodyPr>
          <a:lstStyle>
            <a:lvl1pPr marL="0" indent="0">
              <a:lnSpc>
                <a:spcPts val="1765"/>
              </a:lnSpc>
              <a:buNone/>
              <a:defRPr sz="1471" b="0" i="0" spc="0">
                <a:solidFill>
                  <a:schemeClr val="tx1"/>
                </a:solidFill>
                <a:latin typeface="+mj-lt"/>
              </a:defRPr>
            </a:lvl1pPr>
            <a:lvl2pPr marL="0" indent="0">
              <a:lnSpc>
                <a:spcPts val="1765"/>
              </a:lnSpc>
              <a:buNone/>
              <a:defRPr spc="0"/>
            </a:lvl2pPr>
            <a:lvl3pPr marL="336179" indent="0">
              <a:buNone/>
              <a:defRPr/>
            </a:lvl3pPr>
            <a:lvl4pPr marL="504269" indent="0">
              <a:buNone/>
              <a:defRPr/>
            </a:lvl4pPr>
            <a:lvl5pPr marL="672358"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341996" y="3151388"/>
            <a:ext cx="8479852" cy="435931"/>
          </a:xfrm>
        </p:spPr>
        <p:txBody>
          <a:bodyPr lIns="0" tIns="0" rIns="0" bIns="0"/>
          <a:lstStyle>
            <a:lvl1pPr marL="0" indent="0">
              <a:lnSpc>
                <a:spcPts val="1324"/>
              </a:lnSpc>
              <a:spcBef>
                <a:spcPts val="0"/>
              </a:spcBef>
              <a:buNone/>
              <a:defRPr sz="1029" b="0" spc="0">
                <a:solidFill>
                  <a:schemeClr val="tx2"/>
                </a:solidFill>
                <a:latin typeface="+mj-lt"/>
              </a:defRPr>
            </a:lvl1pPr>
            <a:lvl2pPr marL="0" indent="0">
              <a:lnSpc>
                <a:spcPts val="1324"/>
              </a:lnSpc>
              <a:spcBef>
                <a:spcPts val="0"/>
              </a:spcBef>
              <a:buNone/>
              <a:defRPr sz="1029" spc="0">
                <a:solidFill>
                  <a:schemeClr val="tx1"/>
                </a:solidFill>
              </a:defRPr>
            </a:lvl2pPr>
            <a:lvl3pPr marL="336179" indent="0">
              <a:buNone/>
              <a:defRPr/>
            </a:lvl3pPr>
            <a:lvl4pPr marL="504269" indent="0">
              <a:buNone/>
              <a:defRPr/>
            </a:lvl4pPr>
            <a:lvl5pPr marL="672358"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341996" y="4352947"/>
            <a:ext cx="8479852" cy="331946"/>
          </a:xfrm>
        </p:spPr>
        <p:txBody>
          <a:bodyPr lIns="0" tIns="0" rIns="0" bIns="0"/>
          <a:lstStyle>
            <a:lvl1pPr marL="0" indent="0">
              <a:lnSpc>
                <a:spcPts val="882"/>
              </a:lnSpc>
              <a:spcBef>
                <a:spcPts val="0"/>
              </a:spcBef>
              <a:buNone/>
              <a:defRPr sz="735" spc="0">
                <a:solidFill>
                  <a:schemeClr val="tx1"/>
                </a:solidFill>
              </a:defRPr>
            </a:lvl1pPr>
            <a:lvl2pPr marL="0" indent="0">
              <a:lnSpc>
                <a:spcPct val="100000"/>
              </a:lnSpc>
              <a:spcBef>
                <a:spcPts val="0"/>
              </a:spcBef>
              <a:buNone/>
              <a:defRPr sz="735" spc="0">
                <a:solidFill>
                  <a:schemeClr val="tx1"/>
                </a:solidFill>
              </a:defRPr>
            </a:lvl2pPr>
            <a:lvl3pPr marL="336179" indent="0">
              <a:buNone/>
              <a:defRPr/>
            </a:lvl3pPr>
            <a:lvl4pPr marL="504269"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xmlns="" id="{792CEBAD-C5CC-0544-9FE5-B0B00445BA49}"/>
              </a:ext>
            </a:extLst>
          </p:cNvPr>
          <p:cNvSpPr>
            <a:spLocks noGrp="1"/>
          </p:cNvSpPr>
          <p:nvPr>
            <p:ph type="ftr" sz="quarter" idx="3"/>
          </p:nvPr>
        </p:nvSpPr>
        <p:spPr>
          <a:xfrm>
            <a:off x="271379" y="6450194"/>
            <a:ext cx="8690033" cy="118296"/>
          </a:xfrm>
          <a:prstGeom prst="rect">
            <a:avLst/>
          </a:prstGeom>
        </p:spPr>
        <p:txBody>
          <a:bodyPr vert="horz" lIns="91440" tIns="45720" rIns="91440" bIns="45720" numCol="2" rtlCol="0" anchor="ctr"/>
          <a:lstStyle>
            <a:lvl1pPr algn="l">
              <a:defRPr sz="515">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76239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4AC20D8-C45F-4EE8-8418-6282A3B9FC69}"/>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9142703" cy="6858000"/>
          </a:xfrm>
          <a:prstGeom prst="rect">
            <a:avLst/>
          </a:prstGeom>
        </p:spPr>
      </p:pic>
      <p:sp>
        <p:nvSpPr>
          <p:cNvPr id="12" name="Rectangle 11">
            <a:extLst>
              <a:ext uri="{FF2B5EF4-FFF2-40B4-BE49-F238E27FC236}">
                <a16:creationId xmlns:a16="http://schemas.microsoft.com/office/drawing/2014/main" xmlns="" id="{7DA45350-938C-4C1E-87A3-F80ADD4B9546}"/>
              </a:ext>
            </a:extLst>
          </p:cNvPr>
          <p:cNvSpPr/>
          <p:nvPr userDrawn="1"/>
        </p:nvSpPr>
        <p:spPr bwMode="auto">
          <a:xfrm flipH="1" flipV="1">
            <a:off x="0" y="1"/>
            <a:ext cx="9142703" cy="1438219"/>
          </a:xfrm>
          <a:prstGeom prst="rect">
            <a:avLst/>
          </a:prstGeom>
          <a:gradFill flip="none" rotWithShape="1">
            <a:gsLst>
              <a:gs pos="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xmlns="" id="{E0894A99-A752-42BA-B1EB-CDD1CAF93D54}"/>
              </a:ext>
            </a:extLst>
          </p:cNvPr>
          <p:cNvSpPr/>
          <p:nvPr userDrawn="1"/>
        </p:nvSpPr>
        <p:spPr bwMode="auto">
          <a:xfrm>
            <a:off x="0" y="1731045"/>
            <a:ext cx="9142703" cy="5126957"/>
          </a:xfrm>
          <a:prstGeom prst="rect">
            <a:avLst/>
          </a:prstGeom>
          <a:gradFill flip="none" rotWithShape="1">
            <a:gsLst>
              <a:gs pos="5000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7" y="4174570"/>
            <a:ext cx="6723139" cy="1178282"/>
          </a:xfrm>
          <a:noFill/>
        </p:spPr>
        <p:txBody>
          <a:bodyPr lIns="146304" tIns="91440" rIns="146304" bIns="91440" anchor="t" anchorCtr="0"/>
          <a:lstStyle>
            <a:lvl1pPr>
              <a:defRPr sz="4412"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5354151"/>
            <a:ext cx="6723140" cy="959071"/>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pic>
        <p:nvPicPr>
          <p:cNvPr id="11" name="Picture 10">
            <a:extLst>
              <a:ext uri="{FF2B5EF4-FFF2-40B4-BE49-F238E27FC236}">
                <a16:creationId xmlns:a16="http://schemas.microsoft.com/office/drawing/2014/main" xmlns="" id="{CB91CB2F-950C-41BC-99F6-26CA49D4A30A}"/>
              </a:ext>
            </a:extLst>
          </p:cNvPr>
          <p:cNvPicPr>
            <a:picLocks noChangeAspect="1"/>
          </p:cNvPicPr>
          <p:nvPr userDrawn="1"/>
        </p:nvPicPr>
        <p:blipFill>
          <a:blip r:embed="rId3"/>
          <a:stretch>
            <a:fillRect/>
          </a:stretch>
        </p:blipFill>
        <p:spPr>
          <a:xfrm>
            <a:off x="239467" y="292826"/>
            <a:ext cx="1495022" cy="701889"/>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93327" y="816708"/>
            <a:ext cx="8757347" cy="5761918"/>
          </a:xfrm>
          <a:prstGeom prst="rect">
            <a:avLst/>
          </a:prstGeom>
          <a:noFill/>
          <a:ln>
            <a:noFill/>
          </a:ln>
        </p:spPr>
      </p:pic>
      <p:sp>
        <p:nvSpPr>
          <p:cNvPr id="5"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660061" y="322490"/>
            <a:ext cx="7290613" cy="6256136"/>
          </a:xfrm>
          <a:prstGeom prst="rect">
            <a:avLst/>
          </a:prstGeom>
          <a:noFill/>
          <a:ln>
            <a:noFill/>
          </a:ln>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9144000" cy="591957"/>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a:gradFill>
                  <a:gsLst>
                    <a:gs pos="2239">
                      <a:srgbClr val="505050"/>
                    </a:gs>
                    <a:gs pos="11940">
                      <a:srgbClr val="505050"/>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03329" y="2084172"/>
            <a:ext cx="4032513" cy="1793110"/>
          </a:xfrm>
          <a:noFill/>
        </p:spPr>
        <p:txBody>
          <a:bodyPr lIns="182880" tIns="146304" rIns="182880" bIns="146304">
            <a:noAutofit/>
          </a:bodyPr>
          <a:lstStyle>
            <a:lvl1pPr marL="0" indent="0">
              <a:spcBef>
                <a:spcPts val="0"/>
              </a:spcBef>
              <a:buNone/>
              <a:defRPr sz="2647"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01978" y="291069"/>
            <a:ext cx="4033864" cy="1793104"/>
          </a:xfrm>
          <a:noFill/>
        </p:spPr>
        <p:txBody>
          <a:bodyPr lIns="146304" tIns="91440" rIns="146304" bIns="91440" anchor="t" anchorCtr="0"/>
          <a:lstStyle>
            <a:lvl1pPr>
              <a:defRPr sz="4412" spc="-74" baseline="0">
                <a:gradFill>
                  <a:gsLst>
                    <a:gs pos="46903">
                      <a:srgbClr val="FFFFFF"/>
                    </a:gs>
                    <a:gs pos="83000">
                      <a:srgbClr val="FFFFFF"/>
                    </a:gs>
                  </a:gsLst>
                  <a:lin ang="5400000" scaled="1"/>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91957"/>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01978" y="2084172"/>
            <a:ext cx="4033864" cy="3586208"/>
          </a:xfrm>
          <a:noFill/>
        </p:spPr>
        <p:txBody>
          <a:bodyPr lIns="146304" tIns="91440" rIns="146304" bIns="91440" anchor="t" anchorCtr="0"/>
          <a:lstStyle>
            <a:lvl1pPr>
              <a:defRPr sz="4412" spc="-74" baseline="0">
                <a:gradFill>
                  <a:gsLst>
                    <a:gs pos="46903">
                      <a:schemeClr val="tx1"/>
                    </a:gs>
                    <a:gs pos="83000">
                      <a:schemeClr val="tx1"/>
                    </a:gs>
                  </a:gsLst>
                  <a:lin ang="5400000" scaled="1"/>
                </a:gradFill>
              </a:defRPr>
            </a:lvl1pPr>
          </a:lstStyle>
          <a:p>
            <a:r>
              <a:rPr lang="en-US"/>
              <a:t>Pull quote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9144000" cy="591957"/>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4435862" y="708900"/>
            <a:ext cx="470623" cy="627586"/>
          </a:xfrm>
          <a:solidFill>
            <a:srgbClr val="68217A"/>
          </a:solidFill>
        </p:spPr>
        <p:txBody>
          <a:bodyPr anchor="ctr">
            <a:noAutofit/>
          </a:bodyP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4" name="Text Placeholder 5"/>
          <p:cNvSpPr>
            <a:spLocks noGrp="1"/>
          </p:cNvSpPr>
          <p:nvPr>
            <p:ph type="body" sz="quarter" idx="16" hasCustomPrompt="1"/>
          </p:nvPr>
        </p:nvSpPr>
        <p:spPr>
          <a:xfrm>
            <a:off x="6925116" y="904712"/>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5" name="Text Placeholder 5"/>
          <p:cNvSpPr>
            <a:spLocks noGrp="1"/>
          </p:cNvSpPr>
          <p:nvPr>
            <p:ph type="body" sz="quarter" idx="17" hasCustomPrompt="1"/>
          </p:nvPr>
        </p:nvSpPr>
        <p:spPr>
          <a:xfrm>
            <a:off x="6925116" y="3756756"/>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7" name="Title 16"/>
          <p:cNvSpPr>
            <a:spLocks noGrp="1"/>
          </p:cNvSpPr>
          <p:nvPr>
            <p:ph type="title"/>
          </p:nvPr>
        </p:nvSpPr>
        <p:spPr>
          <a:xfrm>
            <a:off x="3230864" y="3557466"/>
            <a:ext cx="1675620" cy="2228097"/>
          </a:xfrm>
          <a:solidFill>
            <a:srgbClr val="68217A"/>
          </a:solidFill>
        </p:spPr>
        <p:txBody>
          <a:bodyPr lIns="182880" tIns="146304" rIns="182880" bIns="146304"/>
          <a:lstStyle>
            <a:lvl1pPr>
              <a:defRPr sz="2353">
                <a:gradFill>
                  <a:gsLst>
                    <a:gs pos="14159">
                      <a:schemeClr val="bg1"/>
                    </a:gs>
                    <a:gs pos="37000">
                      <a:schemeClr val="bg1"/>
                    </a:gs>
                  </a:gsLst>
                  <a:lin ang="5400000" scaled="0"/>
                </a:gradFill>
              </a:defRPr>
            </a:lvl1pPr>
          </a:lstStyle>
          <a:p>
            <a:r>
              <a:rPr lang="en-US"/>
              <a:t>Click to edit Master title style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1250">
                      <a:schemeClr val="tx1"/>
                    </a:gs>
                    <a:gs pos="100000">
                      <a:schemeClr val="tx1"/>
                    </a:gs>
                  </a:gsLst>
                  <a:lin ang="5400000" scaled="0"/>
                </a:gradFill>
                <a:latin typeface="+mn-lt"/>
              </a:defRPr>
            </a:lvl1pPr>
            <a:lvl2pPr>
              <a:defRPr sz="1176"/>
            </a:lvl2pPr>
            <a:lvl3pPr>
              <a:defRPr sz="1176"/>
            </a:lvl3pPr>
            <a:lvl4pPr>
              <a:defRPr sz="1176"/>
            </a:lvl4pPr>
            <a:lvl5pPr marL="756326" indent="0">
              <a:buNone/>
              <a:defRPr sz="1176"/>
            </a:lvl5pPr>
          </a:lstStyle>
          <a:p>
            <a:pPr lvl="0"/>
            <a:r>
              <a:rPr lang="en-US"/>
              <a:t>Click to edit Master text styles</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8"/>
            <a:ext cx="4033912" cy="347531"/>
          </a:xfrm>
        </p:spPr>
        <p:txBody>
          <a:bodyPr/>
          <a:lstStyle>
            <a:lvl1pPr marL="0" indent="0">
              <a:buNone/>
              <a:defRPr sz="1176">
                <a:gradFill>
                  <a:gsLst>
                    <a:gs pos="92035">
                      <a:schemeClr val="tx1"/>
                    </a:gs>
                    <a:gs pos="84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94690">
                      <a:schemeClr val="tx1"/>
                    </a:gs>
                    <a:gs pos="86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4159">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54867">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29" y="1663939"/>
            <a:ext cx="8067824"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4413259" cy="59195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4235841" y="1187622"/>
            <a:ext cx="4706231" cy="490199"/>
          </a:xfrm>
        </p:spPr>
        <p:txBody>
          <a:bodyPr/>
          <a:lstStyle>
            <a:lvl1pPr marL="0" indent="0">
              <a:buNone/>
              <a:defRPr sz="2206"/>
            </a:lvl1pPr>
          </a:lstStyle>
          <a:p>
            <a:pPr lvl="0"/>
            <a:r>
              <a:rPr lang="en-US"/>
              <a:t>Click to edit Master text styles</a:t>
            </a:r>
          </a:p>
        </p:txBody>
      </p:sp>
    </p:spTree>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
        <p:nvSpPr>
          <p:cNvPr id="4" name="Content Placeholder 3"/>
          <p:cNvSpPr>
            <a:spLocks noGrp="1"/>
          </p:cNvSpPr>
          <p:nvPr>
            <p:ph sz="quarter" idx="10"/>
          </p:nvPr>
        </p:nvSpPr>
        <p:spPr>
          <a:xfrm>
            <a:off x="201929" y="1663915"/>
            <a:ext cx="6723186" cy="551305"/>
          </a:xfrm>
        </p:spPr>
        <p:txBody>
          <a:bodyPr/>
          <a:lstStyle>
            <a:lvl1pPr marL="0" indent="0">
              <a:buNone/>
              <a:defRPr sz="2647"/>
            </a:lvl1pPr>
            <a:lvl2pPr>
              <a:defRPr sz="2647"/>
            </a:lvl2pPr>
            <a:lvl3pPr>
              <a:defRPr sz="2647"/>
            </a:lvl3pPr>
            <a:lvl4pPr>
              <a:defRPr sz="2647"/>
            </a:lvl4pPr>
            <a:lvl5pPr>
              <a:defRPr sz="2647"/>
            </a:lvl5pPr>
          </a:lstStyle>
          <a:p>
            <a:pPr lvl="0"/>
            <a:r>
              <a:rPr lang="en-US"/>
              <a:t>Click to edit Master text styles</a:t>
            </a:r>
          </a:p>
        </p:txBody>
      </p:sp>
    </p:spTree>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39"/>
            <a:ext cx="2689274" cy="368049"/>
          </a:xfrm>
        </p:spPr>
        <p:txBody>
          <a:bodyPr/>
          <a:lstStyle>
            <a:lvl1pPr marL="0" indent="0">
              <a:buNone/>
              <a:defRPr sz="1324">
                <a:latin typeface="+mn-lt"/>
              </a:defRPr>
            </a:lvl1pPr>
            <a:lvl2pPr>
              <a:defRPr sz="1324"/>
            </a:lvl2pPr>
            <a:lvl3pPr>
              <a:defRPr sz="1324"/>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591957"/>
          </a:xfrm>
        </p:spPr>
        <p:txBody>
          <a:bodyPr/>
          <a:lstStyle/>
          <a:p>
            <a:r>
              <a:rPr lang="en-US"/>
              <a:t>Click icon to add picture</a:t>
            </a:r>
          </a:p>
        </p:txBody>
      </p:sp>
      <p:sp>
        <p:nvSpPr>
          <p:cNvPr id="2" name="Title 1"/>
          <p:cNvSpPr>
            <a:spLocks noGrp="1"/>
          </p:cNvSpPr>
          <p:nvPr>
            <p:ph type="title"/>
          </p:nvPr>
        </p:nvSpPr>
        <p:spPr/>
        <p:txBody>
          <a:bodyPr/>
          <a:lstStyle>
            <a:lvl1pPr>
              <a:defRPr sz="3529">
                <a:gradFill>
                  <a:gsLst>
                    <a:gs pos="69027">
                      <a:schemeClr val="tx1"/>
                    </a:gs>
                    <a:gs pos="22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1880" cy="737413"/>
          </a:xfrm>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2980725"/>
            <a:ext cx="8740142" cy="429092"/>
          </a:xfrm>
        </p:spPr>
        <p:txBody>
          <a:bodyPr/>
          <a:lstStyle>
            <a:lvl1pPr marL="0" indent="0">
              <a:buNone/>
              <a:defRPr sz="1765"/>
            </a:lvl1pPr>
          </a:lstStyle>
          <a:p>
            <a:pPr lvl="0"/>
            <a:r>
              <a:rPr lang="en-US"/>
              <a:t>Click to edit Master text styles</a:t>
            </a:r>
          </a:p>
        </p:txBody>
      </p:sp>
      <p:sp>
        <p:nvSpPr>
          <p:cNvPr id="6" name="Content Placeholder 5"/>
          <p:cNvSpPr>
            <a:spLocks noGrp="1"/>
          </p:cNvSpPr>
          <p:nvPr>
            <p:ph sz="quarter" idx="11"/>
          </p:nvPr>
        </p:nvSpPr>
        <p:spPr>
          <a:xfrm>
            <a:off x="201929"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7" name="Content Placeholder 5"/>
          <p:cNvSpPr>
            <a:spLocks noGrp="1"/>
          </p:cNvSpPr>
          <p:nvPr>
            <p:ph sz="quarter" idx="12"/>
          </p:nvPr>
        </p:nvSpPr>
        <p:spPr>
          <a:xfrm>
            <a:off x="2442331"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8" name="Content Placeholder 5"/>
          <p:cNvSpPr>
            <a:spLocks noGrp="1"/>
          </p:cNvSpPr>
          <p:nvPr>
            <p:ph sz="quarter" idx="13"/>
          </p:nvPr>
        </p:nvSpPr>
        <p:spPr>
          <a:xfrm>
            <a:off x="4682733"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9" name="Content Placeholder 5"/>
          <p:cNvSpPr>
            <a:spLocks noGrp="1"/>
          </p:cNvSpPr>
          <p:nvPr>
            <p:ph sz="quarter" idx="14"/>
          </p:nvPr>
        </p:nvSpPr>
        <p:spPr>
          <a:xfrm>
            <a:off x="6923136"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13"/>
            <a:ext cx="4033912" cy="4903020"/>
          </a:xfrm>
          <a:solidFill>
            <a:schemeClr val="accent1">
              <a:alpha val="90000"/>
            </a:schemeClr>
          </a:solidFill>
        </p:spPr>
        <p:txBody>
          <a:bodyPr lIns="182880" tIns="146304" rIns="182880" bIns="146304">
            <a:noAutofit/>
          </a:bodyPr>
          <a:lstStyle>
            <a:lvl1pPr marL="0" indent="0">
              <a:buNone/>
              <a:defRPr sz="1765">
                <a:gradFill>
                  <a:gsLst>
                    <a:gs pos="10619">
                      <a:schemeClr val="bg1"/>
                    </a:gs>
                    <a:gs pos="33000">
                      <a:schemeClr val="bg1"/>
                    </a:gs>
                  </a:gsLst>
                  <a:lin ang="5400000" scaled="0"/>
                </a:gradFill>
              </a:defRPr>
            </a:lvl1pPr>
            <a:lvl2pPr>
              <a:defRPr sz="1471"/>
            </a:lvl2pPr>
            <a:lvl3pPr>
              <a:defRPr sz="1471"/>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Tree>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04849" y="291070"/>
            <a:ext cx="8740142"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01696" y="2081061"/>
            <a:ext cx="8741880" cy="2692769"/>
          </a:xfrm>
        </p:spPr>
        <p:txBody>
          <a:bodyPr/>
          <a:lstStyle>
            <a:lvl1pPr>
              <a:defRPr sz="6470">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081061"/>
            <a:ext cx="8741880" cy="2692769"/>
          </a:xfrm>
        </p:spPr>
        <p:txBody>
          <a:bodyPr/>
          <a:lstStyle>
            <a:lvl1pPr>
              <a:defRPr sz="6470">
                <a:gradFill>
                  <a:gsLst>
                    <a:gs pos="0">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070"/>
            <a:ext cx="8741880" cy="1793104"/>
          </a:xfrm>
        </p:spPr>
        <p:txBody>
          <a:bodyPr/>
          <a:lstStyle>
            <a:lvl1pPr>
              <a:defRPr sz="3971">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696" y="2087886"/>
            <a:ext cx="8741880" cy="899665"/>
          </a:xfrm>
        </p:spPr>
        <p:txBody>
          <a:bodyPr/>
          <a:lstStyle>
            <a:lvl1pPr>
              <a:defRPr sz="4412"/>
            </a:lvl1pPr>
          </a:lstStyle>
          <a:p>
            <a:r>
              <a:rPr lang="en-US"/>
              <a:t>Thank you</a:t>
            </a:r>
          </a:p>
        </p:txBody>
      </p:sp>
    </p:spTree>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3" y="6238877"/>
            <a:ext cx="9144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206" spc="-3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9144000" cy="1232898"/>
          </a:xfrm>
        </p:spPr>
        <p:txBody>
          <a:bodyPr lIns="393192" tIns="393192" bIns="91440">
            <a:normAutofit/>
          </a:bodyPr>
          <a:lstStyle>
            <a:lvl1pPr marL="0" indent="0">
              <a:buNone/>
              <a:defRPr sz="33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291829" y="1233489"/>
            <a:ext cx="8852171" cy="1687385"/>
          </a:xfrm>
        </p:spPr>
        <p:txBody>
          <a:bodyPr/>
          <a:lstStyle>
            <a:lvl1pPr marL="0" indent="0">
              <a:buNone/>
              <a:defRPr/>
            </a:lvl1pPr>
            <a:lvl2pPr marL="342834" indent="0">
              <a:buNone/>
              <a:defRPr/>
            </a:lvl2pPr>
            <a:lvl3pPr marL="685669" indent="0">
              <a:buNone/>
              <a:defRPr/>
            </a:lvl3pPr>
            <a:lvl4pPr marL="1028503" indent="0">
              <a:buNone/>
              <a:defRPr/>
            </a:lvl4pPr>
            <a:lvl5pPr marL="13713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a16="http://schemas.microsoft.com/office/drawing/2014/main" xmlns="" id="{7AF754C7-D691-4C08-9843-D1C67455F754}"/>
              </a:ext>
            </a:extLst>
          </p:cNvPr>
          <p:cNvSpPr>
            <a:spLocks noGrp="1"/>
          </p:cNvSpPr>
          <p:nvPr>
            <p:ph type="body" sz="quarter" idx="10"/>
          </p:nvPr>
        </p:nvSpPr>
        <p:spPr>
          <a:xfrm>
            <a:off x="201060" y="1190734"/>
            <a:ext cx="8741880" cy="429092"/>
          </a:xfrm>
        </p:spPr>
        <p:txBody>
          <a:bodyPr/>
          <a:lstStyle>
            <a:lvl1pPr marL="0" indent="0">
              <a:buNone/>
              <a:defRPr sz="1765">
                <a:latin typeface="+mn-lt"/>
              </a:defRPr>
            </a:lvl1pPr>
          </a:lstStyle>
          <a:p>
            <a:pPr lvl="0"/>
            <a:r>
              <a:rPr lang="en-US" dirty="0"/>
              <a:t>Edit Master text styles</a:t>
            </a:r>
          </a:p>
        </p:txBody>
      </p:sp>
    </p:spTree>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326713" y="2610052"/>
            <a:ext cx="6490572" cy="2154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326713" y="2610052"/>
            <a:ext cx="6490572" cy="2154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6/14/19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4AC20D8-C45F-4EE8-8418-6282A3B9FC69}"/>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9142703" cy="6858000"/>
          </a:xfrm>
          <a:prstGeom prst="rect">
            <a:avLst/>
          </a:prstGeom>
        </p:spPr>
      </p:pic>
      <p:sp>
        <p:nvSpPr>
          <p:cNvPr id="12" name="Rectangle 11">
            <a:extLst>
              <a:ext uri="{FF2B5EF4-FFF2-40B4-BE49-F238E27FC236}">
                <a16:creationId xmlns:a16="http://schemas.microsoft.com/office/drawing/2014/main" xmlns="" id="{7DA45350-938C-4C1E-87A3-F80ADD4B9546}"/>
              </a:ext>
            </a:extLst>
          </p:cNvPr>
          <p:cNvSpPr/>
          <p:nvPr userDrawn="1"/>
        </p:nvSpPr>
        <p:spPr bwMode="auto">
          <a:xfrm flipH="1" flipV="1">
            <a:off x="0" y="1"/>
            <a:ext cx="9142703" cy="1438219"/>
          </a:xfrm>
          <a:prstGeom prst="rect">
            <a:avLst/>
          </a:prstGeom>
          <a:gradFill flip="none" rotWithShape="1">
            <a:gsLst>
              <a:gs pos="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xmlns="" id="{E0894A99-A752-42BA-B1EB-CDD1CAF93D54}"/>
              </a:ext>
            </a:extLst>
          </p:cNvPr>
          <p:cNvSpPr/>
          <p:nvPr userDrawn="1"/>
        </p:nvSpPr>
        <p:spPr bwMode="auto">
          <a:xfrm>
            <a:off x="0" y="1731045"/>
            <a:ext cx="9142703" cy="5126957"/>
          </a:xfrm>
          <a:prstGeom prst="rect">
            <a:avLst/>
          </a:prstGeom>
          <a:gradFill flip="none" rotWithShape="1">
            <a:gsLst>
              <a:gs pos="5000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7" y="4174570"/>
            <a:ext cx="6723139" cy="1178282"/>
          </a:xfrm>
          <a:noFill/>
        </p:spPr>
        <p:txBody>
          <a:bodyPr lIns="146304" tIns="91440" rIns="146304" bIns="91440" anchor="t" anchorCtr="0"/>
          <a:lstStyle>
            <a:lvl1pPr>
              <a:defRPr sz="4412"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5354151"/>
            <a:ext cx="6723140" cy="959071"/>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pic>
        <p:nvPicPr>
          <p:cNvPr id="11" name="Picture 10">
            <a:extLst>
              <a:ext uri="{FF2B5EF4-FFF2-40B4-BE49-F238E27FC236}">
                <a16:creationId xmlns:a16="http://schemas.microsoft.com/office/drawing/2014/main" xmlns="" id="{CB91CB2F-950C-41BC-99F6-26CA49D4A30A}"/>
              </a:ext>
            </a:extLst>
          </p:cNvPr>
          <p:cNvPicPr>
            <a:picLocks noChangeAspect="1"/>
          </p:cNvPicPr>
          <p:nvPr userDrawn="1"/>
        </p:nvPicPr>
        <p:blipFill>
          <a:blip r:embed="rId3"/>
          <a:stretch>
            <a:fillRect/>
          </a:stretch>
        </p:blipFill>
        <p:spPr>
          <a:xfrm>
            <a:off x="239467" y="292826"/>
            <a:ext cx="1495022" cy="701889"/>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93327" y="816708"/>
            <a:ext cx="8757347" cy="5761918"/>
          </a:xfrm>
          <a:prstGeom prst="rect">
            <a:avLst/>
          </a:prstGeom>
          <a:noFill/>
          <a:ln>
            <a:noFill/>
          </a:ln>
        </p:spPr>
      </p:pic>
      <p:sp>
        <p:nvSpPr>
          <p:cNvPr id="5"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660061" y="322490"/>
            <a:ext cx="7290613" cy="6256136"/>
          </a:xfrm>
          <a:prstGeom prst="rect">
            <a:avLst/>
          </a:prstGeom>
          <a:noFill/>
          <a:ln>
            <a:noFill/>
          </a:ln>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9144000" cy="591957"/>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a:gradFill>
                  <a:gsLst>
                    <a:gs pos="2239">
                      <a:srgbClr val="505050"/>
                    </a:gs>
                    <a:gs pos="11940">
                      <a:srgbClr val="505050"/>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03329" y="2084172"/>
            <a:ext cx="4032513" cy="1793110"/>
          </a:xfrm>
          <a:noFill/>
        </p:spPr>
        <p:txBody>
          <a:bodyPr lIns="182880" tIns="146304" rIns="182880" bIns="146304">
            <a:noAutofit/>
          </a:bodyPr>
          <a:lstStyle>
            <a:lvl1pPr marL="0" indent="0">
              <a:spcBef>
                <a:spcPts val="0"/>
              </a:spcBef>
              <a:buNone/>
              <a:defRPr sz="2647"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01978" y="291069"/>
            <a:ext cx="4033864" cy="1793104"/>
          </a:xfrm>
          <a:noFill/>
        </p:spPr>
        <p:txBody>
          <a:bodyPr lIns="146304" tIns="91440" rIns="146304" bIns="91440" anchor="t" anchorCtr="0"/>
          <a:lstStyle>
            <a:lvl1pPr>
              <a:defRPr sz="4412" spc="-74" baseline="0">
                <a:gradFill>
                  <a:gsLst>
                    <a:gs pos="46903">
                      <a:srgbClr val="FFFFFF"/>
                    </a:gs>
                    <a:gs pos="83000">
                      <a:srgbClr val="FFFFFF"/>
                    </a:gs>
                  </a:gsLst>
                  <a:lin ang="5400000" scaled="1"/>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91957"/>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01978" y="2084172"/>
            <a:ext cx="4033864" cy="3586208"/>
          </a:xfrm>
          <a:noFill/>
        </p:spPr>
        <p:txBody>
          <a:bodyPr lIns="146304" tIns="91440" rIns="146304" bIns="91440" anchor="t" anchorCtr="0"/>
          <a:lstStyle>
            <a:lvl1pPr>
              <a:defRPr sz="4412" spc="-74" baseline="0">
                <a:gradFill>
                  <a:gsLst>
                    <a:gs pos="46903">
                      <a:schemeClr val="tx1"/>
                    </a:gs>
                    <a:gs pos="83000">
                      <a:schemeClr val="tx1"/>
                    </a:gs>
                  </a:gsLst>
                  <a:lin ang="5400000" scaled="1"/>
                </a:gradFill>
              </a:defRPr>
            </a:lvl1pPr>
          </a:lstStyle>
          <a:p>
            <a:r>
              <a:rPr lang="en-US"/>
              <a:t>Pull quote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9144000" cy="591957"/>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4435862" y="708900"/>
            <a:ext cx="470623" cy="627586"/>
          </a:xfrm>
          <a:solidFill>
            <a:srgbClr val="68217A"/>
          </a:solidFill>
        </p:spPr>
        <p:txBody>
          <a:bodyPr anchor="ctr">
            <a:noAutofit/>
          </a:bodyP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4" name="Text Placeholder 5"/>
          <p:cNvSpPr>
            <a:spLocks noGrp="1"/>
          </p:cNvSpPr>
          <p:nvPr>
            <p:ph type="body" sz="quarter" idx="16" hasCustomPrompt="1"/>
          </p:nvPr>
        </p:nvSpPr>
        <p:spPr>
          <a:xfrm>
            <a:off x="6925116" y="904712"/>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5" name="Text Placeholder 5"/>
          <p:cNvSpPr>
            <a:spLocks noGrp="1"/>
          </p:cNvSpPr>
          <p:nvPr>
            <p:ph type="body" sz="quarter" idx="17" hasCustomPrompt="1"/>
          </p:nvPr>
        </p:nvSpPr>
        <p:spPr>
          <a:xfrm>
            <a:off x="6925116" y="3756756"/>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7" name="Title 16"/>
          <p:cNvSpPr>
            <a:spLocks noGrp="1"/>
          </p:cNvSpPr>
          <p:nvPr>
            <p:ph type="title"/>
          </p:nvPr>
        </p:nvSpPr>
        <p:spPr>
          <a:xfrm>
            <a:off x="3230864" y="3557466"/>
            <a:ext cx="1675620" cy="2228097"/>
          </a:xfrm>
          <a:solidFill>
            <a:srgbClr val="68217A"/>
          </a:solidFill>
        </p:spPr>
        <p:txBody>
          <a:bodyPr lIns="182880" tIns="146304" rIns="182880" bIns="146304"/>
          <a:lstStyle>
            <a:lvl1pPr>
              <a:defRPr sz="2353">
                <a:gradFill>
                  <a:gsLst>
                    <a:gs pos="14159">
                      <a:schemeClr val="bg1"/>
                    </a:gs>
                    <a:gs pos="37000">
                      <a:schemeClr val="bg1"/>
                    </a:gs>
                  </a:gsLst>
                  <a:lin ang="5400000" scaled="0"/>
                </a:gradFill>
              </a:defRPr>
            </a:lvl1pPr>
          </a:lstStyle>
          <a:p>
            <a:r>
              <a:rPr lang="en-US"/>
              <a:t>Click to edit Master title style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1250">
                      <a:schemeClr val="tx1"/>
                    </a:gs>
                    <a:gs pos="100000">
                      <a:schemeClr val="tx1"/>
                    </a:gs>
                  </a:gsLst>
                  <a:lin ang="5400000" scaled="0"/>
                </a:gradFill>
                <a:latin typeface="+mn-lt"/>
              </a:defRPr>
            </a:lvl1pPr>
            <a:lvl2pPr>
              <a:defRPr sz="1176"/>
            </a:lvl2pPr>
            <a:lvl3pPr>
              <a:defRPr sz="1176"/>
            </a:lvl3pPr>
            <a:lvl4pPr>
              <a:defRPr sz="1176"/>
            </a:lvl4pPr>
            <a:lvl5pPr marL="756326" indent="0">
              <a:buNone/>
              <a:defRPr sz="1176"/>
            </a:lvl5pPr>
          </a:lstStyle>
          <a:p>
            <a:pPr lvl="0"/>
            <a:r>
              <a:rPr lang="en-US"/>
              <a:t>Click to edit Master text styles</a:t>
            </a:r>
          </a:p>
        </p:txBody>
      </p:sp>
    </p:spTree>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8"/>
            <a:ext cx="4033912" cy="347531"/>
          </a:xfrm>
        </p:spPr>
        <p:txBody>
          <a:bodyPr/>
          <a:lstStyle>
            <a:lvl1pPr marL="0" indent="0">
              <a:buNone/>
              <a:defRPr sz="1176">
                <a:gradFill>
                  <a:gsLst>
                    <a:gs pos="92035">
                      <a:schemeClr val="tx1"/>
                    </a:gs>
                    <a:gs pos="84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94690">
                      <a:schemeClr val="tx1"/>
                    </a:gs>
                    <a:gs pos="86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6/14/19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4159">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54867">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29" y="1663939"/>
            <a:ext cx="8067824"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4413259" cy="59195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4235841" y="1187622"/>
            <a:ext cx="4706231" cy="490199"/>
          </a:xfrm>
        </p:spPr>
        <p:txBody>
          <a:bodyPr/>
          <a:lstStyle>
            <a:lvl1pPr marL="0" indent="0">
              <a:buNone/>
              <a:defRPr sz="2206"/>
            </a:lvl1pPr>
          </a:lstStyle>
          <a:p>
            <a:pPr lvl="0"/>
            <a:r>
              <a:rPr lang="en-US"/>
              <a:t>Click to edit Master text styles</a:t>
            </a:r>
          </a:p>
        </p:txBody>
      </p:sp>
    </p:spTree>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
        <p:nvSpPr>
          <p:cNvPr id="4" name="Content Placeholder 3"/>
          <p:cNvSpPr>
            <a:spLocks noGrp="1"/>
          </p:cNvSpPr>
          <p:nvPr>
            <p:ph sz="quarter" idx="10"/>
          </p:nvPr>
        </p:nvSpPr>
        <p:spPr>
          <a:xfrm>
            <a:off x="201929" y="1663915"/>
            <a:ext cx="6723186" cy="551305"/>
          </a:xfrm>
        </p:spPr>
        <p:txBody>
          <a:bodyPr/>
          <a:lstStyle>
            <a:lvl1pPr marL="0" indent="0">
              <a:buNone/>
              <a:defRPr sz="2647"/>
            </a:lvl1pPr>
            <a:lvl2pPr>
              <a:defRPr sz="2647"/>
            </a:lvl2pPr>
            <a:lvl3pPr>
              <a:defRPr sz="2647"/>
            </a:lvl3pPr>
            <a:lvl4pPr>
              <a:defRPr sz="2647"/>
            </a:lvl4pPr>
            <a:lvl5pPr>
              <a:defRPr sz="2647"/>
            </a:lvl5pPr>
          </a:lstStyle>
          <a:p>
            <a:pPr lvl="0"/>
            <a:r>
              <a:rPr lang="en-US"/>
              <a:t>Click to edit Master text styles</a:t>
            </a:r>
          </a:p>
        </p:txBody>
      </p:sp>
    </p:spTree>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39"/>
            <a:ext cx="2689274" cy="368049"/>
          </a:xfrm>
        </p:spPr>
        <p:txBody>
          <a:bodyPr/>
          <a:lstStyle>
            <a:lvl1pPr marL="0" indent="0">
              <a:buNone/>
              <a:defRPr sz="1324">
                <a:latin typeface="+mn-lt"/>
              </a:defRPr>
            </a:lvl1pPr>
            <a:lvl2pPr>
              <a:defRPr sz="1324"/>
            </a:lvl2pPr>
            <a:lvl3pPr>
              <a:defRPr sz="1324"/>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591957"/>
          </a:xfrm>
        </p:spPr>
        <p:txBody>
          <a:bodyPr/>
          <a:lstStyle/>
          <a:p>
            <a:r>
              <a:rPr lang="en-US"/>
              <a:t>Click icon to add picture</a:t>
            </a:r>
          </a:p>
        </p:txBody>
      </p:sp>
      <p:sp>
        <p:nvSpPr>
          <p:cNvPr id="2" name="Title 1"/>
          <p:cNvSpPr>
            <a:spLocks noGrp="1"/>
          </p:cNvSpPr>
          <p:nvPr>
            <p:ph type="title"/>
          </p:nvPr>
        </p:nvSpPr>
        <p:spPr/>
        <p:txBody>
          <a:bodyPr/>
          <a:lstStyle>
            <a:lvl1pPr>
              <a:defRPr sz="3529">
                <a:gradFill>
                  <a:gsLst>
                    <a:gs pos="69027">
                      <a:schemeClr val="tx1"/>
                    </a:gs>
                    <a:gs pos="22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1880" cy="737413"/>
          </a:xfrm>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2980725"/>
            <a:ext cx="8740142" cy="429092"/>
          </a:xfrm>
        </p:spPr>
        <p:txBody>
          <a:bodyPr/>
          <a:lstStyle>
            <a:lvl1pPr marL="0" indent="0">
              <a:buNone/>
              <a:defRPr sz="1765"/>
            </a:lvl1pPr>
          </a:lstStyle>
          <a:p>
            <a:pPr lvl="0"/>
            <a:r>
              <a:rPr lang="en-US"/>
              <a:t>Click to edit Master text styles</a:t>
            </a:r>
          </a:p>
        </p:txBody>
      </p:sp>
      <p:sp>
        <p:nvSpPr>
          <p:cNvPr id="6" name="Content Placeholder 5"/>
          <p:cNvSpPr>
            <a:spLocks noGrp="1"/>
          </p:cNvSpPr>
          <p:nvPr>
            <p:ph sz="quarter" idx="11"/>
          </p:nvPr>
        </p:nvSpPr>
        <p:spPr>
          <a:xfrm>
            <a:off x="201929"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7" name="Content Placeholder 5"/>
          <p:cNvSpPr>
            <a:spLocks noGrp="1"/>
          </p:cNvSpPr>
          <p:nvPr>
            <p:ph sz="quarter" idx="12"/>
          </p:nvPr>
        </p:nvSpPr>
        <p:spPr>
          <a:xfrm>
            <a:off x="2442331"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8" name="Content Placeholder 5"/>
          <p:cNvSpPr>
            <a:spLocks noGrp="1"/>
          </p:cNvSpPr>
          <p:nvPr>
            <p:ph sz="quarter" idx="13"/>
          </p:nvPr>
        </p:nvSpPr>
        <p:spPr>
          <a:xfrm>
            <a:off x="4682733"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9" name="Content Placeholder 5"/>
          <p:cNvSpPr>
            <a:spLocks noGrp="1"/>
          </p:cNvSpPr>
          <p:nvPr>
            <p:ph sz="quarter" idx="14"/>
          </p:nvPr>
        </p:nvSpPr>
        <p:spPr>
          <a:xfrm>
            <a:off x="6923136"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13"/>
            <a:ext cx="4033912" cy="4903020"/>
          </a:xfrm>
          <a:solidFill>
            <a:schemeClr val="accent1">
              <a:alpha val="90000"/>
            </a:schemeClr>
          </a:solidFill>
        </p:spPr>
        <p:txBody>
          <a:bodyPr lIns="182880" tIns="146304" rIns="182880" bIns="146304">
            <a:noAutofit/>
          </a:bodyPr>
          <a:lstStyle>
            <a:lvl1pPr marL="0" indent="0">
              <a:buNone/>
              <a:defRPr sz="1765">
                <a:gradFill>
                  <a:gsLst>
                    <a:gs pos="10619">
                      <a:schemeClr val="bg1"/>
                    </a:gs>
                    <a:gs pos="33000">
                      <a:schemeClr val="bg1"/>
                    </a:gs>
                  </a:gsLst>
                  <a:lin ang="5400000" scaled="0"/>
                </a:gradFill>
              </a:defRPr>
            </a:lvl1pPr>
            <a:lvl2pPr>
              <a:defRPr sz="1471"/>
            </a:lvl2pPr>
            <a:lvl3pPr>
              <a:defRPr sz="1471"/>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Tree>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04849" y="291070"/>
            <a:ext cx="8740142"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01696" y="2081061"/>
            <a:ext cx="8741880" cy="2692769"/>
          </a:xfrm>
        </p:spPr>
        <p:txBody>
          <a:bodyPr/>
          <a:lstStyle>
            <a:lvl1pPr>
              <a:defRPr sz="6470">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081061"/>
            <a:ext cx="8741880" cy="2692769"/>
          </a:xfrm>
        </p:spPr>
        <p:txBody>
          <a:bodyPr/>
          <a:lstStyle>
            <a:lvl1pPr>
              <a:defRPr sz="6470">
                <a:gradFill>
                  <a:gsLst>
                    <a:gs pos="0">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070"/>
            <a:ext cx="8741880" cy="1793104"/>
          </a:xfrm>
        </p:spPr>
        <p:txBody>
          <a:bodyPr/>
          <a:lstStyle>
            <a:lvl1pPr>
              <a:defRPr sz="3971">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696" y="2087886"/>
            <a:ext cx="8741880" cy="899665"/>
          </a:xfrm>
        </p:spPr>
        <p:txBody>
          <a:bodyPr/>
          <a:lstStyle>
            <a:lvl1pPr>
              <a:defRPr sz="4412"/>
            </a:lvl1pPr>
          </a:lstStyle>
          <a:p>
            <a:r>
              <a:rPr lang="en-US"/>
              <a:t>Thank you</a:t>
            </a:r>
          </a:p>
        </p:txBody>
      </p:sp>
    </p:spTree>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3" y="6238877"/>
            <a:ext cx="9144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206" spc="-3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9144000" cy="1232898"/>
          </a:xfrm>
        </p:spPr>
        <p:txBody>
          <a:bodyPr lIns="393192" tIns="393192" bIns="91440">
            <a:normAutofit/>
          </a:bodyPr>
          <a:lstStyle>
            <a:lvl1pPr marL="0" indent="0">
              <a:buNone/>
              <a:defRPr sz="33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291829" y="1233489"/>
            <a:ext cx="8852171" cy="1687385"/>
          </a:xfrm>
        </p:spPr>
        <p:txBody>
          <a:bodyPr/>
          <a:lstStyle>
            <a:lvl1pPr marL="0" indent="0">
              <a:buNone/>
              <a:defRPr/>
            </a:lvl1pPr>
            <a:lvl2pPr marL="342834" indent="0">
              <a:buNone/>
              <a:defRPr/>
            </a:lvl2pPr>
            <a:lvl3pPr marL="685669" indent="0">
              <a:buNone/>
              <a:defRPr/>
            </a:lvl3pPr>
            <a:lvl4pPr marL="1028503" indent="0">
              <a:buNone/>
              <a:defRPr/>
            </a:lvl4pPr>
            <a:lvl5pPr marL="13713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a16="http://schemas.microsoft.com/office/drawing/2014/main" xmlns="" id="{7AF754C7-D691-4C08-9843-D1C67455F754}"/>
              </a:ext>
            </a:extLst>
          </p:cNvPr>
          <p:cNvSpPr>
            <a:spLocks noGrp="1"/>
          </p:cNvSpPr>
          <p:nvPr>
            <p:ph type="body" sz="quarter" idx="10"/>
          </p:nvPr>
        </p:nvSpPr>
        <p:spPr>
          <a:xfrm>
            <a:off x="201060" y="1190734"/>
            <a:ext cx="8741880" cy="429092"/>
          </a:xfrm>
        </p:spPr>
        <p:txBody>
          <a:bodyPr/>
          <a:lstStyle>
            <a:lvl1pPr marL="0" indent="0">
              <a:buNone/>
              <a:defRPr sz="1765">
                <a:latin typeface="+mn-lt"/>
              </a:defRPr>
            </a:lvl1pPr>
          </a:lstStyle>
          <a:p>
            <a:pPr lvl="0"/>
            <a:r>
              <a:rPr lang="en-US" dirty="0"/>
              <a:t>Edit Master text styles</a:t>
            </a:r>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20" Type="http://schemas.openxmlformats.org/officeDocument/2006/relationships/slideLayout" Target="../slideLayouts/slideLayout32.xml"/><Relationship Id="rId21" Type="http://schemas.openxmlformats.org/officeDocument/2006/relationships/slideLayout" Target="../slideLayouts/slideLayout33.xml"/><Relationship Id="rId22" Type="http://schemas.openxmlformats.org/officeDocument/2006/relationships/slideLayout" Target="../slideLayouts/slideLayout34.xml"/><Relationship Id="rId23" Type="http://schemas.openxmlformats.org/officeDocument/2006/relationships/slideLayout" Target="../slideLayouts/slideLayout35.xml"/><Relationship Id="rId24" Type="http://schemas.openxmlformats.org/officeDocument/2006/relationships/slideLayout" Target="../slideLayouts/slideLayout36.xml"/><Relationship Id="rId25" Type="http://schemas.openxmlformats.org/officeDocument/2006/relationships/slideLayout" Target="../slideLayouts/slideLayout37.xml"/><Relationship Id="rId26" Type="http://schemas.openxmlformats.org/officeDocument/2006/relationships/slideLayout" Target="../slideLayouts/slideLayout38.xml"/><Relationship Id="rId27" Type="http://schemas.openxmlformats.org/officeDocument/2006/relationships/slideLayout" Target="../slideLayouts/slideLayout39.xml"/><Relationship Id="rId28" Type="http://schemas.openxmlformats.org/officeDocument/2006/relationships/slideLayout" Target="../slideLayouts/slideLayout40.xml"/><Relationship Id="rId29" Type="http://schemas.openxmlformats.org/officeDocument/2006/relationships/theme" Target="../theme/theme2.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slideLayout" Target="../slideLayouts/slideLayout28.xml"/><Relationship Id="rId17" Type="http://schemas.openxmlformats.org/officeDocument/2006/relationships/slideLayout" Target="../slideLayouts/slideLayout29.xml"/><Relationship Id="rId18" Type="http://schemas.openxmlformats.org/officeDocument/2006/relationships/slideLayout" Target="../slideLayouts/slideLayout30.xml"/><Relationship Id="rId19" Type="http://schemas.openxmlformats.org/officeDocument/2006/relationships/slideLayout" Target="../slideLayouts/slideLayout3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theme" Target="../theme/theme3.xml"/><Relationship Id="rId1" Type="http://schemas.openxmlformats.org/officeDocument/2006/relationships/slideLayout" Target="../slideLayouts/slideLayout41.xml"/><Relationship Id="rId2"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theme" Target="../theme/theme4.xml"/><Relationship Id="rId1" Type="http://schemas.openxmlformats.org/officeDocument/2006/relationships/slideLayout" Target="../slideLayouts/slideLayout46.xml"/><Relationship Id="rId2"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9.xml"/><Relationship Id="rId20" Type="http://schemas.openxmlformats.org/officeDocument/2006/relationships/slideLayout" Target="../slideLayouts/slideLayout70.xml"/><Relationship Id="rId21" Type="http://schemas.openxmlformats.org/officeDocument/2006/relationships/slideLayout" Target="../slideLayouts/slideLayout71.xml"/><Relationship Id="rId22" Type="http://schemas.openxmlformats.org/officeDocument/2006/relationships/slideLayout" Target="../slideLayouts/slideLayout72.xml"/><Relationship Id="rId23" Type="http://schemas.openxmlformats.org/officeDocument/2006/relationships/slideLayout" Target="../slideLayouts/slideLayout73.xml"/><Relationship Id="rId24" Type="http://schemas.openxmlformats.org/officeDocument/2006/relationships/slideLayout" Target="../slideLayouts/slideLayout74.xml"/><Relationship Id="rId25" Type="http://schemas.openxmlformats.org/officeDocument/2006/relationships/slideLayout" Target="../slideLayouts/slideLayout75.xml"/><Relationship Id="rId26" Type="http://schemas.openxmlformats.org/officeDocument/2006/relationships/slideLayout" Target="../slideLayouts/slideLayout76.xml"/><Relationship Id="rId27" Type="http://schemas.openxmlformats.org/officeDocument/2006/relationships/slideLayout" Target="../slideLayouts/slideLayout77.xml"/><Relationship Id="rId28" Type="http://schemas.openxmlformats.org/officeDocument/2006/relationships/slideLayout" Target="../slideLayouts/slideLayout78.xml"/><Relationship Id="rId29" Type="http://schemas.openxmlformats.org/officeDocument/2006/relationships/theme" Target="../theme/theme5.xml"/><Relationship Id="rId10" Type="http://schemas.openxmlformats.org/officeDocument/2006/relationships/slideLayout" Target="../slideLayouts/slideLayout60.xml"/><Relationship Id="rId11" Type="http://schemas.openxmlformats.org/officeDocument/2006/relationships/slideLayout" Target="../slideLayouts/slideLayout61.xml"/><Relationship Id="rId12" Type="http://schemas.openxmlformats.org/officeDocument/2006/relationships/slideLayout" Target="../slideLayouts/slideLayout62.xml"/><Relationship Id="rId13" Type="http://schemas.openxmlformats.org/officeDocument/2006/relationships/slideLayout" Target="../slideLayouts/slideLayout63.xml"/><Relationship Id="rId14" Type="http://schemas.openxmlformats.org/officeDocument/2006/relationships/slideLayout" Target="../slideLayouts/slideLayout64.xml"/><Relationship Id="rId15" Type="http://schemas.openxmlformats.org/officeDocument/2006/relationships/slideLayout" Target="../slideLayouts/slideLayout65.xml"/><Relationship Id="rId16" Type="http://schemas.openxmlformats.org/officeDocument/2006/relationships/slideLayout" Target="../slideLayouts/slideLayout66.xml"/><Relationship Id="rId17" Type="http://schemas.openxmlformats.org/officeDocument/2006/relationships/slideLayout" Target="../slideLayouts/slideLayout67.xml"/><Relationship Id="rId18" Type="http://schemas.openxmlformats.org/officeDocument/2006/relationships/slideLayout" Target="../slideLayouts/slideLayout68.xml"/><Relationship Id="rId19" Type="http://schemas.openxmlformats.org/officeDocument/2006/relationships/slideLayout" Target="../slideLayouts/slideLayout69.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6/14/19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38100">
              <a:lnSpc>
                <a:spcPct val="100000"/>
              </a:lnSpc>
              <a:spcBef>
                <a:spcPts val="40"/>
              </a:spcBef>
            </a:pPr>
            <a:fld id="{81D60167-4931-47E6-BA6A-407CBD079E47}" type="slidenum">
              <a:rPr lang="uk-UA" spc="70" smtClean="0"/>
              <a:t>‹#›</a:t>
            </a:fld>
            <a:endParaRPr lang="uk-UA" spc="70" dirty="0"/>
          </a:p>
        </p:txBody>
      </p:sp>
    </p:spTree>
    <p:extLst>
      <p:ext uri="{BB962C8B-B14F-4D97-AF65-F5344CB8AC3E}">
        <p14:creationId xmlns:p14="http://schemas.microsoft.com/office/powerpoint/2010/main" val="194683708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91103"/>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68738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01930" y="6558797"/>
            <a:ext cx="2894705" cy="134483"/>
          </a:xfrm>
          <a:prstGeom prst="rect">
            <a:avLst/>
          </a:prstGeom>
        </p:spPr>
        <p:txBody>
          <a:bodyPr vert="horz" lIns="0" tIns="0" rIns="91440" bIns="0" rtlCol="0" anchor="ctr"/>
          <a:lstStyle>
            <a:lvl1pPr marL="0" algn="l" defTabSz="685775"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8525375" y="6558797"/>
            <a:ext cx="4166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47863520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 id="2147483899" r:id="rId27"/>
    <p:sldLayoutId id="2147483900" r:id="rId28"/>
  </p:sldLayoutIdLst>
  <p:transition>
    <p:fade/>
  </p:transition>
  <p:hf sldNum="0" hdr="0" dt="0"/>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9"/>
            <a:ext cx="9144000" cy="414020"/>
          </a:xfrm>
          <a:custGeom>
            <a:avLst/>
            <a:gdLst/>
            <a:ahLst/>
            <a:cxnLst/>
            <a:rect l="l" t="t" r="r" b="b"/>
            <a:pathLst>
              <a:path w="9144000" h="310515">
                <a:moveTo>
                  <a:pt x="0" y="0"/>
                </a:moveTo>
                <a:lnTo>
                  <a:pt x="9143999" y="0"/>
                </a:lnTo>
                <a:lnTo>
                  <a:pt x="9143999" y="310199"/>
                </a:lnTo>
                <a:lnTo>
                  <a:pt x="0" y="310199"/>
                </a:lnTo>
                <a:lnTo>
                  <a:pt x="0" y="0"/>
                </a:lnTo>
                <a:close/>
              </a:path>
            </a:pathLst>
          </a:custGeom>
          <a:solidFill>
            <a:srgbClr val="D9D9D9"/>
          </a:solid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140970" y="40784"/>
            <a:ext cx="8862060" cy="215444"/>
          </a:xfrm>
          <a:prstGeom prst="rect">
            <a:avLst/>
          </a:prstGeom>
        </p:spPr>
        <p:txBody>
          <a:bodyPr wrap="square" lIns="0" tIns="0" rIns="0" bIns="0">
            <a:spAutoFit/>
          </a:bodyPr>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a:xfrm>
            <a:off x="384726" y="1621807"/>
            <a:ext cx="837454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6080690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9"/>
            <a:ext cx="9144000" cy="414020"/>
          </a:xfrm>
          <a:custGeom>
            <a:avLst/>
            <a:gdLst/>
            <a:ahLst/>
            <a:cxnLst/>
            <a:rect l="l" t="t" r="r" b="b"/>
            <a:pathLst>
              <a:path w="9144000" h="310515">
                <a:moveTo>
                  <a:pt x="0" y="0"/>
                </a:moveTo>
                <a:lnTo>
                  <a:pt x="9143999" y="0"/>
                </a:lnTo>
                <a:lnTo>
                  <a:pt x="9143999" y="310199"/>
                </a:lnTo>
                <a:lnTo>
                  <a:pt x="0" y="310199"/>
                </a:lnTo>
                <a:lnTo>
                  <a:pt x="0" y="0"/>
                </a:lnTo>
                <a:close/>
              </a:path>
            </a:pathLst>
          </a:custGeom>
          <a:solidFill>
            <a:srgbClr val="D9D9D9"/>
          </a:solid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140970" y="40784"/>
            <a:ext cx="8862060" cy="215444"/>
          </a:xfrm>
          <a:prstGeom prst="rect">
            <a:avLst/>
          </a:prstGeom>
        </p:spPr>
        <p:txBody>
          <a:bodyPr wrap="square" lIns="0" tIns="0" rIns="0" bIns="0">
            <a:spAutoFit/>
          </a:bodyPr>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a:xfrm>
            <a:off x="384726" y="1621807"/>
            <a:ext cx="837454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6/14/19</a:t>
            </a:fld>
            <a:endParaRPr lang="en-US">
              <a:solidFill>
                <a:prstClr val="black">
                  <a:tint val="75000"/>
                </a:prstClr>
              </a:solidFill>
            </a:endParaRPr>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258126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91103"/>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68738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01930" y="6558797"/>
            <a:ext cx="2894705" cy="134483"/>
          </a:xfrm>
          <a:prstGeom prst="rect">
            <a:avLst/>
          </a:prstGeom>
        </p:spPr>
        <p:txBody>
          <a:bodyPr vert="horz" lIns="0" tIns="0" rIns="91440" bIns="0" rtlCol="0" anchor="ctr"/>
          <a:lstStyle>
            <a:lvl1pPr marL="0" algn="l" defTabSz="685775"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8525375" y="6558797"/>
            <a:ext cx="4166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397290587"/>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 id="2147483935" r:id="rId19"/>
    <p:sldLayoutId id="2147483936" r:id="rId20"/>
    <p:sldLayoutId id="2147483937" r:id="rId21"/>
    <p:sldLayoutId id="2147483938" r:id="rId22"/>
    <p:sldLayoutId id="2147483939" r:id="rId23"/>
    <p:sldLayoutId id="2147483940" r:id="rId24"/>
    <p:sldLayoutId id="2147483941" r:id="rId25"/>
    <p:sldLayoutId id="2147483942" r:id="rId26"/>
    <p:sldLayoutId id="2147483943" r:id="rId27"/>
    <p:sldLayoutId id="2147483944" r:id="rId28"/>
  </p:sldLayoutIdLst>
  <p:transition>
    <p:fade/>
  </p:transition>
  <p:hf sldNum="0" hdr="0" dt="0"/>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rvice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rvice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45.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2.png"/><Relationship Id="rId1" Type="http://schemas.openxmlformats.org/officeDocument/2006/relationships/slideLayout" Target="../slideLayouts/slideLayout45.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8.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29.jp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22.png"/><Relationship Id="rId11" Type="http://schemas.openxmlformats.org/officeDocument/2006/relationships/image" Target="../media/image36.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22.png"/><Relationship Id="rId11" Type="http://schemas.openxmlformats.org/officeDocument/2006/relationships/image" Target="../media/image37.jp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png"/><Relationship Id="rId1" Type="http://schemas.openxmlformats.org/officeDocument/2006/relationships/slideLayout" Target="../slideLayouts/slideLayout4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34.png"/><Relationship Id="rId10"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medium.com/microservices-in-practice/service-mesh-for-microservices-2953109a3c9a"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9A71D-7E81-4C9F-BFBC-3F1CDE60D5D6}"/>
              </a:ext>
            </a:extLst>
          </p:cNvPr>
          <p:cNvSpPr>
            <a:spLocks noGrp="1"/>
          </p:cNvSpPr>
          <p:nvPr>
            <p:ph type="title"/>
          </p:nvPr>
        </p:nvSpPr>
        <p:spPr>
          <a:xfrm>
            <a:off x="201976" y="4134169"/>
            <a:ext cx="7875224" cy="730514"/>
          </a:xfrm>
        </p:spPr>
        <p:txBody>
          <a:bodyPr/>
          <a:lstStyle/>
          <a:p>
            <a:r>
              <a:rPr lang="en-US" spc="0" dirty="0" smtClean="0"/>
              <a:t>Integrating </a:t>
            </a:r>
            <a:r>
              <a:rPr lang="en-US" spc="0" dirty="0" err="1" smtClean="0"/>
              <a:t>Istio</a:t>
            </a:r>
            <a:r>
              <a:rPr lang="en-US" spc="0" dirty="0" smtClean="0"/>
              <a:t> &amp; Calico on AKS</a:t>
            </a:r>
            <a:endParaRPr lang="en-US" spc="0" dirty="0"/>
          </a:p>
        </p:txBody>
      </p:sp>
      <p:grpSp>
        <p:nvGrpSpPr>
          <p:cNvPr id="24" name="Group 23">
            <a:extLst>
              <a:ext uri="{FF2B5EF4-FFF2-40B4-BE49-F238E27FC236}">
                <a16:creationId xmlns:a16="http://schemas.microsoft.com/office/drawing/2014/main" xmlns="" id="{70F82245-B4A3-4A96-B725-72938357D252}"/>
              </a:ext>
            </a:extLst>
          </p:cNvPr>
          <p:cNvGrpSpPr/>
          <p:nvPr/>
        </p:nvGrpSpPr>
        <p:grpSpPr>
          <a:xfrm>
            <a:off x="437818" y="3486721"/>
            <a:ext cx="2463368" cy="586306"/>
            <a:chOff x="733346" y="3790822"/>
            <a:chExt cx="2790618" cy="664195"/>
          </a:xfrm>
        </p:grpSpPr>
        <p:grpSp>
          <p:nvGrpSpPr>
            <p:cNvPr id="4" name="Group 3">
              <a:extLst>
                <a:ext uri="{FF2B5EF4-FFF2-40B4-BE49-F238E27FC236}">
                  <a16:creationId xmlns:a16="http://schemas.microsoft.com/office/drawing/2014/main" xmlns="" id="{3D43E816-4C4B-42C8-A5D6-B0FF8C659AAA}"/>
                </a:ext>
              </a:extLst>
            </p:cNvPr>
            <p:cNvGrpSpPr/>
            <p:nvPr/>
          </p:nvGrpSpPr>
          <p:grpSpPr>
            <a:xfrm>
              <a:off x="733346" y="4101813"/>
              <a:ext cx="320468" cy="353204"/>
              <a:chOff x="848773" y="3063002"/>
              <a:chExt cx="885825" cy="976313"/>
            </a:xfrm>
          </p:grpSpPr>
          <p:sp>
            <p:nvSpPr>
              <p:cNvPr id="5" name="Freeform: Shape 4">
                <a:extLst>
                  <a:ext uri="{FF2B5EF4-FFF2-40B4-BE49-F238E27FC236}">
                    <a16:creationId xmlns:a16="http://schemas.microsoft.com/office/drawing/2014/main" xmlns="" id="{4E296B57-2837-4E26-8689-950B671F67DD}"/>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6" name="Freeform: Shape 5">
                <a:extLst>
                  <a:ext uri="{FF2B5EF4-FFF2-40B4-BE49-F238E27FC236}">
                    <a16:creationId xmlns:a16="http://schemas.microsoft.com/office/drawing/2014/main" xmlns="" id="{DC35FBAC-70D2-4014-BE55-65B5874C73B3}"/>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7" name="Freeform: Shape 6">
                <a:extLst>
                  <a:ext uri="{FF2B5EF4-FFF2-40B4-BE49-F238E27FC236}">
                    <a16:creationId xmlns:a16="http://schemas.microsoft.com/office/drawing/2014/main" xmlns="" id="{9F322CB4-09E0-476C-9129-796E66D93C44}"/>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8" name="Group 7">
              <a:extLst>
                <a:ext uri="{FF2B5EF4-FFF2-40B4-BE49-F238E27FC236}">
                  <a16:creationId xmlns:a16="http://schemas.microsoft.com/office/drawing/2014/main" xmlns="" id="{5D766834-8D88-47CE-B94E-D0A47A985558}"/>
                </a:ext>
              </a:extLst>
            </p:cNvPr>
            <p:cNvGrpSpPr/>
            <p:nvPr/>
          </p:nvGrpSpPr>
          <p:grpSpPr>
            <a:xfrm>
              <a:off x="1350884" y="3790822"/>
              <a:ext cx="320468" cy="353204"/>
              <a:chOff x="848773" y="3063002"/>
              <a:chExt cx="885825" cy="976313"/>
            </a:xfrm>
          </p:grpSpPr>
          <p:sp>
            <p:nvSpPr>
              <p:cNvPr id="9" name="Freeform: Shape 8">
                <a:extLst>
                  <a:ext uri="{FF2B5EF4-FFF2-40B4-BE49-F238E27FC236}">
                    <a16:creationId xmlns:a16="http://schemas.microsoft.com/office/drawing/2014/main" xmlns="" id="{8F3A9835-B557-4988-A6FD-C6D604C619E2}"/>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0" name="Freeform: Shape 9">
                <a:extLst>
                  <a:ext uri="{FF2B5EF4-FFF2-40B4-BE49-F238E27FC236}">
                    <a16:creationId xmlns:a16="http://schemas.microsoft.com/office/drawing/2014/main" xmlns="" id="{98ABDD7F-F732-49A2-A7B6-BA90CF585C74}"/>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1" name="Freeform: Shape 10">
                <a:extLst>
                  <a:ext uri="{FF2B5EF4-FFF2-40B4-BE49-F238E27FC236}">
                    <a16:creationId xmlns:a16="http://schemas.microsoft.com/office/drawing/2014/main" xmlns="" id="{39FE294F-4004-4068-A2D2-41952945612E}"/>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12" name="Group 11">
              <a:extLst>
                <a:ext uri="{FF2B5EF4-FFF2-40B4-BE49-F238E27FC236}">
                  <a16:creationId xmlns:a16="http://schemas.microsoft.com/office/drawing/2014/main" xmlns="" id="{1244F92F-7ED6-4F97-A746-3B31FBA0B4C4}"/>
                </a:ext>
              </a:extLst>
            </p:cNvPr>
            <p:cNvGrpSpPr/>
            <p:nvPr/>
          </p:nvGrpSpPr>
          <p:grpSpPr>
            <a:xfrm>
              <a:off x="1968422" y="4101813"/>
              <a:ext cx="320468" cy="353204"/>
              <a:chOff x="848773" y="3063002"/>
              <a:chExt cx="885825" cy="976313"/>
            </a:xfrm>
          </p:grpSpPr>
          <p:sp>
            <p:nvSpPr>
              <p:cNvPr id="13" name="Freeform: Shape 12">
                <a:extLst>
                  <a:ext uri="{FF2B5EF4-FFF2-40B4-BE49-F238E27FC236}">
                    <a16:creationId xmlns:a16="http://schemas.microsoft.com/office/drawing/2014/main" xmlns="" id="{49718CCE-C693-41CB-BAEE-E43EBAEBABF4}"/>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4" name="Freeform: Shape 13">
                <a:extLst>
                  <a:ext uri="{FF2B5EF4-FFF2-40B4-BE49-F238E27FC236}">
                    <a16:creationId xmlns:a16="http://schemas.microsoft.com/office/drawing/2014/main" xmlns="" id="{13E1FA85-17D5-4AEF-84DB-5309C865992C}"/>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5" name="Freeform: Shape 14">
                <a:extLst>
                  <a:ext uri="{FF2B5EF4-FFF2-40B4-BE49-F238E27FC236}">
                    <a16:creationId xmlns:a16="http://schemas.microsoft.com/office/drawing/2014/main" xmlns="" id="{20D5E21E-BFAA-40EE-8616-A8850F225F4A}"/>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16" name="Group 15">
              <a:extLst>
                <a:ext uri="{FF2B5EF4-FFF2-40B4-BE49-F238E27FC236}">
                  <a16:creationId xmlns:a16="http://schemas.microsoft.com/office/drawing/2014/main" xmlns="" id="{77E6CAAD-9306-4EAA-8B22-8280BD6F0646}"/>
                </a:ext>
              </a:extLst>
            </p:cNvPr>
            <p:cNvGrpSpPr/>
            <p:nvPr/>
          </p:nvGrpSpPr>
          <p:grpSpPr>
            <a:xfrm>
              <a:off x="2585960" y="3790822"/>
              <a:ext cx="320468" cy="353204"/>
              <a:chOff x="848773" y="3063002"/>
              <a:chExt cx="885825" cy="976313"/>
            </a:xfrm>
          </p:grpSpPr>
          <p:sp>
            <p:nvSpPr>
              <p:cNvPr id="17" name="Freeform: Shape 16">
                <a:extLst>
                  <a:ext uri="{FF2B5EF4-FFF2-40B4-BE49-F238E27FC236}">
                    <a16:creationId xmlns:a16="http://schemas.microsoft.com/office/drawing/2014/main" xmlns="" id="{93DF2BAD-E676-4C8D-AF2B-3005B53598D4}"/>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8" name="Freeform: Shape 17">
                <a:extLst>
                  <a:ext uri="{FF2B5EF4-FFF2-40B4-BE49-F238E27FC236}">
                    <a16:creationId xmlns:a16="http://schemas.microsoft.com/office/drawing/2014/main" xmlns="" id="{F80B209A-BA3A-4F4D-89CD-279A5D3D52DA}"/>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9" name="Freeform: Shape 18">
                <a:extLst>
                  <a:ext uri="{FF2B5EF4-FFF2-40B4-BE49-F238E27FC236}">
                    <a16:creationId xmlns:a16="http://schemas.microsoft.com/office/drawing/2014/main" xmlns="" id="{240FDD07-EF3B-4B01-B61C-F544C16B3ED7}"/>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20" name="Group 19">
              <a:extLst>
                <a:ext uri="{FF2B5EF4-FFF2-40B4-BE49-F238E27FC236}">
                  <a16:creationId xmlns:a16="http://schemas.microsoft.com/office/drawing/2014/main" xmlns="" id="{4021622A-DA3A-4046-8B9A-53CFFF3DE9CD}"/>
                </a:ext>
              </a:extLst>
            </p:cNvPr>
            <p:cNvGrpSpPr/>
            <p:nvPr/>
          </p:nvGrpSpPr>
          <p:grpSpPr>
            <a:xfrm>
              <a:off x="3203496" y="4101813"/>
              <a:ext cx="320468" cy="353204"/>
              <a:chOff x="848773" y="3063002"/>
              <a:chExt cx="885825" cy="976313"/>
            </a:xfrm>
          </p:grpSpPr>
          <p:sp>
            <p:nvSpPr>
              <p:cNvPr id="21" name="Freeform: Shape 20">
                <a:extLst>
                  <a:ext uri="{FF2B5EF4-FFF2-40B4-BE49-F238E27FC236}">
                    <a16:creationId xmlns:a16="http://schemas.microsoft.com/office/drawing/2014/main" xmlns="" id="{3A9D5A2B-5BCE-49E3-9F38-57C031B5FDC0}"/>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22" name="Freeform: Shape 21">
                <a:extLst>
                  <a:ext uri="{FF2B5EF4-FFF2-40B4-BE49-F238E27FC236}">
                    <a16:creationId xmlns:a16="http://schemas.microsoft.com/office/drawing/2014/main" xmlns="" id="{30C632B0-7BAB-4B8D-A9E3-4D6AC1BD4315}"/>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23" name="Freeform: Shape 22">
                <a:extLst>
                  <a:ext uri="{FF2B5EF4-FFF2-40B4-BE49-F238E27FC236}">
                    <a16:creationId xmlns:a16="http://schemas.microsoft.com/office/drawing/2014/main" xmlns="" id="{209361A4-0E05-4DED-BD16-EDAA63B81025}"/>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sp>
        <p:nvSpPr>
          <p:cNvPr id="26" name="Text Placeholder 25">
            <a:extLst>
              <a:ext uri="{FF2B5EF4-FFF2-40B4-BE49-F238E27FC236}">
                <a16:creationId xmlns:a16="http://schemas.microsoft.com/office/drawing/2014/main" xmlns="" id="{9C0254C1-0ED8-4C52-A34C-EBB3B21E11B5}"/>
              </a:ext>
            </a:extLst>
          </p:cNvPr>
          <p:cNvSpPr>
            <a:spLocks noGrp="1"/>
          </p:cNvSpPr>
          <p:nvPr>
            <p:ph type="body" sz="quarter" idx="12"/>
          </p:nvPr>
        </p:nvSpPr>
        <p:spPr/>
        <p:txBody>
          <a:bodyPr/>
          <a:lstStyle/>
          <a:p>
            <a:r>
              <a:rPr lang="en-US" dirty="0" smtClean="0"/>
              <a:t>Drew </a:t>
            </a:r>
            <a:r>
              <a:rPr lang="en-US" dirty="0" err="1" smtClean="0"/>
              <a:t>Oetzel</a:t>
            </a:r>
            <a:r>
              <a:rPr lang="en-US" dirty="0" smtClean="0"/>
              <a:t>, Brandon </a:t>
            </a:r>
            <a:r>
              <a:rPr lang="en-US" dirty="0" err="1" smtClean="0"/>
              <a:t>Jozsa</a:t>
            </a:r>
            <a:r>
              <a:rPr lang="en-US" dirty="0" smtClean="0"/>
              <a:t>, Jordan Nielsen, </a:t>
            </a:r>
            <a:endParaRPr lang="en-US" dirty="0" smtClean="0"/>
          </a:p>
          <a:p>
            <a:r>
              <a:rPr lang="en-US" dirty="0"/>
              <a:t>Chris </a:t>
            </a:r>
            <a:r>
              <a:rPr lang="en-US" dirty="0" err="1" smtClean="0"/>
              <a:t>Wiederspan</a:t>
            </a:r>
            <a:endParaRPr lang="en-US" dirty="0"/>
          </a:p>
        </p:txBody>
      </p:sp>
    </p:spTree>
    <p:extLst>
      <p:ext uri="{BB962C8B-B14F-4D97-AF65-F5344CB8AC3E}">
        <p14:creationId xmlns:p14="http://schemas.microsoft.com/office/powerpoint/2010/main" val="741093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024629" cy="574040"/>
          </a:xfrm>
          <a:prstGeom prst="rect">
            <a:avLst/>
          </a:prstGeom>
        </p:spPr>
        <p:txBody>
          <a:bodyPr vert="horz" wrap="square" lIns="0" tIns="12700" rIns="0" bIns="0" rtlCol="0">
            <a:spAutoFit/>
          </a:bodyPr>
          <a:lstStyle/>
          <a:p>
            <a:pPr marL="12700">
              <a:lnSpc>
                <a:spcPct val="100000"/>
              </a:lnSpc>
              <a:spcBef>
                <a:spcPts val="100"/>
              </a:spcBef>
            </a:pPr>
            <a:r>
              <a:rPr sz="3600" spc="265" dirty="0">
                <a:solidFill>
                  <a:srgbClr val="000000"/>
                </a:solidFill>
              </a:rPr>
              <a:t>“Micro”</a:t>
            </a:r>
            <a:r>
              <a:rPr sz="3600" spc="-45" dirty="0">
                <a:solidFill>
                  <a:srgbClr val="000000"/>
                </a:solidFill>
              </a:rPr>
              <a:t> </a:t>
            </a:r>
            <a:r>
              <a:rPr sz="3600" spc="260" dirty="0">
                <a:solidFill>
                  <a:srgbClr val="000000"/>
                </a:solidFill>
              </a:rPr>
              <a:t>Services?</a:t>
            </a:r>
            <a:endParaRPr sz="3600"/>
          </a:p>
        </p:txBody>
      </p:sp>
      <p:sp>
        <p:nvSpPr>
          <p:cNvPr id="10" name="object 10"/>
          <p:cNvSpPr txBox="1">
            <a:spLocks noGrp="1"/>
          </p:cNvSpPr>
          <p:nvPr>
            <p:ph idx="1"/>
          </p:nvPr>
        </p:nvSpPr>
        <p:spPr>
          <a:prstGeom prst="rect">
            <a:avLst/>
          </a:prstGeom>
        </p:spPr>
        <p:txBody>
          <a:bodyPr vert="horz" wrap="square" lIns="0" tIns="210820" rIns="0" bIns="0" rtlCol="0">
            <a:spAutoFit/>
          </a:bodyPr>
          <a:lstStyle/>
          <a:p>
            <a:pPr marL="821690">
              <a:lnSpc>
                <a:spcPct val="100000"/>
              </a:lnSpc>
              <a:spcBef>
                <a:spcPts val="1660"/>
              </a:spcBef>
            </a:pPr>
            <a:r>
              <a:rPr spc="5" dirty="0"/>
              <a:t>Microservice</a:t>
            </a:r>
            <a:r>
              <a:rPr spc="-5" dirty="0"/>
              <a:t> A</a:t>
            </a:r>
          </a:p>
        </p:txBody>
      </p:sp>
      <p:sp>
        <p:nvSpPr>
          <p:cNvPr id="19" name="object 19"/>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10</a:t>
            </a:fld>
            <a:endParaRPr spc="70" dirty="0"/>
          </a:p>
        </p:txBody>
      </p:sp>
      <p:sp>
        <p:nvSpPr>
          <p:cNvPr id="3" name="object 3"/>
          <p:cNvSpPr/>
          <p:nvPr/>
        </p:nvSpPr>
        <p:spPr>
          <a:xfrm>
            <a:off x="488950" y="1738270"/>
            <a:ext cx="3657600" cy="4114800"/>
          </a:xfrm>
          <a:custGeom>
            <a:avLst/>
            <a:gdLst/>
            <a:ahLst/>
            <a:cxnLst/>
            <a:rect l="l" t="t" r="r" b="b"/>
            <a:pathLst>
              <a:path w="3657600" h="4114800">
                <a:moveTo>
                  <a:pt x="3657600" y="0"/>
                </a:moveTo>
                <a:lnTo>
                  <a:pt x="0" y="0"/>
                </a:lnTo>
                <a:lnTo>
                  <a:pt x="0" y="4114800"/>
                </a:lnTo>
                <a:lnTo>
                  <a:pt x="3657600" y="4114800"/>
                </a:lnTo>
                <a:lnTo>
                  <a:pt x="3657600" y="0"/>
                </a:lnTo>
                <a:close/>
              </a:path>
            </a:pathLst>
          </a:custGeom>
          <a:solidFill>
            <a:srgbClr val="CEE6F4"/>
          </a:solidFill>
        </p:spPr>
        <p:txBody>
          <a:bodyPr wrap="square" lIns="0" tIns="0" rIns="0" bIns="0" rtlCol="0"/>
          <a:lstStyle/>
          <a:p>
            <a:endParaRPr/>
          </a:p>
        </p:txBody>
      </p:sp>
      <p:sp>
        <p:nvSpPr>
          <p:cNvPr id="4" name="object 4"/>
          <p:cNvSpPr/>
          <p:nvPr/>
        </p:nvSpPr>
        <p:spPr>
          <a:xfrm>
            <a:off x="488950" y="1738270"/>
            <a:ext cx="3657600" cy="4114800"/>
          </a:xfrm>
          <a:custGeom>
            <a:avLst/>
            <a:gdLst/>
            <a:ahLst/>
            <a:cxnLst/>
            <a:rect l="l" t="t" r="r" b="b"/>
            <a:pathLst>
              <a:path w="3657600" h="4114800">
                <a:moveTo>
                  <a:pt x="1828800" y="4114800"/>
                </a:moveTo>
                <a:lnTo>
                  <a:pt x="0" y="4114800"/>
                </a:lnTo>
                <a:lnTo>
                  <a:pt x="0" y="0"/>
                </a:lnTo>
                <a:lnTo>
                  <a:pt x="3657600" y="0"/>
                </a:lnTo>
                <a:lnTo>
                  <a:pt x="3657600" y="4114800"/>
                </a:lnTo>
                <a:lnTo>
                  <a:pt x="1828800" y="411480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1174750" y="242788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6" name="object 6"/>
          <p:cNvSpPr txBox="1"/>
          <p:nvPr/>
        </p:nvSpPr>
        <p:spPr>
          <a:xfrm>
            <a:off x="1174750" y="3075580"/>
            <a:ext cx="2103120" cy="548640"/>
          </a:xfrm>
          <a:prstGeom prst="rect">
            <a:avLst/>
          </a:prstGeom>
          <a:solidFill>
            <a:srgbClr val="FFF34F"/>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1</a:t>
            </a:r>
            <a:endParaRPr sz="1800">
              <a:latin typeface="Tahoma"/>
              <a:cs typeface="Tahoma"/>
            </a:endParaRPr>
          </a:p>
        </p:txBody>
      </p:sp>
      <p:sp>
        <p:nvSpPr>
          <p:cNvPr id="7" name="object 7"/>
          <p:cNvSpPr txBox="1"/>
          <p:nvPr/>
        </p:nvSpPr>
        <p:spPr>
          <a:xfrm>
            <a:off x="1174750" y="3795670"/>
            <a:ext cx="2103120" cy="548640"/>
          </a:xfrm>
          <a:prstGeom prst="rect">
            <a:avLst/>
          </a:prstGeom>
          <a:solidFill>
            <a:srgbClr val="9C84BD"/>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2</a:t>
            </a:r>
            <a:endParaRPr sz="1800">
              <a:latin typeface="Tahoma"/>
              <a:cs typeface="Tahoma"/>
            </a:endParaRPr>
          </a:p>
        </p:txBody>
      </p:sp>
      <p:sp>
        <p:nvSpPr>
          <p:cNvPr id="8" name="object 8"/>
          <p:cNvSpPr txBox="1"/>
          <p:nvPr/>
        </p:nvSpPr>
        <p:spPr>
          <a:xfrm>
            <a:off x="1174750" y="4515760"/>
            <a:ext cx="2103120" cy="548640"/>
          </a:xfrm>
          <a:prstGeom prst="rect">
            <a:avLst/>
          </a:prstGeom>
          <a:solidFill>
            <a:srgbClr val="00B5BC"/>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3</a:t>
            </a:r>
            <a:endParaRPr sz="1800">
              <a:latin typeface="Tahoma"/>
              <a:cs typeface="Tahoma"/>
            </a:endParaRPr>
          </a:p>
        </p:txBody>
      </p:sp>
      <p:sp>
        <p:nvSpPr>
          <p:cNvPr id="9" name="object 9"/>
          <p:cNvSpPr txBox="1"/>
          <p:nvPr/>
        </p:nvSpPr>
        <p:spPr>
          <a:xfrm>
            <a:off x="1174750" y="5235850"/>
            <a:ext cx="2103120" cy="548640"/>
          </a:xfrm>
          <a:prstGeom prst="rect">
            <a:avLst/>
          </a:prstGeom>
          <a:solidFill>
            <a:srgbClr val="88C664"/>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4</a:t>
            </a:r>
            <a:endParaRPr sz="1800">
              <a:latin typeface="Tahoma"/>
              <a:cs typeface="Tahoma"/>
            </a:endParaRPr>
          </a:p>
        </p:txBody>
      </p:sp>
      <p:sp>
        <p:nvSpPr>
          <p:cNvPr id="11" name="object 11"/>
          <p:cNvSpPr txBox="1"/>
          <p:nvPr/>
        </p:nvSpPr>
        <p:spPr>
          <a:xfrm>
            <a:off x="6033770" y="242788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5" dirty="0">
                <a:latin typeface="Tahoma"/>
                <a:cs typeface="Tahoma"/>
              </a:rPr>
              <a:t>Service</a:t>
            </a:r>
            <a:r>
              <a:rPr sz="1800" spc="-140" dirty="0">
                <a:latin typeface="Tahoma"/>
                <a:cs typeface="Tahoma"/>
              </a:rPr>
              <a:t> </a:t>
            </a:r>
            <a:r>
              <a:rPr sz="1800" spc="170" dirty="0">
                <a:latin typeface="Tahoma"/>
                <a:cs typeface="Tahoma"/>
              </a:rPr>
              <a:t>B</a:t>
            </a:r>
            <a:endParaRPr sz="1800">
              <a:latin typeface="Tahoma"/>
              <a:cs typeface="Tahoma"/>
            </a:endParaRPr>
          </a:p>
        </p:txBody>
      </p:sp>
      <p:sp>
        <p:nvSpPr>
          <p:cNvPr id="12" name="object 12"/>
          <p:cNvSpPr txBox="1"/>
          <p:nvPr/>
        </p:nvSpPr>
        <p:spPr>
          <a:xfrm>
            <a:off x="6033770" y="3075580"/>
            <a:ext cx="2103120" cy="548640"/>
          </a:xfrm>
          <a:prstGeom prst="rect">
            <a:avLst/>
          </a:prstGeom>
          <a:solidFill>
            <a:srgbClr val="FFF34F"/>
          </a:solidFill>
          <a:ln w="3175">
            <a:solidFill>
              <a:srgbClr val="7F7F7F"/>
            </a:solidFill>
          </a:ln>
        </p:spPr>
        <p:txBody>
          <a:bodyPr vert="horz" wrap="square" lIns="0" tIns="125730" rIns="0" bIns="0" rtlCol="0">
            <a:spAutoFit/>
          </a:bodyPr>
          <a:lstStyle/>
          <a:p>
            <a:pPr marL="50482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5</a:t>
            </a:r>
            <a:endParaRPr sz="1800">
              <a:latin typeface="Tahoma"/>
              <a:cs typeface="Tahoma"/>
            </a:endParaRPr>
          </a:p>
        </p:txBody>
      </p:sp>
      <p:sp>
        <p:nvSpPr>
          <p:cNvPr id="13" name="object 13"/>
          <p:cNvSpPr txBox="1"/>
          <p:nvPr/>
        </p:nvSpPr>
        <p:spPr>
          <a:xfrm>
            <a:off x="6033770" y="3795670"/>
            <a:ext cx="2103120" cy="548640"/>
          </a:xfrm>
          <a:prstGeom prst="rect">
            <a:avLst/>
          </a:prstGeom>
          <a:solidFill>
            <a:srgbClr val="9C84BD"/>
          </a:solidFill>
          <a:ln w="3175">
            <a:solidFill>
              <a:srgbClr val="7F7F7F"/>
            </a:solidFill>
          </a:ln>
        </p:spPr>
        <p:txBody>
          <a:bodyPr vert="horz" wrap="square" lIns="0" tIns="125730" rIns="0" bIns="0" rtlCol="0">
            <a:spAutoFit/>
          </a:bodyPr>
          <a:lstStyle/>
          <a:p>
            <a:pPr marL="54165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6</a:t>
            </a:r>
            <a:endParaRPr sz="1800">
              <a:latin typeface="Tahoma"/>
              <a:cs typeface="Tahoma"/>
            </a:endParaRPr>
          </a:p>
        </p:txBody>
      </p:sp>
      <p:sp>
        <p:nvSpPr>
          <p:cNvPr id="14" name="object 14"/>
          <p:cNvSpPr txBox="1"/>
          <p:nvPr/>
        </p:nvSpPr>
        <p:spPr>
          <a:xfrm>
            <a:off x="6033770" y="4515760"/>
            <a:ext cx="2103120" cy="548640"/>
          </a:xfrm>
          <a:prstGeom prst="rect">
            <a:avLst/>
          </a:prstGeom>
          <a:solidFill>
            <a:srgbClr val="00B5BC"/>
          </a:solidFill>
          <a:ln w="3175">
            <a:solidFill>
              <a:srgbClr val="7F7F7F"/>
            </a:solidFill>
          </a:ln>
        </p:spPr>
        <p:txBody>
          <a:bodyPr vert="horz" wrap="square" lIns="0" tIns="125730" rIns="0" bIns="0" rtlCol="0">
            <a:spAutoFit/>
          </a:bodyPr>
          <a:lstStyle/>
          <a:p>
            <a:pPr marL="54165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7</a:t>
            </a:r>
            <a:endParaRPr sz="1800">
              <a:latin typeface="Tahoma"/>
              <a:cs typeface="Tahoma"/>
            </a:endParaRPr>
          </a:p>
        </p:txBody>
      </p:sp>
      <p:sp>
        <p:nvSpPr>
          <p:cNvPr id="15" name="object 15"/>
          <p:cNvSpPr txBox="1"/>
          <p:nvPr/>
        </p:nvSpPr>
        <p:spPr>
          <a:xfrm>
            <a:off x="6033770" y="5235850"/>
            <a:ext cx="2103120" cy="548640"/>
          </a:xfrm>
          <a:prstGeom prst="rect">
            <a:avLst/>
          </a:prstGeom>
          <a:solidFill>
            <a:srgbClr val="88C664"/>
          </a:solidFill>
          <a:ln w="3175">
            <a:solidFill>
              <a:srgbClr val="7F7F7F"/>
            </a:solidFill>
          </a:ln>
        </p:spPr>
        <p:txBody>
          <a:bodyPr vert="horz" wrap="square" lIns="0" tIns="125730" rIns="0" bIns="0" rtlCol="0">
            <a:spAutoFit/>
          </a:bodyPr>
          <a:lstStyle/>
          <a:p>
            <a:pPr marL="54165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8</a:t>
            </a:r>
            <a:endParaRPr sz="1800">
              <a:latin typeface="Tahoma"/>
              <a:cs typeface="Tahoma"/>
            </a:endParaRPr>
          </a:p>
        </p:txBody>
      </p:sp>
      <p:sp>
        <p:nvSpPr>
          <p:cNvPr id="16" name="object 16"/>
          <p:cNvSpPr txBox="1"/>
          <p:nvPr/>
        </p:nvSpPr>
        <p:spPr>
          <a:xfrm>
            <a:off x="5349240" y="1738270"/>
            <a:ext cx="3657600" cy="4114800"/>
          </a:xfrm>
          <a:prstGeom prst="rect">
            <a:avLst/>
          </a:prstGeom>
          <a:solidFill>
            <a:srgbClr val="CEE6F4"/>
          </a:solidFill>
          <a:ln w="3175">
            <a:solidFill>
              <a:srgbClr val="7F7F7F"/>
            </a:solidFill>
          </a:ln>
        </p:spPr>
        <p:txBody>
          <a:bodyPr vert="horz" wrap="square" lIns="0" tIns="210820" rIns="0" bIns="0" rtlCol="0">
            <a:spAutoFit/>
          </a:bodyPr>
          <a:lstStyle/>
          <a:p>
            <a:pPr marL="821055">
              <a:lnSpc>
                <a:spcPct val="100000"/>
              </a:lnSpc>
              <a:spcBef>
                <a:spcPts val="1660"/>
              </a:spcBef>
            </a:pPr>
            <a:r>
              <a:rPr sz="1800" b="1" spc="5" dirty="0">
                <a:latin typeface="Verdana"/>
                <a:cs typeface="Verdana"/>
              </a:rPr>
              <a:t>Microservice</a:t>
            </a:r>
            <a:r>
              <a:rPr sz="1800" b="1" dirty="0">
                <a:latin typeface="Verdana"/>
                <a:cs typeface="Verdana"/>
              </a:rPr>
              <a:t> B</a:t>
            </a:r>
            <a:endParaRPr sz="1800">
              <a:latin typeface="Verdana"/>
              <a:cs typeface="Verdana"/>
            </a:endParaRPr>
          </a:p>
        </p:txBody>
      </p:sp>
      <p:sp>
        <p:nvSpPr>
          <p:cNvPr id="17" name="object 17"/>
          <p:cNvSpPr/>
          <p:nvPr/>
        </p:nvSpPr>
        <p:spPr>
          <a:xfrm>
            <a:off x="4146550" y="3795670"/>
            <a:ext cx="1047750" cy="0"/>
          </a:xfrm>
          <a:custGeom>
            <a:avLst/>
            <a:gdLst/>
            <a:ahLst/>
            <a:cxnLst/>
            <a:rect l="l" t="t" r="r" b="b"/>
            <a:pathLst>
              <a:path w="1047750">
                <a:moveTo>
                  <a:pt x="0" y="0"/>
                </a:moveTo>
                <a:lnTo>
                  <a:pt x="1047750" y="0"/>
                </a:lnTo>
              </a:path>
            </a:pathLst>
          </a:custGeom>
          <a:ln w="3175">
            <a:solidFill>
              <a:srgbClr val="000000"/>
            </a:solidFill>
          </a:ln>
        </p:spPr>
        <p:txBody>
          <a:bodyPr wrap="square" lIns="0" tIns="0" rIns="0" bIns="0" rtlCol="0"/>
          <a:lstStyle/>
          <a:p>
            <a:endParaRPr/>
          </a:p>
        </p:txBody>
      </p:sp>
      <p:sp>
        <p:nvSpPr>
          <p:cNvPr id="18" name="object 18"/>
          <p:cNvSpPr/>
          <p:nvPr/>
        </p:nvSpPr>
        <p:spPr>
          <a:xfrm>
            <a:off x="5186679" y="3741060"/>
            <a:ext cx="162560" cy="109220"/>
          </a:xfrm>
          <a:custGeom>
            <a:avLst/>
            <a:gdLst/>
            <a:ahLst/>
            <a:cxnLst/>
            <a:rect l="l" t="t" r="r" b="b"/>
            <a:pathLst>
              <a:path w="162560" h="109220">
                <a:moveTo>
                  <a:pt x="0" y="0"/>
                </a:moveTo>
                <a:lnTo>
                  <a:pt x="0" y="109219"/>
                </a:lnTo>
                <a:lnTo>
                  <a:pt x="162560" y="54609"/>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522979"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spc="220" dirty="0">
                <a:solidFill>
                  <a:srgbClr val="000000"/>
                </a:solidFill>
              </a:rPr>
              <a:t>is</a:t>
            </a:r>
            <a:r>
              <a:rPr sz="3600" spc="-305" dirty="0">
                <a:solidFill>
                  <a:srgbClr val="000000"/>
                </a:solidFill>
              </a:rPr>
              <a:t> </a:t>
            </a:r>
            <a:r>
              <a:rPr sz="3600" spc="270" dirty="0">
                <a:solidFill>
                  <a:srgbClr val="000000"/>
                </a:solidFill>
              </a:rPr>
              <a:t>Envoy?</a:t>
            </a:r>
            <a:endParaRPr sz="3600"/>
          </a:p>
        </p:txBody>
      </p:sp>
      <p:sp>
        <p:nvSpPr>
          <p:cNvPr id="13" name="object 1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11</a:t>
            </a:fld>
            <a:endParaRPr spc="70" dirty="0"/>
          </a:p>
        </p:txBody>
      </p:sp>
      <p:sp>
        <p:nvSpPr>
          <p:cNvPr id="3" name="object 3"/>
          <p:cNvSpPr/>
          <p:nvPr/>
        </p:nvSpPr>
        <p:spPr>
          <a:xfrm>
            <a:off x="4480559" y="550820"/>
            <a:ext cx="3823970" cy="12788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4669" y="23212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534669" y="27187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6" name="object 6"/>
          <p:cNvSpPr txBox="1"/>
          <p:nvPr/>
        </p:nvSpPr>
        <p:spPr>
          <a:xfrm>
            <a:off x="534669" y="311749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7" name="object 7"/>
          <p:cNvSpPr txBox="1"/>
          <p:nvPr/>
        </p:nvSpPr>
        <p:spPr>
          <a:xfrm>
            <a:off x="534669" y="35150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8" name="object 8"/>
          <p:cNvSpPr txBox="1"/>
          <p:nvPr/>
        </p:nvSpPr>
        <p:spPr>
          <a:xfrm>
            <a:off x="534669" y="39125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9" name="object 9"/>
          <p:cNvSpPr txBox="1"/>
          <p:nvPr/>
        </p:nvSpPr>
        <p:spPr>
          <a:xfrm>
            <a:off x="534669" y="43100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0" name="object 10"/>
          <p:cNvSpPr txBox="1"/>
          <p:nvPr/>
        </p:nvSpPr>
        <p:spPr>
          <a:xfrm>
            <a:off x="534669" y="47088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1" name="object 11"/>
          <p:cNvSpPr txBox="1"/>
          <p:nvPr/>
        </p:nvSpPr>
        <p:spPr>
          <a:xfrm>
            <a:off x="534669" y="51063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2" name="object 12"/>
          <p:cNvSpPr txBox="1"/>
          <p:nvPr/>
        </p:nvSpPr>
        <p:spPr>
          <a:xfrm>
            <a:off x="750569" y="2126889"/>
            <a:ext cx="5116195" cy="3209290"/>
          </a:xfrm>
          <a:prstGeom prst="rect">
            <a:avLst/>
          </a:prstGeom>
        </p:spPr>
        <p:txBody>
          <a:bodyPr vert="horz" wrap="square" lIns="0" tIns="137160" rIns="0" bIns="0" rtlCol="0">
            <a:spAutoFit/>
          </a:bodyPr>
          <a:lstStyle/>
          <a:p>
            <a:pPr marL="12700">
              <a:lnSpc>
                <a:spcPct val="100000"/>
              </a:lnSpc>
              <a:spcBef>
                <a:spcPts val="1080"/>
              </a:spcBef>
            </a:pPr>
            <a:r>
              <a:rPr sz="1800" spc="130" dirty="0">
                <a:latin typeface="Tahoma"/>
                <a:cs typeface="Tahoma"/>
              </a:rPr>
              <a:t>service </a:t>
            </a:r>
            <a:r>
              <a:rPr sz="1800" spc="100" dirty="0">
                <a:latin typeface="Tahoma"/>
                <a:cs typeface="Tahoma"/>
              </a:rPr>
              <a:t>proxy, </a:t>
            </a:r>
            <a:r>
              <a:rPr sz="1800" spc="140" dirty="0">
                <a:latin typeface="Tahoma"/>
                <a:cs typeface="Tahoma"/>
              </a:rPr>
              <a:t>developed </a:t>
            </a:r>
            <a:r>
              <a:rPr sz="1800" spc="155" dirty="0">
                <a:latin typeface="Tahoma"/>
                <a:cs typeface="Tahoma"/>
              </a:rPr>
              <a:t>by</a:t>
            </a:r>
            <a:r>
              <a:rPr sz="1800" spc="-340" dirty="0">
                <a:latin typeface="Tahoma"/>
                <a:cs typeface="Tahoma"/>
              </a:rPr>
              <a:t> </a:t>
            </a:r>
            <a:r>
              <a:rPr sz="1800" spc="55" dirty="0">
                <a:latin typeface="Tahoma"/>
                <a:cs typeface="Tahoma"/>
              </a:rPr>
              <a:t>Lyft</a:t>
            </a:r>
            <a:endParaRPr sz="1800">
              <a:latin typeface="Tahoma"/>
              <a:cs typeface="Tahoma"/>
            </a:endParaRPr>
          </a:p>
          <a:p>
            <a:pPr marL="12700" marR="5080">
              <a:lnSpc>
                <a:spcPct val="144900"/>
              </a:lnSpc>
              <a:spcBef>
                <a:spcPts val="10"/>
              </a:spcBef>
            </a:pPr>
            <a:r>
              <a:rPr sz="1800" spc="114" dirty="0">
                <a:latin typeface="Tahoma"/>
                <a:cs typeface="Tahoma"/>
              </a:rPr>
              <a:t>written</a:t>
            </a:r>
            <a:r>
              <a:rPr sz="1800" spc="-10" dirty="0">
                <a:latin typeface="Tahoma"/>
                <a:cs typeface="Tahoma"/>
              </a:rPr>
              <a:t> </a:t>
            </a:r>
            <a:r>
              <a:rPr sz="1800" spc="110" dirty="0">
                <a:latin typeface="Tahoma"/>
                <a:cs typeface="Tahoma"/>
              </a:rPr>
              <a:t>in</a:t>
            </a:r>
            <a:r>
              <a:rPr sz="1800" spc="-5" dirty="0">
                <a:latin typeface="Tahoma"/>
                <a:cs typeface="Tahoma"/>
              </a:rPr>
              <a:t> </a:t>
            </a:r>
            <a:r>
              <a:rPr sz="1800" spc="150" dirty="0">
                <a:latin typeface="Tahoma"/>
                <a:cs typeface="Tahoma"/>
              </a:rPr>
              <a:t>C++,</a:t>
            </a:r>
            <a:r>
              <a:rPr sz="1800" spc="-10" dirty="0">
                <a:latin typeface="Tahoma"/>
                <a:cs typeface="Tahoma"/>
              </a:rPr>
              <a:t> </a:t>
            </a:r>
            <a:r>
              <a:rPr sz="1800" spc="125" dirty="0">
                <a:latin typeface="Tahoma"/>
                <a:cs typeface="Tahoma"/>
              </a:rPr>
              <a:t>highly</a:t>
            </a:r>
            <a:r>
              <a:rPr sz="1800" dirty="0">
                <a:latin typeface="Tahoma"/>
                <a:cs typeface="Tahoma"/>
              </a:rPr>
              <a:t> </a:t>
            </a:r>
            <a:r>
              <a:rPr sz="1800" spc="110" dirty="0">
                <a:latin typeface="Tahoma"/>
                <a:cs typeface="Tahoma"/>
              </a:rPr>
              <a:t>parallel,</a:t>
            </a:r>
            <a:r>
              <a:rPr sz="1800" spc="-5" dirty="0">
                <a:latin typeface="Tahoma"/>
                <a:cs typeface="Tahoma"/>
              </a:rPr>
              <a:t> </a:t>
            </a:r>
            <a:r>
              <a:rPr sz="1800" spc="114" dirty="0">
                <a:latin typeface="Tahoma"/>
                <a:cs typeface="Tahoma"/>
              </a:rPr>
              <a:t>non-blocking  </a:t>
            </a:r>
            <a:r>
              <a:rPr sz="1800" spc="85" dirty="0">
                <a:latin typeface="Tahoma"/>
                <a:cs typeface="Tahoma"/>
              </a:rPr>
              <a:t>L3/4 </a:t>
            </a:r>
            <a:r>
              <a:rPr sz="1800" spc="125" dirty="0">
                <a:latin typeface="Tahoma"/>
                <a:cs typeface="Tahoma"/>
              </a:rPr>
              <a:t>network</a:t>
            </a:r>
            <a:r>
              <a:rPr sz="1800" spc="-75" dirty="0">
                <a:latin typeface="Tahoma"/>
                <a:cs typeface="Tahoma"/>
              </a:rPr>
              <a:t> </a:t>
            </a:r>
            <a:r>
              <a:rPr sz="1800" spc="95" dirty="0">
                <a:latin typeface="Tahoma"/>
                <a:cs typeface="Tahoma"/>
              </a:rPr>
              <a:t>filter</a:t>
            </a:r>
            <a:endParaRPr sz="1800">
              <a:latin typeface="Tahoma"/>
              <a:cs typeface="Tahoma"/>
            </a:endParaRPr>
          </a:p>
          <a:p>
            <a:pPr marL="12700" marR="2425700">
              <a:lnSpc>
                <a:spcPct val="144900"/>
              </a:lnSpc>
            </a:pPr>
            <a:r>
              <a:rPr sz="1800" spc="114" dirty="0">
                <a:latin typeface="Tahoma"/>
                <a:cs typeface="Tahoma"/>
              </a:rPr>
              <a:t>out</a:t>
            </a:r>
            <a:r>
              <a:rPr sz="1800" dirty="0">
                <a:latin typeface="Tahoma"/>
                <a:cs typeface="Tahoma"/>
              </a:rPr>
              <a:t> </a:t>
            </a:r>
            <a:r>
              <a:rPr sz="1800" spc="85" dirty="0">
                <a:latin typeface="Tahoma"/>
                <a:cs typeface="Tahoma"/>
              </a:rPr>
              <a:t>of</a:t>
            </a:r>
            <a:r>
              <a:rPr sz="1800" dirty="0">
                <a:latin typeface="Tahoma"/>
                <a:cs typeface="Tahoma"/>
              </a:rPr>
              <a:t> </a:t>
            </a:r>
            <a:r>
              <a:rPr sz="1800" spc="130" dirty="0">
                <a:latin typeface="Tahoma"/>
                <a:cs typeface="Tahoma"/>
              </a:rPr>
              <a:t>the</a:t>
            </a:r>
            <a:r>
              <a:rPr sz="1800" spc="-5" dirty="0">
                <a:latin typeface="Tahoma"/>
                <a:cs typeface="Tahoma"/>
              </a:rPr>
              <a:t> </a:t>
            </a:r>
            <a:r>
              <a:rPr sz="1800" spc="125" dirty="0">
                <a:latin typeface="Tahoma"/>
                <a:cs typeface="Tahoma"/>
              </a:rPr>
              <a:t>box</a:t>
            </a:r>
            <a:r>
              <a:rPr sz="1800" dirty="0">
                <a:latin typeface="Tahoma"/>
                <a:cs typeface="Tahoma"/>
              </a:rPr>
              <a:t> </a:t>
            </a:r>
            <a:r>
              <a:rPr sz="1800" spc="135" dirty="0">
                <a:latin typeface="Tahoma"/>
                <a:cs typeface="Tahoma"/>
              </a:rPr>
              <a:t>L7</a:t>
            </a:r>
            <a:r>
              <a:rPr sz="1800" spc="-10" dirty="0">
                <a:latin typeface="Tahoma"/>
                <a:cs typeface="Tahoma"/>
              </a:rPr>
              <a:t> </a:t>
            </a:r>
            <a:r>
              <a:rPr sz="1800" spc="100" dirty="0">
                <a:latin typeface="Tahoma"/>
                <a:cs typeface="Tahoma"/>
              </a:rPr>
              <a:t>filters  </a:t>
            </a:r>
            <a:r>
              <a:rPr sz="1800" spc="70" dirty="0">
                <a:latin typeface="Tahoma"/>
                <a:cs typeface="Tahoma"/>
              </a:rPr>
              <a:t>HTTP </a:t>
            </a:r>
            <a:r>
              <a:rPr sz="1800" spc="85" dirty="0">
                <a:latin typeface="Tahoma"/>
                <a:cs typeface="Tahoma"/>
              </a:rPr>
              <a:t>2, </a:t>
            </a:r>
            <a:r>
              <a:rPr sz="1800" spc="120" dirty="0">
                <a:latin typeface="Tahoma"/>
                <a:cs typeface="Tahoma"/>
              </a:rPr>
              <a:t>including</a:t>
            </a:r>
            <a:r>
              <a:rPr sz="1800" spc="-190" dirty="0">
                <a:latin typeface="Tahoma"/>
                <a:cs typeface="Tahoma"/>
              </a:rPr>
              <a:t> </a:t>
            </a:r>
            <a:r>
              <a:rPr sz="1800" spc="130" dirty="0">
                <a:latin typeface="Tahoma"/>
                <a:cs typeface="Tahoma"/>
              </a:rPr>
              <a:t>gRPC</a:t>
            </a:r>
            <a:endParaRPr sz="1800">
              <a:latin typeface="Tahoma"/>
              <a:cs typeface="Tahoma"/>
            </a:endParaRPr>
          </a:p>
          <a:p>
            <a:pPr marL="12700" marR="165100">
              <a:lnSpc>
                <a:spcPct val="144900"/>
              </a:lnSpc>
              <a:spcBef>
                <a:spcPts val="10"/>
              </a:spcBef>
            </a:pPr>
            <a:r>
              <a:rPr sz="1800" spc="135" dirty="0">
                <a:latin typeface="Tahoma"/>
                <a:cs typeface="Tahoma"/>
              </a:rPr>
              <a:t>baked </a:t>
            </a:r>
            <a:r>
              <a:rPr sz="1800" spc="110" dirty="0">
                <a:latin typeface="Tahoma"/>
                <a:cs typeface="Tahoma"/>
              </a:rPr>
              <a:t>in </a:t>
            </a:r>
            <a:r>
              <a:rPr sz="1800" spc="130" dirty="0">
                <a:latin typeface="Tahoma"/>
                <a:cs typeface="Tahoma"/>
              </a:rPr>
              <a:t>service </a:t>
            </a:r>
            <a:r>
              <a:rPr sz="1800" spc="114" dirty="0">
                <a:latin typeface="Tahoma"/>
                <a:cs typeface="Tahoma"/>
              </a:rPr>
              <a:t>discovery/health</a:t>
            </a:r>
            <a:r>
              <a:rPr sz="1800" spc="-335" dirty="0">
                <a:latin typeface="Tahoma"/>
                <a:cs typeface="Tahoma"/>
              </a:rPr>
              <a:t> </a:t>
            </a:r>
            <a:r>
              <a:rPr sz="1800" spc="135" dirty="0">
                <a:latin typeface="Tahoma"/>
                <a:cs typeface="Tahoma"/>
              </a:rPr>
              <a:t>checking  </a:t>
            </a:r>
            <a:r>
              <a:rPr sz="1800" spc="150" dirty="0">
                <a:latin typeface="Tahoma"/>
                <a:cs typeface="Tahoma"/>
              </a:rPr>
              <a:t>advanced </a:t>
            </a:r>
            <a:r>
              <a:rPr sz="1800" spc="125" dirty="0">
                <a:latin typeface="Tahoma"/>
                <a:cs typeface="Tahoma"/>
              </a:rPr>
              <a:t>load</a:t>
            </a:r>
            <a:r>
              <a:rPr sz="1800" spc="-135" dirty="0">
                <a:latin typeface="Tahoma"/>
                <a:cs typeface="Tahoma"/>
              </a:rPr>
              <a:t> </a:t>
            </a:r>
            <a:r>
              <a:rPr sz="1800" spc="130" dirty="0">
                <a:latin typeface="Tahoma"/>
                <a:cs typeface="Tahoma"/>
              </a:rPr>
              <a:t>balancing</a:t>
            </a:r>
            <a:endParaRPr sz="1800">
              <a:latin typeface="Tahoma"/>
              <a:cs typeface="Tahoma"/>
            </a:endParaRPr>
          </a:p>
          <a:p>
            <a:pPr marL="12700">
              <a:lnSpc>
                <a:spcPct val="100000"/>
              </a:lnSpc>
              <a:spcBef>
                <a:spcPts val="969"/>
              </a:spcBef>
            </a:pPr>
            <a:r>
              <a:rPr sz="1800" spc="105" dirty="0">
                <a:latin typeface="Tahoma"/>
                <a:cs typeface="Tahoma"/>
              </a:rPr>
              <a:t>stats, </a:t>
            </a:r>
            <a:r>
              <a:rPr sz="1800" spc="120" dirty="0">
                <a:latin typeface="Tahoma"/>
                <a:cs typeface="Tahoma"/>
              </a:rPr>
              <a:t>metrics,</a:t>
            </a:r>
            <a:r>
              <a:rPr sz="1800" spc="-90" dirty="0">
                <a:latin typeface="Tahoma"/>
                <a:cs typeface="Tahoma"/>
              </a:rPr>
              <a:t> </a:t>
            </a:r>
            <a:r>
              <a:rPr sz="1800" spc="120" dirty="0">
                <a:latin typeface="Tahoma"/>
                <a:cs typeface="Tahoma"/>
              </a:rPr>
              <a:t>tracing</a:t>
            </a:r>
            <a:endParaRPr sz="1800">
              <a:latin typeface="Tahoma"/>
              <a:cs typeface="Tahom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298825" cy="574040"/>
          </a:xfrm>
          <a:prstGeom prst="rect">
            <a:avLst/>
          </a:prstGeom>
        </p:spPr>
        <p:txBody>
          <a:bodyPr vert="horz" wrap="square" lIns="0" tIns="12700" rIns="0" bIns="0" rtlCol="0">
            <a:spAutoFit/>
          </a:bodyPr>
          <a:lstStyle/>
          <a:p>
            <a:pPr marL="12700">
              <a:lnSpc>
                <a:spcPct val="100000"/>
              </a:lnSpc>
              <a:spcBef>
                <a:spcPts val="100"/>
              </a:spcBef>
            </a:pPr>
            <a:r>
              <a:rPr sz="3600" spc="265" dirty="0">
                <a:solidFill>
                  <a:srgbClr val="000000"/>
                </a:solidFill>
              </a:rPr>
              <a:t>Sidecar</a:t>
            </a:r>
            <a:r>
              <a:rPr sz="3600" spc="-80" dirty="0">
                <a:solidFill>
                  <a:srgbClr val="000000"/>
                </a:solidFill>
              </a:rPr>
              <a:t> </a:t>
            </a:r>
            <a:r>
              <a:rPr sz="3600" spc="300" dirty="0">
                <a:solidFill>
                  <a:srgbClr val="000000"/>
                </a:solidFill>
              </a:rPr>
              <a:t>model</a:t>
            </a:r>
            <a:endParaRPr sz="3600"/>
          </a:p>
        </p:txBody>
      </p:sp>
      <p:sp>
        <p:nvSpPr>
          <p:cNvPr id="26" name="object 26"/>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12</a:t>
            </a:fld>
            <a:endParaRPr spc="70" dirty="0"/>
          </a:p>
        </p:txBody>
      </p:sp>
      <p:sp>
        <p:nvSpPr>
          <p:cNvPr id="3" name="object 3"/>
          <p:cNvSpPr/>
          <p:nvPr/>
        </p:nvSpPr>
        <p:spPr>
          <a:xfrm>
            <a:off x="57404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57404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74295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6" name="object 6"/>
          <p:cNvSpPr/>
          <p:nvPr/>
        </p:nvSpPr>
        <p:spPr>
          <a:xfrm>
            <a:off x="1116330"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7" name="object 7"/>
          <p:cNvSpPr/>
          <p:nvPr/>
        </p:nvSpPr>
        <p:spPr>
          <a:xfrm>
            <a:off x="1116330"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89"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574040" y="2350410"/>
            <a:ext cx="2468880" cy="2771140"/>
          </a:xfrm>
          <a:prstGeom prst="rect">
            <a:avLst/>
          </a:prstGeom>
        </p:spPr>
        <p:txBody>
          <a:bodyPr vert="horz" wrap="square" lIns="0" tIns="210820" rIns="0" bIns="0" rtlCol="0">
            <a:spAutoFit/>
          </a:bodyPr>
          <a:lstStyle/>
          <a:p>
            <a:pPr marL="26670" algn="ctr">
              <a:lnSpc>
                <a:spcPct val="100000"/>
              </a:lnSpc>
              <a:spcBef>
                <a:spcPts val="1660"/>
              </a:spcBef>
            </a:pPr>
            <a:r>
              <a:rPr sz="1800" b="1" spc="5" dirty="0">
                <a:latin typeface="Verdana"/>
                <a:cs typeface="Verdana"/>
              </a:rPr>
              <a:t>Microservice</a:t>
            </a:r>
            <a:r>
              <a:rPr sz="1800" b="1" spc="-10" dirty="0">
                <a:latin typeface="Verdana"/>
                <a:cs typeface="Verdana"/>
              </a:rPr>
              <a:t> </a:t>
            </a:r>
            <a:r>
              <a:rPr sz="1800" b="1" spc="-5" dirty="0">
                <a:latin typeface="Verdana"/>
                <a:cs typeface="Verdana"/>
              </a:rPr>
              <a:t>A</a:t>
            </a:r>
            <a:endParaRPr sz="18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spcBef>
                <a:spcPts val="20"/>
              </a:spcBef>
            </a:pPr>
            <a:endParaRPr sz="1750">
              <a:latin typeface="Verdana"/>
              <a:cs typeface="Verdana"/>
            </a:endParaRPr>
          </a:p>
          <a:p>
            <a:pPr marR="5080" algn="ctr">
              <a:lnSpc>
                <a:spcPct val="100000"/>
              </a:lnSpc>
              <a:spcBef>
                <a:spcPts val="5"/>
              </a:spcBef>
            </a:pPr>
            <a:r>
              <a:rPr sz="1800" spc="145" dirty="0">
                <a:latin typeface="Tahoma"/>
                <a:cs typeface="Tahoma"/>
              </a:rPr>
              <a:t>Envoy</a:t>
            </a:r>
            <a:endParaRPr sz="1800">
              <a:latin typeface="Tahoma"/>
              <a:cs typeface="Tahoma"/>
            </a:endParaRPr>
          </a:p>
        </p:txBody>
      </p:sp>
      <p:sp>
        <p:nvSpPr>
          <p:cNvPr id="9" name="object 9"/>
          <p:cNvSpPr/>
          <p:nvPr/>
        </p:nvSpPr>
        <p:spPr>
          <a:xfrm>
            <a:off x="6035040" y="92350"/>
            <a:ext cx="2926080" cy="164846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795779" y="374360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1" name="object 11"/>
          <p:cNvSpPr/>
          <p:nvPr/>
        </p:nvSpPr>
        <p:spPr>
          <a:xfrm>
            <a:off x="1742439"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12" name="object 12"/>
          <p:cNvSpPr/>
          <p:nvPr/>
        </p:nvSpPr>
        <p:spPr>
          <a:xfrm>
            <a:off x="1746250" y="4071260"/>
            <a:ext cx="107950" cy="163830"/>
          </a:xfrm>
          <a:custGeom>
            <a:avLst/>
            <a:gdLst/>
            <a:ahLst/>
            <a:cxnLst/>
            <a:rect l="l" t="t" r="r" b="b"/>
            <a:pathLst>
              <a:path w="107950" h="163829">
                <a:moveTo>
                  <a:pt x="107950" y="0"/>
                </a:moveTo>
                <a:lnTo>
                  <a:pt x="0" y="2539"/>
                </a:lnTo>
                <a:lnTo>
                  <a:pt x="55880" y="163829"/>
                </a:lnTo>
                <a:lnTo>
                  <a:pt x="107950" y="0"/>
                </a:lnTo>
                <a:close/>
              </a:path>
            </a:pathLst>
          </a:custGeom>
          <a:solidFill>
            <a:srgbClr val="000000"/>
          </a:solidFill>
        </p:spPr>
        <p:txBody>
          <a:bodyPr wrap="square" lIns="0" tIns="0" rIns="0" bIns="0" rtlCol="0"/>
          <a:lstStyle/>
          <a:p>
            <a:endParaRPr/>
          </a:p>
        </p:txBody>
      </p:sp>
      <p:sp>
        <p:nvSpPr>
          <p:cNvPr id="13" name="object 13"/>
          <p:cNvSpPr/>
          <p:nvPr/>
        </p:nvSpPr>
        <p:spPr>
          <a:xfrm>
            <a:off x="5974079"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4" name="object 14"/>
          <p:cNvSpPr txBox="1"/>
          <p:nvPr/>
        </p:nvSpPr>
        <p:spPr>
          <a:xfrm>
            <a:off x="61417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5" name="object 15"/>
          <p:cNvSpPr/>
          <p:nvPr/>
        </p:nvSpPr>
        <p:spPr>
          <a:xfrm>
            <a:off x="6516369"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16" name="object 16"/>
          <p:cNvSpPr/>
          <p:nvPr/>
        </p:nvSpPr>
        <p:spPr>
          <a:xfrm>
            <a:off x="6516369"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90" y="630912"/>
                </a:lnTo>
                <a:lnTo>
                  <a:pt x="1338897" y="606742"/>
                </a:lnTo>
                <a:lnTo>
                  <a:pt x="1363503" y="572571"/>
                </a:lnTo>
                <a:lnTo>
                  <a:pt x="1372870" y="533400"/>
                </a:lnTo>
                <a:lnTo>
                  <a:pt x="1372870" y="105410"/>
                </a:lnTo>
                <a:lnTo>
                  <a:pt x="1363503" y="66436"/>
                </a:lnTo>
                <a:lnTo>
                  <a:pt x="1338897" y="32702"/>
                </a:lnTo>
                <a:lnTo>
                  <a:pt x="1304290"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17" name="object 17"/>
          <p:cNvSpPr txBox="1"/>
          <p:nvPr/>
        </p:nvSpPr>
        <p:spPr>
          <a:xfrm>
            <a:off x="5974079" y="2350410"/>
            <a:ext cx="2468880" cy="2771140"/>
          </a:xfrm>
          <a:prstGeom prst="rect">
            <a:avLst/>
          </a:prstGeom>
          <a:ln w="3175">
            <a:solidFill>
              <a:srgbClr val="7F7F7F"/>
            </a:solidFill>
          </a:ln>
        </p:spPr>
        <p:txBody>
          <a:bodyPr vert="horz" wrap="square" lIns="0" tIns="210820" rIns="0" bIns="0" rtlCol="0">
            <a:spAutoFit/>
          </a:bodyPr>
          <a:lstStyle/>
          <a:p>
            <a:pPr marL="23495" algn="ctr">
              <a:lnSpc>
                <a:spcPct val="100000"/>
              </a:lnSpc>
              <a:spcBef>
                <a:spcPts val="1660"/>
              </a:spcBef>
            </a:pPr>
            <a:r>
              <a:rPr sz="1800" b="1" spc="5" dirty="0">
                <a:latin typeface="Verdana"/>
                <a:cs typeface="Verdana"/>
              </a:rPr>
              <a:t>Microservice</a:t>
            </a:r>
            <a:r>
              <a:rPr sz="1800" b="1" spc="-10" dirty="0">
                <a:latin typeface="Verdana"/>
                <a:cs typeface="Verdana"/>
              </a:rPr>
              <a:t> </a:t>
            </a:r>
            <a:r>
              <a:rPr sz="1800" b="1" dirty="0">
                <a:latin typeface="Verdana"/>
                <a:cs typeface="Verdana"/>
              </a:rPr>
              <a:t>B</a:t>
            </a:r>
            <a:endParaRPr sz="18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spcBef>
                <a:spcPts val="20"/>
              </a:spcBef>
            </a:pPr>
            <a:endParaRPr sz="1750">
              <a:latin typeface="Verdana"/>
              <a:cs typeface="Verdana"/>
            </a:endParaRPr>
          </a:p>
          <a:p>
            <a:pPr marR="5080" algn="ctr">
              <a:lnSpc>
                <a:spcPct val="100000"/>
              </a:lnSpc>
              <a:spcBef>
                <a:spcPts val="5"/>
              </a:spcBef>
            </a:pPr>
            <a:r>
              <a:rPr sz="1800" spc="145" dirty="0">
                <a:latin typeface="Tahoma"/>
                <a:cs typeface="Tahoma"/>
              </a:rPr>
              <a:t>Envoy</a:t>
            </a:r>
            <a:endParaRPr sz="1800">
              <a:latin typeface="Tahoma"/>
              <a:cs typeface="Tahoma"/>
            </a:endParaRPr>
          </a:p>
        </p:txBody>
      </p:sp>
      <p:sp>
        <p:nvSpPr>
          <p:cNvPr id="18" name="object 18"/>
          <p:cNvSpPr/>
          <p:nvPr/>
        </p:nvSpPr>
        <p:spPr>
          <a:xfrm>
            <a:off x="719581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19" name="object 19"/>
          <p:cNvSpPr/>
          <p:nvPr/>
        </p:nvSpPr>
        <p:spPr>
          <a:xfrm>
            <a:off x="7142480" y="3588660"/>
            <a:ext cx="107950" cy="162560"/>
          </a:xfrm>
          <a:custGeom>
            <a:avLst/>
            <a:gdLst/>
            <a:ahLst/>
            <a:cxnLst/>
            <a:rect l="l" t="t" r="r" b="b"/>
            <a:pathLst>
              <a:path w="107950" h="162560">
                <a:moveTo>
                  <a:pt x="50800" y="0"/>
                </a:moveTo>
                <a:lnTo>
                  <a:pt x="0" y="162559"/>
                </a:lnTo>
                <a:lnTo>
                  <a:pt x="107950" y="161289"/>
                </a:lnTo>
                <a:lnTo>
                  <a:pt x="50800" y="0"/>
                </a:lnTo>
                <a:close/>
              </a:path>
            </a:pathLst>
          </a:custGeom>
          <a:solidFill>
            <a:srgbClr val="000000"/>
          </a:solidFill>
        </p:spPr>
        <p:txBody>
          <a:bodyPr wrap="square" lIns="0" tIns="0" rIns="0" bIns="0" rtlCol="0"/>
          <a:lstStyle/>
          <a:p>
            <a:endParaRPr/>
          </a:p>
        </p:txBody>
      </p:sp>
      <p:sp>
        <p:nvSpPr>
          <p:cNvPr id="20" name="object 20"/>
          <p:cNvSpPr/>
          <p:nvPr/>
        </p:nvSpPr>
        <p:spPr>
          <a:xfrm>
            <a:off x="7146290" y="4071260"/>
            <a:ext cx="107950" cy="163830"/>
          </a:xfrm>
          <a:custGeom>
            <a:avLst/>
            <a:gdLst/>
            <a:ahLst/>
            <a:cxnLst/>
            <a:rect l="l" t="t" r="r" b="b"/>
            <a:pathLst>
              <a:path w="107950" h="163829">
                <a:moveTo>
                  <a:pt x="107950" y="0"/>
                </a:moveTo>
                <a:lnTo>
                  <a:pt x="0" y="2539"/>
                </a:lnTo>
                <a:lnTo>
                  <a:pt x="55879" y="163829"/>
                </a:lnTo>
                <a:lnTo>
                  <a:pt x="107950" y="0"/>
                </a:lnTo>
                <a:close/>
              </a:path>
            </a:pathLst>
          </a:custGeom>
          <a:solidFill>
            <a:srgbClr val="000000"/>
          </a:solidFill>
        </p:spPr>
        <p:txBody>
          <a:bodyPr wrap="square" lIns="0" tIns="0" rIns="0" bIns="0" rtlCol="0"/>
          <a:lstStyle/>
          <a:p>
            <a:endParaRPr/>
          </a:p>
        </p:txBody>
      </p:sp>
      <p:sp>
        <p:nvSpPr>
          <p:cNvPr id="21" name="object 21"/>
          <p:cNvSpPr/>
          <p:nvPr/>
        </p:nvSpPr>
        <p:spPr>
          <a:xfrm>
            <a:off x="3042920" y="3735980"/>
            <a:ext cx="2776220" cy="0"/>
          </a:xfrm>
          <a:custGeom>
            <a:avLst/>
            <a:gdLst/>
            <a:ahLst/>
            <a:cxnLst/>
            <a:rect l="l" t="t" r="r" b="b"/>
            <a:pathLst>
              <a:path w="2776220">
                <a:moveTo>
                  <a:pt x="0" y="0"/>
                </a:moveTo>
                <a:lnTo>
                  <a:pt x="2776220" y="0"/>
                </a:lnTo>
              </a:path>
            </a:pathLst>
          </a:custGeom>
          <a:ln w="3175">
            <a:solidFill>
              <a:srgbClr val="000000"/>
            </a:solidFill>
          </a:ln>
        </p:spPr>
        <p:txBody>
          <a:bodyPr wrap="square" lIns="0" tIns="0" rIns="0" bIns="0" rtlCol="0"/>
          <a:lstStyle/>
          <a:p>
            <a:endParaRPr/>
          </a:p>
        </p:txBody>
      </p:sp>
      <p:sp>
        <p:nvSpPr>
          <p:cNvPr id="22" name="object 22"/>
          <p:cNvSpPr/>
          <p:nvPr/>
        </p:nvSpPr>
        <p:spPr>
          <a:xfrm>
            <a:off x="5811520" y="3681370"/>
            <a:ext cx="162560" cy="107950"/>
          </a:xfrm>
          <a:custGeom>
            <a:avLst/>
            <a:gdLst/>
            <a:ahLst/>
            <a:cxnLst/>
            <a:rect l="l" t="t" r="r" b="b"/>
            <a:pathLst>
              <a:path w="162560" h="107950">
                <a:moveTo>
                  <a:pt x="0" y="0"/>
                </a:moveTo>
                <a:lnTo>
                  <a:pt x="0" y="107950"/>
                </a:lnTo>
                <a:lnTo>
                  <a:pt x="162559" y="54610"/>
                </a:lnTo>
                <a:lnTo>
                  <a:pt x="0" y="0"/>
                </a:lnTo>
                <a:close/>
              </a:path>
            </a:pathLst>
          </a:custGeom>
          <a:solidFill>
            <a:srgbClr val="000000"/>
          </a:solidFill>
        </p:spPr>
        <p:txBody>
          <a:bodyPr wrap="square" lIns="0" tIns="0" rIns="0" bIns="0" rtlCol="0"/>
          <a:lstStyle/>
          <a:p>
            <a:endParaRPr/>
          </a:p>
        </p:txBody>
      </p:sp>
      <p:sp>
        <p:nvSpPr>
          <p:cNvPr id="23" name="object 23"/>
          <p:cNvSpPr txBox="1"/>
          <p:nvPr/>
        </p:nvSpPr>
        <p:spPr>
          <a:xfrm>
            <a:off x="737869" y="1479190"/>
            <a:ext cx="4119245" cy="299720"/>
          </a:xfrm>
          <a:prstGeom prst="rect">
            <a:avLst/>
          </a:prstGeom>
        </p:spPr>
        <p:txBody>
          <a:bodyPr vert="horz" wrap="square" lIns="0" tIns="12700" rIns="0" bIns="0" rtlCol="0">
            <a:spAutoFit/>
          </a:bodyPr>
          <a:lstStyle/>
          <a:p>
            <a:pPr marL="12700">
              <a:lnSpc>
                <a:spcPct val="100000"/>
              </a:lnSpc>
              <a:spcBef>
                <a:spcPts val="100"/>
              </a:spcBef>
            </a:pPr>
            <a:r>
              <a:rPr sz="1800" spc="150" dirty="0">
                <a:latin typeface="Tahoma"/>
                <a:cs typeface="Tahoma"/>
              </a:rPr>
              <a:t>A</a:t>
            </a:r>
            <a:r>
              <a:rPr sz="1800" spc="15" dirty="0">
                <a:latin typeface="Tahoma"/>
                <a:cs typeface="Tahoma"/>
              </a:rPr>
              <a:t> </a:t>
            </a:r>
            <a:r>
              <a:rPr sz="1800" spc="125" dirty="0">
                <a:latin typeface="Tahoma"/>
                <a:cs typeface="Tahoma"/>
              </a:rPr>
              <a:t>kind</a:t>
            </a:r>
            <a:r>
              <a:rPr sz="1800" spc="15" dirty="0">
                <a:latin typeface="Tahoma"/>
                <a:cs typeface="Tahoma"/>
              </a:rPr>
              <a:t> </a:t>
            </a:r>
            <a:r>
              <a:rPr sz="1800" spc="85" dirty="0">
                <a:latin typeface="Tahoma"/>
                <a:cs typeface="Tahoma"/>
              </a:rPr>
              <a:t>of</a:t>
            </a:r>
            <a:r>
              <a:rPr sz="1800" spc="15" dirty="0">
                <a:latin typeface="Tahoma"/>
                <a:cs typeface="Tahoma"/>
              </a:rPr>
              <a:t> </a:t>
            </a:r>
            <a:r>
              <a:rPr sz="1800" spc="140" dirty="0">
                <a:latin typeface="Tahoma"/>
                <a:cs typeface="Tahoma"/>
              </a:rPr>
              <a:t>deployment</a:t>
            </a:r>
            <a:r>
              <a:rPr sz="1800" spc="5" dirty="0">
                <a:latin typeface="Tahoma"/>
                <a:cs typeface="Tahoma"/>
              </a:rPr>
              <a:t> </a:t>
            </a:r>
            <a:r>
              <a:rPr sz="1800" spc="114" dirty="0">
                <a:latin typeface="Tahoma"/>
                <a:cs typeface="Tahoma"/>
              </a:rPr>
              <a:t>in</a:t>
            </a:r>
            <a:r>
              <a:rPr sz="1800" spc="10" dirty="0">
                <a:latin typeface="Tahoma"/>
                <a:cs typeface="Tahoma"/>
              </a:rPr>
              <a:t> </a:t>
            </a:r>
            <a:r>
              <a:rPr sz="1800" spc="114" dirty="0">
                <a:latin typeface="Tahoma"/>
                <a:cs typeface="Tahoma"/>
              </a:rPr>
              <a:t>Kubernetes</a:t>
            </a:r>
            <a:endParaRPr sz="1800">
              <a:latin typeface="Tahoma"/>
              <a:cs typeface="Tahoma"/>
            </a:endParaRPr>
          </a:p>
        </p:txBody>
      </p:sp>
      <p:sp>
        <p:nvSpPr>
          <p:cNvPr id="24" name="object 24"/>
          <p:cNvSpPr txBox="1"/>
          <p:nvPr/>
        </p:nvSpPr>
        <p:spPr>
          <a:xfrm>
            <a:off x="6996430" y="5186320"/>
            <a:ext cx="44132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25" dirty="0">
                <a:latin typeface="Tahoma"/>
                <a:cs typeface="Tahoma"/>
              </a:rPr>
              <a:t>o</a:t>
            </a:r>
            <a:r>
              <a:rPr sz="1800" spc="145" dirty="0">
                <a:latin typeface="Tahoma"/>
                <a:cs typeface="Tahoma"/>
              </a:rPr>
              <a:t>d</a:t>
            </a:r>
            <a:endParaRPr sz="1800">
              <a:latin typeface="Tahoma"/>
              <a:cs typeface="Tahoma"/>
            </a:endParaRPr>
          </a:p>
        </p:txBody>
      </p:sp>
      <p:sp>
        <p:nvSpPr>
          <p:cNvPr id="25" name="object 25"/>
          <p:cNvSpPr txBox="1"/>
          <p:nvPr/>
        </p:nvSpPr>
        <p:spPr>
          <a:xfrm>
            <a:off x="1540510" y="5228230"/>
            <a:ext cx="4400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30" dirty="0">
                <a:latin typeface="Tahoma"/>
                <a:cs typeface="Tahoma"/>
              </a:rPr>
              <a:t>od</a:t>
            </a:r>
            <a:endParaRPr sz="1800">
              <a:latin typeface="Tahoma"/>
              <a:cs typeface="Tahom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39178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Service</a:t>
            </a:r>
            <a:r>
              <a:rPr sz="3600" spc="-35" dirty="0">
                <a:solidFill>
                  <a:srgbClr val="000000"/>
                </a:solidFill>
              </a:rPr>
              <a:t> </a:t>
            </a:r>
            <a:r>
              <a:rPr sz="3600" spc="285" dirty="0">
                <a:solidFill>
                  <a:srgbClr val="000000"/>
                </a:solidFill>
              </a:rPr>
              <a:t>communication</a:t>
            </a:r>
            <a:endParaRPr sz="3600"/>
          </a:p>
        </p:txBody>
      </p:sp>
      <p:sp>
        <p:nvSpPr>
          <p:cNvPr id="17" name="object 17"/>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13</a:t>
            </a:fld>
            <a:endParaRPr spc="70" dirty="0"/>
          </a:p>
        </p:txBody>
      </p:sp>
      <p:sp>
        <p:nvSpPr>
          <p:cNvPr id="3" name="object 3"/>
          <p:cNvSpPr/>
          <p:nvPr/>
        </p:nvSpPr>
        <p:spPr>
          <a:xfrm>
            <a:off x="57404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57404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664209" y="3573420"/>
            <a:ext cx="2284730"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ahoma"/>
                <a:cs typeface="Tahoma"/>
              </a:rPr>
              <a:t>calls</a:t>
            </a:r>
            <a:r>
              <a:rPr sz="1800" spc="-30" dirty="0">
                <a:latin typeface="Tahoma"/>
                <a:cs typeface="Tahoma"/>
              </a:rPr>
              <a:t> </a:t>
            </a:r>
            <a:r>
              <a:rPr sz="1800" spc="90" dirty="0">
                <a:latin typeface="Tahoma"/>
                <a:cs typeface="Tahoma"/>
                <a:hlinkClick r:id="rId2"/>
              </a:rPr>
              <a:t>http://serviceB</a:t>
            </a:r>
            <a:endParaRPr sz="1800">
              <a:latin typeface="Tahoma"/>
              <a:cs typeface="Tahoma"/>
            </a:endParaRPr>
          </a:p>
        </p:txBody>
      </p:sp>
      <p:sp>
        <p:nvSpPr>
          <p:cNvPr id="6" name="object 6"/>
          <p:cNvSpPr/>
          <p:nvPr/>
        </p:nvSpPr>
        <p:spPr>
          <a:xfrm>
            <a:off x="742950" y="3040020"/>
            <a:ext cx="2103120" cy="548640"/>
          </a:xfrm>
          <a:custGeom>
            <a:avLst/>
            <a:gdLst/>
            <a:ahLst/>
            <a:cxnLst/>
            <a:rect l="l" t="t" r="r" b="b"/>
            <a:pathLst>
              <a:path w="2103120" h="548639">
                <a:moveTo>
                  <a:pt x="2103120" y="0"/>
                </a:moveTo>
                <a:lnTo>
                  <a:pt x="0" y="0"/>
                </a:lnTo>
                <a:lnTo>
                  <a:pt x="0" y="548640"/>
                </a:lnTo>
                <a:lnTo>
                  <a:pt x="2103120" y="548640"/>
                </a:lnTo>
                <a:lnTo>
                  <a:pt x="2103120" y="0"/>
                </a:lnTo>
                <a:close/>
              </a:path>
            </a:pathLst>
          </a:custGeom>
          <a:solidFill>
            <a:srgbClr val="FBD3D0"/>
          </a:solidFill>
        </p:spPr>
        <p:txBody>
          <a:bodyPr wrap="square" lIns="0" tIns="0" rIns="0" bIns="0" rtlCol="0"/>
          <a:lstStyle/>
          <a:p>
            <a:endParaRPr/>
          </a:p>
        </p:txBody>
      </p:sp>
      <p:sp>
        <p:nvSpPr>
          <p:cNvPr id="7" name="object 7"/>
          <p:cNvSpPr/>
          <p:nvPr/>
        </p:nvSpPr>
        <p:spPr>
          <a:xfrm>
            <a:off x="742950" y="3040020"/>
            <a:ext cx="2103120" cy="548640"/>
          </a:xfrm>
          <a:custGeom>
            <a:avLst/>
            <a:gdLst/>
            <a:ahLst/>
            <a:cxnLst/>
            <a:rect l="l" t="t" r="r" b="b"/>
            <a:pathLst>
              <a:path w="2103120" h="548639">
                <a:moveTo>
                  <a:pt x="1051560" y="548640"/>
                </a:moveTo>
                <a:lnTo>
                  <a:pt x="0" y="548640"/>
                </a:lnTo>
                <a:lnTo>
                  <a:pt x="0" y="0"/>
                </a:lnTo>
                <a:lnTo>
                  <a:pt x="2103120" y="0"/>
                </a:lnTo>
                <a:lnTo>
                  <a:pt x="2103120" y="548640"/>
                </a:lnTo>
                <a:lnTo>
                  <a:pt x="1051560" y="54864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742950" y="3040020"/>
            <a:ext cx="2103120" cy="548640"/>
          </a:xfrm>
          <a:prstGeom prst="rect">
            <a:avLst/>
          </a:prstGeom>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9" name="object 9"/>
          <p:cNvSpPr/>
          <p:nvPr/>
        </p:nvSpPr>
        <p:spPr>
          <a:xfrm>
            <a:off x="5974079"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0" name="object 10"/>
          <p:cNvSpPr/>
          <p:nvPr/>
        </p:nvSpPr>
        <p:spPr>
          <a:xfrm>
            <a:off x="5974079" y="235041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1" name="object 11"/>
          <p:cNvSpPr txBox="1"/>
          <p:nvPr/>
        </p:nvSpPr>
        <p:spPr>
          <a:xfrm>
            <a:off x="61417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2" name="object 12"/>
          <p:cNvSpPr txBox="1"/>
          <p:nvPr/>
        </p:nvSpPr>
        <p:spPr>
          <a:xfrm>
            <a:off x="6996430" y="5186320"/>
            <a:ext cx="44132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25" dirty="0">
                <a:latin typeface="Tahoma"/>
                <a:cs typeface="Tahoma"/>
              </a:rPr>
              <a:t>o</a:t>
            </a:r>
            <a:r>
              <a:rPr sz="1800" spc="145" dirty="0">
                <a:latin typeface="Tahoma"/>
                <a:cs typeface="Tahoma"/>
              </a:rPr>
              <a:t>d</a:t>
            </a:r>
            <a:endParaRPr sz="1800">
              <a:latin typeface="Tahoma"/>
              <a:cs typeface="Tahoma"/>
            </a:endParaRPr>
          </a:p>
        </p:txBody>
      </p:sp>
      <p:sp>
        <p:nvSpPr>
          <p:cNvPr id="13" name="object 13"/>
          <p:cNvSpPr txBox="1"/>
          <p:nvPr/>
        </p:nvSpPr>
        <p:spPr>
          <a:xfrm>
            <a:off x="1540510" y="5228230"/>
            <a:ext cx="4400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30" dirty="0">
                <a:latin typeface="Tahoma"/>
                <a:cs typeface="Tahoma"/>
              </a:rPr>
              <a:t>od</a:t>
            </a:r>
            <a:endParaRPr sz="1800">
              <a:latin typeface="Tahoma"/>
              <a:cs typeface="Tahoma"/>
            </a:endParaRPr>
          </a:p>
        </p:txBody>
      </p:sp>
      <p:sp>
        <p:nvSpPr>
          <p:cNvPr id="14" name="object 14"/>
          <p:cNvSpPr txBox="1"/>
          <p:nvPr/>
        </p:nvSpPr>
        <p:spPr>
          <a:xfrm>
            <a:off x="866139" y="1936390"/>
            <a:ext cx="7576820" cy="911860"/>
          </a:xfrm>
          <a:prstGeom prst="rect">
            <a:avLst/>
          </a:prstGeom>
        </p:spPr>
        <p:txBody>
          <a:bodyPr vert="horz" wrap="square" lIns="0" tIns="12700" rIns="0" bIns="0" rtlCol="0">
            <a:spAutoFit/>
          </a:bodyPr>
          <a:lstStyle/>
          <a:p>
            <a:pPr marL="2515870">
              <a:lnSpc>
                <a:spcPct val="100000"/>
              </a:lnSpc>
              <a:spcBef>
                <a:spcPts val="100"/>
              </a:spcBef>
            </a:pPr>
            <a:r>
              <a:rPr sz="1800" spc="110" dirty="0">
                <a:latin typeface="Tahoma"/>
                <a:cs typeface="Tahoma"/>
              </a:rPr>
              <a:t>Without</a:t>
            </a:r>
            <a:r>
              <a:rPr sz="1800" spc="10" dirty="0">
                <a:latin typeface="Tahoma"/>
                <a:cs typeface="Tahoma"/>
              </a:rPr>
              <a:t> </a:t>
            </a:r>
            <a:r>
              <a:rPr sz="1800" spc="140" dirty="0">
                <a:latin typeface="Tahoma"/>
                <a:cs typeface="Tahoma"/>
              </a:rPr>
              <a:t>Envoy</a:t>
            </a:r>
            <a:endParaRPr sz="1800">
              <a:latin typeface="Tahoma"/>
              <a:cs typeface="Tahoma"/>
            </a:endParaRPr>
          </a:p>
          <a:p>
            <a:pPr>
              <a:lnSpc>
                <a:spcPct val="100000"/>
              </a:lnSpc>
            </a:pPr>
            <a:endParaRPr sz="2200">
              <a:latin typeface="Tahoma"/>
              <a:cs typeface="Tahoma"/>
            </a:endParaRPr>
          </a:p>
          <a:p>
            <a:pPr marL="12700">
              <a:lnSpc>
                <a:spcPct val="100000"/>
              </a:lnSpc>
              <a:spcBef>
                <a:spcPts val="5"/>
              </a:spcBef>
              <a:tabLst>
                <a:tab pos="5412105" algn="l"/>
              </a:tabLst>
            </a:pPr>
            <a:r>
              <a:rPr sz="1800" b="1" spc="5" dirty="0">
                <a:latin typeface="Verdana"/>
                <a:cs typeface="Verdana"/>
              </a:rPr>
              <a:t>Microservice</a:t>
            </a:r>
            <a:r>
              <a:rPr sz="1800" b="1" spc="20" dirty="0">
                <a:latin typeface="Verdana"/>
                <a:cs typeface="Verdana"/>
              </a:rPr>
              <a:t> </a:t>
            </a:r>
            <a:r>
              <a:rPr sz="1800" b="1" spc="-5" dirty="0">
                <a:latin typeface="Verdana"/>
                <a:cs typeface="Verdana"/>
              </a:rPr>
              <a:t>A	</a:t>
            </a:r>
            <a:r>
              <a:rPr sz="1800" b="1" spc="5" dirty="0">
                <a:latin typeface="Verdana"/>
                <a:cs typeface="Verdana"/>
              </a:rPr>
              <a:t>Microservice</a:t>
            </a:r>
            <a:r>
              <a:rPr sz="1800" b="1" spc="-5" dirty="0">
                <a:latin typeface="Verdana"/>
                <a:cs typeface="Verdana"/>
              </a:rPr>
              <a:t> </a:t>
            </a:r>
            <a:r>
              <a:rPr sz="1800" b="1" dirty="0">
                <a:latin typeface="Verdana"/>
                <a:cs typeface="Verdana"/>
              </a:rPr>
              <a:t>B</a:t>
            </a:r>
            <a:endParaRPr sz="1800">
              <a:latin typeface="Verdana"/>
              <a:cs typeface="Verdana"/>
            </a:endParaRPr>
          </a:p>
        </p:txBody>
      </p:sp>
      <p:sp>
        <p:nvSpPr>
          <p:cNvPr id="15" name="object 15"/>
          <p:cNvSpPr/>
          <p:nvPr/>
        </p:nvSpPr>
        <p:spPr>
          <a:xfrm>
            <a:off x="2846070" y="3314340"/>
            <a:ext cx="3141980" cy="0"/>
          </a:xfrm>
          <a:custGeom>
            <a:avLst/>
            <a:gdLst/>
            <a:ahLst/>
            <a:cxnLst/>
            <a:rect l="l" t="t" r="r" b="b"/>
            <a:pathLst>
              <a:path w="3141979">
                <a:moveTo>
                  <a:pt x="0" y="0"/>
                </a:moveTo>
                <a:lnTo>
                  <a:pt x="3141980" y="0"/>
                </a:lnTo>
              </a:path>
            </a:pathLst>
          </a:custGeom>
          <a:ln w="3175">
            <a:solidFill>
              <a:srgbClr val="000000"/>
            </a:solidFill>
          </a:ln>
        </p:spPr>
        <p:txBody>
          <a:bodyPr wrap="square" lIns="0" tIns="0" rIns="0" bIns="0" rtlCol="0"/>
          <a:lstStyle/>
          <a:p>
            <a:endParaRPr/>
          </a:p>
        </p:txBody>
      </p:sp>
      <p:sp>
        <p:nvSpPr>
          <p:cNvPr id="16" name="object 16"/>
          <p:cNvSpPr/>
          <p:nvPr/>
        </p:nvSpPr>
        <p:spPr>
          <a:xfrm>
            <a:off x="5980429" y="3259730"/>
            <a:ext cx="161290" cy="109220"/>
          </a:xfrm>
          <a:custGeom>
            <a:avLst/>
            <a:gdLst/>
            <a:ahLst/>
            <a:cxnLst/>
            <a:rect l="l" t="t" r="r" b="b"/>
            <a:pathLst>
              <a:path w="161289" h="109220">
                <a:moveTo>
                  <a:pt x="0" y="0"/>
                </a:moveTo>
                <a:lnTo>
                  <a:pt x="0" y="109220"/>
                </a:lnTo>
                <a:lnTo>
                  <a:pt x="161290"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39178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Service</a:t>
            </a:r>
            <a:r>
              <a:rPr sz="3600" spc="-35" dirty="0">
                <a:solidFill>
                  <a:srgbClr val="000000"/>
                </a:solidFill>
              </a:rPr>
              <a:t> </a:t>
            </a:r>
            <a:r>
              <a:rPr sz="3600" spc="285" dirty="0">
                <a:solidFill>
                  <a:srgbClr val="000000"/>
                </a:solidFill>
              </a:rPr>
              <a:t>communication</a:t>
            </a:r>
            <a:endParaRPr sz="3600"/>
          </a:p>
        </p:txBody>
      </p:sp>
      <p:sp>
        <p:nvSpPr>
          <p:cNvPr id="30" name="object 30"/>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14</a:t>
            </a:fld>
            <a:endParaRPr spc="70" dirty="0"/>
          </a:p>
        </p:txBody>
      </p:sp>
      <p:sp>
        <p:nvSpPr>
          <p:cNvPr id="3" name="object 3"/>
          <p:cNvSpPr/>
          <p:nvPr/>
        </p:nvSpPr>
        <p:spPr>
          <a:xfrm>
            <a:off x="57404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57404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664209" y="3573420"/>
            <a:ext cx="2284730"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ahoma"/>
                <a:cs typeface="Tahoma"/>
              </a:rPr>
              <a:t>calls</a:t>
            </a:r>
            <a:r>
              <a:rPr sz="1800" spc="-30" dirty="0">
                <a:latin typeface="Tahoma"/>
                <a:cs typeface="Tahoma"/>
              </a:rPr>
              <a:t> </a:t>
            </a:r>
            <a:r>
              <a:rPr sz="1800" spc="90" dirty="0">
                <a:latin typeface="Tahoma"/>
                <a:cs typeface="Tahoma"/>
                <a:hlinkClick r:id="rId2"/>
              </a:rPr>
              <a:t>http://serviceB</a:t>
            </a:r>
            <a:endParaRPr sz="1800">
              <a:latin typeface="Tahoma"/>
              <a:cs typeface="Tahoma"/>
            </a:endParaRPr>
          </a:p>
        </p:txBody>
      </p:sp>
      <p:sp>
        <p:nvSpPr>
          <p:cNvPr id="6" name="object 6"/>
          <p:cNvSpPr txBox="1"/>
          <p:nvPr/>
        </p:nvSpPr>
        <p:spPr>
          <a:xfrm>
            <a:off x="74295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7" name="object 7"/>
          <p:cNvSpPr txBox="1"/>
          <p:nvPr/>
        </p:nvSpPr>
        <p:spPr>
          <a:xfrm>
            <a:off x="866139" y="2548530"/>
            <a:ext cx="19119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5" dirty="0">
                <a:latin typeface="Verdana"/>
                <a:cs typeface="Verdana"/>
              </a:rPr>
              <a:t>A</a:t>
            </a:r>
            <a:endParaRPr sz="1800">
              <a:latin typeface="Verdana"/>
              <a:cs typeface="Verdana"/>
            </a:endParaRPr>
          </a:p>
        </p:txBody>
      </p:sp>
      <p:sp>
        <p:nvSpPr>
          <p:cNvPr id="8" name="object 8"/>
          <p:cNvSpPr/>
          <p:nvPr/>
        </p:nvSpPr>
        <p:spPr>
          <a:xfrm>
            <a:off x="1116330"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9" name="object 9"/>
          <p:cNvSpPr/>
          <p:nvPr/>
        </p:nvSpPr>
        <p:spPr>
          <a:xfrm>
            <a:off x="1116330"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89"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10" name="object 10"/>
          <p:cNvSpPr txBox="1"/>
          <p:nvPr/>
        </p:nvSpPr>
        <p:spPr>
          <a:xfrm>
            <a:off x="1438910" y="439257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11" name="object 11"/>
          <p:cNvSpPr/>
          <p:nvPr/>
        </p:nvSpPr>
        <p:spPr>
          <a:xfrm>
            <a:off x="1795779" y="374360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2" name="object 12"/>
          <p:cNvSpPr/>
          <p:nvPr/>
        </p:nvSpPr>
        <p:spPr>
          <a:xfrm>
            <a:off x="1742439"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13" name="object 13"/>
          <p:cNvSpPr/>
          <p:nvPr/>
        </p:nvSpPr>
        <p:spPr>
          <a:xfrm>
            <a:off x="1746250" y="4071260"/>
            <a:ext cx="107950" cy="163830"/>
          </a:xfrm>
          <a:custGeom>
            <a:avLst/>
            <a:gdLst/>
            <a:ahLst/>
            <a:cxnLst/>
            <a:rect l="l" t="t" r="r" b="b"/>
            <a:pathLst>
              <a:path w="107950" h="163829">
                <a:moveTo>
                  <a:pt x="107950" y="0"/>
                </a:moveTo>
                <a:lnTo>
                  <a:pt x="0" y="2539"/>
                </a:lnTo>
                <a:lnTo>
                  <a:pt x="55880" y="163829"/>
                </a:lnTo>
                <a:lnTo>
                  <a:pt x="107950" y="0"/>
                </a:lnTo>
                <a:close/>
              </a:path>
            </a:pathLst>
          </a:custGeom>
          <a:solidFill>
            <a:srgbClr val="000000"/>
          </a:solidFill>
        </p:spPr>
        <p:txBody>
          <a:bodyPr wrap="square" lIns="0" tIns="0" rIns="0" bIns="0" rtlCol="0"/>
          <a:lstStyle/>
          <a:p>
            <a:endParaRPr/>
          </a:p>
        </p:txBody>
      </p:sp>
      <p:sp>
        <p:nvSpPr>
          <p:cNvPr id="14" name="object 14"/>
          <p:cNvSpPr/>
          <p:nvPr/>
        </p:nvSpPr>
        <p:spPr>
          <a:xfrm>
            <a:off x="5974079"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5" name="object 15"/>
          <p:cNvSpPr/>
          <p:nvPr/>
        </p:nvSpPr>
        <p:spPr>
          <a:xfrm>
            <a:off x="5974079" y="235041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6" name="object 16"/>
          <p:cNvSpPr txBox="1"/>
          <p:nvPr/>
        </p:nvSpPr>
        <p:spPr>
          <a:xfrm>
            <a:off x="61417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7" name="object 17"/>
          <p:cNvSpPr txBox="1"/>
          <p:nvPr/>
        </p:nvSpPr>
        <p:spPr>
          <a:xfrm>
            <a:off x="6266179" y="2548530"/>
            <a:ext cx="19088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dirty="0">
                <a:latin typeface="Verdana"/>
                <a:cs typeface="Verdana"/>
              </a:rPr>
              <a:t>B</a:t>
            </a:r>
            <a:endParaRPr sz="1800">
              <a:latin typeface="Verdana"/>
              <a:cs typeface="Verdana"/>
            </a:endParaRPr>
          </a:p>
        </p:txBody>
      </p:sp>
      <p:sp>
        <p:nvSpPr>
          <p:cNvPr id="18" name="object 18"/>
          <p:cNvSpPr/>
          <p:nvPr/>
        </p:nvSpPr>
        <p:spPr>
          <a:xfrm>
            <a:off x="6516369"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19" name="object 19"/>
          <p:cNvSpPr/>
          <p:nvPr/>
        </p:nvSpPr>
        <p:spPr>
          <a:xfrm>
            <a:off x="6516369"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90" y="630912"/>
                </a:lnTo>
                <a:lnTo>
                  <a:pt x="1338897" y="606742"/>
                </a:lnTo>
                <a:lnTo>
                  <a:pt x="1363503" y="572571"/>
                </a:lnTo>
                <a:lnTo>
                  <a:pt x="1372870" y="533400"/>
                </a:lnTo>
                <a:lnTo>
                  <a:pt x="1372870" y="105410"/>
                </a:lnTo>
                <a:lnTo>
                  <a:pt x="1363503" y="66436"/>
                </a:lnTo>
                <a:lnTo>
                  <a:pt x="1338897" y="32702"/>
                </a:lnTo>
                <a:lnTo>
                  <a:pt x="1304290"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20" name="object 20"/>
          <p:cNvSpPr txBox="1"/>
          <p:nvPr/>
        </p:nvSpPr>
        <p:spPr>
          <a:xfrm>
            <a:off x="6838950" y="439257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1" name="object 21"/>
          <p:cNvSpPr/>
          <p:nvPr/>
        </p:nvSpPr>
        <p:spPr>
          <a:xfrm>
            <a:off x="719581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2" name="object 22"/>
          <p:cNvSpPr/>
          <p:nvPr/>
        </p:nvSpPr>
        <p:spPr>
          <a:xfrm>
            <a:off x="7142480" y="3588660"/>
            <a:ext cx="107950" cy="162560"/>
          </a:xfrm>
          <a:custGeom>
            <a:avLst/>
            <a:gdLst/>
            <a:ahLst/>
            <a:cxnLst/>
            <a:rect l="l" t="t" r="r" b="b"/>
            <a:pathLst>
              <a:path w="107950" h="162560">
                <a:moveTo>
                  <a:pt x="50800" y="0"/>
                </a:moveTo>
                <a:lnTo>
                  <a:pt x="0" y="162559"/>
                </a:lnTo>
                <a:lnTo>
                  <a:pt x="107950" y="161289"/>
                </a:lnTo>
                <a:lnTo>
                  <a:pt x="50800" y="0"/>
                </a:lnTo>
                <a:close/>
              </a:path>
            </a:pathLst>
          </a:custGeom>
          <a:solidFill>
            <a:srgbClr val="000000"/>
          </a:solidFill>
        </p:spPr>
        <p:txBody>
          <a:bodyPr wrap="square" lIns="0" tIns="0" rIns="0" bIns="0" rtlCol="0"/>
          <a:lstStyle/>
          <a:p>
            <a:endParaRPr/>
          </a:p>
        </p:txBody>
      </p:sp>
      <p:sp>
        <p:nvSpPr>
          <p:cNvPr id="23" name="object 23"/>
          <p:cNvSpPr/>
          <p:nvPr/>
        </p:nvSpPr>
        <p:spPr>
          <a:xfrm>
            <a:off x="7146290" y="4071260"/>
            <a:ext cx="107950" cy="163830"/>
          </a:xfrm>
          <a:custGeom>
            <a:avLst/>
            <a:gdLst/>
            <a:ahLst/>
            <a:cxnLst/>
            <a:rect l="l" t="t" r="r" b="b"/>
            <a:pathLst>
              <a:path w="107950" h="163829">
                <a:moveTo>
                  <a:pt x="107950" y="0"/>
                </a:moveTo>
                <a:lnTo>
                  <a:pt x="0" y="2539"/>
                </a:lnTo>
                <a:lnTo>
                  <a:pt x="55879" y="163829"/>
                </a:lnTo>
                <a:lnTo>
                  <a:pt x="107950" y="0"/>
                </a:lnTo>
                <a:close/>
              </a:path>
            </a:pathLst>
          </a:custGeom>
          <a:solidFill>
            <a:srgbClr val="000000"/>
          </a:solidFill>
        </p:spPr>
        <p:txBody>
          <a:bodyPr wrap="square" lIns="0" tIns="0" rIns="0" bIns="0" rtlCol="0"/>
          <a:lstStyle/>
          <a:p>
            <a:endParaRPr/>
          </a:p>
        </p:txBody>
      </p:sp>
      <p:sp>
        <p:nvSpPr>
          <p:cNvPr id="24" name="object 24"/>
          <p:cNvSpPr txBox="1"/>
          <p:nvPr/>
        </p:nvSpPr>
        <p:spPr>
          <a:xfrm>
            <a:off x="6996430" y="5186320"/>
            <a:ext cx="44132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25" dirty="0">
                <a:latin typeface="Tahoma"/>
                <a:cs typeface="Tahoma"/>
              </a:rPr>
              <a:t>o</a:t>
            </a:r>
            <a:r>
              <a:rPr sz="1800" spc="145" dirty="0">
                <a:latin typeface="Tahoma"/>
                <a:cs typeface="Tahoma"/>
              </a:rPr>
              <a:t>d</a:t>
            </a:r>
            <a:endParaRPr sz="1800">
              <a:latin typeface="Tahoma"/>
              <a:cs typeface="Tahoma"/>
            </a:endParaRPr>
          </a:p>
        </p:txBody>
      </p:sp>
      <p:sp>
        <p:nvSpPr>
          <p:cNvPr id="25" name="object 25"/>
          <p:cNvSpPr txBox="1"/>
          <p:nvPr/>
        </p:nvSpPr>
        <p:spPr>
          <a:xfrm>
            <a:off x="1540510" y="5228230"/>
            <a:ext cx="4400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30" dirty="0">
                <a:latin typeface="Tahoma"/>
                <a:cs typeface="Tahoma"/>
              </a:rPr>
              <a:t>od</a:t>
            </a:r>
            <a:endParaRPr sz="1800">
              <a:latin typeface="Tahoma"/>
              <a:cs typeface="Tahoma"/>
            </a:endParaRPr>
          </a:p>
        </p:txBody>
      </p:sp>
      <p:sp>
        <p:nvSpPr>
          <p:cNvPr id="26" name="object 26"/>
          <p:cNvSpPr txBox="1"/>
          <p:nvPr/>
        </p:nvSpPr>
        <p:spPr>
          <a:xfrm>
            <a:off x="3585209" y="1936390"/>
            <a:ext cx="131699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ahoma"/>
                <a:cs typeface="Tahoma"/>
              </a:rPr>
              <a:t>With</a:t>
            </a:r>
            <a:r>
              <a:rPr sz="1800" spc="-65" dirty="0">
                <a:latin typeface="Tahoma"/>
                <a:cs typeface="Tahoma"/>
              </a:rPr>
              <a:t> </a:t>
            </a:r>
            <a:r>
              <a:rPr sz="1800" spc="140" dirty="0">
                <a:latin typeface="Tahoma"/>
                <a:cs typeface="Tahoma"/>
              </a:rPr>
              <a:t>Envoy</a:t>
            </a:r>
            <a:endParaRPr sz="1800">
              <a:latin typeface="Tahoma"/>
              <a:cs typeface="Tahoma"/>
            </a:endParaRPr>
          </a:p>
        </p:txBody>
      </p:sp>
      <p:sp>
        <p:nvSpPr>
          <p:cNvPr id="27" name="object 27"/>
          <p:cNvSpPr/>
          <p:nvPr/>
        </p:nvSpPr>
        <p:spPr>
          <a:xfrm>
            <a:off x="2642870" y="4555130"/>
            <a:ext cx="3718560" cy="0"/>
          </a:xfrm>
          <a:custGeom>
            <a:avLst/>
            <a:gdLst/>
            <a:ahLst/>
            <a:cxnLst/>
            <a:rect l="l" t="t" r="r" b="b"/>
            <a:pathLst>
              <a:path w="3718560">
                <a:moveTo>
                  <a:pt x="0" y="0"/>
                </a:moveTo>
                <a:lnTo>
                  <a:pt x="3718559" y="0"/>
                </a:lnTo>
              </a:path>
            </a:pathLst>
          </a:custGeom>
          <a:ln w="3175">
            <a:solidFill>
              <a:srgbClr val="000000"/>
            </a:solidFill>
          </a:ln>
        </p:spPr>
        <p:txBody>
          <a:bodyPr wrap="square" lIns="0" tIns="0" rIns="0" bIns="0" rtlCol="0"/>
          <a:lstStyle/>
          <a:p>
            <a:endParaRPr/>
          </a:p>
        </p:txBody>
      </p:sp>
      <p:sp>
        <p:nvSpPr>
          <p:cNvPr id="28" name="object 28"/>
          <p:cNvSpPr/>
          <p:nvPr/>
        </p:nvSpPr>
        <p:spPr>
          <a:xfrm>
            <a:off x="2487929" y="4500520"/>
            <a:ext cx="162560" cy="107950"/>
          </a:xfrm>
          <a:custGeom>
            <a:avLst/>
            <a:gdLst/>
            <a:ahLst/>
            <a:cxnLst/>
            <a:rect l="l" t="t" r="r" b="b"/>
            <a:pathLst>
              <a:path w="162560" h="107950">
                <a:moveTo>
                  <a:pt x="162559" y="0"/>
                </a:moveTo>
                <a:lnTo>
                  <a:pt x="0" y="54610"/>
                </a:lnTo>
                <a:lnTo>
                  <a:pt x="162559" y="107950"/>
                </a:lnTo>
                <a:lnTo>
                  <a:pt x="162559" y="0"/>
                </a:lnTo>
                <a:close/>
              </a:path>
            </a:pathLst>
          </a:custGeom>
          <a:solidFill>
            <a:srgbClr val="000000"/>
          </a:solidFill>
        </p:spPr>
        <p:txBody>
          <a:bodyPr wrap="square" lIns="0" tIns="0" rIns="0" bIns="0" rtlCol="0"/>
          <a:lstStyle/>
          <a:p>
            <a:endParaRPr/>
          </a:p>
        </p:txBody>
      </p:sp>
      <p:sp>
        <p:nvSpPr>
          <p:cNvPr id="29" name="object 29"/>
          <p:cNvSpPr/>
          <p:nvPr/>
        </p:nvSpPr>
        <p:spPr>
          <a:xfrm>
            <a:off x="6355079" y="4500520"/>
            <a:ext cx="161290" cy="107950"/>
          </a:xfrm>
          <a:custGeom>
            <a:avLst/>
            <a:gdLst/>
            <a:ahLst/>
            <a:cxnLst/>
            <a:rect l="l" t="t" r="r" b="b"/>
            <a:pathLst>
              <a:path w="161290" h="107950">
                <a:moveTo>
                  <a:pt x="0" y="0"/>
                </a:moveTo>
                <a:lnTo>
                  <a:pt x="0" y="107950"/>
                </a:lnTo>
                <a:lnTo>
                  <a:pt x="161290"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063240"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Service</a:t>
            </a:r>
            <a:r>
              <a:rPr sz="3600" spc="-60" dirty="0">
                <a:solidFill>
                  <a:srgbClr val="000000"/>
                </a:solidFill>
              </a:rPr>
              <a:t> </a:t>
            </a:r>
            <a:r>
              <a:rPr sz="3600" spc="295" dirty="0">
                <a:solidFill>
                  <a:srgbClr val="000000"/>
                </a:solidFill>
              </a:rPr>
              <a:t>Mesh</a:t>
            </a:r>
            <a:endParaRPr sz="3600"/>
          </a:p>
        </p:txBody>
      </p:sp>
      <p:sp>
        <p:nvSpPr>
          <p:cNvPr id="46" name="object 46"/>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15</a:t>
            </a:fld>
            <a:endParaRPr spc="70" dirty="0"/>
          </a:p>
        </p:txBody>
      </p:sp>
      <p:sp>
        <p:nvSpPr>
          <p:cNvPr id="3" name="object 3"/>
          <p:cNvSpPr/>
          <p:nvPr/>
        </p:nvSpPr>
        <p:spPr>
          <a:xfrm>
            <a:off x="10541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10541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2743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5095">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60" dirty="0">
                <a:latin typeface="Tahoma"/>
                <a:cs typeface="Tahoma"/>
              </a:rPr>
              <a:t>1</a:t>
            </a:r>
            <a:endParaRPr sz="1800">
              <a:latin typeface="Tahoma"/>
              <a:cs typeface="Tahoma"/>
            </a:endParaRPr>
          </a:p>
        </p:txBody>
      </p:sp>
      <p:sp>
        <p:nvSpPr>
          <p:cNvPr id="6" name="object 6"/>
          <p:cNvSpPr txBox="1"/>
          <p:nvPr/>
        </p:nvSpPr>
        <p:spPr>
          <a:xfrm>
            <a:off x="397509" y="2548530"/>
            <a:ext cx="189483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40" dirty="0">
                <a:latin typeface="Verdana"/>
                <a:cs typeface="Verdana"/>
              </a:rPr>
              <a:t> </a:t>
            </a:r>
            <a:r>
              <a:rPr sz="1800" b="1" spc="-30" dirty="0">
                <a:latin typeface="Verdana"/>
                <a:cs typeface="Verdana"/>
              </a:rPr>
              <a:t>1</a:t>
            </a:r>
            <a:endParaRPr sz="1800">
              <a:latin typeface="Verdana"/>
              <a:cs typeface="Verdana"/>
            </a:endParaRPr>
          </a:p>
        </p:txBody>
      </p:sp>
      <p:sp>
        <p:nvSpPr>
          <p:cNvPr id="7" name="object 7"/>
          <p:cNvSpPr/>
          <p:nvPr/>
        </p:nvSpPr>
        <p:spPr>
          <a:xfrm>
            <a:off x="648969" y="4235090"/>
            <a:ext cx="1371600" cy="640080"/>
          </a:xfrm>
          <a:custGeom>
            <a:avLst/>
            <a:gdLst/>
            <a:ahLst/>
            <a:cxnLst/>
            <a:rect l="l" t="t" r="r" b="b"/>
            <a:pathLst>
              <a:path w="137160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20" y="0"/>
                </a:lnTo>
                <a:close/>
              </a:path>
            </a:pathLst>
          </a:custGeom>
          <a:solidFill>
            <a:srgbClr val="FFF100"/>
          </a:solidFill>
        </p:spPr>
        <p:txBody>
          <a:bodyPr wrap="square" lIns="0" tIns="0" rIns="0" bIns="0" rtlCol="0"/>
          <a:lstStyle/>
          <a:p>
            <a:endParaRPr/>
          </a:p>
        </p:txBody>
      </p:sp>
      <p:sp>
        <p:nvSpPr>
          <p:cNvPr id="8" name="object 8"/>
          <p:cNvSpPr/>
          <p:nvPr/>
        </p:nvSpPr>
        <p:spPr>
          <a:xfrm>
            <a:off x="648969" y="4235090"/>
            <a:ext cx="1371600" cy="640080"/>
          </a:xfrm>
          <a:custGeom>
            <a:avLst/>
            <a:gdLst/>
            <a:ahLst/>
            <a:cxnLst/>
            <a:rect l="l" t="t" r="r" b="b"/>
            <a:pathLst>
              <a:path w="137160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9" name="object 9"/>
          <p:cNvSpPr/>
          <p:nvPr/>
        </p:nvSpPr>
        <p:spPr>
          <a:xfrm>
            <a:off x="648969" y="423509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0" name="object 10"/>
          <p:cNvSpPr/>
          <p:nvPr/>
        </p:nvSpPr>
        <p:spPr>
          <a:xfrm>
            <a:off x="2020570" y="4875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1" name="object 11"/>
          <p:cNvSpPr txBox="1"/>
          <p:nvPr/>
        </p:nvSpPr>
        <p:spPr>
          <a:xfrm>
            <a:off x="971550" y="4392570"/>
            <a:ext cx="72517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voy</a:t>
            </a:r>
            <a:endParaRPr sz="1800">
              <a:latin typeface="Tahoma"/>
              <a:cs typeface="Tahoma"/>
            </a:endParaRPr>
          </a:p>
        </p:txBody>
      </p:sp>
      <p:sp>
        <p:nvSpPr>
          <p:cNvPr id="12" name="object 12"/>
          <p:cNvSpPr/>
          <p:nvPr/>
        </p:nvSpPr>
        <p:spPr>
          <a:xfrm>
            <a:off x="1328419" y="3743600"/>
            <a:ext cx="3810" cy="336550"/>
          </a:xfrm>
          <a:custGeom>
            <a:avLst/>
            <a:gdLst/>
            <a:ahLst/>
            <a:cxnLst/>
            <a:rect l="l" t="t" r="r" b="b"/>
            <a:pathLst>
              <a:path w="3809" h="336550">
                <a:moveTo>
                  <a:pt x="0" y="0"/>
                </a:moveTo>
                <a:lnTo>
                  <a:pt x="3810" y="336550"/>
                </a:lnTo>
              </a:path>
            </a:pathLst>
          </a:custGeom>
          <a:ln w="3175">
            <a:solidFill>
              <a:srgbClr val="000000"/>
            </a:solidFill>
          </a:ln>
        </p:spPr>
        <p:txBody>
          <a:bodyPr wrap="square" lIns="0" tIns="0" rIns="0" bIns="0" rtlCol="0"/>
          <a:lstStyle/>
          <a:p>
            <a:endParaRPr/>
          </a:p>
        </p:txBody>
      </p:sp>
      <p:sp>
        <p:nvSpPr>
          <p:cNvPr id="13" name="object 13"/>
          <p:cNvSpPr/>
          <p:nvPr/>
        </p:nvSpPr>
        <p:spPr>
          <a:xfrm>
            <a:off x="1273810"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14" name="object 14"/>
          <p:cNvSpPr/>
          <p:nvPr/>
        </p:nvSpPr>
        <p:spPr>
          <a:xfrm>
            <a:off x="1278889" y="4071260"/>
            <a:ext cx="107950" cy="163830"/>
          </a:xfrm>
          <a:custGeom>
            <a:avLst/>
            <a:gdLst/>
            <a:ahLst/>
            <a:cxnLst/>
            <a:rect l="l" t="t" r="r" b="b"/>
            <a:pathLst>
              <a:path w="107950" h="163829">
                <a:moveTo>
                  <a:pt x="107950" y="0"/>
                </a:moveTo>
                <a:lnTo>
                  <a:pt x="0" y="2539"/>
                </a:lnTo>
                <a:lnTo>
                  <a:pt x="55879" y="163829"/>
                </a:lnTo>
                <a:lnTo>
                  <a:pt x="107950" y="0"/>
                </a:lnTo>
                <a:close/>
              </a:path>
            </a:pathLst>
          </a:custGeom>
          <a:solidFill>
            <a:srgbClr val="000000"/>
          </a:solidFill>
        </p:spPr>
        <p:txBody>
          <a:bodyPr wrap="square" lIns="0" tIns="0" rIns="0" bIns="0" rtlCol="0"/>
          <a:lstStyle/>
          <a:p>
            <a:endParaRPr/>
          </a:p>
        </p:txBody>
      </p:sp>
      <p:sp>
        <p:nvSpPr>
          <p:cNvPr id="15" name="object 15"/>
          <p:cNvSpPr/>
          <p:nvPr/>
        </p:nvSpPr>
        <p:spPr>
          <a:xfrm>
            <a:off x="6621780"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6" name="object 16"/>
          <p:cNvSpPr/>
          <p:nvPr/>
        </p:nvSpPr>
        <p:spPr>
          <a:xfrm>
            <a:off x="6621780" y="235041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7" name="object 17"/>
          <p:cNvSpPr txBox="1"/>
          <p:nvPr/>
        </p:nvSpPr>
        <p:spPr>
          <a:xfrm>
            <a:off x="679069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2395">
              <a:lnSpc>
                <a:spcPct val="100000"/>
              </a:lnSpc>
              <a:spcBef>
                <a:spcPts val="980"/>
              </a:spcBef>
            </a:pPr>
            <a:r>
              <a:rPr sz="1800" spc="120" dirty="0">
                <a:latin typeface="Tahoma"/>
                <a:cs typeface="Tahoma"/>
              </a:rPr>
              <a:t>Actual </a:t>
            </a:r>
            <a:r>
              <a:rPr sz="1800" spc="135" dirty="0">
                <a:latin typeface="Tahoma"/>
                <a:cs typeface="Tahoma"/>
              </a:rPr>
              <a:t>Service</a:t>
            </a:r>
            <a:r>
              <a:rPr sz="1800" spc="-145" dirty="0">
                <a:latin typeface="Tahoma"/>
                <a:cs typeface="Tahoma"/>
              </a:rPr>
              <a:t> </a:t>
            </a:r>
            <a:r>
              <a:rPr sz="1800" spc="145" dirty="0">
                <a:latin typeface="Tahoma"/>
                <a:cs typeface="Tahoma"/>
              </a:rPr>
              <a:t>N</a:t>
            </a:r>
            <a:endParaRPr sz="1800">
              <a:latin typeface="Tahoma"/>
              <a:cs typeface="Tahoma"/>
            </a:endParaRPr>
          </a:p>
        </p:txBody>
      </p:sp>
      <p:sp>
        <p:nvSpPr>
          <p:cNvPr id="18" name="object 18"/>
          <p:cNvSpPr txBox="1"/>
          <p:nvPr/>
        </p:nvSpPr>
        <p:spPr>
          <a:xfrm>
            <a:off x="6913880" y="2548530"/>
            <a:ext cx="192595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20" dirty="0">
                <a:latin typeface="Verdana"/>
                <a:cs typeface="Verdana"/>
              </a:rPr>
              <a:t>N</a:t>
            </a:r>
            <a:endParaRPr sz="1800">
              <a:latin typeface="Verdana"/>
              <a:cs typeface="Verdana"/>
            </a:endParaRPr>
          </a:p>
        </p:txBody>
      </p:sp>
      <p:sp>
        <p:nvSpPr>
          <p:cNvPr id="19" name="object 19"/>
          <p:cNvSpPr/>
          <p:nvPr/>
        </p:nvSpPr>
        <p:spPr>
          <a:xfrm>
            <a:off x="7165340" y="4235090"/>
            <a:ext cx="1371600" cy="640080"/>
          </a:xfrm>
          <a:custGeom>
            <a:avLst/>
            <a:gdLst/>
            <a:ahLst/>
            <a:cxnLst/>
            <a:rect l="l" t="t" r="r" b="b"/>
            <a:pathLst>
              <a:path w="1371600" h="640079">
                <a:moveTo>
                  <a:pt x="1264919" y="0"/>
                </a:moveTo>
                <a:lnTo>
                  <a:pt x="105409" y="0"/>
                </a:lnTo>
                <a:lnTo>
                  <a:pt x="66436" y="8969"/>
                </a:lnTo>
                <a:lnTo>
                  <a:pt x="32702" y="32702"/>
                </a:lnTo>
                <a:lnTo>
                  <a:pt x="8969" y="66436"/>
                </a:lnTo>
                <a:lnTo>
                  <a:pt x="0" y="105410"/>
                </a:lnTo>
                <a:lnTo>
                  <a:pt x="0" y="533400"/>
                </a:lnTo>
                <a:lnTo>
                  <a:pt x="8969" y="572571"/>
                </a:lnTo>
                <a:lnTo>
                  <a:pt x="32702" y="606742"/>
                </a:lnTo>
                <a:lnTo>
                  <a:pt x="66436" y="630912"/>
                </a:lnTo>
                <a:lnTo>
                  <a:pt x="105409" y="640080"/>
                </a:lnTo>
                <a:lnTo>
                  <a:pt x="1264919"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19" y="0"/>
                </a:lnTo>
                <a:close/>
              </a:path>
            </a:pathLst>
          </a:custGeom>
          <a:solidFill>
            <a:srgbClr val="FFF100"/>
          </a:solidFill>
        </p:spPr>
        <p:txBody>
          <a:bodyPr wrap="square" lIns="0" tIns="0" rIns="0" bIns="0" rtlCol="0"/>
          <a:lstStyle/>
          <a:p>
            <a:endParaRPr/>
          </a:p>
        </p:txBody>
      </p:sp>
      <p:sp>
        <p:nvSpPr>
          <p:cNvPr id="20" name="object 20"/>
          <p:cNvSpPr/>
          <p:nvPr/>
        </p:nvSpPr>
        <p:spPr>
          <a:xfrm>
            <a:off x="7165340" y="4235090"/>
            <a:ext cx="1371600" cy="640080"/>
          </a:xfrm>
          <a:custGeom>
            <a:avLst/>
            <a:gdLst/>
            <a:ahLst/>
            <a:cxnLst/>
            <a:rect l="l" t="t" r="r" b="b"/>
            <a:pathLst>
              <a:path w="1371600" h="640079">
                <a:moveTo>
                  <a:pt x="105409" y="0"/>
                </a:moveTo>
                <a:lnTo>
                  <a:pt x="66436" y="8969"/>
                </a:lnTo>
                <a:lnTo>
                  <a:pt x="32702" y="32702"/>
                </a:lnTo>
                <a:lnTo>
                  <a:pt x="8969" y="66436"/>
                </a:lnTo>
                <a:lnTo>
                  <a:pt x="0" y="105410"/>
                </a:lnTo>
                <a:lnTo>
                  <a:pt x="0" y="533400"/>
                </a:lnTo>
                <a:lnTo>
                  <a:pt x="8969" y="572571"/>
                </a:lnTo>
                <a:lnTo>
                  <a:pt x="32702" y="606742"/>
                </a:lnTo>
                <a:lnTo>
                  <a:pt x="66436" y="630912"/>
                </a:lnTo>
                <a:lnTo>
                  <a:pt x="105409" y="640080"/>
                </a:lnTo>
                <a:lnTo>
                  <a:pt x="1264919"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19" y="0"/>
                </a:lnTo>
                <a:lnTo>
                  <a:pt x="105409" y="0"/>
                </a:lnTo>
                <a:close/>
              </a:path>
            </a:pathLst>
          </a:custGeom>
          <a:ln w="3175">
            <a:solidFill>
              <a:srgbClr val="7F7F7F"/>
            </a:solidFill>
          </a:ln>
        </p:spPr>
        <p:txBody>
          <a:bodyPr wrap="square" lIns="0" tIns="0" rIns="0" bIns="0" rtlCol="0"/>
          <a:lstStyle/>
          <a:p>
            <a:endParaRPr/>
          </a:p>
        </p:txBody>
      </p:sp>
      <p:sp>
        <p:nvSpPr>
          <p:cNvPr id="21" name="object 21"/>
          <p:cNvSpPr/>
          <p:nvPr/>
        </p:nvSpPr>
        <p:spPr>
          <a:xfrm>
            <a:off x="7165340" y="423509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2" name="object 22"/>
          <p:cNvSpPr/>
          <p:nvPr/>
        </p:nvSpPr>
        <p:spPr>
          <a:xfrm>
            <a:off x="8536940" y="4875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3" name="object 23"/>
          <p:cNvSpPr txBox="1"/>
          <p:nvPr/>
        </p:nvSpPr>
        <p:spPr>
          <a:xfrm>
            <a:off x="7487919" y="4392570"/>
            <a:ext cx="725805"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45" dirty="0">
                <a:latin typeface="Tahoma"/>
                <a:cs typeface="Tahoma"/>
              </a:rPr>
              <a:t>nv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4" name="object 24"/>
          <p:cNvSpPr/>
          <p:nvPr/>
        </p:nvSpPr>
        <p:spPr>
          <a:xfrm>
            <a:off x="784351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5" name="object 25"/>
          <p:cNvSpPr/>
          <p:nvPr/>
        </p:nvSpPr>
        <p:spPr>
          <a:xfrm>
            <a:off x="7790180"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26" name="object 26"/>
          <p:cNvSpPr/>
          <p:nvPr/>
        </p:nvSpPr>
        <p:spPr>
          <a:xfrm>
            <a:off x="7793990" y="4071260"/>
            <a:ext cx="107950" cy="163830"/>
          </a:xfrm>
          <a:custGeom>
            <a:avLst/>
            <a:gdLst/>
            <a:ahLst/>
            <a:cxnLst/>
            <a:rect l="l" t="t" r="r" b="b"/>
            <a:pathLst>
              <a:path w="107950" h="163829">
                <a:moveTo>
                  <a:pt x="107950" y="0"/>
                </a:moveTo>
                <a:lnTo>
                  <a:pt x="0" y="2539"/>
                </a:lnTo>
                <a:lnTo>
                  <a:pt x="57150" y="163829"/>
                </a:lnTo>
                <a:lnTo>
                  <a:pt x="107950" y="0"/>
                </a:lnTo>
                <a:close/>
              </a:path>
            </a:pathLst>
          </a:custGeom>
          <a:solidFill>
            <a:srgbClr val="000000"/>
          </a:solidFill>
        </p:spPr>
        <p:txBody>
          <a:bodyPr wrap="square" lIns="0" tIns="0" rIns="0" bIns="0" rtlCol="0"/>
          <a:lstStyle/>
          <a:p>
            <a:endParaRPr/>
          </a:p>
        </p:txBody>
      </p:sp>
      <p:sp>
        <p:nvSpPr>
          <p:cNvPr id="27" name="object 27"/>
          <p:cNvSpPr/>
          <p:nvPr/>
        </p:nvSpPr>
        <p:spPr>
          <a:xfrm>
            <a:off x="2769870" y="2350410"/>
            <a:ext cx="2468880" cy="2771140"/>
          </a:xfrm>
          <a:custGeom>
            <a:avLst/>
            <a:gdLst/>
            <a:ahLst/>
            <a:cxnLst/>
            <a:rect l="l" t="t" r="r" b="b"/>
            <a:pathLst>
              <a:path w="2468879" h="2771140">
                <a:moveTo>
                  <a:pt x="2468880" y="0"/>
                </a:moveTo>
                <a:lnTo>
                  <a:pt x="0" y="0"/>
                </a:lnTo>
                <a:lnTo>
                  <a:pt x="0" y="2771140"/>
                </a:lnTo>
                <a:lnTo>
                  <a:pt x="2468880" y="2771140"/>
                </a:lnTo>
                <a:lnTo>
                  <a:pt x="2468880" y="0"/>
                </a:lnTo>
                <a:close/>
              </a:path>
            </a:pathLst>
          </a:custGeom>
          <a:solidFill>
            <a:srgbClr val="CEE6F4"/>
          </a:solidFill>
        </p:spPr>
        <p:txBody>
          <a:bodyPr wrap="square" lIns="0" tIns="0" rIns="0" bIns="0" rtlCol="0"/>
          <a:lstStyle/>
          <a:p>
            <a:endParaRPr/>
          </a:p>
        </p:txBody>
      </p:sp>
      <p:sp>
        <p:nvSpPr>
          <p:cNvPr id="28" name="object 28"/>
          <p:cNvSpPr/>
          <p:nvPr/>
        </p:nvSpPr>
        <p:spPr>
          <a:xfrm>
            <a:off x="2769870" y="2350410"/>
            <a:ext cx="2468880" cy="2771140"/>
          </a:xfrm>
          <a:custGeom>
            <a:avLst/>
            <a:gdLst/>
            <a:ahLst/>
            <a:cxnLst/>
            <a:rect l="l" t="t" r="r" b="b"/>
            <a:pathLst>
              <a:path w="2468879" h="2771140">
                <a:moveTo>
                  <a:pt x="1234440" y="2771140"/>
                </a:moveTo>
                <a:lnTo>
                  <a:pt x="0" y="2771140"/>
                </a:lnTo>
                <a:lnTo>
                  <a:pt x="0" y="0"/>
                </a:lnTo>
                <a:lnTo>
                  <a:pt x="2468880" y="0"/>
                </a:lnTo>
                <a:lnTo>
                  <a:pt x="2468880" y="2771140"/>
                </a:lnTo>
                <a:lnTo>
                  <a:pt x="1234440" y="2771140"/>
                </a:lnTo>
                <a:close/>
              </a:path>
            </a:pathLst>
          </a:custGeom>
          <a:ln w="3175">
            <a:solidFill>
              <a:srgbClr val="7F7F7F"/>
            </a:solidFill>
          </a:ln>
        </p:spPr>
        <p:txBody>
          <a:bodyPr wrap="square" lIns="0" tIns="0" rIns="0" bIns="0" rtlCol="0"/>
          <a:lstStyle/>
          <a:p>
            <a:endParaRPr/>
          </a:p>
        </p:txBody>
      </p:sp>
      <p:sp>
        <p:nvSpPr>
          <p:cNvPr id="29" name="object 29"/>
          <p:cNvSpPr txBox="1"/>
          <p:nvPr/>
        </p:nvSpPr>
        <p:spPr>
          <a:xfrm>
            <a:off x="2938779"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5730">
              <a:lnSpc>
                <a:spcPct val="100000"/>
              </a:lnSpc>
              <a:spcBef>
                <a:spcPts val="980"/>
              </a:spcBef>
            </a:pPr>
            <a:r>
              <a:rPr sz="1800" spc="120" dirty="0">
                <a:latin typeface="Tahoma"/>
                <a:cs typeface="Tahoma"/>
              </a:rPr>
              <a:t>Actual </a:t>
            </a:r>
            <a:r>
              <a:rPr sz="1800" spc="135" dirty="0">
                <a:latin typeface="Tahoma"/>
                <a:cs typeface="Tahoma"/>
              </a:rPr>
              <a:t>Service</a:t>
            </a:r>
            <a:r>
              <a:rPr sz="1800" spc="-150" dirty="0">
                <a:latin typeface="Tahoma"/>
                <a:cs typeface="Tahoma"/>
              </a:rPr>
              <a:t> </a:t>
            </a:r>
            <a:r>
              <a:rPr sz="1800" spc="160" dirty="0">
                <a:latin typeface="Tahoma"/>
                <a:cs typeface="Tahoma"/>
              </a:rPr>
              <a:t>2</a:t>
            </a:r>
            <a:endParaRPr sz="1800">
              <a:latin typeface="Tahoma"/>
              <a:cs typeface="Tahoma"/>
            </a:endParaRPr>
          </a:p>
        </p:txBody>
      </p:sp>
      <p:sp>
        <p:nvSpPr>
          <p:cNvPr id="30" name="object 30"/>
          <p:cNvSpPr txBox="1"/>
          <p:nvPr/>
        </p:nvSpPr>
        <p:spPr>
          <a:xfrm>
            <a:off x="3061970" y="2548530"/>
            <a:ext cx="18935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30" dirty="0">
                <a:latin typeface="Verdana"/>
                <a:cs typeface="Verdana"/>
              </a:rPr>
              <a:t>2</a:t>
            </a:r>
            <a:endParaRPr sz="1800">
              <a:latin typeface="Verdana"/>
              <a:cs typeface="Verdana"/>
            </a:endParaRPr>
          </a:p>
        </p:txBody>
      </p:sp>
      <p:sp>
        <p:nvSpPr>
          <p:cNvPr id="31" name="object 31"/>
          <p:cNvSpPr/>
          <p:nvPr/>
        </p:nvSpPr>
        <p:spPr>
          <a:xfrm>
            <a:off x="3312159" y="4235090"/>
            <a:ext cx="1372870" cy="640080"/>
          </a:xfrm>
          <a:custGeom>
            <a:avLst/>
            <a:gdLst/>
            <a:ahLst/>
            <a:cxnLst/>
            <a:rect l="l" t="t" r="r" b="b"/>
            <a:pathLst>
              <a:path w="1372870" h="640079">
                <a:moveTo>
                  <a:pt x="1266189"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6189" y="640080"/>
                </a:lnTo>
                <a:lnTo>
                  <a:pt x="1304825" y="630912"/>
                </a:lnTo>
                <a:lnTo>
                  <a:pt x="1339056" y="606742"/>
                </a:lnTo>
                <a:lnTo>
                  <a:pt x="1363523" y="572571"/>
                </a:lnTo>
                <a:lnTo>
                  <a:pt x="1372869" y="533400"/>
                </a:lnTo>
                <a:lnTo>
                  <a:pt x="1372869" y="105410"/>
                </a:lnTo>
                <a:lnTo>
                  <a:pt x="1363523" y="66436"/>
                </a:lnTo>
                <a:lnTo>
                  <a:pt x="1339056" y="32702"/>
                </a:lnTo>
                <a:lnTo>
                  <a:pt x="1304825" y="8969"/>
                </a:lnTo>
                <a:lnTo>
                  <a:pt x="1266189" y="0"/>
                </a:lnTo>
                <a:close/>
              </a:path>
            </a:pathLst>
          </a:custGeom>
          <a:solidFill>
            <a:srgbClr val="FFF100"/>
          </a:solidFill>
        </p:spPr>
        <p:txBody>
          <a:bodyPr wrap="square" lIns="0" tIns="0" rIns="0" bIns="0" rtlCol="0"/>
          <a:lstStyle/>
          <a:p>
            <a:endParaRPr/>
          </a:p>
        </p:txBody>
      </p:sp>
      <p:sp>
        <p:nvSpPr>
          <p:cNvPr id="32" name="object 32"/>
          <p:cNvSpPr/>
          <p:nvPr/>
        </p:nvSpPr>
        <p:spPr>
          <a:xfrm>
            <a:off x="3312159"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6189" y="640080"/>
                </a:lnTo>
                <a:lnTo>
                  <a:pt x="1304825" y="630912"/>
                </a:lnTo>
                <a:lnTo>
                  <a:pt x="1339056" y="606742"/>
                </a:lnTo>
                <a:lnTo>
                  <a:pt x="1363523" y="572571"/>
                </a:lnTo>
                <a:lnTo>
                  <a:pt x="1372869" y="533400"/>
                </a:lnTo>
                <a:lnTo>
                  <a:pt x="1372869" y="105410"/>
                </a:lnTo>
                <a:lnTo>
                  <a:pt x="1363523" y="66436"/>
                </a:lnTo>
                <a:lnTo>
                  <a:pt x="1339056" y="32702"/>
                </a:lnTo>
                <a:lnTo>
                  <a:pt x="1304825" y="8969"/>
                </a:lnTo>
                <a:lnTo>
                  <a:pt x="1266189" y="0"/>
                </a:lnTo>
                <a:lnTo>
                  <a:pt x="106679" y="0"/>
                </a:lnTo>
                <a:close/>
              </a:path>
            </a:pathLst>
          </a:custGeom>
          <a:ln w="3175">
            <a:solidFill>
              <a:srgbClr val="7F7F7F"/>
            </a:solidFill>
          </a:ln>
        </p:spPr>
        <p:txBody>
          <a:bodyPr wrap="square" lIns="0" tIns="0" rIns="0" bIns="0" rtlCol="0"/>
          <a:lstStyle/>
          <a:p>
            <a:endParaRPr/>
          </a:p>
        </p:txBody>
      </p:sp>
      <p:sp>
        <p:nvSpPr>
          <p:cNvPr id="33" name="object 33"/>
          <p:cNvSpPr/>
          <p:nvPr/>
        </p:nvSpPr>
        <p:spPr>
          <a:xfrm>
            <a:off x="3312159" y="423509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4" name="object 34"/>
          <p:cNvSpPr/>
          <p:nvPr/>
        </p:nvSpPr>
        <p:spPr>
          <a:xfrm>
            <a:off x="4685029" y="4875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5" name="object 35"/>
          <p:cNvSpPr txBox="1"/>
          <p:nvPr/>
        </p:nvSpPr>
        <p:spPr>
          <a:xfrm>
            <a:off x="3636009" y="4392570"/>
            <a:ext cx="725805"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45" dirty="0">
                <a:latin typeface="Tahoma"/>
                <a:cs typeface="Tahoma"/>
              </a:rPr>
              <a:t>nv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36" name="object 36"/>
          <p:cNvSpPr/>
          <p:nvPr/>
        </p:nvSpPr>
        <p:spPr>
          <a:xfrm>
            <a:off x="399160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37" name="object 37"/>
          <p:cNvSpPr/>
          <p:nvPr/>
        </p:nvSpPr>
        <p:spPr>
          <a:xfrm>
            <a:off x="3938270" y="3588660"/>
            <a:ext cx="107950" cy="162560"/>
          </a:xfrm>
          <a:custGeom>
            <a:avLst/>
            <a:gdLst/>
            <a:ahLst/>
            <a:cxnLst/>
            <a:rect l="l" t="t" r="r" b="b"/>
            <a:pathLst>
              <a:path w="107950" h="162560">
                <a:moveTo>
                  <a:pt x="52069" y="0"/>
                </a:moveTo>
                <a:lnTo>
                  <a:pt x="0" y="162559"/>
                </a:lnTo>
                <a:lnTo>
                  <a:pt x="107950" y="161289"/>
                </a:lnTo>
                <a:lnTo>
                  <a:pt x="52069" y="0"/>
                </a:lnTo>
                <a:close/>
              </a:path>
            </a:pathLst>
          </a:custGeom>
          <a:solidFill>
            <a:srgbClr val="000000"/>
          </a:solidFill>
        </p:spPr>
        <p:txBody>
          <a:bodyPr wrap="square" lIns="0" tIns="0" rIns="0" bIns="0" rtlCol="0"/>
          <a:lstStyle/>
          <a:p>
            <a:endParaRPr/>
          </a:p>
        </p:txBody>
      </p:sp>
      <p:sp>
        <p:nvSpPr>
          <p:cNvPr id="38" name="object 38"/>
          <p:cNvSpPr/>
          <p:nvPr/>
        </p:nvSpPr>
        <p:spPr>
          <a:xfrm>
            <a:off x="3942079" y="4071260"/>
            <a:ext cx="107950" cy="163830"/>
          </a:xfrm>
          <a:custGeom>
            <a:avLst/>
            <a:gdLst/>
            <a:ahLst/>
            <a:cxnLst/>
            <a:rect l="l" t="t" r="r" b="b"/>
            <a:pathLst>
              <a:path w="107950" h="163829">
                <a:moveTo>
                  <a:pt x="107950" y="0"/>
                </a:moveTo>
                <a:lnTo>
                  <a:pt x="0" y="2539"/>
                </a:lnTo>
                <a:lnTo>
                  <a:pt x="55880" y="163829"/>
                </a:lnTo>
                <a:lnTo>
                  <a:pt x="107950" y="0"/>
                </a:lnTo>
                <a:close/>
              </a:path>
            </a:pathLst>
          </a:custGeom>
          <a:solidFill>
            <a:srgbClr val="000000"/>
          </a:solidFill>
        </p:spPr>
        <p:txBody>
          <a:bodyPr wrap="square" lIns="0" tIns="0" rIns="0" bIns="0" rtlCol="0"/>
          <a:lstStyle/>
          <a:p>
            <a:endParaRPr/>
          </a:p>
        </p:txBody>
      </p:sp>
      <p:sp>
        <p:nvSpPr>
          <p:cNvPr id="39" name="object 39"/>
          <p:cNvSpPr txBox="1"/>
          <p:nvPr/>
        </p:nvSpPr>
        <p:spPr>
          <a:xfrm>
            <a:off x="5655309" y="3667400"/>
            <a:ext cx="549910" cy="421640"/>
          </a:xfrm>
          <a:prstGeom prst="rect">
            <a:avLst/>
          </a:prstGeom>
        </p:spPr>
        <p:txBody>
          <a:bodyPr vert="horz" wrap="square" lIns="0" tIns="12700" rIns="0" bIns="0" rtlCol="0">
            <a:spAutoFit/>
          </a:bodyPr>
          <a:lstStyle/>
          <a:p>
            <a:pPr marL="12700">
              <a:lnSpc>
                <a:spcPct val="100000"/>
              </a:lnSpc>
              <a:spcBef>
                <a:spcPts val="100"/>
              </a:spcBef>
            </a:pPr>
            <a:r>
              <a:rPr sz="2600" spc="35" dirty="0">
                <a:latin typeface="Tahoma"/>
                <a:cs typeface="Tahoma"/>
              </a:rPr>
              <a:t>. .</a:t>
            </a:r>
            <a:r>
              <a:rPr sz="2600" spc="-105" dirty="0">
                <a:latin typeface="Tahoma"/>
                <a:cs typeface="Tahoma"/>
              </a:rPr>
              <a:t> </a:t>
            </a:r>
            <a:r>
              <a:rPr sz="2600" spc="35" dirty="0">
                <a:latin typeface="Tahoma"/>
                <a:cs typeface="Tahoma"/>
              </a:rPr>
              <a:t>.</a:t>
            </a:r>
            <a:endParaRPr sz="2600">
              <a:latin typeface="Tahoma"/>
              <a:cs typeface="Tahoma"/>
            </a:endParaRPr>
          </a:p>
        </p:txBody>
      </p:sp>
      <p:sp>
        <p:nvSpPr>
          <p:cNvPr id="40" name="object 40"/>
          <p:cNvSpPr/>
          <p:nvPr/>
        </p:nvSpPr>
        <p:spPr>
          <a:xfrm>
            <a:off x="2175510" y="4555130"/>
            <a:ext cx="982980" cy="0"/>
          </a:xfrm>
          <a:custGeom>
            <a:avLst/>
            <a:gdLst/>
            <a:ahLst/>
            <a:cxnLst/>
            <a:rect l="l" t="t" r="r" b="b"/>
            <a:pathLst>
              <a:path w="982980">
                <a:moveTo>
                  <a:pt x="0" y="0"/>
                </a:moveTo>
                <a:lnTo>
                  <a:pt x="982979" y="0"/>
                </a:lnTo>
              </a:path>
            </a:pathLst>
          </a:custGeom>
          <a:ln w="3175">
            <a:solidFill>
              <a:srgbClr val="000000"/>
            </a:solidFill>
          </a:ln>
        </p:spPr>
        <p:txBody>
          <a:bodyPr wrap="square" lIns="0" tIns="0" rIns="0" bIns="0" rtlCol="0"/>
          <a:lstStyle/>
          <a:p>
            <a:endParaRPr/>
          </a:p>
        </p:txBody>
      </p:sp>
      <p:sp>
        <p:nvSpPr>
          <p:cNvPr id="41" name="object 41"/>
          <p:cNvSpPr/>
          <p:nvPr/>
        </p:nvSpPr>
        <p:spPr>
          <a:xfrm>
            <a:off x="2020570" y="4500520"/>
            <a:ext cx="161290" cy="107950"/>
          </a:xfrm>
          <a:custGeom>
            <a:avLst/>
            <a:gdLst/>
            <a:ahLst/>
            <a:cxnLst/>
            <a:rect l="l" t="t" r="r" b="b"/>
            <a:pathLst>
              <a:path w="161289" h="107950">
                <a:moveTo>
                  <a:pt x="161290" y="0"/>
                </a:moveTo>
                <a:lnTo>
                  <a:pt x="0" y="54610"/>
                </a:lnTo>
                <a:lnTo>
                  <a:pt x="161290" y="107950"/>
                </a:lnTo>
                <a:lnTo>
                  <a:pt x="161290" y="0"/>
                </a:lnTo>
                <a:close/>
              </a:path>
            </a:pathLst>
          </a:custGeom>
          <a:solidFill>
            <a:srgbClr val="000000"/>
          </a:solidFill>
        </p:spPr>
        <p:txBody>
          <a:bodyPr wrap="square" lIns="0" tIns="0" rIns="0" bIns="0" rtlCol="0"/>
          <a:lstStyle/>
          <a:p>
            <a:endParaRPr/>
          </a:p>
        </p:txBody>
      </p:sp>
      <p:sp>
        <p:nvSpPr>
          <p:cNvPr id="42" name="object 42"/>
          <p:cNvSpPr/>
          <p:nvPr/>
        </p:nvSpPr>
        <p:spPr>
          <a:xfrm>
            <a:off x="3150870" y="4500520"/>
            <a:ext cx="161290" cy="107950"/>
          </a:xfrm>
          <a:custGeom>
            <a:avLst/>
            <a:gdLst/>
            <a:ahLst/>
            <a:cxnLst/>
            <a:rect l="l" t="t" r="r" b="b"/>
            <a:pathLst>
              <a:path w="161289" h="107950">
                <a:moveTo>
                  <a:pt x="0" y="0"/>
                </a:moveTo>
                <a:lnTo>
                  <a:pt x="0" y="107950"/>
                </a:lnTo>
                <a:lnTo>
                  <a:pt x="161290" y="54610"/>
                </a:lnTo>
                <a:lnTo>
                  <a:pt x="0" y="0"/>
                </a:lnTo>
                <a:close/>
              </a:path>
            </a:pathLst>
          </a:custGeom>
          <a:solidFill>
            <a:srgbClr val="000000"/>
          </a:solidFill>
        </p:spPr>
        <p:txBody>
          <a:bodyPr wrap="square" lIns="0" tIns="0" rIns="0" bIns="0" rtlCol="0"/>
          <a:lstStyle/>
          <a:p>
            <a:endParaRPr/>
          </a:p>
        </p:txBody>
      </p:sp>
      <p:sp>
        <p:nvSpPr>
          <p:cNvPr id="43" name="object 43"/>
          <p:cNvSpPr/>
          <p:nvPr/>
        </p:nvSpPr>
        <p:spPr>
          <a:xfrm>
            <a:off x="4838700" y="4555130"/>
            <a:ext cx="2171700" cy="0"/>
          </a:xfrm>
          <a:custGeom>
            <a:avLst/>
            <a:gdLst/>
            <a:ahLst/>
            <a:cxnLst/>
            <a:rect l="l" t="t" r="r" b="b"/>
            <a:pathLst>
              <a:path w="2171700">
                <a:moveTo>
                  <a:pt x="0" y="0"/>
                </a:moveTo>
                <a:lnTo>
                  <a:pt x="2171700" y="0"/>
                </a:lnTo>
              </a:path>
            </a:pathLst>
          </a:custGeom>
          <a:ln w="3175">
            <a:solidFill>
              <a:srgbClr val="000000"/>
            </a:solidFill>
          </a:ln>
        </p:spPr>
        <p:txBody>
          <a:bodyPr wrap="square" lIns="0" tIns="0" rIns="0" bIns="0" rtlCol="0"/>
          <a:lstStyle/>
          <a:p>
            <a:endParaRPr/>
          </a:p>
        </p:txBody>
      </p:sp>
      <p:sp>
        <p:nvSpPr>
          <p:cNvPr id="44" name="object 44"/>
          <p:cNvSpPr/>
          <p:nvPr/>
        </p:nvSpPr>
        <p:spPr>
          <a:xfrm>
            <a:off x="4683759" y="4500520"/>
            <a:ext cx="162560" cy="107950"/>
          </a:xfrm>
          <a:custGeom>
            <a:avLst/>
            <a:gdLst/>
            <a:ahLst/>
            <a:cxnLst/>
            <a:rect l="l" t="t" r="r" b="b"/>
            <a:pathLst>
              <a:path w="162560" h="107950">
                <a:moveTo>
                  <a:pt x="162560" y="0"/>
                </a:moveTo>
                <a:lnTo>
                  <a:pt x="0" y="54610"/>
                </a:lnTo>
                <a:lnTo>
                  <a:pt x="162560" y="107950"/>
                </a:lnTo>
                <a:lnTo>
                  <a:pt x="162560" y="0"/>
                </a:lnTo>
                <a:close/>
              </a:path>
            </a:pathLst>
          </a:custGeom>
          <a:solidFill>
            <a:srgbClr val="000000"/>
          </a:solidFill>
        </p:spPr>
        <p:txBody>
          <a:bodyPr wrap="square" lIns="0" tIns="0" rIns="0" bIns="0" rtlCol="0"/>
          <a:lstStyle/>
          <a:p>
            <a:endParaRPr/>
          </a:p>
        </p:txBody>
      </p:sp>
      <p:sp>
        <p:nvSpPr>
          <p:cNvPr id="45" name="object 45"/>
          <p:cNvSpPr/>
          <p:nvPr/>
        </p:nvSpPr>
        <p:spPr>
          <a:xfrm>
            <a:off x="7002780" y="4500520"/>
            <a:ext cx="162560" cy="107950"/>
          </a:xfrm>
          <a:custGeom>
            <a:avLst/>
            <a:gdLst/>
            <a:ahLst/>
            <a:cxnLst/>
            <a:rect l="l" t="t" r="r" b="b"/>
            <a:pathLst>
              <a:path w="162559" h="107950">
                <a:moveTo>
                  <a:pt x="0" y="0"/>
                </a:moveTo>
                <a:lnTo>
                  <a:pt x="0" y="107950"/>
                </a:lnTo>
                <a:lnTo>
                  <a:pt x="162560"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550" y="1930040"/>
            <a:ext cx="7139940" cy="805180"/>
          </a:xfrm>
          <a:prstGeom prst="rect">
            <a:avLst/>
          </a:prstGeom>
        </p:spPr>
        <p:txBody>
          <a:bodyPr vert="horz" wrap="square" lIns="0" tIns="35560" rIns="0" bIns="0" rtlCol="0">
            <a:spAutoFit/>
          </a:bodyPr>
          <a:lstStyle/>
          <a:p>
            <a:pPr marL="549910" marR="5080" indent="-537210">
              <a:lnSpc>
                <a:spcPts val="3020"/>
              </a:lnSpc>
              <a:spcBef>
                <a:spcPts val="280"/>
              </a:spcBef>
            </a:pPr>
            <a:r>
              <a:rPr sz="2600" spc="170" dirty="0">
                <a:solidFill>
                  <a:srgbClr val="000000"/>
                </a:solidFill>
              </a:rPr>
              <a:t>Configure</a:t>
            </a:r>
            <a:r>
              <a:rPr sz="2600" spc="5" dirty="0">
                <a:solidFill>
                  <a:srgbClr val="000000"/>
                </a:solidFill>
              </a:rPr>
              <a:t> </a:t>
            </a:r>
            <a:r>
              <a:rPr sz="2600" spc="225" dirty="0">
                <a:solidFill>
                  <a:srgbClr val="000000"/>
                </a:solidFill>
              </a:rPr>
              <a:t>a</a:t>
            </a:r>
            <a:r>
              <a:rPr sz="2600" spc="10" dirty="0">
                <a:solidFill>
                  <a:srgbClr val="000000"/>
                </a:solidFill>
              </a:rPr>
              <a:t> </a:t>
            </a:r>
            <a:r>
              <a:rPr sz="2600" spc="165" dirty="0">
                <a:solidFill>
                  <a:srgbClr val="000000"/>
                </a:solidFill>
              </a:rPr>
              <a:t>fleet</a:t>
            </a:r>
            <a:r>
              <a:rPr sz="2600" spc="10" dirty="0">
                <a:solidFill>
                  <a:srgbClr val="000000"/>
                </a:solidFill>
              </a:rPr>
              <a:t> </a:t>
            </a:r>
            <a:r>
              <a:rPr sz="2600" spc="130" dirty="0">
                <a:solidFill>
                  <a:srgbClr val="000000"/>
                </a:solidFill>
              </a:rPr>
              <a:t>of</a:t>
            </a:r>
            <a:r>
              <a:rPr sz="2600" dirty="0">
                <a:solidFill>
                  <a:srgbClr val="000000"/>
                </a:solidFill>
              </a:rPr>
              <a:t> </a:t>
            </a:r>
            <a:r>
              <a:rPr sz="2600" spc="204" dirty="0">
                <a:solidFill>
                  <a:srgbClr val="000000"/>
                </a:solidFill>
              </a:rPr>
              <a:t>Envoys</a:t>
            </a:r>
            <a:r>
              <a:rPr sz="2600" spc="15" dirty="0">
                <a:solidFill>
                  <a:srgbClr val="000000"/>
                </a:solidFill>
              </a:rPr>
              <a:t> </a:t>
            </a:r>
            <a:r>
              <a:rPr sz="2600" spc="215" dirty="0">
                <a:solidFill>
                  <a:srgbClr val="000000"/>
                </a:solidFill>
              </a:rPr>
              <a:t>can</a:t>
            </a:r>
            <a:r>
              <a:rPr sz="2600" spc="5" dirty="0">
                <a:solidFill>
                  <a:srgbClr val="000000"/>
                </a:solidFill>
              </a:rPr>
              <a:t> </a:t>
            </a:r>
            <a:r>
              <a:rPr sz="2600" spc="220" dirty="0">
                <a:solidFill>
                  <a:srgbClr val="000000"/>
                </a:solidFill>
              </a:rPr>
              <a:t>be</a:t>
            </a:r>
            <a:r>
              <a:rPr sz="2600" spc="20" dirty="0">
                <a:solidFill>
                  <a:srgbClr val="000000"/>
                </a:solidFill>
              </a:rPr>
              <a:t> </a:t>
            </a:r>
            <a:r>
              <a:rPr sz="2600" spc="200" dirty="0">
                <a:solidFill>
                  <a:srgbClr val="000000"/>
                </a:solidFill>
              </a:rPr>
              <a:t>verbose  </a:t>
            </a:r>
            <a:r>
              <a:rPr sz="2600" spc="210" dirty="0">
                <a:solidFill>
                  <a:srgbClr val="000000"/>
                </a:solidFill>
              </a:rPr>
              <a:t>and </a:t>
            </a:r>
            <a:r>
              <a:rPr sz="2600" spc="135" dirty="0">
                <a:solidFill>
                  <a:srgbClr val="000000"/>
                </a:solidFill>
              </a:rPr>
              <a:t>error </a:t>
            </a:r>
            <a:r>
              <a:rPr sz="2600" spc="175" dirty="0">
                <a:solidFill>
                  <a:srgbClr val="000000"/>
                </a:solidFill>
              </a:rPr>
              <a:t>prone </a:t>
            </a:r>
            <a:r>
              <a:rPr sz="2600" spc="170" dirty="0">
                <a:solidFill>
                  <a:srgbClr val="000000"/>
                </a:solidFill>
              </a:rPr>
              <a:t>without</a:t>
            </a:r>
            <a:r>
              <a:rPr sz="2600" spc="-470" dirty="0">
                <a:solidFill>
                  <a:srgbClr val="000000"/>
                </a:solidFill>
              </a:rPr>
              <a:t> </a:t>
            </a:r>
            <a:r>
              <a:rPr sz="2600" spc="180" dirty="0">
                <a:solidFill>
                  <a:srgbClr val="000000"/>
                </a:solidFill>
              </a:rPr>
              <a:t>automation.</a:t>
            </a:r>
            <a:endParaRPr sz="2600"/>
          </a:p>
        </p:txBody>
      </p:sp>
      <p:sp>
        <p:nvSpPr>
          <p:cNvPr id="4" name="object 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16</a:t>
            </a:fld>
            <a:endParaRPr spc="70" dirty="0"/>
          </a:p>
        </p:txBody>
      </p:sp>
      <p:sp>
        <p:nvSpPr>
          <p:cNvPr id="3" name="object 3"/>
          <p:cNvSpPr txBox="1"/>
          <p:nvPr/>
        </p:nvSpPr>
        <p:spPr>
          <a:xfrm>
            <a:off x="1926589" y="3465470"/>
            <a:ext cx="4731385" cy="421640"/>
          </a:xfrm>
          <a:prstGeom prst="rect">
            <a:avLst/>
          </a:prstGeom>
        </p:spPr>
        <p:txBody>
          <a:bodyPr vert="horz" wrap="square" lIns="0" tIns="12700" rIns="0" bIns="0" rtlCol="0">
            <a:spAutoFit/>
          </a:bodyPr>
          <a:lstStyle/>
          <a:p>
            <a:pPr marL="12700">
              <a:lnSpc>
                <a:spcPct val="100000"/>
              </a:lnSpc>
              <a:spcBef>
                <a:spcPts val="100"/>
              </a:spcBef>
            </a:pPr>
            <a:r>
              <a:rPr sz="2600" b="1" spc="-60" dirty="0">
                <a:latin typeface="Verdana"/>
                <a:cs typeface="Verdana"/>
              </a:rPr>
              <a:t>We </a:t>
            </a:r>
            <a:r>
              <a:rPr sz="2600" b="1" spc="25" dirty="0">
                <a:latin typeface="Verdana"/>
                <a:cs typeface="Verdana"/>
              </a:rPr>
              <a:t>need </a:t>
            </a:r>
            <a:r>
              <a:rPr sz="2600" b="1" spc="15" dirty="0">
                <a:latin typeface="Verdana"/>
                <a:cs typeface="Verdana"/>
              </a:rPr>
              <a:t>a </a:t>
            </a:r>
            <a:r>
              <a:rPr sz="2600" b="1" spc="10" dirty="0">
                <a:latin typeface="Verdana"/>
                <a:cs typeface="Verdana"/>
              </a:rPr>
              <a:t>Control</a:t>
            </a:r>
            <a:r>
              <a:rPr sz="2600" b="1" spc="5" dirty="0">
                <a:latin typeface="Verdana"/>
                <a:cs typeface="Verdana"/>
              </a:rPr>
              <a:t> </a:t>
            </a:r>
            <a:r>
              <a:rPr sz="2600" b="1" spc="10" dirty="0">
                <a:latin typeface="Verdana"/>
                <a:cs typeface="Verdana"/>
              </a:rPr>
              <a:t>Plane.</a:t>
            </a:r>
            <a:endParaRPr sz="2600">
              <a:latin typeface="Verdana"/>
              <a:cs typeface="Verdan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447665" cy="574040"/>
          </a:xfrm>
          <a:prstGeom prst="rect">
            <a:avLst/>
          </a:prstGeom>
        </p:spPr>
        <p:txBody>
          <a:bodyPr vert="horz" wrap="square" lIns="0" tIns="12700" rIns="0" bIns="0" rtlCol="0">
            <a:spAutoFit/>
          </a:bodyPr>
          <a:lstStyle/>
          <a:p>
            <a:pPr marL="12700">
              <a:lnSpc>
                <a:spcPct val="100000"/>
              </a:lnSpc>
              <a:spcBef>
                <a:spcPts val="100"/>
              </a:spcBef>
            </a:pPr>
            <a:r>
              <a:rPr sz="3600" spc="290" dirty="0">
                <a:solidFill>
                  <a:srgbClr val="000000"/>
                </a:solidFill>
              </a:rPr>
              <a:t>Meet </a:t>
            </a:r>
            <a:r>
              <a:rPr sz="3600" spc="114" dirty="0">
                <a:solidFill>
                  <a:srgbClr val="000000"/>
                </a:solidFill>
              </a:rPr>
              <a:t>Istio </a:t>
            </a:r>
            <a:r>
              <a:rPr sz="3600" spc="270" dirty="0">
                <a:solidFill>
                  <a:srgbClr val="000000"/>
                </a:solidFill>
              </a:rPr>
              <a:t>Service</a:t>
            </a:r>
            <a:r>
              <a:rPr sz="3600" spc="-400" dirty="0">
                <a:solidFill>
                  <a:srgbClr val="000000"/>
                </a:solidFill>
              </a:rPr>
              <a:t> </a:t>
            </a:r>
            <a:r>
              <a:rPr sz="3600" spc="295" dirty="0">
                <a:solidFill>
                  <a:srgbClr val="000000"/>
                </a:solidFill>
              </a:rPr>
              <a:t>Mesh</a:t>
            </a:r>
            <a:endParaRPr sz="3600"/>
          </a:p>
        </p:txBody>
      </p:sp>
      <p:sp>
        <p:nvSpPr>
          <p:cNvPr id="4" name="object 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17</a:t>
            </a:fld>
            <a:endParaRPr spc="70" dirty="0"/>
          </a:p>
        </p:txBody>
      </p:sp>
      <p:sp>
        <p:nvSpPr>
          <p:cNvPr id="3" name="object 3"/>
          <p:cNvSpPr/>
          <p:nvPr/>
        </p:nvSpPr>
        <p:spPr>
          <a:xfrm>
            <a:off x="2424429" y="1768750"/>
            <a:ext cx="4067810" cy="4051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07911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spc="220" dirty="0">
                <a:solidFill>
                  <a:srgbClr val="000000"/>
                </a:solidFill>
              </a:rPr>
              <a:t>is</a:t>
            </a:r>
            <a:r>
              <a:rPr sz="3600" spc="-325" dirty="0">
                <a:solidFill>
                  <a:srgbClr val="000000"/>
                </a:solidFill>
              </a:rPr>
              <a:t> </a:t>
            </a:r>
            <a:r>
              <a:rPr sz="3600" spc="130" dirty="0">
                <a:solidFill>
                  <a:srgbClr val="000000"/>
                </a:solidFill>
              </a:rPr>
              <a:t>Istio?</a:t>
            </a:r>
            <a:endParaRPr sz="3600"/>
          </a:p>
        </p:txBody>
      </p:sp>
      <p:sp>
        <p:nvSpPr>
          <p:cNvPr id="13" name="object 1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18</a:t>
            </a:fld>
            <a:endParaRPr spc="70" dirty="0"/>
          </a:p>
        </p:txBody>
      </p:sp>
      <p:sp>
        <p:nvSpPr>
          <p:cNvPr id="3" name="object 3"/>
          <p:cNvSpPr txBox="1"/>
          <p:nvPr/>
        </p:nvSpPr>
        <p:spPr>
          <a:xfrm>
            <a:off x="534669" y="23212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27187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534669" y="311749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6" name="object 6"/>
          <p:cNvSpPr txBox="1"/>
          <p:nvPr/>
        </p:nvSpPr>
        <p:spPr>
          <a:xfrm>
            <a:off x="750569" y="2126889"/>
            <a:ext cx="5186680" cy="1220470"/>
          </a:xfrm>
          <a:prstGeom prst="rect">
            <a:avLst/>
          </a:prstGeom>
        </p:spPr>
        <p:txBody>
          <a:bodyPr vert="horz" wrap="square" lIns="0" tIns="137160" rIns="0" bIns="0" rtlCol="0">
            <a:spAutoFit/>
          </a:bodyPr>
          <a:lstStyle/>
          <a:p>
            <a:pPr marL="12700">
              <a:lnSpc>
                <a:spcPct val="100000"/>
              </a:lnSpc>
              <a:spcBef>
                <a:spcPts val="1080"/>
              </a:spcBef>
            </a:pPr>
            <a:r>
              <a:rPr sz="1800" spc="110" dirty="0">
                <a:latin typeface="Tahoma"/>
                <a:cs typeface="Tahoma"/>
              </a:rPr>
              <a:t>Control</a:t>
            </a:r>
            <a:r>
              <a:rPr sz="1800" spc="10" dirty="0">
                <a:latin typeface="Tahoma"/>
                <a:cs typeface="Tahoma"/>
              </a:rPr>
              <a:t> </a:t>
            </a:r>
            <a:r>
              <a:rPr sz="1800" spc="135" dirty="0">
                <a:latin typeface="Tahoma"/>
                <a:cs typeface="Tahoma"/>
              </a:rPr>
              <a:t>plane</a:t>
            </a:r>
            <a:r>
              <a:rPr sz="1800" spc="5" dirty="0">
                <a:latin typeface="Tahoma"/>
                <a:cs typeface="Tahoma"/>
              </a:rPr>
              <a:t> </a:t>
            </a:r>
            <a:r>
              <a:rPr sz="1800" spc="90" dirty="0">
                <a:latin typeface="Tahoma"/>
                <a:cs typeface="Tahoma"/>
              </a:rPr>
              <a:t>for</a:t>
            </a:r>
            <a:r>
              <a:rPr sz="1800" spc="10" dirty="0">
                <a:latin typeface="Tahoma"/>
                <a:cs typeface="Tahoma"/>
              </a:rPr>
              <a:t> </a:t>
            </a:r>
            <a:r>
              <a:rPr sz="1800" spc="155" dirty="0">
                <a:latin typeface="Tahoma"/>
                <a:cs typeface="Tahoma"/>
              </a:rPr>
              <a:t>a</a:t>
            </a:r>
            <a:r>
              <a:rPr sz="1800" spc="10" dirty="0">
                <a:latin typeface="Tahoma"/>
                <a:cs typeface="Tahoma"/>
              </a:rPr>
              <a:t> </a:t>
            </a:r>
            <a:r>
              <a:rPr sz="1800" spc="130" dirty="0">
                <a:latin typeface="Tahoma"/>
                <a:cs typeface="Tahoma"/>
              </a:rPr>
              <a:t>service</a:t>
            </a:r>
            <a:r>
              <a:rPr sz="1800" spc="5" dirty="0">
                <a:latin typeface="Tahoma"/>
                <a:cs typeface="Tahoma"/>
              </a:rPr>
              <a:t> </a:t>
            </a:r>
            <a:r>
              <a:rPr sz="1800" spc="160" dirty="0">
                <a:latin typeface="Tahoma"/>
                <a:cs typeface="Tahoma"/>
              </a:rPr>
              <a:t>mesh</a:t>
            </a:r>
            <a:endParaRPr sz="1800" dirty="0">
              <a:latin typeface="Tahoma"/>
              <a:cs typeface="Tahoma"/>
            </a:endParaRPr>
          </a:p>
          <a:p>
            <a:pPr marL="12700" marR="5080">
              <a:lnSpc>
                <a:spcPct val="144900"/>
              </a:lnSpc>
              <a:spcBef>
                <a:spcPts val="10"/>
              </a:spcBef>
            </a:pPr>
            <a:r>
              <a:rPr sz="1800" spc="125" dirty="0">
                <a:latin typeface="Tahoma"/>
                <a:cs typeface="Tahoma"/>
              </a:rPr>
              <a:t>Abstracts </a:t>
            </a:r>
            <a:r>
              <a:rPr sz="1800" spc="140" dirty="0">
                <a:latin typeface="Tahoma"/>
                <a:cs typeface="Tahoma"/>
              </a:rPr>
              <a:t>Envoy </a:t>
            </a:r>
            <a:r>
              <a:rPr sz="1800" spc="135" dirty="0">
                <a:latin typeface="Tahoma"/>
                <a:cs typeface="Tahoma"/>
              </a:rPr>
              <a:t>concepts </a:t>
            </a:r>
            <a:r>
              <a:rPr sz="1800" spc="145" dirty="0">
                <a:latin typeface="Tahoma"/>
                <a:cs typeface="Tahoma"/>
              </a:rPr>
              <a:t>and</a:t>
            </a:r>
            <a:r>
              <a:rPr sz="1800" spc="-390" dirty="0">
                <a:latin typeface="Tahoma"/>
                <a:cs typeface="Tahoma"/>
              </a:rPr>
              <a:t> </a:t>
            </a:r>
            <a:r>
              <a:rPr sz="1800" spc="114" dirty="0">
                <a:latin typeface="Tahoma"/>
                <a:cs typeface="Tahoma"/>
              </a:rPr>
              <a:t>configurations  </a:t>
            </a:r>
            <a:r>
              <a:rPr sz="1800" spc="145" dirty="0">
                <a:latin typeface="Tahoma"/>
                <a:cs typeface="Tahoma"/>
              </a:rPr>
              <a:t>Easy</a:t>
            </a:r>
            <a:r>
              <a:rPr sz="1800" spc="10" dirty="0">
                <a:latin typeface="Tahoma"/>
                <a:cs typeface="Tahoma"/>
              </a:rPr>
              <a:t> </a:t>
            </a:r>
            <a:r>
              <a:rPr sz="1800" spc="110" dirty="0">
                <a:latin typeface="Tahoma"/>
                <a:cs typeface="Tahoma"/>
              </a:rPr>
              <a:t>to</a:t>
            </a:r>
            <a:r>
              <a:rPr sz="1800" spc="15" dirty="0">
                <a:latin typeface="Tahoma"/>
                <a:cs typeface="Tahoma"/>
              </a:rPr>
              <a:t> </a:t>
            </a:r>
            <a:r>
              <a:rPr sz="1800" spc="110" dirty="0">
                <a:latin typeface="Tahoma"/>
                <a:cs typeface="Tahoma"/>
              </a:rPr>
              <a:t>operate:</a:t>
            </a:r>
            <a:r>
              <a:rPr sz="1800" spc="15" dirty="0">
                <a:latin typeface="Tahoma"/>
                <a:cs typeface="Tahoma"/>
              </a:rPr>
              <a:t> </a:t>
            </a:r>
            <a:r>
              <a:rPr sz="1800" spc="80" dirty="0">
                <a:latin typeface="Tahoma"/>
                <a:cs typeface="Tahoma"/>
              </a:rPr>
              <a:t>YAML</a:t>
            </a:r>
            <a:r>
              <a:rPr sz="1800" spc="10" dirty="0">
                <a:latin typeface="Tahoma"/>
                <a:cs typeface="Tahoma"/>
              </a:rPr>
              <a:t> </a:t>
            </a:r>
            <a:r>
              <a:rPr sz="1800" spc="100" dirty="0">
                <a:latin typeface="Tahoma"/>
                <a:cs typeface="Tahoma"/>
              </a:rPr>
              <a:t>files</a:t>
            </a:r>
            <a:r>
              <a:rPr sz="1800" spc="10" dirty="0">
                <a:latin typeface="Tahoma"/>
                <a:cs typeface="Tahoma"/>
              </a:rPr>
              <a:t> </a:t>
            </a:r>
            <a:r>
              <a:rPr sz="1800" spc="155" dirty="0">
                <a:latin typeface="Tahoma"/>
                <a:cs typeface="Tahoma"/>
              </a:rPr>
              <a:t>a</a:t>
            </a:r>
            <a:r>
              <a:rPr sz="1800" spc="10" dirty="0">
                <a:latin typeface="Tahoma"/>
                <a:cs typeface="Tahoma"/>
              </a:rPr>
              <a:t> </a:t>
            </a:r>
            <a:r>
              <a:rPr sz="1800" spc="125" dirty="0">
                <a:latin typeface="Tahoma"/>
                <a:cs typeface="Tahoma"/>
              </a:rPr>
              <a:t>la</a:t>
            </a:r>
            <a:r>
              <a:rPr sz="1800" spc="10" dirty="0">
                <a:latin typeface="Tahoma"/>
                <a:cs typeface="Tahoma"/>
              </a:rPr>
              <a:t> </a:t>
            </a:r>
            <a:r>
              <a:rPr sz="1800" spc="114" dirty="0">
                <a:latin typeface="Tahoma"/>
                <a:cs typeface="Tahoma"/>
              </a:rPr>
              <a:t>Kubernetes</a:t>
            </a:r>
            <a:endParaRPr sz="1800" dirty="0">
              <a:latin typeface="Tahoma"/>
              <a:cs typeface="Tahoma"/>
            </a:endParaRPr>
          </a:p>
        </p:txBody>
      </p:sp>
      <p:sp>
        <p:nvSpPr>
          <p:cNvPr id="7" name="object 7"/>
          <p:cNvSpPr txBox="1"/>
          <p:nvPr/>
        </p:nvSpPr>
        <p:spPr>
          <a:xfrm>
            <a:off x="750569" y="35150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8" name="object 8"/>
          <p:cNvSpPr txBox="1"/>
          <p:nvPr/>
        </p:nvSpPr>
        <p:spPr>
          <a:xfrm>
            <a:off x="966469" y="3445150"/>
            <a:ext cx="3472179"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ahoma"/>
                <a:cs typeface="Tahoma"/>
              </a:rPr>
              <a:t>Kubectl</a:t>
            </a:r>
            <a:r>
              <a:rPr sz="1800" spc="5" dirty="0">
                <a:latin typeface="Tahoma"/>
                <a:cs typeface="Tahoma"/>
              </a:rPr>
              <a:t> </a:t>
            </a:r>
            <a:r>
              <a:rPr sz="1800" spc="105" dirty="0">
                <a:latin typeface="Tahoma"/>
                <a:cs typeface="Tahoma"/>
              </a:rPr>
              <a:t>or</a:t>
            </a:r>
            <a:r>
              <a:rPr sz="1800" spc="10" dirty="0">
                <a:latin typeface="Tahoma"/>
                <a:cs typeface="Tahoma"/>
              </a:rPr>
              <a:t> </a:t>
            </a:r>
            <a:r>
              <a:rPr sz="1800" spc="75" dirty="0">
                <a:latin typeface="Tahoma"/>
                <a:cs typeface="Tahoma"/>
              </a:rPr>
              <a:t>Istioctl</a:t>
            </a:r>
            <a:r>
              <a:rPr sz="1800" spc="10" dirty="0">
                <a:latin typeface="Tahoma"/>
                <a:cs typeface="Tahoma"/>
              </a:rPr>
              <a:t> </a:t>
            </a:r>
            <a:r>
              <a:rPr sz="1800" spc="145" dirty="0">
                <a:latin typeface="Tahoma"/>
                <a:cs typeface="Tahoma"/>
              </a:rPr>
              <a:t>can</a:t>
            </a:r>
            <a:r>
              <a:rPr sz="1800" spc="10" dirty="0">
                <a:latin typeface="Tahoma"/>
                <a:cs typeface="Tahoma"/>
              </a:rPr>
              <a:t> </a:t>
            </a:r>
            <a:r>
              <a:rPr sz="1800" spc="150" dirty="0">
                <a:latin typeface="Tahoma"/>
                <a:cs typeface="Tahoma"/>
              </a:rPr>
              <a:t>be</a:t>
            </a:r>
            <a:r>
              <a:rPr sz="1800" dirty="0">
                <a:latin typeface="Tahoma"/>
                <a:cs typeface="Tahoma"/>
              </a:rPr>
              <a:t> </a:t>
            </a:r>
            <a:r>
              <a:rPr sz="1800" spc="140" dirty="0">
                <a:latin typeface="Tahoma"/>
                <a:cs typeface="Tahoma"/>
              </a:rPr>
              <a:t>used</a:t>
            </a:r>
            <a:endParaRPr sz="1800">
              <a:latin typeface="Tahoma"/>
              <a:cs typeface="Tahoma"/>
            </a:endParaRPr>
          </a:p>
        </p:txBody>
      </p:sp>
      <p:sp>
        <p:nvSpPr>
          <p:cNvPr id="9" name="object 9"/>
          <p:cNvSpPr txBox="1"/>
          <p:nvPr/>
        </p:nvSpPr>
        <p:spPr>
          <a:xfrm>
            <a:off x="534669" y="39125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0" name="object 10"/>
          <p:cNvSpPr txBox="1"/>
          <p:nvPr/>
        </p:nvSpPr>
        <p:spPr>
          <a:xfrm>
            <a:off x="534669" y="43100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1" name="object 11"/>
          <p:cNvSpPr txBox="1"/>
          <p:nvPr/>
        </p:nvSpPr>
        <p:spPr>
          <a:xfrm>
            <a:off x="750569" y="3718200"/>
            <a:ext cx="6093460" cy="816121"/>
          </a:xfrm>
          <a:prstGeom prst="rect">
            <a:avLst/>
          </a:prstGeom>
        </p:spPr>
        <p:txBody>
          <a:bodyPr vert="horz" wrap="square" lIns="0" tIns="12700" rIns="0" bIns="0" rtlCol="0">
            <a:spAutoFit/>
          </a:bodyPr>
          <a:lstStyle/>
          <a:p>
            <a:pPr marL="12700" marR="5080">
              <a:lnSpc>
                <a:spcPct val="145400"/>
              </a:lnSpc>
              <a:spcBef>
                <a:spcPts val="100"/>
              </a:spcBef>
            </a:pPr>
            <a:r>
              <a:rPr sz="1800" spc="130" dirty="0">
                <a:latin typeface="Tahoma"/>
                <a:cs typeface="Tahoma"/>
              </a:rPr>
              <a:t>Created</a:t>
            </a:r>
            <a:r>
              <a:rPr sz="1800" spc="10" dirty="0">
                <a:latin typeface="Tahoma"/>
                <a:cs typeface="Tahoma"/>
              </a:rPr>
              <a:t> </a:t>
            </a:r>
            <a:r>
              <a:rPr sz="1800" spc="155" dirty="0">
                <a:latin typeface="Tahoma"/>
                <a:cs typeface="Tahoma"/>
              </a:rPr>
              <a:t>by</a:t>
            </a:r>
            <a:r>
              <a:rPr sz="1800" spc="20" dirty="0">
                <a:latin typeface="Tahoma"/>
                <a:cs typeface="Tahoma"/>
              </a:rPr>
              <a:t> </a:t>
            </a:r>
            <a:r>
              <a:rPr lang="en-US" spc="114" dirty="0" smtClean="0">
                <a:latin typeface="Tahoma"/>
                <a:cs typeface="Tahoma"/>
              </a:rPr>
              <a:t>Lyft</a:t>
            </a:r>
            <a:r>
              <a:rPr sz="1800" spc="25" dirty="0" smtClean="0">
                <a:latin typeface="Tahoma"/>
                <a:cs typeface="Tahoma"/>
              </a:rPr>
              <a:t> </a:t>
            </a:r>
            <a:r>
              <a:rPr sz="1800" spc="110" dirty="0">
                <a:latin typeface="Tahoma"/>
                <a:cs typeface="Tahoma"/>
              </a:rPr>
              <a:t>with</a:t>
            </a:r>
            <a:r>
              <a:rPr sz="1800" spc="15" dirty="0">
                <a:latin typeface="Tahoma"/>
                <a:cs typeface="Tahoma"/>
              </a:rPr>
              <a:t> </a:t>
            </a:r>
            <a:r>
              <a:rPr sz="1800" spc="130" dirty="0">
                <a:latin typeface="Tahoma"/>
                <a:cs typeface="Tahoma"/>
              </a:rPr>
              <a:t>the</a:t>
            </a:r>
            <a:r>
              <a:rPr sz="1800" spc="10" dirty="0">
                <a:latin typeface="Tahoma"/>
                <a:cs typeface="Tahoma"/>
              </a:rPr>
              <a:t> </a:t>
            </a:r>
            <a:r>
              <a:rPr sz="1800" spc="125" dirty="0">
                <a:latin typeface="Tahoma"/>
                <a:cs typeface="Tahoma"/>
              </a:rPr>
              <a:t>help</a:t>
            </a:r>
            <a:r>
              <a:rPr sz="1800" spc="15" dirty="0">
                <a:latin typeface="Tahoma"/>
                <a:cs typeface="Tahoma"/>
              </a:rPr>
              <a:t> </a:t>
            </a:r>
            <a:r>
              <a:rPr sz="1800" spc="90" dirty="0">
                <a:latin typeface="Tahoma"/>
                <a:cs typeface="Tahoma"/>
              </a:rPr>
              <a:t>of</a:t>
            </a:r>
            <a:r>
              <a:rPr sz="1800" spc="15" dirty="0">
                <a:latin typeface="Tahoma"/>
                <a:cs typeface="Tahoma"/>
              </a:rPr>
              <a:t> </a:t>
            </a:r>
            <a:r>
              <a:rPr sz="1800" spc="114" dirty="0">
                <a:latin typeface="Tahoma"/>
                <a:cs typeface="Tahoma"/>
              </a:rPr>
              <a:t>other</a:t>
            </a:r>
            <a:r>
              <a:rPr sz="1800" spc="20" dirty="0">
                <a:latin typeface="Tahoma"/>
                <a:cs typeface="Tahoma"/>
              </a:rPr>
              <a:t> </a:t>
            </a:r>
            <a:r>
              <a:rPr sz="1800" spc="145" dirty="0">
                <a:latin typeface="Tahoma"/>
                <a:cs typeface="Tahoma"/>
              </a:rPr>
              <a:t>companies  </a:t>
            </a:r>
            <a:r>
              <a:rPr sz="1800" spc="140" dirty="0">
                <a:latin typeface="Tahoma"/>
                <a:cs typeface="Tahoma"/>
              </a:rPr>
              <a:t>New </a:t>
            </a:r>
            <a:r>
              <a:rPr sz="1800" spc="90" dirty="0">
                <a:latin typeface="Tahoma"/>
                <a:cs typeface="Tahoma"/>
              </a:rPr>
              <a:t>project, </a:t>
            </a:r>
            <a:r>
              <a:rPr sz="1800" spc="85" dirty="0">
                <a:latin typeface="Tahoma"/>
                <a:cs typeface="Tahoma"/>
              </a:rPr>
              <a:t>just </a:t>
            </a:r>
            <a:r>
              <a:rPr sz="1800" spc="135" dirty="0">
                <a:latin typeface="Tahoma"/>
                <a:cs typeface="Tahoma"/>
              </a:rPr>
              <a:t>reached</a:t>
            </a:r>
            <a:r>
              <a:rPr sz="1800" spc="-300" dirty="0">
                <a:latin typeface="Tahoma"/>
                <a:cs typeface="Tahoma"/>
              </a:rPr>
              <a:t> </a:t>
            </a:r>
            <a:r>
              <a:rPr sz="1800" spc="114" dirty="0">
                <a:latin typeface="Tahoma"/>
                <a:cs typeface="Tahoma"/>
              </a:rPr>
              <a:t>1.0</a:t>
            </a:r>
            <a:endParaRPr sz="1800" dirty="0">
              <a:latin typeface="Tahoma"/>
              <a:cs typeface="Tahoma"/>
            </a:endParaRPr>
          </a:p>
        </p:txBody>
      </p:sp>
      <p:sp>
        <p:nvSpPr>
          <p:cNvPr id="12" name="object 12"/>
          <p:cNvSpPr/>
          <p:nvPr/>
        </p:nvSpPr>
        <p:spPr>
          <a:xfrm>
            <a:off x="7040880" y="146960"/>
            <a:ext cx="1873250" cy="18656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01C0BA-1A4F-6B42-9115-91B90EE78D60}"/>
              </a:ext>
            </a:extLst>
          </p:cNvPr>
          <p:cNvSpPr>
            <a:spLocks noGrp="1"/>
          </p:cNvSpPr>
          <p:nvPr>
            <p:ph type="title"/>
          </p:nvPr>
        </p:nvSpPr>
        <p:spPr/>
        <p:txBody>
          <a:bodyPr/>
          <a:lstStyle/>
          <a:p>
            <a:r>
              <a:rPr lang="en-US" dirty="0" err="1" smtClean="0"/>
              <a:t>Istio</a:t>
            </a:r>
            <a:r>
              <a:rPr lang="en-US" dirty="0" smtClean="0"/>
              <a:t> Features</a:t>
            </a:r>
            <a:endParaRPr lang="en-US" dirty="0"/>
          </a:p>
        </p:txBody>
      </p:sp>
      <p:sp>
        <p:nvSpPr>
          <p:cNvPr id="3" name="Content Placeholder 2">
            <a:extLst>
              <a:ext uri="{FF2B5EF4-FFF2-40B4-BE49-F238E27FC236}">
                <a16:creationId xmlns:a16="http://schemas.microsoft.com/office/drawing/2014/main" xmlns="" id="{126FDEE3-303C-6248-8DE5-80DC9B9E5730}"/>
              </a:ext>
            </a:extLst>
          </p:cNvPr>
          <p:cNvSpPr>
            <a:spLocks noGrp="1"/>
          </p:cNvSpPr>
          <p:nvPr>
            <p:ph idx="1"/>
          </p:nvPr>
        </p:nvSpPr>
        <p:spPr/>
        <p:txBody>
          <a:bodyPr/>
          <a:lstStyle/>
          <a:p>
            <a:pPr marL="385763" indent="-385763">
              <a:buFont typeface="+mj-lt"/>
              <a:buAutoNum type="arabicPeriod"/>
            </a:pPr>
            <a:r>
              <a:rPr lang="en-US" dirty="0"/>
              <a:t>Security</a:t>
            </a:r>
          </a:p>
          <a:p>
            <a:pPr marL="728663" lvl="1" indent="-385763">
              <a:buFont typeface="+mj-lt"/>
              <a:buAutoNum type="arabicPeriod"/>
            </a:pPr>
            <a:r>
              <a:rPr lang="en-US" dirty="0"/>
              <a:t>Service-to-service encryption</a:t>
            </a:r>
          </a:p>
          <a:p>
            <a:pPr marL="728663" lvl="1" indent="-385763">
              <a:buFont typeface="+mj-lt"/>
              <a:buAutoNum type="arabicPeriod"/>
            </a:pPr>
            <a:r>
              <a:rPr lang="en-US" dirty="0"/>
              <a:t>Policy-based access (ACL), authentication, authorization</a:t>
            </a:r>
          </a:p>
          <a:p>
            <a:pPr marL="385763" indent="-385763">
              <a:buFont typeface="+mj-lt"/>
              <a:buAutoNum type="arabicPeriod"/>
            </a:pPr>
            <a:r>
              <a:rPr lang="en-US" dirty="0"/>
              <a:t>Traffic management</a:t>
            </a:r>
          </a:p>
          <a:p>
            <a:pPr marL="728663" lvl="1" indent="-385763">
              <a:buFont typeface="+mj-lt"/>
              <a:buAutoNum type="arabicPeriod"/>
            </a:pPr>
            <a:r>
              <a:rPr lang="en-US" dirty="0"/>
              <a:t>Policy-based routing</a:t>
            </a:r>
          </a:p>
          <a:p>
            <a:pPr marL="728663" lvl="1" indent="-385763">
              <a:buFont typeface="+mj-lt"/>
              <a:buAutoNum type="arabicPeriod"/>
            </a:pPr>
            <a:r>
              <a:rPr lang="en-US" dirty="0"/>
              <a:t>Load splitting</a:t>
            </a:r>
          </a:p>
          <a:p>
            <a:pPr marL="728663" lvl="1" indent="-385763">
              <a:buFont typeface="+mj-lt"/>
              <a:buAutoNum type="arabicPeriod"/>
            </a:pPr>
            <a:r>
              <a:rPr lang="en-US" dirty="0"/>
              <a:t>Blue/Green deploy</a:t>
            </a:r>
          </a:p>
          <a:p>
            <a:pPr marL="385763" indent="-385763">
              <a:buFont typeface="+mj-lt"/>
              <a:buAutoNum type="arabicPeriod"/>
            </a:pPr>
            <a:r>
              <a:rPr lang="en-US" dirty="0"/>
              <a:t>Observability</a:t>
            </a:r>
          </a:p>
          <a:p>
            <a:pPr marL="728663" lvl="1" indent="-385763">
              <a:buFont typeface="+mj-lt"/>
              <a:buAutoNum type="arabicPeriod"/>
            </a:pPr>
            <a:r>
              <a:rPr lang="en-US" dirty="0"/>
              <a:t>Render service graph</a:t>
            </a:r>
          </a:p>
          <a:p>
            <a:pPr marL="728663" lvl="1" indent="-385763">
              <a:buFont typeface="+mj-lt"/>
              <a:buAutoNum type="arabicPeriod"/>
            </a:pPr>
            <a:r>
              <a:rPr lang="en-US" dirty="0"/>
              <a:t>Provide infrastructure for tracing</a:t>
            </a:r>
          </a:p>
        </p:txBody>
      </p:sp>
    </p:spTree>
    <p:extLst>
      <p:ext uri="{BB962C8B-B14F-4D97-AF65-F5344CB8AC3E}">
        <p14:creationId xmlns:p14="http://schemas.microsoft.com/office/powerpoint/2010/main" val="189936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129280" cy="574040"/>
          </a:xfrm>
          <a:prstGeom prst="rect">
            <a:avLst/>
          </a:prstGeom>
        </p:spPr>
        <p:txBody>
          <a:bodyPr vert="horz" wrap="square" lIns="0" tIns="12700" rIns="0" bIns="0" rtlCol="0">
            <a:spAutoFit/>
          </a:bodyPr>
          <a:lstStyle/>
          <a:p>
            <a:pPr marL="12700">
              <a:lnSpc>
                <a:spcPct val="100000"/>
              </a:lnSpc>
              <a:spcBef>
                <a:spcPts val="100"/>
              </a:spcBef>
            </a:pPr>
            <a:r>
              <a:rPr sz="3600" spc="250" dirty="0">
                <a:solidFill>
                  <a:srgbClr val="000000"/>
                </a:solidFill>
              </a:rPr>
              <a:t>Microservices</a:t>
            </a:r>
            <a:endParaRPr sz="3600"/>
          </a:p>
        </p:txBody>
      </p:sp>
      <p:sp>
        <p:nvSpPr>
          <p:cNvPr id="14" name="object 1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2</a:t>
            </a:fld>
            <a:endParaRPr spc="70" dirty="0"/>
          </a:p>
        </p:txBody>
      </p:sp>
      <p:sp>
        <p:nvSpPr>
          <p:cNvPr id="3" name="object 3"/>
          <p:cNvSpPr/>
          <p:nvPr/>
        </p:nvSpPr>
        <p:spPr>
          <a:xfrm>
            <a:off x="1005839"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4" name="object 4"/>
          <p:cNvSpPr/>
          <p:nvPr/>
        </p:nvSpPr>
        <p:spPr>
          <a:xfrm>
            <a:off x="1005839"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1005839" y="2104030"/>
            <a:ext cx="2103120" cy="822960"/>
          </a:xfrm>
          <a:prstGeom prst="rect">
            <a:avLst/>
          </a:prstGeom>
        </p:spPr>
        <p:txBody>
          <a:bodyPr vert="horz" wrap="square" lIns="0" tIns="5715" rIns="0" bIns="0" rtlCol="0">
            <a:spAutoFit/>
          </a:bodyPr>
          <a:lstStyle/>
          <a:p>
            <a:pPr>
              <a:lnSpc>
                <a:spcPct val="100000"/>
              </a:lnSpc>
              <a:spcBef>
                <a:spcPts val="45"/>
              </a:spcBef>
            </a:pPr>
            <a:endParaRPr sz="1750">
              <a:latin typeface="Times New Roman"/>
              <a:cs typeface="Times New Roman"/>
            </a:endParaRPr>
          </a:p>
          <a:p>
            <a:pPr marL="514350">
              <a:lnSpc>
                <a:spcPct val="100000"/>
              </a:lnSpc>
            </a:pPr>
            <a:r>
              <a:rPr sz="1800" spc="135" dirty="0">
                <a:latin typeface="Tahoma"/>
                <a:cs typeface="Tahoma"/>
              </a:rPr>
              <a:t>Service</a:t>
            </a:r>
            <a:r>
              <a:rPr sz="1800" spc="-20" dirty="0">
                <a:latin typeface="Tahoma"/>
                <a:cs typeface="Tahoma"/>
              </a:rPr>
              <a:t> </a:t>
            </a:r>
            <a:r>
              <a:rPr sz="1800" spc="150" dirty="0">
                <a:latin typeface="Tahoma"/>
                <a:cs typeface="Tahoma"/>
              </a:rPr>
              <a:t>A</a:t>
            </a:r>
            <a:endParaRPr sz="1800">
              <a:latin typeface="Tahoma"/>
              <a:cs typeface="Tahoma"/>
            </a:endParaRPr>
          </a:p>
        </p:txBody>
      </p:sp>
      <p:sp>
        <p:nvSpPr>
          <p:cNvPr id="6" name="object 6"/>
          <p:cNvSpPr/>
          <p:nvPr/>
        </p:nvSpPr>
        <p:spPr>
          <a:xfrm>
            <a:off x="3670300"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7" name="object 7"/>
          <p:cNvSpPr/>
          <p:nvPr/>
        </p:nvSpPr>
        <p:spPr>
          <a:xfrm>
            <a:off x="3670300"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3670300" y="2104030"/>
            <a:ext cx="2103120" cy="822960"/>
          </a:xfrm>
          <a:prstGeom prst="rect">
            <a:avLst/>
          </a:prstGeom>
        </p:spPr>
        <p:txBody>
          <a:bodyPr vert="horz" wrap="square" lIns="0" tIns="5715" rIns="0" bIns="0" rtlCol="0">
            <a:spAutoFit/>
          </a:bodyPr>
          <a:lstStyle/>
          <a:p>
            <a:pPr>
              <a:lnSpc>
                <a:spcPct val="100000"/>
              </a:lnSpc>
              <a:spcBef>
                <a:spcPts val="45"/>
              </a:spcBef>
            </a:pPr>
            <a:endParaRPr sz="1750">
              <a:latin typeface="Times New Roman"/>
              <a:cs typeface="Times New Roman"/>
            </a:endParaRPr>
          </a:p>
          <a:p>
            <a:pPr marL="514350">
              <a:lnSpc>
                <a:spcPct val="100000"/>
              </a:lnSpc>
            </a:pPr>
            <a:r>
              <a:rPr sz="1800" spc="130" dirty="0">
                <a:latin typeface="Tahoma"/>
                <a:cs typeface="Tahoma"/>
              </a:rPr>
              <a:t>Service</a:t>
            </a:r>
            <a:r>
              <a:rPr sz="1800" spc="-5" dirty="0">
                <a:latin typeface="Tahoma"/>
                <a:cs typeface="Tahoma"/>
              </a:rPr>
              <a:t> </a:t>
            </a:r>
            <a:r>
              <a:rPr sz="1800" spc="170" dirty="0">
                <a:latin typeface="Tahoma"/>
                <a:cs typeface="Tahoma"/>
              </a:rPr>
              <a:t>B</a:t>
            </a:r>
            <a:endParaRPr sz="1800">
              <a:latin typeface="Tahoma"/>
              <a:cs typeface="Tahoma"/>
            </a:endParaRPr>
          </a:p>
        </p:txBody>
      </p:sp>
      <p:sp>
        <p:nvSpPr>
          <p:cNvPr id="9" name="object 9"/>
          <p:cNvSpPr txBox="1"/>
          <p:nvPr/>
        </p:nvSpPr>
        <p:spPr>
          <a:xfrm>
            <a:off x="6333490" y="2104030"/>
            <a:ext cx="2103120" cy="822960"/>
          </a:xfrm>
          <a:prstGeom prst="rect">
            <a:avLst/>
          </a:prstGeom>
          <a:solidFill>
            <a:srgbClr val="CEE6F4"/>
          </a:solidFill>
          <a:ln w="3175">
            <a:solidFill>
              <a:srgbClr val="7F7F7F"/>
            </a:solidFill>
          </a:ln>
        </p:spPr>
        <p:txBody>
          <a:bodyPr vert="horz" wrap="square" lIns="0" tIns="5715" rIns="0" bIns="0" rtlCol="0">
            <a:spAutoFit/>
          </a:bodyPr>
          <a:lstStyle/>
          <a:p>
            <a:pPr>
              <a:lnSpc>
                <a:spcPct val="100000"/>
              </a:lnSpc>
              <a:spcBef>
                <a:spcPts val="45"/>
              </a:spcBef>
            </a:pPr>
            <a:endParaRPr sz="1750">
              <a:latin typeface="Times New Roman"/>
              <a:cs typeface="Times New Roman"/>
            </a:endParaRPr>
          </a:p>
          <a:p>
            <a:pPr marL="513080">
              <a:lnSpc>
                <a:spcPct val="100000"/>
              </a:lnSpc>
            </a:pPr>
            <a:r>
              <a:rPr sz="1800" spc="135" dirty="0">
                <a:latin typeface="Tahoma"/>
                <a:cs typeface="Tahoma"/>
              </a:rPr>
              <a:t>Service</a:t>
            </a:r>
            <a:r>
              <a:rPr sz="1800" spc="-20" dirty="0">
                <a:latin typeface="Tahoma"/>
                <a:cs typeface="Tahoma"/>
              </a:rPr>
              <a:t> </a:t>
            </a:r>
            <a:r>
              <a:rPr sz="1800" spc="175" dirty="0">
                <a:latin typeface="Tahoma"/>
                <a:cs typeface="Tahoma"/>
              </a:rPr>
              <a:t>C</a:t>
            </a:r>
            <a:endParaRPr sz="1800">
              <a:latin typeface="Tahoma"/>
              <a:cs typeface="Tahoma"/>
            </a:endParaRPr>
          </a:p>
        </p:txBody>
      </p:sp>
      <p:sp>
        <p:nvSpPr>
          <p:cNvPr id="10" name="object 10"/>
          <p:cNvSpPr/>
          <p:nvPr/>
        </p:nvSpPr>
        <p:spPr>
          <a:xfrm>
            <a:off x="3108960" y="2515510"/>
            <a:ext cx="406400" cy="0"/>
          </a:xfrm>
          <a:custGeom>
            <a:avLst/>
            <a:gdLst/>
            <a:ahLst/>
            <a:cxnLst/>
            <a:rect l="l" t="t" r="r" b="b"/>
            <a:pathLst>
              <a:path w="406400">
                <a:moveTo>
                  <a:pt x="0" y="0"/>
                </a:moveTo>
                <a:lnTo>
                  <a:pt x="406400" y="0"/>
                </a:lnTo>
              </a:path>
            </a:pathLst>
          </a:custGeom>
          <a:ln w="3175">
            <a:solidFill>
              <a:srgbClr val="000000"/>
            </a:solidFill>
          </a:ln>
        </p:spPr>
        <p:txBody>
          <a:bodyPr wrap="square" lIns="0" tIns="0" rIns="0" bIns="0" rtlCol="0"/>
          <a:lstStyle/>
          <a:p>
            <a:endParaRPr/>
          </a:p>
        </p:txBody>
      </p:sp>
      <p:sp>
        <p:nvSpPr>
          <p:cNvPr id="11" name="object 11"/>
          <p:cNvSpPr/>
          <p:nvPr/>
        </p:nvSpPr>
        <p:spPr>
          <a:xfrm>
            <a:off x="3507740" y="2460900"/>
            <a:ext cx="162560" cy="109220"/>
          </a:xfrm>
          <a:custGeom>
            <a:avLst/>
            <a:gdLst/>
            <a:ahLst/>
            <a:cxnLst/>
            <a:rect l="l" t="t" r="r" b="b"/>
            <a:pathLst>
              <a:path w="162560" h="109219">
                <a:moveTo>
                  <a:pt x="0" y="0"/>
                </a:moveTo>
                <a:lnTo>
                  <a:pt x="0" y="109219"/>
                </a:lnTo>
                <a:lnTo>
                  <a:pt x="162560" y="5461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773420" y="2515510"/>
            <a:ext cx="405130" cy="0"/>
          </a:xfrm>
          <a:custGeom>
            <a:avLst/>
            <a:gdLst/>
            <a:ahLst/>
            <a:cxnLst/>
            <a:rect l="l" t="t" r="r" b="b"/>
            <a:pathLst>
              <a:path w="405129">
                <a:moveTo>
                  <a:pt x="0" y="0"/>
                </a:moveTo>
                <a:lnTo>
                  <a:pt x="405129" y="0"/>
                </a:lnTo>
              </a:path>
            </a:pathLst>
          </a:custGeom>
          <a:ln w="3175">
            <a:solidFill>
              <a:srgbClr val="000000"/>
            </a:solidFill>
          </a:ln>
        </p:spPr>
        <p:txBody>
          <a:bodyPr wrap="square" lIns="0" tIns="0" rIns="0" bIns="0" rtlCol="0"/>
          <a:lstStyle/>
          <a:p>
            <a:endParaRPr/>
          </a:p>
        </p:txBody>
      </p:sp>
      <p:sp>
        <p:nvSpPr>
          <p:cNvPr id="13" name="object 13"/>
          <p:cNvSpPr/>
          <p:nvPr/>
        </p:nvSpPr>
        <p:spPr>
          <a:xfrm>
            <a:off x="6172200" y="2460900"/>
            <a:ext cx="161290" cy="109220"/>
          </a:xfrm>
          <a:custGeom>
            <a:avLst/>
            <a:gdLst/>
            <a:ahLst/>
            <a:cxnLst/>
            <a:rect l="l" t="t" r="r" b="b"/>
            <a:pathLst>
              <a:path w="161289" h="109219">
                <a:moveTo>
                  <a:pt x="0" y="0"/>
                </a:moveTo>
                <a:lnTo>
                  <a:pt x="0" y="109219"/>
                </a:lnTo>
                <a:lnTo>
                  <a:pt x="161289"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AB759-892C-6E41-8AE5-D6EAE8339148}"/>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xmlns="" id="{DA68F647-EC04-6646-B0A8-F099CCF1C187}"/>
              </a:ext>
            </a:extLst>
          </p:cNvPr>
          <p:cNvSpPr>
            <a:spLocks noGrp="1"/>
          </p:cNvSpPr>
          <p:nvPr>
            <p:ph idx="1"/>
          </p:nvPr>
        </p:nvSpPr>
        <p:spPr/>
        <p:txBody>
          <a:bodyPr/>
          <a:lstStyle/>
          <a:p>
            <a:r>
              <a:rPr lang="en-US" dirty="0"/>
              <a:t>Mutual TLS (</a:t>
            </a:r>
            <a:r>
              <a:rPr lang="en-US" dirty="0" err="1"/>
              <a:t>mTLS</a:t>
            </a:r>
            <a:r>
              <a:rPr lang="en-US" dirty="0"/>
              <a:t>)</a:t>
            </a:r>
          </a:p>
          <a:p>
            <a:r>
              <a:rPr lang="en-US" dirty="0"/>
              <a:t>Service identity</a:t>
            </a:r>
          </a:p>
          <a:p>
            <a:r>
              <a:rPr lang="en-US" dirty="0"/>
              <a:t>Authentication</a:t>
            </a:r>
          </a:p>
          <a:p>
            <a:pPr lvl="1"/>
            <a:r>
              <a:rPr lang="en-US" dirty="0"/>
              <a:t>Origin</a:t>
            </a:r>
          </a:p>
          <a:p>
            <a:pPr lvl="1"/>
            <a:r>
              <a:rPr lang="en-US" dirty="0"/>
              <a:t>Service-to-service</a:t>
            </a:r>
          </a:p>
          <a:p>
            <a:r>
              <a:rPr lang="en-US" dirty="0"/>
              <a:t>Authorization</a:t>
            </a:r>
          </a:p>
          <a:p>
            <a:pPr lvl="1"/>
            <a:r>
              <a:rPr lang="en-US" dirty="0"/>
              <a:t>Policy-based access control (network ACL)</a:t>
            </a:r>
          </a:p>
        </p:txBody>
      </p:sp>
    </p:spTree>
    <p:extLst>
      <p:ext uri="{BB962C8B-B14F-4D97-AF65-F5344CB8AC3E}">
        <p14:creationId xmlns:p14="http://schemas.microsoft.com/office/powerpoint/2010/main" val="2019862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4D4E4-FDC8-4F40-8B01-05DA52FE46A7}"/>
              </a:ext>
            </a:extLst>
          </p:cNvPr>
          <p:cNvSpPr>
            <a:spLocks noGrp="1"/>
          </p:cNvSpPr>
          <p:nvPr>
            <p:ph type="title"/>
          </p:nvPr>
        </p:nvSpPr>
        <p:spPr/>
        <p:txBody>
          <a:bodyPr/>
          <a:lstStyle/>
          <a:p>
            <a:r>
              <a:rPr lang="en-US" dirty="0"/>
              <a:t>Traffic management</a:t>
            </a:r>
          </a:p>
        </p:txBody>
      </p:sp>
      <p:sp>
        <p:nvSpPr>
          <p:cNvPr id="3" name="Content Placeholder 2">
            <a:extLst>
              <a:ext uri="{FF2B5EF4-FFF2-40B4-BE49-F238E27FC236}">
                <a16:creationId xmlns:a16="http://schemas.microsoft.com/office/drawing/2014/main" xmlns="" id="{14CBBE1D-3C90-154D-91EC-16C794C6533A}"/>
              </a:ext>
            </a:extLst>
          </p:cNvPr>
          <p:cNvSpPr>
            <a:spLocks noGrp="1"/>
          </p:cNvSpPr>
          <p:nvPr>
            <p:ph idx="1"/>
          </p:nvPr>
        </p:nvSpPr>
        <p:spPr/>
        <p:txBody>
          <a:bodyPr/>
          <a:lstStyle/>
          <a:p>
            <a:r>
              <a:rPr lang="en-US" dirty="0"/>
              <a:t>Ingress infrastructure</a:t>
            </a:r>
          </a:p>
          <a:p>
            <a:r>
              <a:rPr lang="en-US" dirty="0"/>
              <a:t>Policy-based routing (L4, L</a:t>
            </a:r>
            <a:r>
              <a:rPr lang="en-US" dirty="0">
                <a:sym typeface="Wingdings" pitchFamily="2" charset="2"/>
              </a:rPr>
              <a:t>7)</a:t>
            </a:r>
          </a:p>
          <a:p>
            <a:pPr lvl="1"/>
            <a:r>
              <a:rPr lang="en-US" dirty="0">
                <a:sym typeface="Wingdings" pitchFamily="2" charset="2"/>
              </a:rPr>
              <a:t>Traffic “tee”</a:t>
            </a:r>
          </a:p>
          <a:p>
            <a:pPr lvl="1"/>
            <a:r>
              <a:rPr lang="en-US" dirty="0">
                <a:sym typeface="Wingdings" pitchFamily="2" charset="2"/>
              </a:rPr>
              <a:t>Request routing, flighting, canary (blue/green)</a:t>
            </a:r>
          </a:p>
          <a:p>
            <a:r>
              <a:rPr lang="en-US" dirty="0">
                <a:sym typeface="Wingdings" pitchFamily="2" charset="2"/>
              </a:rPr>
              <a:t>Failure recovery</a:t>
            </a:r>
          </a:p>
          <a:p>
            <a:pPr lvl="1"/>
            <a:r>
              <a:rPr lang="en-US" dirty="0">
                <a:sym typeface="Wingdings" pitchFamily="2" charset="2"/>
              </a:rPr>
              <a:t>Timeouts, service retry, circuit breaking</a:t>
            </a:r>
            <a:endParaRPr lang="en-US" dirty="0"/>
          </a:p>
        </p:txBody>
      </p:sp>
    </p:spTree>
    <p:extLst>
      <p:ext uri="{BB962C8B-B14F-4D97-AF65-F5344CB8AC3E}">
        <p14:creationId xmlns:p14="http://schemas.microsoft.com/office/powerpoint/2010/main" val="408066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28615-DD03-8A4F-9119-981EF058E674}"/>
              </a:ext>
            </a:extLst>
          </p:cNvPr>
          <p:cNvSpPr>
            <a:spLocks noGrp="1"/>
          </p:cNvSpPr>
          <p:nvPr>
            <p:ph type="title"/>
          </p:nvPr>
        </p:nvSpPr>
        <p:spPr/>
        <p:txBody>
          <a:bodyPr/>
          <a:lstStyle/>
          <a:p>
            <a:r>
              <a:rPr lang="en-US" dirty="0"/>
              <a:t>Observability</a:t>
            </a:r>
          </a:p>
        </p:txBody>
      </p:sp>
      <p:sp>
        <p:nvSpPr>
          <p:cNvPr id="3" name="Content Placeholder 2">
            <a:extLst>
              <a:ext uri="{FF2B5EF4-FFF2-40B4-BE49-F238E27FC236}">
                <a16:creationId xmlns:a16="http://schemas.microsoft.com/office/drawing/2014/main" xmlns="" id="{4E50F26F-A96F-B344-BB85-C472F857963C}"/>
              </a:ext>
            </a:extLst>
          </p:cNvPr>
          <p:cNvSpPr>
            <a:spLocks noGrp="1"/>
          </p:cNvSpPr>
          <p:nvPr>
            <p:ph idx="1"/>
          </p:nvPr>
        </p:nvSpPr>
        <p:spPr/>
        <p:txBody>
          <a:bodyPr/>
          <a:lstStyle/>
          <a:p>
            <a:r>
              <a:rPr lang="en-US"/>
              <a:t>Telemetry</a:t>
            </a:r>
          </a:p>
          <a:p>
            <a:pPr lvl="1"/>
            <a:r>
              <a:rPr lang="en-US" err="1"/>
              <a:t>qps</a:t>
            </a:r>
            <a:r>
              <a:rPr lang="en-US"/>
              <a:t>, latency, bandwidth</a:t>
            </a:r>
          </a:p>
          <a:p>
            <a:r>
              <a:rPr lang="en-US"/>
              <a:t>Visualize service graph</a:t>
            </a:r>
          </a:p>
          <a:p>
            <a:r>
              <a:rPr lang="en-US"/>
              <a:t>Infrastructure for tracing</a:t>
            </a:r>
          </a:p>
          <a:p>
            <a:pPr lvl="1"/>
            <a:r>
              <a:rPr lang="en-US"/>
              <a:t>Span id generation/propagation</a:t>
            </a:r>
          </a:p>
        </p:txBody>
      </p:sp>
    </p:spTree>
    <p:extLst>
      <p:ext uri="{BB962C8B-B14F-4D97-AF65-F5344CB8AC3E}">
        <p14:creationId xmlns:p14="http://schemas.microsoft.com/office/powerpoint/2010/main" val="1462431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1664136" y="1397161"/>
            <a:ext cx="5869085" cy="439848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627553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13" name="object 13"/>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14" name="object 14"/>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15" name="object 15"/>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16" name="object 1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17" name="object 1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19" name="object 19"/>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20" name="object 20"/>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1" name="object 21"/>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22" name="object 22"/>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3" name="object 23"/>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24" name="object 24"/>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25" name="object 25"/>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26" name="object 26"/>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27" name="object 27"/>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28" name="object 28"/>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FF0000"/>
            </a:solidFill>
          </a:ln>
        </p:spPr>
        <p:txBody>
          <a:bodyPr wrap="square" lIns="0" tIns="0" rIns="0" bIns="0" rtlCol="0"/>
          <a:lstStyle/>
          <a:p>
            <a:endParaRPr>
              <a:solidFill>
                <a:prstClr val="black"/>
              </a:solidFill>
            </a:endParaRPr>
          </a:p>
        </p:txBody>
      </p:sp>
      <p:sp>
        <p:nvSpPr>
          <p:cNvPr id="29" name="object 29"/>
          <p:cNvSpPr/>
          <p:nvPr/>
        </p:nvSpPr>
        <p:spPr>
          <a:xfrm>
            <a:off x="2780082" y="2776815"/>
            <a:ext cx="122328" cy="15495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FF0000"/>
            </a:solidFill>
          </a:ln>
        </p:spPr>
        <p:txBody>
          <a:bodyPr wrap="square" lIns="0" tIns="0" rIns="0" bIns="0" rtlCol="0"/>
          <a:lstStyle/>
          <a:p>
            <a:endParaRPr>
              <a:solidFill>
                <a:prstClr val="black"/>
              </a:solidFill>
            </a:endParaRPr>
          </a:p>
        </p:txBody>
      </p:sp>
      <p:sp>
        <p:nvSpPr>
          <p:cNvPr id="31" name="object 31"/>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2" name="object 32"/>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33" name="object 33"/>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34" name="object 34"/>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36" name="object 36"/>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37" name="object 37"/>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38" name="object 38"/>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39" name="object 39"/>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0" name="object 40"/>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Tree>
    <p:extLst>
      <p:ext uri="{BB962C8B-B14F-4D97-AF65-F5344CB8AC3E}">
        <p14:creationId xmlns:p14="http://schemas.microsoft.com/office/powerpoint/2010/main" val="2131772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1842287" y="4035544"/>
            <a:ext cx="1211580" cy="382270"/>
          </a:xfrm>
          <a:custGeom>
            <a:avLst/>
            <a:gdLst/>
            <a:ahLst/>
            <a:cxnLst/>
            <a:rect l="l" t="t" r="r" b="b"/>
            <a:pathLst>
              <a:path w="1211580" h="382270">
                <a:moveTo>
                  <a:pt x="0" y="382129"/>
                </a:moveTo>
                <a:lnTo>
                  <a:pt x="1211399" y="382129"/>
                </a:lnTo>
                <a:lnTo>
                  <a:pt x="1211399" y="0"/>
                </a:lnTo>
                <a:lnTo>
                  <a:pt x="0" y="0"/>
                </a:lnTo>
                <a:lnTo>
                  <a:pt x="0" y="382129"/>
                </a:lnTo>
                <a:close/>
              </a:path>
            </a:pathLst>
          </a:custGeom>
          <a:solidFill>
            <a:srgbClr val="C9DAF7"/>
          </a:solidFill>
        </p:spPr>
        <p:txBody>
          <a:bodyPr wrap="square" lIns="0" tIns="0" rIns="0" bIns="0" rtlCol="0"/>
          <a:lstStyle/>
          <a:p>
            <a:endParaRPr>
              <a:solidFill>
                <a:prstClr val="black"/>
              </a:solidFill>
            </a:endParaRPr>
          </a:p>
        </p:txBody>
      </p:sp>
      <p:sp>
        <p:nvSpPr>
          <p:cNvPr id="13" name="object 13"/>
          <p:cNvSpPr txBox="1"/>
          <p:nvPr/>
        </p:nvSpPr>
        <p:spPr>
          <a:xfrm>
            <a:off x="1988274" y="4040307"/>
            <a:ext cx="1065530" cy="261610"/>
          </a:xfrm>
          <a:prstGeom prst="rect">
            <a:avLst/>
          </a:prstGeom>
          <a:solidFill>
            <a:srgbClr val="C9DAF7"/>
          </a:solidFill>
        </p:spPr>
        <p:txBody>
          <a:bodyPr vert="horz" wrap="square" lIns="0" tIns="45720" rIns="0" bIns="0" rtlCol="0">
            <a:spAutoFit/>
          </a:bodyPr>
          <a:lstStyle/>
          <a:p>
            <a:pPr marL="193040">
              <a:spcBef>
                <a:spcPts val="360"/>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14" name="object 14"/>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15" name="object 15"/>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16" name="object 1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17" name="object 17"/>
          <p:cNvSpPr txBox="1"/>
          <p:nvPr/>
        </p:nvSpPr>
        <p:spPr>
          <a:xfrm>
            <a:off x="2091250" y="1767800"/>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18" name="object 18"/>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21" name="object 21"/>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2" name="object 22"/>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23" name="object 23"/>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24" name="object 24"/>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25" name="object 25"/>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26" name="object 26"/>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27" name="object 27"/>
          <p:cNvSpPr/>
          <p:nvPr/>
        </p:nvSpPr>
        <p:spPr>
          <a:xfrm>
            <a:off x="2491995" y="2132045"/>
            <a:ext cx="367665" cy="1383665"/>
          </a:xfrm>
          <a:custGeom>
            <a:avLst/>
            <a:gdLst/>
            <a:ahLst/>
            <a:cxnLst/>
            <a:rect l="l" t="t" r="r" b="b"/>
            <a:pathLst>
              <a:path w="367664" h="1383664">
                <a:moveTo>
                  <a:pt x="367305" y="0"/>
                </a:moveTo>
                <a:lnTo>
                  <a:pt x="0" y="1383490"/>
                </a:lnTo>
              </a:path>
            </a:pathLst>
          </a:custGeom>
          <a:ln w="38099">
            <a:solidFill>
              <a:srgbClr val="FF0000"/>
            </a:solidFill>
          </a:ln>
        </p:spPr>
        <p:txBody>
          <a:bodyPr wrap="square" lIns="0" tIns="0" rIns="0" bIns="0" rtlCol="0"/>
          <a:lstStyle/>
          <a:p>
            <a:endParaRPr>
              <a:solidFill>
                <a:prstClr val="black"/>
              </a:solidFill>
            </a:endParaRPr>
          </a:p>
        </p:txBody>
      </p:sp>
      <p:sp>
        <p:nvSpPr>
          <p:cNvPr id="28" name="object 28"/>
          <p:cNvSpPr/>
          <p:nvPr/>
        </p:nvSpPr>
        <p:spPr>
          <a:xfrm>
            <a:off x="2432224" y="3485674"/>
            <a:ext cx="119538" cy="16078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9" name="object 29"/>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FF0000"/>
            </a:solidFill>
          </a:ln>
        </p:spPr>
        <p:txBody>
          <a:bodyPr wrap="square" lIns="0" tIns="0" rIns="0" bIns="0" rtlCol="0"/>
          <a:lstStyle/>
          <a:p>
            <a:endParaRPr>
              <a:solidFill>
                <a:prstClr val="black"/>
              </a:solidFill>
            </a:endParaRPr>
          </a:p>
        </p:txBody>
      </p:sp>
      <p:sp>
        <p:nvSpPr>
          <p:cNvPr id="30" name="object 30"/>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1" name="object 31"/>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32" name="object 32"/>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33" name="object 33"/>
          <p:cNvSpPr/>
          <p:nvPr/>
        </p:nvSpPr>
        <p:spPr>
          <a:xfrm>
            <a:off x="2183926" y="1415100"/>
            <a:ext cx="285115" cy="354330"/>
          </a:xfrm>
          <a:custGeom>
            <a:avLst/>
            <a:gdLst/>
            <a:ahLst/>
            <a:cxnLst/>
            <a:rect l="l" t="t" r="r" b="b"/>
            <a:pathLst>
              <a:path w="285114" h="354330">
                <a:moveTo>
                  <a:pt x="213749" y="211799"/>
                </a:moveTo>
                <a:lnTo>
                  <a:pt x="71249" y="211799"/>
                </a:lnTo>
                <a:lnTo>
                  <a:pt x="71249" y="0"/>
                </a:lnTo>
                <a:lnTo>
                  <a:pt x="213749" y="0"/>
                </a:lnTo>
                <a:lnTo>
                  <a:pt x="213749" y="211799"/>
                </a:lnTo>
                <a:close/>
              </a:path>
              <a:path w="285114" h="354330">
                <a:moveTo>
                  <a:pt x="142499" y="354299"/>
                </a:moveTo>
                <a:lnTo>
                  <a:pt x="0" y="211799"/>
                </a:lnTo>
                <a:lnTo>
                  <a:pt x="284999" y="211799"/>
                </a:lnTo>
                <a:lnTo>
                  <a:pt x="142499" y="354299"/>
                </a:lnTo>
                <a:close/>
              </a:path>
            </a:pathLst>
          </a:custGeom>
          <a:solidFill>
            <a:srgbClr val="FF0000"/>
          </a:solidFill>
        </p:spPr>
        <p:txBody>
          <a:bodyPr wrap="square" lIns="0" tIns="0" rIns="0" bIns="0" rtlCol="0"/>
          <a:lstStyle/>
          <a:p>
            <a:endParaRPr>
              <a:solidFill>
                <a:prstClr val="black"/>
              </a:solidFill>
            </a:endParaRPr>
          </a:p>
        </p:txBody>
      </p:sp>
      <p:sp>
        <p:nvSpPr>
          <p:cNvPr id="34" name="object 34"/>
          <p:cNvSpPr/>
          <p:nvPr/>
        </p:nvSpPr>
        <p:spPr>
          <a:xfrm>
            <a:off x="2183926" y="1415100"/>
            <a:ext cx="285115" cy="354330"/>
          </a:xfrm>
          <a:custGeom>
            <a:avLst/>
            <a:gdLst/>
            <a:ahLst/>
            <a:cxnLst/>
            <a:rect l="l" t="t" r="r" b="b"/>
            <a:pathLst>
              <a:path w="285114" h="354330">
                <a:moveTo>
                  <a:pt x="213749" y="0"/>
                </a:moveTo>
                <a:lnTo>
                  <a:pt x="213749" y="211799"/>
                </a:lnTo>
                <a:lnTo>
                  <a:pt x="284999" y="211799"/>
                </a:lnTo>
                <a:lnTo>
                  <a:pt x="142499" y="354299"/>
                </a:lnTo>
                <a:lnTo>
                  <a:pt x="0" y="211799"/>
                </a:lnTo>
                <a:lnTo>
                  <a:pt x="71249" y="211799"/>
                </a:lnTo>
                <a:lnTo>
                  <a:pt x="71249" y="0"/>
                </a:lnTo>
                <a:lnTo>
                  <a:pt x="213749" y="0"/>
                </a:lnTo>
                <a:close/>
              </a:path>
            </a:pathLst>
          </a:custGeom>
          <a:ln w="9524">
            <a:solidFill>
              <a:srgbClr val="FF0000"/>
            </a:solidFill>
          </a:ln>
        </p:spPr>
        <p:txBody>
          <a:bodyPr wrap="square" lIns="0" tIns="0" rIns="0" bIns="0" rtlCol="0"/>
          <a:lstStyle/>
          <a:p>
            <a:endParaRPr>
              <a:solidFill>
                <a:prstClr val="black"/>
              </a:solidFill>
            </a:endParaRPr>
          </a:p>
        </p:txBody>
      </p:sp>
      <p:sp>
        <p:nvSpPr>
          <p:cNvPr id="35" name="object 35"/>
          <p:cNvSpPr/>
          <p:nvPr/>
        </p:nvSpPr>
        <p:spPr>
          <a:xfrm>
            <a:off x="2722475" y="1415100"/>
            <a:ext cx="285115" cy="354330"/>
          </a:xfrm>
          <a:custGeom>
            <a:avLst/>
            <a:gdLst/>
            <a:ahLst/>
            <a:cxnLst/>
            <a:rect l="l" t="t" r="r" b="b"/>
            <a:pathLst>
              <a:path w="285114" h="354330">
                <a:moveTo>
                  <a:pt x="213749" y="211799"/>
                </a:moveTo>
                <a:lnTo>
                  <a:pt x="71249" y="211799"/>
                </a:lnTo>
                <a:lnTo>
                  <a:pt x="71249" y="0"/>
                </a:lnTo>
                <a:lnTo>
                  <a:pt x="213749" y="0"/>
                </a:lnTo>
                <a:lnTo>
                  <a:pt x="213749" y="211799"/>
                </a:lnTo>
                <a:close/>
              </a:path>
              <a:path w="285114" h="354330">
                <a:moveTo>
                  <a:pt x="142499" y="354299"/>
                </a:moveTo>
                <a:lnTo>
                  <a:pt x="0" y="211799"/>
                </a:lnTo>
                <a:lnTo>
                  <a:pt x="284999" y="211799"/>
                </a:lnTo>
                <a:lnTo>
                  <a:pt x="142499" y="354299"/>
                </a:lnTo>
                <a:close/>
              </a:path>
            </a:pathLst>
          </a:custGeom>
          <a:solidFill>
            <a:srgbClr val="FF0000"/>
          </a:solidFill>
        </p:spPr>
        <p:txBody>
          <a:bodyPr wrap="square" lIns="0" tIns="0" rIns="0" bIns="0" rtlCol="0"/>
          <a:lstStyle/>
          <a:p>
            <a:endParaRPr>
              <a:solidFill>
                <a:prstClr val="black"/>
              </a:solidFill>
            </a:endParaRPr>
          </a:p>
        </p:txBody>
      </p:sp>
      <p:sp>
        <p:nvSpPr>
          <p:cNvPr id="36" name="object 36"/>
          <p:cNvSpPr/>
          <p:nvPr/>
        </p:nvSpPr>
        <p:spPr>
          <a:xfrm>
            <a:off x="2722475" y="1415100"/>
            <a:ext cx="285115" cy="354330"/>
          </a:xfrm>
          <a:custGeom>
            <a:avLst/>
            <a:gdLst/>
            <a:ahLst/>
            <a:cxnLst/>
            <a:rect l="l" t="t" r="r" b="b"/>
            <a:pathLst>
              <a:path w="285114" h="354330">
                <a:moveTo>
                  <a:pt x="213749" y="0"/>
                </a:moveTo>
                <a:lnTo>
                  <a:pt x="213749" y="211799"/>
                </a:lnTo>
                <a:lnTo>
                  <a:pt x="284999" y="211799"/>
                </a:lnTo>
                <a:lnTo>
                  <a:pt x="142499" y="354299"/>
                </a:lnTo>
                <a:lnTo>
                  <a:pt x="0" y="211799"/>
                </a:lnTo>
                <a:lnTo>
                  <a:pt x="71249" y="211799"/>
                </a:lnTo>
                <a:lnTo>
                  <a:pt x="71249" y="0"/>
                </a:lnTo>
                <a:lnTo>
                  <a:pt x="213749" y="0"/>
                </a:lnTo>
                <a:close/>
              </a:path>
            </a:pathLst>
          </a:custGeom>
          <a:ln w="9524">
            <a:solidFill>
              <a:srgbClr val="FF0000"/>
            </a:solidFill>
          </a:ln>
        </p:spPr>
        <p:txBody>
          <a:bodyPr wrap="square" lIns="0" tIns="0" rIns="0" bIns="0" rtlCol="0"/>
          <a:lstStyle/>
          <a:p>
            <a:endParaRPr>
              <a:solidFill>
                <a:prstClr val="black"/>
              </a:solidFill>
            </a:endParaRPr>
          </a:p>
        </p:txBody>
      </p:sp>
      <p:sp>
        <p:nvSpPr>
          <p:cNvPr id="37" name="object 37"/>
          <p:cNvSpPr/>
          <p:nvPr/>
        </p:nvSpPr>
        <p:spPr>
          <a:xfrm>
            <a:off x="3261025" y="1415100"/>
            <a:ext cx="285115" cy="354330"/>
          </a:xfrm>
          <a:custGeom>
            <a:avLst/>
            <a:gdLst/>
            <a:ahLst/>
            <a:cxnLst/>
            <a:rect l="l" t="t" r="r" b="b"/>
            <a:pathLst>
              <a:path w="285114" h="354330">
                <a:moveTo>
                  <a:pt x="213749" y="211799"/>
                </a:moveTo>
                <a:lnTo>
                  <a:pt x="71249" y="211799"/>
                </a:lnTo>
                <a:lnTo>
                  <a:pt x="71249" y="0"/>
                </a:lnTo>
                <a:lnTo>
                  <a:pt x="213749" y="0"/>
                </a:lnTo>
                <a:lnTo>
                  <a:pt x="213749" y="211799"/>
                </a:lnTo>
                <a:close/>
              </a:path>
              <a:path w="285114" h="354330">
                <a:moveTo>
                  <a:pt x="142499" y="354299"/>
                </a:moveTo>
                <a:lnTo>
                  <a:pt x="0" y="211799"/>
                </a:lnTo>
                <a:lnTo>
                  <a:pt x="284999" y="211799"/>
                </a:lnTo>
                <a:lnTo>
                  <a:pt x="142499" y="354299"/>
                </a:lnTo>
                <a:close/>
              </a:path>
            </a:pathLst>
          </a:custGeom>
          <a:solidFill>
            <a:srgbClr val="FF0000"/>
          </a:solidFill>
        </p:spPr>
        <p:txBody>
          <a:bodyPr wrap="square" lIns="0" tIns="0" rIns="0" bIns="0" rtlCol="0"/>
          <a:lstStyle/>
          <a:p>
            <a:endParaRPr>
              <a:solidFill>
                <a:prstClr val="black"/>
              </a:solidFill>
            </a:endParaRPr>
          </a:p>
        </p:txBody>
      </p:sp>
      <p:sp>
        <p:nvSpPr>
          <p:cNvPr id="38" name="object 38"/>
          <p:cNvSpPr/>
          <p:nvPr/>
        </p:nvSpPr>
        <p:spPr>
          <a:xfrm>
            <a:off x="3261025" y="1415100"/>
            <a:ext cx="285115" cy="354330"/>
          </a:xfrm>
          <a:custGeom>
            <a:avLst/>
            <a:gdLst/>
            <a:ahLst/>
            <a:cxnLst/>
            <a:rect l="l" t="t" r="r" b="b"/>
            <a:pathLst>
              <a:path w="285114" h="354330">
                <a:moveTo>
                  <a:pt x="213749" y="0"/>
                </a:moveTo>
                <a:lnTo>
                  <a:pt x="213749" y="211799"/>
                </a:lnTo>
                <a:lnTo>
                  <a:pt x="284999" y="211799"/>
                </a:lnTo>
                <a:lnTo>
                  <a:pt x="142499" y="354299"/>
                </a:lnTo>
                <a:lnTo>
                  <a:pt x="0" y="211799"/>
                </a:lnTo>
                <a:lnTo>
                  <a:pt x="71249" y="211799"/>
                </a:lnTo>
                <a:lnTo>
                  <a:pt x="71249" y="0"/>
                </a:lnTo>
                <a:lnTo>
                  <a:pt x="213749" y="0"/>
                </a:lnTo>
                <a:close/>
              </a:path>
            </a:pathLst>
          </a:custGeom>
          <a:ln w="9524">
            <a:solidFill>
              <a:srgbClr val="FF0000"/>
            </a:solidFill>
          </a:ln>
        </p:spPr>
        <p:txBody>
          <a:bodyPr wrap="square" lIns="0" tIns="0" rIns="0" bIns="0" rtlCol="0"/>
          <a:lstStyle/>
          <a:p>
            <a:endParaRPr>
              <a:solidFill>
                <a:prstClr val="black"/>
              </a:solidFill>
            </a:endParaRPr>
          </a:p>
        </p:txBody>
      </p:sp>
      <p:sp>
        <p:nvSpPr>
          <p:cNvPr id="39" name="object 39"/>
          <p:cNvSpPr txBox="1"/>
          <p:nvPr/>
        </p:nvSpPr>
        <p:spPr>
          <a:xfrm>
            <a:off x="2175461" y="1155250"/>
            <a:ext cx="1330325" cy="228268"/>
          </a:xfrm>
          <a:prstGeom prst="rect">
            <a:avLst/>
          </a:prstGeom>
        </p:spPr>
        <p:txBody>
          <a:bodyPr vert="horz" wrap="square" lIns="0" tIns="12700" rIns="0" bIns="0" rtlCol="0">
            <a:spAutoFit/>
          </a:bodyPr>
          <a:lstStyle/>
          <a:p>
            <a:pPr marL="12700">
              <a:spcBef>
                <a:spcPts val="100"/>
              </a:spcBef>
              <a:tabLst>
                <a:tab pos="432434" algn="l"/>
                <a:tab pos="1138555" algn="l"/>
              </a:tabLst>
            </a:pPr>
            <a:r>
              <a:rPr sz="1400" dirty="0">
                <a:solidFill>
                  <a:srgbClr val="FF0000"/>
                </a:solidFill>
                <a:latin typeface="Arial"/>
                <a:cs typeface="Arial"/>
              </a:rPr>
              <a:t>k8s	consul	zk</a:t>
            </a:r>
            <a:endParaRPr sz="1400">
              <a:solidFill>
                <a:prstClr val="black"/>
              </a:solidFill>
              <a:latin typeface="Arial"/>
              <a:cs typeface="Arial"/>
            </a:endParaRPr>
          </a:p>
        </p:txBody>
      </p:sp>
      <p:sp>
        <p:nvSpPr>
          <p:cNvPr id="40" name="object 40"/>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ln w="9524">
            <a:solidFill>
              <a:srgbClr val="FF0000"/>
            </a:solidFill>
          </a:ln>
        </p:spPr>
        <p:txBody>
          <a:bodyPr wrap="square" lIns="0" tIns="0" rIns="0" bIns="0" rtlCol="0"/>
          <a:lstStyle/>
          <a:p>
            <a:endParaRPr>
              <a:solidFill>
                <a:prstClr val="black"/>
              </a:solidFill>
            </a:endParaRPr>
          </a:p>
        </p:txBody>
      </p:sp>
      <p:sp>
        <p:nvSpPr>
          <p:cNvPr id="42" name="object 42"/>
          <p:cNvSpPr txBox="1"/>
          <p:nvPr/>
        </p:nvSpPr>
        <p:spPr>
          <a:xfrm>
            <a:off x="1825873" y="3747158"/>
            <a:ext cx="1379220" cy="228268"/>
          </a:xfrm>
          <a:prstGeom prst="rect">
            <a:avLst/>
          </a:prstGeom>
        </p:spPr>
        <p:txBody>
          <a:bodyPr vert="horz" wrap="square" lIns="0" tIns="12700" rIns="0" bIns="0" rtlCol="0">
            <a:spAutoFit/>
          </a:bodyPr>
          <a:lstStyle/>
          <a:p>
            <a:pPr>
              <a:spcBef>
                <a:spcPts val="100"/>
              </a:spcBef>
            </a:pPr>
            <a:r>
              <a:rPr sz="1400" b="1" spc="-5" dirty="0">
                <a:solidFill>
                  <a:srgbClr val="FF0000"/>
                </a:solidFill>
                <a:latin typeface="Arial"/>
                <a:cs typeface="Arial"/>
              </a:rPr>
              <a:t>Data plane</a:t>
            </a:r>
            <a:r>
              <a:rPr sz="1400" b="1" spc="-45" dirty="0">
                <a:solidFill>
                  <a:srgbClr val="FF0000"/>
                </a:solidFill>
                <a:latin typeface="Arial"/>
                <a:cs typeface="Arial"/>
              </a:rPr>
              <a:t> </a:t>
            </a:r>
            <a:r>
              <a:rPr sz="1400" b="1" spc="-5" dirty="0">
                <a:solidFill>
                  <a:srgbClr val="FF0000"/>
                </a:solidFill>
                <a:latin typeface="Arial"/>
                <a:cs typeface="Arial"/>
              </a:rPr>
              <a:t>API</a:t>
            </a:r>
            <a:endParaRPr sz="1400">
              <a:solidFill>
                <a:prstClr val="black"/>
              </a:solidFill>
              <a:latin typeface="Arial"/>
              <a:cs typeface="Arial"/>
            </a:endParaRPr>
          </a:p>
        </p:txBody>
      </p:sp>
      <p:sp>
        <p:nvSpPr>
          <p:cNvPr id="43" name="object 43"/>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44" name="object 44"/>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45" name="object 45"/>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6" name="object 46"/>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7" name="object 47"/>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8" name="object 48"/>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9" name="object 49"/>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Tree>
    <p:extLst>
      <p:ext uri="{BB962C8B-B14F-4D97-AF65-F5344CB8AC3E}">
        <p14:creationId xmlns:p14="http://schemas.microsoft.com/office/powerpoint/2010/main" val="83728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214630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the packet’s-eye</a:t>
            </a:r>
            <a:r>
              <a:rPr sz="1400" spc="-80" dirty="0">
                <a:solidFill>
                  <a:srgbClr val="666666"/>
                </a:solidFill>
                <a:latin typeface="Arial"/>
                <a:cs typeface="Arial"/>
              </a:rPr>
              <a:t> </a:t>
            </a:r>
            <a:r>
              <a:rPr sz="1400" dirty="0">
                <a:solidFill>
                  <a:srgbClr val="666666"/>
                </a:solidFill>
                <a:latin typeface="Arial"/>
                <a:cs typeface="Arial"/>
              </a:rPr>
              <a:t>view</a:t>
            </a:r>
            <a:endParaRPr sz="1400">
              <a:solidFill>
                <a:prstClr val="black"/>
              </a:solidFill>
              <a:latin typeface="Arial"/>
              <a:cs typeface="Arial"/>
            </a:endParaRPr>
          </a:p>
        </p:txBody>
      </p:sp>
      <p:sp>
        <p:nvSpPr>
          <p:cNvPr id="5" name="object 5"/>
          <p:cNvSpPr/>
          <p:nvPr/>
        </p:nvSpPr>
        <p:spPr>
          <a:xfrm>
            <a:off x="277776" y="1908274"/>
            <a:ext cx="8430895" cy="0"/>
          </a:xfrm>
          <a:custGeom>
            <a:avLst/>
            <a:gdLst/>
            <a:ahLst/>
            <a:cxnLst/>
            <a:rect l="l" t="t" r="r" b="b"/>
            <a:pathLst>
              <a:path w="8430895">
                <a:moveTo>
                  <a:pt x="0" y="0"/>
                </a:moveTo>
                <a:lnTo>
                  <a:pt x="8430899" y="0"/>
                </a:lnTo>
              </a:path>
            </a:pathLst>
          </a:custGeom>
          <a:ln w="19049">
            <a:solidFill>
              <a:srgbClr val="666666"/>
            </a:solidFill>
          </a:ln>
        </p:spPr>
        <p:txBody>
          <a:bodyPr wrap="square" lIns="0" tIns="0" rIns="0" bIns="0" rtlCol="0"/>
          <a:lstStyle/>
          <a:p>
            <a:endParaRPr>
              <a:solidFill>
                <a:prstClr val="black"/>
              </a:solidFill>
            </a:endParaRPr>
          </a:p>
        </p:txBody>
      </p:sp>
      <p:sp>
        <p:nvSpPr>
          <p:cNvPr id="6" name="object 6"/>
          <p:cNvSpPr txBox="1">
            <a:spLocks noGrp="1"/>
          </p:cNvSpPr>
          <p:nvPr>
            <p:ph type="title"/>
          </p:nvPr>
        </p:nvSpPr>
        <p:spPr>
          <a:xfrm>
            <a:off x="384726" y="1361075"/>
            <a:ext cx="715645" cy="452120"/>
          </a:xfrm>
          <a:prstGeom prst="rect">
            <a:avLst/>
          </a:prstGeom>
        </p:spPr>
        <p:txBody>
          <a:bodyPr vert="horz" wrap="square" lIns="0" tIns="12700" rIns="0" bIns="0" rtlCol="0">
            <a:spAutoFit/>
          </a:bodyPr>
          <a:lstStyle/>
          <a:p>
            <a:pPr marL="12700">
              <a:spcBef>
                <a:spcPts val="100"/>
              </a:spcBef>
            </a:pPr>
            <a:r>
              <a:rPr sz="2800" spc="-5" dirty="0">
                <a:solidFill>
                  <a:srgbClr val="000000"/>
                </a:solidFill>
              </a:rPr>
              <a:t>Pilot</a:t>
            </a:r>
            <a:endParaRPr sz="2800"/>
          </a:p>
        </p:txBody>
      </p:sp>
      <p:sp>
        <p:nvSpPr>
          <p:cNvPr id="7" name="object 7"/>
          <p:cNvSpPr txBox="1"/>
          <p:nvPr/>
        </p:nvSpPr>
        <p:spPr>
          <a:xfrm>
            <a:off x="475249" y="2033600"/>
            <a:ext cx="2526030" cy="1911350"/>
          </a:xfrm>
          <a:prstGeom prst="rect">
            <a:avLst/>
          </a:prstGeom>
        </p:spPr>
        <p:txBody>
          <a:bodyPr vert="horz" wrap="square" lIns="0" tIns="52704" rIns="0" bIns="0" rtlCol="0">
            <a:spAutoFit/>
          </a:bodyPr>
          <a:lstStyle/>
          <a:p>
            <a:pPr marL="379095" indent="-367030">
              <a:spcBef>
                <a:spcPts val="414"/>
              </a:spcBef>
              <a:buFontTx/>
              <a:buChar char="●"/>
              <a:tabLst>
                <a:tab pos="379095" algn="l"/>
                <a:tab pos="379730" algn="l"/>
              </a:tabLst>
            </a:pPr>
            <a:r>
              <a:rPr spc="-5" dirty="0">
                <a:solidFill>
                  <a:srgbClr val="595959"/>
                </a:solidFill>
                <a:latin typeface="Arial"/>
                <a:cs typeface="Arial"/>
              </a:rPr>
              <a:t>Ingress</a:t>
            </a:r>
            <a:r>
              <a:rPr spc="-100" dirty="0">
                <a:solidFill>
                  <a:srgbClr val="595959"/>
                </a:solidFill>
                <a:latin typeface="Arial"/>
                <a:cs typeface="Arial"/>
              </a:rPr>
              <a:t> </a:t>
            </a:r>
            <a:r>
              <a:rPr spc="-5" dirty="0">
                <a:solidFill>
                  <a:srgbClr val="595959"/>
                </a:solidFill>
                <a:latin typeface="Arial"/>
                <a:cs typeface="Arial"/>
              </a:rPr>
              <a:t>Routing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Traffic</a:t>
            </a:r>
            <a:r>
              <a:rPr spc="-100" dirty="0">
                <a:solidFill>
                  <a:srgbClr val="595959"/>
                </a:solidFill>
                <a:latin typeface="Arial"/>
                <a:cs typeface="Arial"/>
              </a:rPr>
              <a:t> </a:t>
            </a:r>
            <a:r>
              <a:rPr dirty="0">
                <a:solidFill>
                  <a:srgbClr val="595959"/>
                </a:solidFill>
                <a:latin typeface="Arial"/>
                <a:cs typeface="Arial"/>
              </a:rPr>
              <a:t>Mirroring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Traffic</a:t>
            </a:r>
            <a:r>
              <a:rPr spc="-15" dirty="0">
                <a:solidFill>
                  <a:srgbClr val="595959"/>
                </a:solidFill>
                <a:latin typeface="Arial"/>
                <a:cs typeface="Arial"/>
              </a:rPr>
              <a:t> </a:t>
            </a:r>
            <a:r>
              <a:rPr spc="-5" dirty="0">
                <a:solidFill>
                  <a:srgbClr val="595959"/>
                </a:solidFill>
                <a:latin typeface="Arial"/>
                <a:cs typeface="Arial"/>
              </a:rPr>
              <a:t>Shifting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Canary</a:t>
            </a:r>
            <a:r>
              <a:rPr spc="-75" dirty="0">
                <a:solidFill>
                  <a:srgbClr val="595959"/>
                </a:solidFill>
                <a:latin typeface="Arial"/>
                <a:cs typeface="Arial"/>
              </a:rPr>
              <a:t> </a:t>
            </a:r>
            <a:r>
              <a:rPr spc="-5" dirty="0">
                <a:solidFill>
                  <a:srgbClr val="595959"/>
                </a:solidFill>
                <a:latin typeface="Arial"/>
                <a:cs typeface="Arial"/>
              </a:rPr>
              <a:t>Deployments</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Circuit</a:t>
            </a:r>
            <a:r>
              <a:rPr spc="-15" dirty="0">
                <a:solidFill>
                  <a:srgbClr val="595959"/>
                </a:solidFill>
                <a:latin typeface="Arial"/>
                <a:cs typeface="Arial"/>
              </a:rPr>
              <a:t> </a:t>
            </a:r>
            <a:r>
              <a:rPr spc="-5" dirty="0">
                <a:solidFill>
                  <a:srgbClr val="595959"/>
                </a:solidFill>
                <a:latin typeface="Arial"/>
                <a:cs typeface="Arial"/>
              </a:rPr>
              <a:t>Breaking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Fault</a:t>
            </a:r>
            <a:r>
              <a:rPr spc="-15" dirty="0">
                <a:solidFill>
                  <a:srgbClr val="595959"/>
                </a:solidFill>
                <a:latin typeface="Arial"/>
                <a:cs typeface="Arial"/>
              </a:rPr>
              <a:t> </a:t>
            </a:r>
            <a:r>
              <a:rPr spc="-5" dirty="0">
                <a:solidFill>
                  <a:srgbClr val="595959"/>
                </a:solidFill>
                <a:latin typeface="Arial"/>
                <a:cs typeface="Arial"/>
              </a:rPr>
              <a:t>Injection</a:t>
            </a:r>
            <a:endParaRPr dirty="0">
              <a:solidFill>
                <a:prstClr val="black"/>
              </a:solidFill>
              <a:latin typeface="Arial"/>
              <a:cs typeface="Arial"/>
            </a:endParaRPr>
          </a:p>
        </p:txBody>
      </p:sp>
    </p:spTree>
    <p:extLst>
      <p:ext uri="{BB962C8B-B14F-4D97-AF65-F5344CB8AC3E}">
        <p14:creationId xmlns:p14="http://schemas.microsoft.com/office/powerpoint/2010/main" val="620673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4" name="object 24"/>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5" name="object 25"/>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6" name="object 26"/>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27" name="object 27"/>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8" name="object 28"/>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29" name="object 29"/>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1" name="object 31"/>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2" name="object 32"/>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4" name="object 34"/>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36" name="object 36"/>
          <p:cNvSpPr/>
          <p:nvPr/>
        </p:nvSpPr>
        <p:spPr>
          <a:xfrm>
            <a:off x="2780082" y="2776815"/>
            <a:ext cx="122328" cy="15495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7" name="object 37"/>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38" name="object 38"/>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9" name="object 39"/>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40" name="object 40"/>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41" name="object 41"/>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42" name="object 42"/>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43" name="object 43"/>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4" name="object 44"/>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5" name="object 45"/>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6" name="object 46"/>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7" name="object 47"/>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48" name="object 48"/>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334802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4" name="object 24"/>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5" name="object 25"/>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6" name="object 2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7" name="object 2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8" name="object 2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9" name="object 29"/>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0" name="object 30"/>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1" name="object 31"/>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2" name="object 32"/>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4" name="object 34"/>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7" name="object 37"/>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39" name="object 39"/>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2" name="object 42"/>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4" name="object 44"/>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FF0000"/>
            </a:solidFill>
          </a:ln>
        </p:spPr>
        <p:txBody>
          <a:bodyPr wrap="square" lIns="0" tIns="0" rIns="0" bIns="0" rtlCol="0"/>
          <a:lstStyle/>
          <a:p>
            <a:endParaRPr>
              <a:solidFill>
                <a:prstClr val="black"/>
              </a:solidFill>
            </a:endParaRPr>
          </a:p>
        </p:txBody>
      </p:sp>
      <p:sp>
        <p:nvSpPr>
          <p:cNvPr id="45" name="object 45"/>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6" name="object 46"/>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FF0000"/>
            </a:solidFill>
          </a:ln>
        </p:spPr>
        <p:txBody>
          <a:bodyPr wrap="square" lIns="0" tIns="0" rIns="0" bIns="0" rtlCol="0"/>
          <a:lstStyle/>
          <a:p>
            <a:endParaRPr>
              <a:solidFill>
                <a:prstClr val="black"/>
              </a:solidFill>
            </a:endParaRPr>
          </a:p>
        </p:txBody>
      </p:sp>
      <p:sp>
        <p:nvSpPr>
          <p:cNvPr id="47" name="object 47"/>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49" name="object 49"/>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1" name="object 51"/>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2" name="object 52"/>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3" name="object 53"/>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4" name="object 54"/>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55" name="object 55"/>
          <p:cNvSpPr/>
          <p:nvPr/>
        </p:nvSpPr>
        <p:spPr>
          <a:xfrm>
            <a:off x="4986312" y="4102472"/>
            <a:ext cx="469102" cy="191812"/>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57" name="object 57"/>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58" name="object 58"/>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59" name="object 59"/>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0" name="object 60"/>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1" name="object 61"/>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2" name="object 62"/>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410113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4035544"/>
            <a:ext cx="1211580" cy="382270"/>
          </a:xfrm>
          <a:custGeom>
            <a:avLst/>
            <a:gdLst/>
            <a:ahLst/>
            <a:cxnLst/>
            <a:rect l="l" t="t" r="r" b="b"/>
            <a:pathLst>
              <a:path w="1211580" h="382270">
                <a:moveTo>
                  <a:pt x="0" y="382129"/>
                </a:moveTo>
                <a:lnTo>
                  <a:pt x="1211399" y="382129"/>
                </a:lnTo>
                <a:lnTo>
                  <a:pt x="1211399" y="0"/>
                </a:lnTo>
                <a:lnTo>
                  <a:pt x="0" y="0"/>
                </a:lnTo>
                <a:lnTo>
                  <a:pt x="0" y="382129"/>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4040307"/>
            <a:ext cx="1065530" cy="261610"/>
          </a:xfrm>
          <a:prstGeom prst="rect">
            <a:avLst/>
          </a:prstGeom>
          <a:solidFill>
            <a:srgbClr val="C9DAF7"/>
          </a:solidFill>
        </p:spPr>
        <p:txBody>
          <a:bodyPr vert="horz" wrap="square" lIns="0" tIns="45720" rIns="0" bIns="0" rtlCol="0">
            <a:spAutoFit/>
          </a:bodyPr>
          <a:lstStyle/>
          <a:p>
            <a:pPr marL="193040">
              <a:spcBef>
                <a:spcPts val="360"/>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5800262" y="4056670"/>
            <a:ext cx="1211580" cy="359410"/>
          </a:xfrm>
          <a:custGeom>
            <a:avLst/>
            <a:gdLst/>
            <a:ahLst/>
            <a:cxnLst/>
            <a:rect l="l" t="t" r="r" b="b"/>
            <a:pathLst>
              <a:path w="1211579" h="359410">
                <a:moveTo>
                  <a:pt x="0" y="359117"/>
                </a:moveTo>
                <a:lnTo>
                  <a:pt x="1211399" y="359117"/>
                </a:lnTo>
                <a:lnTo>
                  <a:pt x="1211399" y="0"/>
                </a:lnTo>
                <a:lnTo>
                  <a:pt x="0" y="0"/>
                </a:lnTo>
                <a:lnTo>
                  <a:pt x="0" y="359117"/>
                </a:lnTo>
                <a:close/>
              </a:path>
            </a:pathLst>
          </a:custGeom>
          <a:solidFill>
            <a:srgbClr val="C9DAF7"/>
          </a:solidFill>
        </p:spPr>
        <p:txBody>
          <a:bodyPr wrap="square" lIns="0" tIns="0" rIns="0" bIns="0" rtlCol="0"/>
          <a:lstStyle/>
          <a:p>
            <a:endParaRPr>
              <a:solidFill>
                <a:prstClr val="black"/>
              </a:solidFill>
            </a:endParaRPr>
          </a:p>
        </p:txBody>
      </p:sp>
      <p:sp>
        <p:nvSpPr>
          <p:cNvPr id="24" name="object 24"/>
          <p:cNvSpPr txBox="1"/>
          <p:nvPr/>
        </p:nvSpPr>
        <p:spPr>
          <a:xfrm>
            <a:off x="5946249" y="4061433"/>
            <a:ext cx="1065530" cy="238527"/>
          </a:xfrm>
          <a:prstGeom prst="rect">
            <a:avLst/>
          </a:prstGeom>
          <a:solidFill>
            <a:srgbClr val="C9DAF7"/>
          </a:solidFill>
        </p:spPr>
        <p:txBody>
          <a:bodyPr vert="horz" wrap="square" lIns="0" tIns="22860" rIns="0" bIns="0" rtlCol="0">
            <a:spAutoFit/>
          </a:bodyPr>
          <a:lstStyle/>
          <a:p>
            <a:pPr marL="193040">
              <a:spcBef>
                <a:spcPts val="180"/>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35074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3174151" y="3704164"/>
            <a:ext cx="581025" cy="154305"/>
          </a:xfrm>
          <a:custGeom>
            <a:avLst/>
            <a:gdLst/>
            <a:ahLst/>
            <a:cxnLst/>
            <a:rect l="l" t="t" r="r" b="b"/>
            <a:pathLst>
              <a:path w="581025" h="154305">
                <a:moveTo>
                  <a:pt x="0" y="154231"/>
                </a:moveTo>
                <a:lnTo>
                  <a:pt x="580764" y="0"/>
                </a:lnTo>
              </a:path>
            </a:pathLst>
          </a:custGeom>
          <a:ln w="9524">
            <a:solidFill>
              <a:srgbClr val="FF0000"/>
            </a:solidFill>
          </a:ln>
        </p:spPr>
        <p:txBody>
          <a:bodyPr wrap="square" lIns="0" tIns="0" rIns="0" bIns="0" rtlCol="0"/>
          <a:lstStyle/>
          <a:p>
            <a:endParaRPr>
              <a:solidFill>
                <a:prstClr val="black"/>
              </a:solidFill>
            </a:endParaRPr>
          </a:p>
        </p:txBody>
      </p:sp>
      <p:sp>
        <p:nvSpPr>
          <p:cNvPr id="46" name="object 46"/>
          <p:cNvSpPr/>
          <p:nvPr/>
        </p:nvSpPr>
        <p:spPr>
          <a:xfrm>
            <a:off x="3750877" y="3688957"/>
            <a:ext cx="46355" cy="30480"/>
          </a:xfrm>
          <a:custGeom>
            <a:avLst/>
            <a:gdLst/>
            <a:ahLst/>
            <a:cxnLst/>
            <a:rect l="l" t="t" r="r" b="b"/>
            <a:pathLst>
              <a:path w="46354" h="30480">
                <a:moveTo>
                  <a:pt x="8076" y="30411"/>
                </a:moveTo>
                <a:lnTo>
                  <a:pt x="0" y="0"/>
                </a:lnTo>
                <a:lnTo>
                  <a:pt x="45815" y="4111"/>
                </a:lnTo>
                <a:lnTo>
                  <a:pt x="8076" y="30411"/>
                </a:lnTo>
                <a:close/>
              </a:path>
            </a:pathLst>
          </a:custGeom>
          <a:solidFill>
            <a:srgbClr val="FF0000"/>
          </a:solidFill>
        </p:spPr>
        <p:txBody>
          <a:bodyPr wrap="square" lIns="0" tIns="0" rIns="0" bIns="0" rtlCol="0"/>
          <a:lstStyle/>
          <a:p>
            <a:endParaRPr>
              <a:solidFill>
                <a:prstClr val="black"/>
              </a:solidFill>
            </a:endParaRPr>
          </a:p>
        </p:txBody>
      </p:sp>
      <p:sp>
        <p:nvSpPr>
          <p:cNvPr id="47" name="object 47"/>
          <p:cNvSpPr/>
          <p:nvPr/>
        </p:nvSpPr>
        <p:spPr>
          <a:xfrm>
            <a:off x="3750877" y="3688957"/>
            <a:ext cx="46355" cy="30480"/>
          </a:xfrm>
          <a:custGeom>
            <a:avLst/>
            <a:gdLst/>
            <a:ahLst/>
            <a:cxnLst/>
            <a:rect l="l" t="t" r="r" b="b"/>
            <a:pathLst>
              <a:path w="46354" h="30480">
                <a:moveTo>
                  <a:pt x="8076" y="30411"/>
                </a:moveTo>
                <a:lnTo>
                  <a:pt x="45815" y="4111"/>
                </a:lnTo>
                <a:lnTo>
                  <a:pt x="0" y="0"/>
                </a:lnTo>
                <a:lnTo>
                  <a:pt x="8076" y="30411"/>
                </a:lnTo>
                <a:close/>
              </a:path>
            </a:pathLst>
          </a:custGeom>
          <a:ln w="9524">
            <a:solidFill>
              <a:srgbClr val="FF0000"/>
            </a:solidFill>
          </a:ln>
        </p:spPr>
        <p:txBody>
          <a:bodyPr wrap="square" lIns="0" tIns="0" rIns="0" bIns="0" rtlCol="0"/>
          <a:lstStyle/>
          <a:p>
            <a:endParaRPr>
              <a:solidFill>
                <a:prstClr val="black"/>
              </a:solidFill>
            </a:endParaRPr>
          </a:p>
        </p:txBody>
      </p:sp>
      <p:sp>
        <p:nvSpPr>
          <p:cNvPr id="48" name="object 48"/>
          <p:cNvSpPr/>
          <p:nvPr/>
        </p:nvSpPr>
        <p:spPr>
          <a:xfrm>
            <a:off x="5384022" y="3717123"/>
            <a:ext cx="295910" cy="162560"/>
          </a:xfrm>
          <a:custGeom>
            <a:avLst/>
            <a:gdLst/>
            <a:ahLst/>
            <a:cxnLst/>
            <a:rect l="l" t="t" r="r" b="b"/>
            <a:pathLst>
              <a:path w="295910" h="162560">
                <a:moveTo>
                  <a:pt x="295802" y="162396"/>
                </a:moveTo>
                <a:lnTo>
                  <a:pt x="0" y="0"/>
                </a:lnTo>
              </a:path>
            </a:pathLst>
          </a:custGeom>
          <a:ln w="9524">
            <a:solidFill>
              <a:srgbClr val="FF0000"/>
            </a:solidFill>
          </a:ln>
        </p:spPr>
        <p:txBody>
          <a:bodyPr wrap="square" lIns="0" tIns="0" rIns="0" bIns="0" rtlCol="0"/>
          <a:lstStyle/>
          <a:p>
            <a:endParaRPr>
              <a:solidFill>
                <a:prstClr val="black"/>
              </a:solidFill>
            </a:endParaRPr>
          </a:p>
        </p:txBody>
      </p:sp>
      <p:sp>
        <p:nvSpPr>
          <p:cNvPr id="49" name="object 49"/>
          <p:cNvSpPr/>
          <p:nvPr/>
        </p:nvSpPr>
        <p:spPr>
          <a:xfrm>
            <a:off x="5346131" y="3696321"/>
            <a:ext cx="45720" cy="34925"/>
          </a:xfrm>
          <a:custGeom>
            <a:avLst/>
            <a:gdLst/>
            <a:ahLst/>
            <a:cxnLst/>
            <a:rect l="l" t="t" r="r" b="b"/>
            <a:pathLst>
              <a:path w="45720" h="34925">
                <a:moveTo>
                  <a:pt x="30319" y="34593"/>
                </a:moveTo>
                <a:lnTo>
                  <a:pt x="0" y="0"/>
                </a:lnTo>
                <a:lnTo>
                  <a:pt x="45461" y="7010"/>
                </a:lnTo>
                <a:lnTo>
                  <a:pt x="30319" y="34593"/>
                </a:lnTo>
                <a:close/>
              </a:path>
            </a:pathLst>
          </a:custGeom>
          <a:solidFill>
            <a:srgbClr val="FF0000"/>
          </a:solidFill>
        </p:spPr>
        <p:txBody>
          <a:bodyPr wrap="square" lIns="0" tIns="0" rIns="0" bIns="0" rtlCol="0"/>
          <a:lstStyle/>
          <a:p>
            <a:endParaRPr>
              <a:solidFill>
                <a:prstClr val="black"/>
              </a:solidFill>
            </a:endParaRPr>
          </a:p>
        </p:txBody>
      </p:sp>
      <p:sp>
        <p:nvSpPr>
          <p:cNvPr id="50" name="object 50"/>
          <p:cNvSpPr/>
          <p:nvPr/>
        </p:nvSpPr>
        <p:spPr>
          <a:xfrm>
            <a:off x="5346131" y="3696322"/>
            <a:ext cx="45720" cy="34925"/>
          </a:xfrm>
          <a:custGeom>
            <a:avLst/>
            <a:gdLst/>
            <a:ahLst/>
            <a:cxnLst/>
            <a:rect l="l" t="t" r="r" b="b"/>
            <a:pathLst>
              <a:path w="45720" h="34925">
                <a:moveTo>
                  <a:pt x="45461" y="7010"/>
                </a:moveTo>
                <a:lnTo>
                  <a:pt x="0" y="0"/>
                </a:lnTo>
                <a:lnTo>
                  <a:pt x="30319" y="34593"/>
                </a:lnTo>
                <a:lnTo>
                  <a:pt x="45461" y="7010"/>
                </a:lnTo>
                <a:close/>
              </a:path>
            </a:pathLst>
          </a:custGeom>
          <a:ln w="9524">
            <a:solidFill>
              <a:srgbClr val="FF0000"/>
            </a:solidFill>
          </a:ln>
        </p:spPr>
        <p:txBody>
          <a:bodyPr wrap="square" lIns="0" tIns="0" rIns="0" bIns="0" rtlCol="0"/>
          <a:lstStyle/>
          <a:p>
            <a:endParaRPr>
              <a:solidFill>
                <a:prstClr val="black"/>
              </a:solidFill>
            </a:endParaRPr>
          </a:p>
        </p:txBody>
      </p:sp>
      <p:sp>
        <p:nvSpPr>
          <p:cNvPr id="51" name="object 51"/>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2780082" y="2776815"/>
            <a:ext cx="122328" cy="15495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4" name="object 54"/>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5" name="object 55"/>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6" name="object 56"/>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7" name="object 57"/>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4016650" y="2890900"/>
            <a:ext cx="285115" cy="624840"/>
          </a:xfrm>
          <a:custGeom>
            <a:avLst/>
            <a:gdLst/>
            <a:ahLst/>
            <a:cxnLst/>
            <a:rect l="l" t="t" r="r" b="b"/>
            <a:pathLst>
              <a:path w="285114" h="624839">
                <a:moveTo>
                  <a:pt x="284999" y="142499"/>
                </a:moveTo>
                <a:lnTo>
                  <a:pt x="0" y="142499"/>
                </a:lnTo>
                <a:lnTo>
                  <a:pt x="142499" y="0"/>
                </a:lnTo>
                <a:lnTo>
                  <a:pt x="284999" y="142499"/>
                </a:lnTo>
                <a:close/>
              </a:path>
              <a:path w="285114" h="624839">
                <a:moveTo>
                  <a:pt x="213749" y="624299"/>
                </a:moveTo>
                <a:lnTo>
                  <a:pt x="71249" y="624299"/>
                </a:lnTo>
                <a:lnTo>
                  <a:pt x="71249" y="142499"/>
                </a:lnTo>
                <a:lnTo>
                  <a:pt x="213749" y="142499"/>
                </a:lnTo>
                <a:lnTo>
                  <a:pt x="213749" y="624299"/>
                </a:lnTo>
                <a:close/>
              </a:path>
            </a:pathLst>
          </a:custGeom>
          <a:solidFill>
            <a:srgbClr val="FF0000"/>
          </a:solidFill>
        </p:spPr>
        <p:txBody>
          <a:bodyPr wrap="square" lIns="0" tIns="0" rIns="0" bIns="0" rtlCol="0"/>
          <a:lstStyle/>
          <a:p>
            <a:endParaRPr>
              <a:solidFill>
                <a:prstClr val="black"/>
              </a:solidFill>
            </a:endParaRPr>
          </a:p>
        </p:txBody>
      </p:sp>
      <p:sp>
        <p:nvSpPr>
          <p:cNvPr id="59" name="object 59"/>
          <p:cNvSpPr/>
          <p:nvPr/>
        </p:nvSpPr>
        <p:spPr>
          <a:xfrm>
            <a:off x="4016651" y="2890900"/>
            <a:ext cx="285115" cy="624840"/>
          </a:xfrm>
          <a:custGeom>
            <a:avLst/>
            <a:gdLst/>
            <a:ahLst/>
            <a:cxnLst/>
            <a:rect l="l" t="t" r="r" b="b"/>
            <a:pathLst>
              <a:path w="285114" h="624839">
                <a:moveTo>
                  <a:pt x="71249" y="624299"/>
                </a:moveTo>
                <a:lnTo>
                  <a:pt x="71249" y="142499"/>
                </a:lnTo>
                <a:lnTo>
                  <a:pt x="0" y="142499"/>
                </a:lnTo>
                <a:lnTo>
                  <a:pt x="142499" y="0"/>
                </a:lnTo>
                <a:lnTo>
                  <a:pt x="284999" y="142499"/>
                </a:lnTo>
                <a:lnTo>
                  <a:pt x="213749" y="142499"/>
                </a:lnTo>
                <a:lnTo>
                  <a:pt x="213749" y="624299"/>
                </a:lnTo>
                <a:lnTo>
                  <a:pt x="71249" y="624299"/>
                </a:lnTo>
                <a:close/>
              </a:path>
            </a:pathLst>
          </a:custGeom>
          <a:ln w="9524">
            <a:solidFill>
              <a:srgbClr val="FF0000"/>
            </a:solidFill>
          </a:ln>
        </p:spPr>
        <p:txBody>
          <a:bodyPr wrap="square" lIns="0" tIns="0" rIns="0" bIns="0" rtlCol="0"/>
          <a:lstStyle/>
          <a:p>
            <a:endParaRPr>
              <a:solidFill>
                <a:prstClr val="black"/>
              </a:solidFill>
            </a:endParaRPr>
          </a:p>
        </p:txBody>
      </p:sp>
      <p:sp>
        <p:nvSpPr>
          <p:cNvPr id="60" name="object 60"/>
          <p:cNvSpPr/>
          <p:nvPr/>
        </p:nvSpPr>
        <p:spPr>
          <a:xfrm>
            <a:off x="4801125" y="2890900"/>
            <a:ext cx="285115" cy="624840"/>
          </a:xfrm>
          <a:custGeom>
            <a:avLst/>
            <a:gdLst/>
            <a:ahLst/>
            <a:cxnLst/>
            <a:rect l="l" t="t" r="r" b="b"/>
            <a:pathLst>
              <a:path w="285114" h="624839">
                <a:moveTo>
                  <a:pt x="284999" y="142499"/>
                </a:moveTo>
                <a:lnTo>
                  <a:pt x="0" y="142499"/>
                </a:lnTo>
                <a:lnTo>
                  <a:pt x="142499" y="0"/>
                </a:lnTo>
                <a:lnTo>
                  <a:pt x="284999" y="142499"/>
                </a:lnTo>
                <a:close/>
              </a:path>
              <a:path w="285114" h="624839">
                <a:moveTo>
                  <a:pt x="213749" y="624299"/>
                </a:moveTo>
                <a:lnTo>
                  <a:pt x="71249" y="624299"/>
                </a:lnTo>
                <a:lnTo>
                  <a:pt x="71249" y="142499"/>
                </a:lnTo>
                <a:lnTo>
                  <a:pt x="213749" y="142499"/>
                </a:lnTo>
                <a:lnTo>
                  <a:pt x="213749" y="624299"/>
                </a:lnTo>
                <a:close/>
              </a:path>
            </a:pathLst>
          </a:custGeom>
          <a:solidFill>
            <a:srgbClr val="FF0000"/>
          </a:solidFill>
        </p:spPr>
        <p:txBody>
          <a:bodyPr wrap="square" lIns="0" tIns="0" rIns="0" bIns="0" rtlCol="0"/>
          <a:lstStyle/>
          <a:p>
            <a:endParaRPr>
              <a:solidFill>
                <a:prstClr val="black"/>
              </a:solidFill>
            </a:endParaRPr>
          </a:p>
        </p:txBody>
      </p:sp>
      <p:sp>
        <p:nvSpPr>
          <p:cNvPr id="61" name="object 61"/>
          <p:cNvSpPr/>
          <p:nvPr/>
        </p:nvSpPr>
        <p:spPr>
          <a:xfrm>
            <a:off x="4801126" y="2890900"/>
            <a:ext cx="285115" cy="624840"/>
          </a:xfrm>
          <a:custGeom>
            <a:avLst/>
            <a:gdLst/>
            <a:ahLst/>
            <a:cxnLst/>
            <a:rect l="l" t="t" r="r" b="b"/>
            <a:pathLst>
              <a:path w="285114" h="624839">
                <a:moveTo>
                  <a:pt x="71249" y="624299"/>
                </a:moveTo>
                <a:lnTo>
                  <a:pt x="71249" y="142499"/>
                </a:lnTo>
                <a:lnTo>
                  <a:pt x="0" y="142499"/>
                </a:lnTo>
                <a:lnTo>
                  <a:pt x="142499" y="0"/>
                </a:lnTo>
                <a:lnTo>
                  <a:pt x="284999" y="142499"/>
                </a:lnTo>
                <a:lnTo>
                  <a:pt x="213749" y="142499"/>
                </a:lnTo>
                <a:lnTo>
                  <a:pt x="213749" y="624299"/>
                </a:lnTo>
                <a:lnTo>
                  <a:pt x="71249" y="624299"/>
                </a:lnTo>
                <a:close/>
              </a:path>
            </a:pathLst>
          </a:custGeom>
          <a:ln w="9524">
            <a:solidFill>
              <a:srgbClr val="FF0000"/>
            </a:solidFill>
          </a:ln>
        </p:spPr>
        <p:txBody>
          <a:bodyPr wrap="square" lIns="0" tIns="0" rIns="0" bIns="0" rtlCol="0"/>
          <a:lstStyle/>
          <a:p>
            <a:endParaRPr>
              <a:solidFill>
                <a:prstClr val="black"/>
              </a:solidFill>
            </a:endParaRPr>
          </a:p>
        </p:txBody>
      </p:sp>
      <p:sp>
        <p:nvSpPr>
          <p:cNvPr id="62" name="object 62"/>
          <p:cNvSpPr txBox="1"/>
          <p:nvPr/>
        </p:nvSpPr>
        <p:spPr>
          <a:xfrm>
            <a:off x="3944021" y="2408216"/>
            <a:ext cx="1130935" cy="423193"/>
          </a:xfrm>
          <a:prstGeom prst="rect">
            <a:avLst/>
          </a:prstGeom>
        </p:spPr>
        <p:txBody>
          <a:bodyPr vert="horz" wrap="square" lIns="0" tIns="12700" rIns="0" bIns="0" rtlCol="0">
            <a:spAutoFit/>
          </a:bodyPr>
          <a:lstStyle/>
          <a:p>
            <a:pPr marL="233679">
              <a:lnSpc>
                <a:spcPts val="1639"/>
              </a:lnSpc>
              <a:spcBef>
                <a:spcPts val="100"/>
              </a:spcBef>
            </a:pPr>
            <a:r>
              <a:rPr sz="1400" b="1" u="heavy" spc="-5" dirty="0">
                <a:solidFill>
                  <a:srgbClr val="FF0000"/>
                </a:solidFill>
                <a:uFill>
                  <a:solidFill>
                    <a:srgbClr val="FF0000"/>
                  </a:solidFill>
                </a:uFill>
                <a:latin typeface="Arial"/>
                <a:cs typeface="Arial"/>
              </a:rPr>
              <a:t>REPORT</a:t>
            </a:r>
            <a:endParaRPr sz="1400">
              <a:solidFill>
                <a:prstClr val="black"/>
              </a:solidFill>
              <a:latin typeface="Arial"/>
              <a:cs typeface="Arial"/>
            </a:endParaRPr>
          </a:p>
          <a:p>
            <a:pPr marL="12700">
              <a:lnSpc>
                <a:spcPts val="1639"/>
              </a:lnSpc>
              <a:tabLst>
                <a:tab pos="880744" algn="l"/>
              </a:tabLst>
            </a:pPr>
            <a:r>
              <a:rPr sz="1400" spc="-5" dirty="0">
                <a:solidFill>
                  <a:srgbClr val="FF0000"/>
                </a:solidFill>
                <a:latin typeface="Arial"/>
                <a:cs typeface="Arial"/>
              </a:rPr>
              <a:t>pro</a:t>
            </a:r>
            <a:r>
              <a:rPr sz="1400" dirty="0">
                <a:solidFill>
                  <a:srgbClr val="FF0000"/>
                </a:solidFill>
                <a:latin typeface="Arial"/>
                <a:cs typeface="Arial"/>
              </a:rPr>
              <a:t>m	</a:t>
            </a:r>
            <a:r>
              <a:rPr sz="1400" spc="-5" dirty="0">
                <a:solidFill>
                  <a:srgbClr val="FF0000"/>
                </a:solidFill>
                <a:latin typeface="Arial"/>
                <a:cs typeface="Arial"/>
              </a:rPr>
              <a:t>ES</a:t>
            </a:r>
            <a:endParaRPr sz="1400">
              <a:solidFill>
                <a:prstClr val="black"/>
              </a:solidFill>
              <a:latin typeface="Arial"/>
              <a:cs typeface="Arial"/>
            </a:endParaRPr>
          </a:p>
        </p:txBody>
      </p:sp>
      <p:sp>
        <p:nvSpPr>
          <p:cNvPr id="63" name="object 63"/>
          <p:cNvSpPr txBox="1"/>
          <p:nvPr/>
        </p:nvSpPr>
        <p:spPr>
          <a:xfrm>
            <a:off x="4219677" y="5260368"/>
            <a:ext cx="657860" cy="228268"/>
          </a:xfrm>
          <a:prstGeom prst="rect">
            <a:avLst/>
          </a:prstGeom>
        </p:spPr>
        <p:txBody>
          <a:bodyPr vert="horz" wrap="square" lIns="0" tIns="12700" rIns="0" bIns="0" rtlCol="0">
            <a:spAutoFit/>
          </a:bodyPr>
          <a:lstStyle/>
          <a:p>
            <a:pPr marL="12700">
              <a:spcBef>
                <a:spcPts val="100"/>
              </a:spcBef>
            </a:pPr>
            <a:r>
              <a:rPr sz="1400" b="1" u="heavy" spc="-5" dirty="0">
                <a:solidFill>
                  <a:srgbClr val="FF0000"/>
                </a:solidFill>
                <a:uFill>
                  <a:solidFill>
                    <a:srgbClr val="FF0000"/>
                  </a:solidFill>
                </a:uFill>
                <a:latin typeface="Arial"/>
                <a:cs typeface="Arial"/>
              </a:rPr>
              <a:t>CHECK</a:t>
            </a:r>
            <a:endParaRPr sz="1400">
              <a:solidFill>
                <a:prstClr val="black"/>
              </a:solidFill>
              <a:latin typeface="Arial"/>
              <a:cs typeface="Arial"/>
            </a:endParaRPr>
          </a:p>
        </p:txBody>
      </p:sp>
      <p:sp>
        <p:nvSpPr>
          <p:cNvPr id="64" name="object 64"/>
          <p:cNvSpPr/>
          <p:nvPr/>
        </p:nvSpPr>
        <p:spPr>
          <a:xfrm>
            <a:off x="4013575" y="3860759"/>
            <a:ext cx="285115" cy="892810"/>
          </a:xfrm>
          <a:custGeom>
            <a:avLst/>
            <a:gdLst/>
            <a:ahLst/>
            <a:cxnLst/>
            <a:rect l="l" t="t" r="r" b="b"/>
            <a:pathLst>
              <a:path w="285114" h="892810">
                <a:moveTo>
                  <a:pt x="284999" y="142499"/>
                </a:moveTo>
                <a:lnTo>
                  <a:pt x="0" y="142499"/>
                </a:lnTo>
                <a:lnTo>
                  <a:pt x="142499" y="0"/>
                </a:lnTo>
                <a:lnTo>
                  <a:pt x="284999" y="142499"/>
                </a:lnTo>
                <a:close/>
              </a:path>
              <a:path w="285114" h="892810">
                <a:moveTo>
                  <a:pt x="213749" y="892499"/>
                </a:moveTo>
                <a:lnTo>
                  <a:pt x="71249" y="892499"/>
                </a:lnTo>
                <a:lnTo>
                  <a:pt x="71249" y="142499"/>
                </a:lnTo>
                <a:lnTo>
                  <a:pt x="213749" y="142499"/>
                </a:lnTo>
                <a:lnTo>
                  <a:pt x="213749" y="892499"/>
                </a:lnTo>
                <a:close/>
              </a:path>
            </a:pathLst>
          </a:custGeom>
          <a:solidFill>
            <a:srgbClr val="FF0000"/>
          </a:solidFill>
        </p:spPr>
        <p:txBody>
          <a:bodyPr wrap="square" lIns="0" tIns="0" rIns="0" bIns="0" rtlCol="0"/>
          <a:lstStyle/>
          <a:p>
            <a:endParaRPr>
              <a:solidFill>
                <a:prstClr val="black"/>
              </a:solidFill>
            </a:endParaRPr>
          </a:p>
        </p:txBody>
      </p:sp>
      <p:sp>
        <p:nvSpPr>
          <p:cNvPr id="65" name="object 65"/>
          <p:cNvSpPr/>
          <p:nvPr/>
        </p:nvSpPr>
        <p:spPr>
          <a:xfrm>
            <a:off x="4013576" y="3860760"/>
            <a:ext cx="285115" cy="892810"/>
          </a:xfrm>
          <a:custGeom>
            <a:avLst/>
            <a:gdLst/>
            <a:ahLst/>
            <a:cxnLst/>
            <a:rect l="l" t="t" r="r" b="b"/>
            <a:pathLst>
              <a:path w="285114" h="892810">
                <a:moveTo>
                  <a:pt x="71249" y="892499"/>
                </a:moveTo>
                <a:lnTo>
                  <a:pt x="71249" y="142499"/>
                </a:lnTo>
                <a:lnTo>
                  <a:pt x="0" y="142499"/>
                </a:lnTo>
                <a:lnTo>
                  <a:pt x="142499" y="0"/>
                </a:lnTo>
                <a:lnTo>
                  <a:pt x="284999" y="142499"/>
                </a:lnTo>
                <a:lnTo>
                  <a:pt x="213749" y="142499"/>
                </a:lnTo>
                <a:lnTo>
                  <a:pt x="213749" y="892499"/>
                </a:lnTo>
                <a:lnTo>
                  <a:pt x="71249" y="892499"/>
                </a:lnTo>
                <a:close/>
              </a:path>
            </a:pathLst>
          </a:custGeom>
          <a:ln w="9524">
            <a:solidFill>
              <a:srgbClr val="FF0000"/>
            </a:solidFill>
          </a:ln>
        </p:spPr>
        <p:txBody>
          <a:bodyPr wrap="square" lIns="0" tIns="0" rIns="0" bIns="0" rtlCol="0"/>
          <a:lstStyle/>
          <a:p>
            <a:endParaRPr>
              <a:solidFill>
                <a:prstClr val="black"/>
              </a:solidFill>
            </a:endParaRPr>
          </a:p>
        </p:txBody>
      </p:sp>
      <p:sp>
        <p:nvSpPr>
          <p:cNvPr id="66" name="object 66"/>
          <p:cNvSpPr/>
          <p:nvPr/>
        </p:nvSpPr>
        <p:spPr>
          <a:xfrm>
            <a:off x="4798051" y="3860895"/>
            <a:ext cx="285115" cy="915035"/>
          </a:xfrm>
          <a:custGeom>
            <a:avLst/>
            <a:gdLst/>
            <a:ahLst/>
            <a:cxnLst/>
            <a:rect l="l" t="t" r="r" b="b"/>
            <a:pathLst>
              <a:path w="285114" h="915035">
                <a:moveTo>
                  <a:pt x="284999" y="142499"/>
                </a:moveTo>
                <a:lnTo>
                  <a:pt x="0" y="142499"/>
                </a:lnTo>
                <a:lnTo>
                  <a:pt x="142499" y="0"/>
                </a:lnTo>
                <a:lnTo>
                  <a:pt x="284999" y="142499"/>
                </a:lnTo>
                <a:close/>
              </a:path>
              <a:path w="285114" h="915035">
                <a:moveTo>
                  <a:pt x="213749" y="914999"/>
                </a:moveTo>
                <a:lnTo>
                  <a:pt x="71249" y="914999"/>
                </a:lnTo>
                <a:lnTo>
                  <a:pt x="71249" y="142499"/>
                </a:lnTo>
                <a:lnTo>
                  <a:pt x="213749" y="142499"/>
                </a:lnTo>
                <a:lnTo>
                  <a:pt x="213749" y="914999"/>
                </a:lnTo>
                <a:close/>
              </a:path>
            </a:pathLst>
          </a:custGeom>
          <a:solidFill>
            <a:srgbClr val="FF0000"/>
          </a:solidFill>
        </p:spPr>
        <p:txBody>
          <a:bodyPr wrap="square" lIns="0" tIns="0" rIns="0" bIns="0" rtlCol="0"/>
          <a:lstStyle/>
          <a:p>
            <a:endParaRPr>
              <a:solidFill>
                <a:prstClr val="black"/>
              </a:solidFill>
            </a:endParaRPr>
          </a:p>
        </p:txBody>
      </p:sp>
      <p:sp>
        <p:nvSpPr>
          <p:cNvPr id="67" name="object 67"/>
          <p:cNvSpPr/>
          <p:nvPr/>
        </p:nvSpPr>
        <p:spPr>
          <a:xfrm>
            <a:off x="4798051" y="3860895"/>
            <a:ext cx="285115" cy="915035"/>
          </a:xfrm>
          <a:custGeom>
            <a:avLst/>
            <a:gdLst/>
            <a:ahLst/>
            <a:cxnLst/>
            <a:rect l="l" t="t" r="r" b="b"/>
            <a:pathLst>
              <a:path w="285114" h="915035">
                <a:moveTo>
                  <a:pt x="71249" y="914999"/>
                </a:moveTo>
                <a:lnTo>
                  <a:pt x="71249" y="142499"/>
                </a:lnTo>
                <a:lnTo>
                  <a:pt x="0" y="142499"/>
                </a:lnTo>
                <a:lnTo>
                  <a:pt x="142499" y="0"/>
                </a:lnTo>
                <a:lnTo>
                  <a:pt x="284999" y="142499"/>
                </a:lnTo>
                <a:lnTo>
                  <a:pt x="213749" y="142499"/>
                </a:lnTo>
                <a:lnTo>
                  <a:pt x="213749" y="914999"/>
                </a:lnTo>
                <a:lnTo>
                  <a:pt x="71249" y="914999"/>
                </a:lnTo>
                <a:close/>
              </a:path>
            </a:pathLst>
          </a:custGeom>
          <a:ln w="9524">
            <a:solidFill>
              <a:srgbClr val="FF0000"/>
            </a:solidFill>
          </a:ln>
        </p:spPr>
        <p:txBody>
          <a:bodyPr wrap="square" lIns="0" tIns="0" rIns="0" bIns="0" rtlCol="0"/>
          <a:lstStyle/>
          <a:p>
            <a:endParaRPr>
              <a:solidFill>
                <a:prstClr val="black"/>
              </a:solidFill>
            </a:endParaRPr>
          </a:p>
        </p:txBody>
      </p:sp>
      <p:sp>
        <p:nvSpPr>
          <p:cNvPr id="68" name="object 68"/>
          <p:cNvSpPr txBox="1"/>
          <p:nvPr/>
        </p:nvSpPr>
        <p:spPr>
          <a:xfrm>
            <a:off x="3896521" y="4784680"/>
            <a:ext cx="519430" cy="228268"/>
          </a:xfrm>
          <a:prstGeom prst="rect">
            <a:avLst/>
          </a:prstGeom>
        </p:spPr>
        <p:txBody>
          <a:bodyPr vert="horz" wrap="square" lIns="0" tIns="12700" rIns="0" bIns="0" rtlCol="0">
            <a:spAutoFit/>
          </a:bodyPr>
          <a:lstStyle/>
          <a:p>
            <a:pPr marL="12700">
              <a:spcBef>
                <a:spcPts val="100"/>
              </a:spcBef>
            </a:pPr>
            <a:r>
              <a:rPr sz="1400" spc="-5" dirty="0">
                <a:solidFill>
                  <a:srgbClr val="FF0000"/>
                </a:solidFill>
                <a:latin typeface="Arial"/>
                <a:cs typeface="Arial"/>
              </a:rPr>
              <a:t>RBAC</a:t>
            </a:r>
            <a:endParaRPr sz="1400">
              <a:solidFill>
                <a:prstClr val="black"/>
              </a:solidFill>
              <a:latin typeface="Arial"/>
              <a:cs typeface="Arial"/>
            </a:endParaRPr>
          </a:p>
        </p:txBody>
      </p:sp>
      <p:sp>
        <p:nvSpPr>
          <p:cNvPr id="69" name="object 69"/>
          <p:cNvSpPr txBox="1"/>
          <p:nvPr/>
        </p:nvSpPr>
        <p:spPr>
          <a:xfrm>
            <a:off x="4740171" y="4784680"/>
            <a:ext cx="401320" cy="459100"/>
          </a:xfrm>
          <a:prstGeom prst="rect">
            <a:avLst/>
          </a:prstGeom>
        </p:spPr>
        <p:txBody>
          <a:bodyPr vert="horz" wrap="square" lIns="0" tIns="22860" rIns="0" bIns="0" rtlCol="0">
            <a:spAutoFit/>
          </a:bodyPr>
          <a:lstStyle/>
          <a:p>
            <a:pPr marL="41910" marR="5080" indent="-29845">
              <a:lnSpc>
                <a:spcPts val="1650"/>
              </a:lnSpc>
              <a:spcBef>
                <a:spcPts val="180"/>
              </a:spcBef>
            </a:pPr>
            <a:r>
              <a:rPr sz="1400" spc="-5" dirty="0">
                <a:solidFill>
                  <a:srgbClr val="FF0000"/>
                </a:solidFill>
                <a:latin typeface="Arial"/>
                <a:cs typeface="Arial"/>
              </a:rPr>
              <a:t>Rate  limit</a:t>
            </a:r>
            <a:endParaRPr sz="1400">
              <a:solidFill>
                <a:prstClr val="black"/>
              </a:solidFill>
              <a:latin typeface="Arial"/>
              <a:cs typeface="Arial"/>
            </a:endParaRPr>
          </a:p>
        </p:txBody>
      </p:sp>
      <p:sp>
        <p:nvSpPr>
          <p:cNvPr id="70" name="object 70"/>
          <p:cNvSpPr/>
          <p:nvPr/>
        </p:nvSpPr>
        <p:spPr>
          <a:xfrm>
            <a:off x="3810149" y="1754799"/>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1" name="object 71"/>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2" name="object 72"/>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ln w="9524">
            <a:solidFill>
              <a:srgbClr val="FF0000"/>
            </a:solidFill>
          </a:ln>
        </p:spPr>
        <p:txBody>
          <a:bodyPr wrap="square" lIns="0" tIns="0" rIns="0" bIns="0" rtlCol="0"/>
          <a:lstStyle/>
          <a:p>
            <a:endParaRPr>
              <a:solidFill>
                <a:prstClr val="black"/>
              </a:solidFill>
            </a:endParaRPr>
          </a:p>
        </p:txBody>
      </p:sp>
      <p:sp>
        <p:nvSpPr>
          <p:cNvPr id="73" name="object 73"/>
          <p:cNvSpPr txBox="1"/>
          <p:nvPr/>
        </p:nvSpPr>
        <p:spPr>
          <a:xfrm>
            <a:off x="1825873" y="3747158"/>
            <a:ext cx="1379220" cy="228268"/>
          </a:xfrm>
          <a:prstGeom prst="rect">
            <a:avLst/>
          </a:prstGeom>
        </p:spPr>
        <p:txBody>
          <a:bodyPr vert="horz" wrap="square" lIns="0" tIns="12700" rIns="0" bIns="0" rtlCol="0">
            <a:spAutoFit/>
          </a:bodyPr>
          <a:lstStyle/>
          <a:p>
            <a:pPr>
              <a:spcBef>
                <a:spcPts val="100"/>
              </a:spcBef>
            </a:pPr>
            <a:r>
              <a:rPr sz="1400" b="1" dirty="0">
                <a:solidFill>
                  <a:srgbClr val="FF0000"/>
                </a:solidFill>
                <a:latin typeface="Arial"/>
                <a:cs typeface="Arial"/>
              </a:rPr>
              <a:t>Mixer fat</a:t>
            </a:r>
            <a:r>
              <a:rPr sz="1400" b="1" spc="-55" dirty="0">
                <a:solidFill>
                  <a:srgbClr val="FF0000"/>
                </a:solidFill>
                <a:latin typeface="Arial"/>
                <a:cs typeface="Arial"/>
              </a:rPr>
              <a:t> </a:t>
            </a:r>
            <a:r>
              <a:rPr sz="1400" b="1" spc="-5" dirty="0">
                <a:solidFill>
                  <a:srgbClr val="FF0000"/>
                </a:solidFill>
                <a:latin typeface="Arial"/>
                <a:cs typeface="Arial"/>
              </a:rPr>
              <a:t>client</a:t>
            </a:r>
            <a:endParaRPr sz="1400">
              <a:solidFill>
                <a:prstClr val="black"/>
              </a:solidFill>
              <a:latin typeface="Arial"/>
              <a:cs typeface="Arial"/>
            </a:endParaRPr>
          </a:p>
        </p:txBody>
      </p:sp>
      <p:sp>
        <p:nvSpPr>
          <p:cNvPr id="74" name="object 74"/>
          <p:cNvSpPr/>
          <p:nvPr/>
        </p:nvSpPr>
        <p:spPr>
          <a:xfrm>
            <a:off x="5679825" y="3702369"/>
            <a:ext cx="1452880" cy="354330"/>
          </a:xfrm>
          <a:custGeom>
            <a:avLst/>
            <a:gdLst/>
            <a:ahLst/>
            <a:cxnLst/>
            <a:rect l="l" t="t" r="r" b="b"/>
            <a:pathLst>
              <a:path w="1452879" h="354330">
                <a:moveTo>
                  <a:pt x="0" y="0"/>
                </a:moveTo>
                <a:lnTo>
                  <a:pt x="1452299" y="0"/>
                </a:lnTo>
                <a:lnTo>
                  <a:pt x="1452299" y="354299"/>
                </a:lnTo>
                <a:lnTo>
                  <a:pt x="0" y="3542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5" name="object 75"/>
          <p:cNvSpPr/>
          <p:nvPr/>
        </p:nvSpPr>
        <p:spPr>
          <a:xfrm>
            <a:off x="5679825" y="3702369"/>
            <a:ext cx="1452880" cy="354330"/>
          </a:xfrm>
          <a:custGeom>
            <a:avLst/>
            <a:gdLst/>
            <a:ahLst/>
            <a:cxnLst/>
            <a:rect l="l" t="t" r="r" b="b"/>
            <a:pathLst>
              <a:path w="1452879" h="354330">
                <a:moveTo>
                  <a:pt x="0" y="0"/>
                </a:moveTo>
                <a:lnTo>
                  <a:pt x="1452299" y="0"/>
                </a:lnTo>
                <a:lnTo>
                  <a:pt x="1452299" y="354299"/>
                </a:lnTo>
                <a:lnTo>
                  <a:pt x="0" y="354299"/>
                </a:lnTo>
                <a:lnTo>
                  <a:pt x="0" y="0"/>
                </a:lnTo>
                <a:close/>
              </a:path>
            </a:pathLst>
          </a:custGeom>
          <a:ln w="9524">
            <a:solidFill>
              <a:srgbClr val="FF0000"/>
            </a:solidFill>
          </a:ln>
        </p:spPr>
        <p:txBody>
          <a:bodyPr wrap="square" lIns="0" tIns="0" rIns="0" bIns="0" rtlCol="0"/>
          <a:lstStyle/>
          <a:p>
            <a:endParaRPr>
              <a:solidFill>
                <a:prstClr val="black"/>
              </a:solidFill>
            </a:endParaRPr>
          </a:p>
        </p:txBody>
      </p:sp>
      <p:sp>
        <p:nvSpPr>
          <p:cNvPr id="76" name="object 76"/>
          <p:cNvSpPr txBox="1"/>
          <p:nvPr/>
        </p:nvSpPr>
        <p:spPr>
          <a:xfrm>
            <a:off x="5783848" y="3768282"/>
            <a:ext cx="1379220" cy="228268"/>
          </a:xfrm>
          <a:prstGeom prst="rect">
            <a:avLst/>
          </a:prstGeom>
        </p:spPr>
        <p:txBody>
          <a:bodyPr vert="horz" wrap="square" lIns="0" tIns="12700" rIns="0" bIns="0" rtlCol="0">
            <a:spAutoFit/>
          </a:bodyPr>
          <a:lstStyle/>
          <a:p>
            <a:pPr>
              <a:spcBef>
                <a:spcPts val="100"/>
              </a:spcBef>
            </a:pPr>
            <a:r>
              <a:rPr sz="1400" b="1" dirty="0">
                <a:solidFill>
                  <a:srgbClr val="FF0000"/>
                </a:solidFill>
                <a:latin typeface="Arial"/>
                <a:cs typeface="Arial"/>
              </a:rPr>
              <a:t>Mixer fat</a:t>
            </a:r>
            <a:r>
              <a:rPr sz="1400" b="1" spc="-55" dirty="0">
                <a:solidFill>
                  <a:srgbClr val="FF0000"/>
                </a:solidFill>
                <a:latin typeface="Arial"/>
                <a:cs typeface="Arial"/>
              </a:rPr>
              <a:t> </a:t>
            </a:r>
            <a:r>
              <a:rPr sz="1400" b="1" spc="-5" dirty="0">
                <a:solidFill>
                  <a:srgbClr val="FF0000"/>
                </a:solidFill>
                <a:latin typeface="Arial"/>
                <a:cs typeface="Arial"/>
              </a:rPr>
              <a:t>client</a:t>
            </a:r>
            <a:endParaRPr sz="1400">
              <a:solidFill>
                <a:prstClr val="black"/>
              </a:solidFill>
              <a:latin typeface="Arial"/>
              <a:cs typeface="Arial"/>
            </a:endParaRPr>
          </a:p>
        </p:txBody>
      </p:sp>
      <p:sp>
        <p:nvSpPr>
          <p:cNvPr id="77" name="object 77"/>
          <p:cNvSpPr/>
          <p:nvPr/>
        </p:nvSpPr>
        <p:spPr>
          <a:xfrm>
            <a:off x="4693989" y="3848313"/>
            <a:ext cx="856199" cy="8561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78" name="object 78"/>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79" name="object 79"/>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0" name="object 80"/>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1" name="object 81"/>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2" name="object 82"/>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3" name="object 83"/>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84" name="object 84"/>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42772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129280" cy="574040"/>
          </a:xfrm>
          <a:prstGeom prst="rect">
            <a:avLst/>
          </a:prstGeom>
        </p:spPr>
        <p:txBody>
          <a:bodyPr vert="horz" wrap="square" lIns="0" tIns="12700" rIns="0" bIns="0" rtlCol="0">
            <a:spAutoFit/>
          </a:bodyPr>
          <a:lstStyle/>
          <a:p>
            <a:pPr marL="12700">
              <a:lnSpc>
                <a:spcPct val="100000"/>
              </a:lnSpc>
              <a:spcBef>
                <a:spcPts val="100"/>
              </a:spcBef>
            </a:pPr>
            <a:r>
              <a:rPr sz="3600" spc="250" dirty="0">
                <a:solidFill>
                  <a:srgbClr val="000000"/>
                </a:solidFill>
              </a:rPr>
              <a:t>Microservices</a:t>
            </a:r>
            <a:endParaRPr sz="3600"/>
          </a:p>
        </p:txBody>
      </p:sp>
      <p:sp>
        <p:nvSpPr>
          <p:cNvPr id="14" name="object 1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a:t>
            </a:fld>
            <a:endParaRPr spc="70" dirty="0"/>
          </a:p>
        </p:txBody>
      </p:sp>
      <p:sp>
        <p:nvSpPr>
          <p:cNvPr id="3" name="object 3"/>
          <p:cNvSpPr/>
          <p:nvPr/>
        </p:nvSpPr>
        <p:spPr>
          <a:xfrm>
            <a:off x="1005839"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4" name="object 4"/>
          <p:cNvSpPr/>
          <p:nvPr/>
        </p:nvSpPr>
        <p:spPr>
          <a:xfrm>
            <a:off x="1005839"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1005839" y="2104030"/>
            <a:ext cx="2103120" cy="822960"/>
          </a:xfrm>
          <a:prstGeom prst="rect">
            <a:avLst/>
          </a:prstGeom>
        </p:spPr>
        <p:txBody>
          <a:bodyPr vert="horz" wrap="square" lIns="0" tIns="145415" rIns="0" bIns="0" rtlCol="0">
            <a:spAutoFit/>
          </a:bodyPr>
          <a:lstStyle/>
          <a:p>
            <a:pPr marL="720090" marR="508634" indent="-205740">
              <a:lnSpc>
                <a:spcPts val="2090"/>
              </a:lnSpc>
              <a:spcBef>
                <a:spcPts val="1145"/>
              </a:spcBef>
            </a:pPr>
            <a:r>
              <a:rPr sz="1800" spc="135" dirty="0">
                <a:latin typeface="Tahoma"/>
                <a:cs typeface="Tahoma"/>
              </a:rPr>
              <a:t>Service</a:t>
            </a:r>
            <a:r>
              <a:rPr sz="1800" spc="-95" dirty="0">
                <a:latin typeface="Tahoma"/>
                <a:cs typeface="Tahoma"/>
              </a:rPr>
              <a:t> </a:t>
            </a:r>
            <a:r>
              <a:rPr sz="1800" spc="150" dirty="0">
                <a:latin typeface="Tahoma"/>
                <a:cs typeface="Tahoma"/>
              </a:rPr>
              <a:t>A  </a:t>
            </a:r>
            <a:r>
              <a:rPr sz="1800" spc="45" dirty="0">
                <a:latin typeface="Tahoma"/>
                <a:cs typeface="Tahoma"/>
              </a:rPr>
              <a:t>(Java)</a:t>
            </a:r>
            <a:endParaRPr sz="1800">
              <a:latin typeface="Tahoma"/>
              <a:cs typeface="Tahoma"/>
            </a:endParaRPr>
          </a:p>
        </p:txBody>
      </p:sp>
      <p:sp>
        <p:nvSpPr>
          <p:cNvPr id="6" name="object 6"/>
          <p:cNvSpPr/>
          <p:nvPr/>
        </p:nvSpPr>
        <p:spPr>
          <a:xfrm>
            <a:off x="3670300"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7" name="object 7"/>
          <p:cNvSpPr/>
          <p:nvPr/>
        </p:nvSpPr>
        <p:spPr>
          <a:xfrm>
            <a:off x="3670300"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3670300" y="2104030"/>
            <a:ext cx="2103120" cy="822960"/>
          </a:xfrm>
          <a:prstGeom prst="rect">
            <a:avLst/>
          </a:prstGeom>
        </p:spPr>
        <p:txBody>
          <a:bodyPr vert="horz" wrap="square" lIns="0" tIns="145415" rIns="0" bIns="0" rtlCol="0">
            <a:spAutoFit/>
          </a:bodyPr>
          <a:lstStyle/>
          <a:p>
            <a:pPr marL="565150" marR="508000" indent="-50800">
              <a:lnSpc>
                <a:spcPts val="2090"/>
              </a:lnSpc>
              <a:spcBef>
                <a:spcPts val="1145"/>
              </a:spcBef>
            </a:pPr>
            <a:r>
              <a:rPr sz="1800" spc="130" dirty="0">
                <a:latin typeface="Tahoma"/>
                <a:cs typeface="Tahoma"/>
              </a:rPr>
              <a:t>Service</a:t>
            </a:r>
            <a:r>
              <a:rPr sz="1800" spc="-60" dirty="0">
                <a:latin typeface="Tahoma"/>
                <a:cs typeface="Tahoma"/>
              </a:rPr>
              <a:t> </a:t>
            </a:r>
            <a:r>
              <a:rPr sz="1800" spc="170" dirty="0">
                <a:latin typeface="Tahoma"/>
                <a:cs typeface="Tahoma"/>
              </a:rPr>
              <a:t>B  </a:t>
            </a:r>
            <a:r>
              <a:rPr sz="1800" spc="95" dirty="0">
                <a:latin typeface="Tahoma"/>
                <a:cs typeface="Tahoma"/>
              </a:rPr>
              <a:t>(Python)</a:t>
            </a:r>
            <a:endParaRPr sz="1800">
              <a:latin typeface="Tahoma"/>
              <a:cs typeface="Tahoma"/>
            </a:endParaRPr>
          </a:p>
        </p:txBody>
      </p:sp>
      <p:sp>
        <p:nvSpPr>
          <p:cNvPr id="9" name="object 9"/>
          <p:cNvSpPr txBox="1"/>
          <p:nvPr/>
        </p:nvSpPr>
        <p:spPr>
          <a:xfrm>
            <a:off x="6333490" y="2104030"/>
            <a:ext cx="2103120" cy="822960"/>
          </a:xfrm>
          <a:prstGeom prst="rect">
            <a:avLst/>
          </a:prstGeom>
          <a:solidFill>
            <a:srgbClr val="CEE6F4"/>
          </a:solidFill>
          <a:ln w="3175">
            <a:solidFill>
              <a:srgbClr val="7F7F7F"/>
            </a:solidFill>
          </a:ln>
        </p:spPr>
        <p:txBody>
          <a:bodyPr vert="horz" wrap="square" lIns="0" tIns="145415" rIns="0" bIns="0" rtlCol="0">
            <a:spAutoFit/>
          </a:bodyPr>
          <a:lstStyle/>
          <a:p>
            <a:pPr marL="803910" marR="506730" indent="-290830">
              <a:lnSpc>
                <a:spcPts val="2090"/>
              </a:lnSpc>
              <a:spcBef>
                <a:spcPts val="1145"/>
              </a:spcBef>
            </a:pPr>
            <a:r>
              <a:rPr sz="1800" spc="135" dirty="0">
                <a:latin typeface="Tahoma"/>
                <a:cs typeface="Tahoma"/>
              </a:rPr>
              <a:t>Service</a:t>
            </a:r>
            <a:r>
              <a:rPr sz="1800" spc="-100" dirty="0">
                <a:latin typeface="Tahoma"/>
                <a:cs typeface="Tahoma"/>
              </a:rPr>
              <a:t> </a:t>
            </a:r>
            <a:r>
              <a:rPr sz="1800" spc="175" dirty="0">
                <a:latin typeface="Tahoma"/>
                <a:cs typeface="Tahoma"/>
              </a:rPr>
              <a:t>C  </a:t>
            </a:r>
            <a:r>
              <a:rPr sz="1800" spc="80" dirty="0">
                <a:latin typeface="Tahoma"/>
                <a:cs typeface="Tahoma"/>
              </a:rPr>
              <a:t>(Go)</a:t>
            </a:r>
            <a:endParaRPr sz="1800">
              <a:latin typeface="Tahoma"/>
              <a:cs typeface="Tahoma"/>
            </a:endParaRPr>
          </a:p>
        </p:txBody>
      </p:sp>
      <p:sp>
        <p:nvSpPr>
          <p:cNvPr id="10" name="object 10"/>
          <p:cNvSpPr/>
          <p:nvPr/>
        </p:nvSpPr>
        <p:spPr>
          <a:xfrm>
            <a:off x="3108960" y="2515510"/>
            <a:ext cx="406400" cy="0"/>
          </a:xfrm>
          <a:custGeom>
            <a:avLst/>
            <a:gdLst/>
            <a:ahLst/>
            <a:cxnLst/>
            <a:rect l="l" t="t" r="r" b="b"/>
            <a:pathLst>
              <a:path w="406400">
                <a:moveTo>
                  <a:pt x="0" y="0"/>
                </a:moveTo>
                <a:lnTo>
                  <a:pt x="406400" y="0"/>
                </a:lnTo>
              </a:path>
            </a:pathLst>
          </a:custGeom>
          <a:ln w="3175">
            <a:solidFill>
              <a:srgbClr val="000000"/>
            </a:solidFill>
          </a:ln>
        </p:spPr>
        <p:txBody>
          <a:bodyPr wrap="square" lIns="0" tIns="0" rIns="0" bIns="0" rtlCol="0"/>
          <a:lstStyle/>
          <a:p>
            <a:endParaRPr/>
          </a:p>
        </p:txBody>
      </p:sp>
      <p:sp>
        <p:nvSpPr>
          <p:cNvPr id="11" name="object 11"/>
          <p:cNvSpPr/>
          <p:nvPr/>
        </p:nvSpPr>
        <p:spPr>
          <a:xfrm>
            <a:off x="3507740" y="2460900"/>
            <a:ext cx="162560" cy="109220"/>
          </a:xfrm>
          <a:custGeom>
            <a:avLst/>
            <a:gdLst/>
            <a:ahLst/>
            <a:cxnLst/>
            <a:rect l="l" t="t" r="r" b="b"/>
            <a:pathLst>
              <a:path w="162560" h="109219">
                <a:moveTo>
                  <a:pt x="0" y="0"/>
                </a:moveTo>
                <a:lnTo>
                  <a:pt x="0" y="109219"/>
                </a:lnTo>
                <a:lnTo>
                  <a:pt x="162560" y="5461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773420" y="2515510"/>
            <a:ext cx="405130" cy="0"/>
          </a:xfrm>
          <a:custGeom>
            <a:avLst/>
            <a:gdLst/>
            <a:ahLst/>
            <a:cxnLst/>
            <a:rect l="l" t="t" r="r" b="b"/>
            <a:pathLst>
              <a:path w="405129">
                <a:moveTo>
                  <a:pt x="0" y="0"/>
                </a:moveTo>
                <a:lnTo>
                  <a:pt x="405129" y="0"/>
                </a:lnTo>
              </a:path>
            </a:pathLst>
          </a:custGeom>
          <a:ln w="3175">
            <a:solidFill>
              <a:srgbClr val="000000"/>
            </a:solidFill>
          </a:ln>
        </p:spPr>
        <p:txBody>
          <a:bodyPr wrap="square" lIns="0" tIns="0" rIns="0" bIns="0" rtlCol="0"/>
          <a:lstStyle/>
          <a:p>
            <a:endParaRPr/>
          </a:p>
        </p:txBody>
      </p:sp>
      <p:sp>
        <p:nvSpPr>
          <p:cNvPr id="13" name="object 13"/>
          <p:cNvSpPr/>
          <p:nvPr/>
        </p:nvSpPr>
        <p:spPr>
          <a:xfrm>
            <a:off x="6172200" y="2460900"/>
            <a:ext cx="161290" cy="109220"/>
          </a:xfrm>
          <a:custGeom>
            <a:avLst/>
            <a:gdLst/>
            <a:ahLst/>
            <a:cxnLst/>
            <a:rect l="l" t="t" r="r" b="b"/>
            <a:pathLst>
              <a:path w="161289" h="109219">
                <a:moveTo>
                  <a:pt x="0" y="0"/>
                </a:moveTo>
                <a:lnTo>
                  <a:pt x="0" y="109219"/>
                </a:lnTo>
                <a:lnTo>
                  <a:pt x="161289"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277776" y="1908274"/>
            <a:ext cx="8430895" cy="0"/>
          </a:xfrm>
          <a:custGeom>
            <a:avLst/>
            <a:gdLst/>
            <a:ahLst/>
            <a:cxnLst/>
            <a:rect l="l" t="t" r="r" b="b"/>
            <a:pathLst>
              <a:path w="8430895">
                <a:moveTo>
                  <a:pt x="0" y="0"/>
                </a:moveTo>
                <a:lnTo>
                  <a:pt x="8430899" y="0"/>
                </a:lnTo>
              </a:path>
            </a:pathLst>
          </a:custGeom>
          <a:ln w="19049">
            <a:solidFill>
              <a:srgbClr val="666666"/>
            </a:solidFill>
          </a:ln>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384726" y="1361075"/>
            <a:ext cx="894715" cy="452120"/>
          </a:xfrm>
          <a:prstGeom prst="rect">
            <a:avLst/>
          </a:prstGeom>
        </p:spPr>
        <p:txBody>
          <a:bodyPr vert="horz" wrap="square" lIns="0" tIns="12700" rIns="0" bIns="0" rtlCol="0">
            <a:spAutoFit/>
          </a:bodyPr>
          <a:lstStyle/>
          <a:p>
            <a:pPr marL="12700">
              <a:spcBef>
                <a:spcPts val="100"/>
              </a:spcBef>
            </a:pPr>
            <a:r>
              <a:rPr sz="2800" dirty="0">
                <a:solidFill>
                  <a:srgbClr val="000000"/>
                </a:solidFill>
              </a:rPr>
              <a:t>Mixer</a:t>
            </a:r>
            <a:endParaRPr sz="2800"/>
          </a:p>
        </p:txBody>
      </p:sp>
      <p:sp>
        <p:nvSpPr>
          <p:cNvPr id="6" name="object 6"/>
          <p:cNvSpPr txBox="1"/>
          <p:nvPr/>
        </p:nvSpPr>
        <p:spPr>
          <a:xfrm>
            <a:off x="475249" y="2019559"/>
            <a:ext cx="2466340" cy="1914525"/>
          </a:xfrm>
          <a:prstGeom prst="rect">
            <a:avLst/>
          </a:prstGeom>
        </p:spPr>
        <p:txBody>
          <a:bodyPr vert="horz" wrap="square" lIns="0" tIns="66675" rIns="0" bIns="0" rtlCol="0">
            <a:spAutoFit/>
          </a:bodyPr>
          <a:lstStyle/>
          <a:p>
            <a:pPr marL="379095" indent="-367030">
              <a:spcBef>
                <a:spcPts val="525"/>
              </a:spcBef>
              <a:buFontTx/>
              <a:buChar char="●"/>
              <a:tabLst>
                <a:tab pos="379095" algn="l"/>
                <a:tab pos="379730" algn="l"/>
              </a:tabLst>
            </a:pPr>
            <a:r>
              <a:rPr spc="-5" dirty="0">
                <a:solidFill>
                  <a:srgbClr val="595959"/>
                </a:solidFill>
                <a:latin typeface="Arial"/>
                <a:cs typeface="Arial"/>
              </a:rPr>
              <a:t>Check</a:t>
            </a:r>
            <a:endParaRPr>
              <a:solidFill>
                <a:prstClr val="black"/>
              </a:solidFill>
              <a:latin typeface="Arial"/>
              <a:cs typeface="Arial"/>
            </a:endParaRPr>
          </a:p>
          <a:p>
            <a:pPr marL="836294" lvl="1" indent="-336550">
              <a:spcBef>
                <a:spcPts val="330"/>
              </a:spcBef>
              <a:buFontTx/>
              <a:buChar char="○"/>
              <a:tabLst>
                <a:tab pos="836294" algn="l"/>
                <a:tab pos="836930" algn="l"/>
              </a:tabLst>
            </a:pPr>
            <a:r>
              <a:rPr sz="1400" spc="-5" dirty="0">
                <a:solidFill>
                  <a:srgbClr val="595959"/>
                </a:solidFill>
                <a:latin typeface="Arial"/>
                <a:cs typeface="Arial"/>
              </a:rPr>
              <a:t>ACLs </a:t>
            </a:r>
            <a:r>
              <a:rPr sz="1400" dirty="0">
                <a:solidFill>
                  <a:srgbClr val="595959"/>
                </a:solidFill>
                <a:latin typeface="Arial"/>
                <a:cs typeface="Arial"/>
              </a:rPr>
              <a:t>/</a:t>
            </a:r>
            <a:r>
              <a:rPr sz="1400" spc="-85" dirty="0">
                <a:solidFill>
                  <a:srgbClr val="595959"/>
                </a:solidFill>
                <a:latin typeface="Arial"/>
                <a:cs typeface="Arial"/>
              </a:rPr>
              <a:t> </a:t>
            </a:r>
            <a:r>
              <a:rPr sz="1400" spc="-5" dirty="0">
                <a:solidFill>
                  <a:srgbClr val="595959"/>
                </a:solidFill>
                <a:latin typeface="Arial"/>
                <a:cs typeface="Arial"/>
              </a:rPr>
              <a:t>Authorization</a:t>
            </a:r>
            <a:endParaRPr sz="1400">
              <a:solidFill>
                <a:prstClr val="black"/>
              </a:solidFill>
              <a:latin typeface="Arial"/>
              <a:cs typeface="Arial"/>
            </a:endParaRPr>
          </a:p>
          <a:p>
            <a:pPr marL="836294" lvl="1" indent="-336550">
              <a:spcBef>
                <a:spcPts val="270"/>
              </a:spcBef>
              <a:buFontTx/>
              <a:buChar char="○"/>
              <a:tabLst>
                <a:tab pos="836294" algn="l"/>
                <a:tab pos="836930" algn="l"/>
              </a:tabLst>
            </a:pPr>
            <a:r>
              <a:rPr sz="1400" spc="-5" dirty="0">
                <a:solidFill>
                  <a:srgbClr val="595959"/>
                </a:solidFill>
                <a:latin typeface="Arial"/>
                <a:cs typeface="Arial"/>
              </a:rPr>
              <a:t>Rate</a:t>
            </a:r>
            <a:r>
              <a:rPr sz="1400" spc="-100" dirty="0">
                <a:solidFill>
                  <a:srgbClr val="595959"/>
                </a:solidFill>
                <a:latin typeface="Arial"/>
                <a:cs typeface="Arial"/>
              </a:rPr>
              <a:t> </a:t>
            </a:r>
            <a:r>
              <a:rPr sz="1400" spc="-5" dirty="0">
                <a:solidFill>
                  <a:srgbClr val="595959"/>
                </a:solidFill>
                <a:latin typeface="Arial"/>
                <a:cs typeface="Arial"/>
              </a:rPr>
              <a:t>Limiting</a:t>
            </a:r>
            <a:endParaRPr sz="1400">
              <a:solidFill>
                <a:prstClr val="black"/>
              </a:solidFill>
              <a:latin typeface="Arial"/>
              <a:cs typeface="Arial"/>
            </a:endParaRPr>
          </a:p>
          <a:p>
            <a:pPr marL="379095" indent="-367030">
              <a:spcBef>
                <a:spcPts val="254"/>
              </a:spcBef>
              <a:buFontTx/>
              <a:buChar char="●"/>
              <a:tabLst>
                <a:tab pos="379095" algn="l"/>
                <a:tab pos="379730" algn="l"/>
              </a:tabLst>
            </a:pPr>
            <a:r>
              <a:rPr spc="-5" dirty="0">
                <a:solidFill>
                  <a:srgbClr val="595959"/>
                </a:solidFill>
                <a:latin typeface="Arial"/>
                <a:cs typeface="Arial"/>
              </a:rPr>
              <a:t>Report</a:t>
            </a:r>
            <a:endParaRPr>
              <a:solidFill>
                <a:prstClr val="black"/>
              </a:solidFill>
              <a:latin typeface="Arial"/>
              <a:cs typeface="Arial"/>
            </a:endParaRPr>
          </a:p>
          <a:p>
            <a:pPr marL="836294" lvl="1" indent="-336550">
              <a:spcBef>
                <a:spcPts val="330"/>
              </a:spcBef>
              <a:buFontTx/>
              <a:buChar char="○"/>
              <a:tabLst>
                <a:tab pos="836294" algn="l"/>
                <a:tab pos="836930" algn="l"/>
              </a:tabLst>
            </a:pPr>
            <a:r>
              <a:rPr sz="1400" spc="-5" dirty="0">
                <a:solidFill>
                  <a:srgbClr val="595959"/>
                </a:solidFill>
                <a:latin typeface="Arial"/>
                <a:cs typeface="Arial"/>
              </a:rPr>
              <a:t>Logs</a:t>
            </a:r>
            <a:endParaRPr sz="1400">
              <a:solidFill>
                <a:prstClr val="black"/>
              </a:solidFill>
              <a:latin typeface="Arial"/>
              <a:cs typeface="Arial"/>
            </a:endParaRPr>
          </a:p>
          <a:p>
            <a:pPr marL="836294" lvl="1" indent="-336550">
              <a:spcBef>
                <a:spcPts val="270"/>
              </a:spcBef>
              <a:buFontTx/>
              <a:buChar char="○"/>
              <a:tabLst>
                <a:tab pos="836294" algn="l"/>
                <a:tab pos="836930" algn="l"/>
              </a:tabLst>
            </a:pPr>
            <a:r>
              <a:rPr sz="1400" dirty="0">
                <a:solidFill>
                  <a:srgbClr val="595959"/>
                </a:solidFill>
                <a:latin typeface="Arial"/>
                <a:cs typeface="Arial"/>
              </a:rPr>
              <a:t>Metrics</a:t>
            </a:r>
            <a:endParaRPr sz="1400">
              <a:solidFill>
                <a:prstClr val="black"/>
              </a:solidFill>
              <a:latin typeface="Arial"/>
              <a:cs typeface="Arial"/>
            </a:endParaRPr>
          </a:p>
          <a:p>
            <a:pPr marL="836294" lvl="1" indent="-336550">
              <a:spcBef>
                <a:spcPts val="270"/>
              </a:spcBef>
              <a:buFontTx/>
              <a:buChar char="○"/>
              <a:tabLst>
                <a:tab pos="836294" algn="l"/>
                <a:tab pos="836930" algn="l"/>
              </a:tabLst>
            </a:pPr>
            <a:r>
              <a:rPr sz="1400" spc="-5" dirty="0">
                <a:solidFill>
                  <a:srgbClr val="595959"/>
                </a:solidFill>
                <a:latin typeface="Arial"/>
                <a:cs typeface="Arial"/>
              </a:rPr>
              <a:t>Tracing</a:t>
            </a:r>
            <a:endParaRPr sz="1400">
              <a:solidFill>
                <a:prstClr val="black"/>
              </a:solidFill>
              <a:latin typeface="Arial"/>
              <a:cs typeface="Arial"/>
            </a:endParaRPr>
          </a:p>
        </p:txBody>
      </p:sp>
    </p:spTree>
    <p:extLst>
      <p:ext uri="{BB962C8B-B14F-4D97-AF65-F5344CB8AC3E}">
        <p14:creationId xmlns:p14="http://schemas.microsoft.com/office/powerpoint/2010/main" val="829820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4454360" y="4268274"/>
            <a:ext cx="1008296" cy="16562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6" name="object 6"/>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8" name="object 8"/>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0" name="object 10"/>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2" name="object 12"/>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3" name="object 13"/>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20" name="object 20"/>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1" name="object 21"/>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2" name="object 22"/>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3" name="object 23"/>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4" name="object 24"/>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6" name="object 46"/>
          <p:cNvSpPr/>
          <p:nvPr/>
        </p:nvSpPr>
        <p:spPr>
          <a:xfrm>
            <a:off x="4455744" y="2127897"/>
            <a:ext cx="104817" cy="99676"/>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8" name="object 48"/>
          <p:cNvSpPr/>
          <p:nvPr/>
        </p:nvSpPr>
        <p:spPr>
          <a:xfrm>
            <a:off x="4582101" y="2129285"/>
            <a:ext cx="102171" cy="10268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0" name="object 50"/>
          <p:cNvSpPr/>
          <p:nvPr/>
        </p:nvSpPr>
        <p:spPr>
          <a:xfrm>
            <a:off x="2780082" y="2776815"/>
            <a:ext cx="122328" cy="154956"/>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3197501" y="2470127"/>
            <a:ext cx="149738" cy="14973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3" name="object 53"/>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4" name="object 54"/>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5" name="object 55"/>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56" name="object 56"/>
          <p:cNvSpPr/>
          <p:nvPr/>
        </p:nvSpPr>
        <p:spPr>
          <a:xfrm>
            <a:off x="4659850" y="4094959"/>
            <a:ext cx="469102" cy="191812"/>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7" name="object 57"/>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58" name="object 58"/>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59" name="object 59"/>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0" name="object 60"/>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1" name="object 61"/>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2" name="object 62"/>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3" name="object 63"/>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038071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4" name="object 24"/>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5" name="object 25"/>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6" name="object 2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7" name="object 2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8" name="object 2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9" name="object 29"/>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0" name="object 30"/>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6" name="object 46"/>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8" name="object 48"/>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0" name="object 50"/>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FF0000"/>
            </a:solidFill>
          </a:ln>
        </p:spPr>
        <p:txBody>
          <a:bodyPr wrap="square" lIns="0" tIns="0" rIns="0" bIns="0" rtlCol="0"/>
          <a:lstStyle/>
          <a:p>
            <a:endParaRPr>
              <a:solidFill>
                <a:prstClr val="black"/>
              </a:solidFill>
            </a:endParaRPr>
          </a:p>
        </p:txBody>
      </p:sp>
      <p:sp>
        <p:nvSpPr>
          <p:cNvPr id="54" name="object 54"/>
          <p:cNvSpPr/>
          <p:nvPr/>
        </p:nvSpPr>
        <p:spPr>
          <a:xfrm>
            <a:off x="6216286" y="2763616"/>
            <a:ext cx="122315" cy="155164"/>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FF0000"/>
            </a:solidFill>
          </a:ln>
        </p:spPr>
        <p:txBody>
          <a:bodyPr wrap="square" lIns="0" tIns="0" rIns="0" bIns="0" rtlCol="0"/>
          <a:lstStyle/>
          <a:p>
            <a:endParaRPr>
              <a:solidFill>
                <a:prstClr val="black"/>
              </a:solidFill>
            </a:endParaRPr>
          </a:p>
        </p:txBody>
      </p:sp>
      <p:sp>
        <p:nvSpPr>
          <p:cNvPr id="56" name="object 56"/>
          <p:cNvSpPr/>
          <p:nvPr/>
        </p:nvSpPr>
        <p:spPr>
          <a:xfrm>
            <a:off x="5797634" y="2462527"/>
            <a:ext cx="149738" cy="149739"/>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7" name="object 57"/>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8" name="object 58"/>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9" name="object 59"/>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0" name="object 60"/>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1" name="object 61"/>
          <p:cNvSpPr/>
          <p:nvPr/>
        </p:nvSpPr>
        <p:spPr>
          <a:xfrm>
            <a:off x="4659850" y="4094959"/>
            <a:ext cx="469102" cy="191812"/>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2" name="object 62"/>
          <p:cNvSpPr/>
          <p:nvPr/>
        </p:nvSpPr>
        <p:spPr>
          <a:xfrm>
            <a:off x="3063575" y="3920775"/>
            <a:ext cx="2747010" cy="549910"/>
          </a:xfrm>
          <a:custGeom>
            <a:avLst/>
            <a:gdLst/>
            <a:ahLst/>
            <a:cxnLst/>
            <a:rect l="l" t="t" r="r" b="b"/>
            <a:pathLst>
              <a:path w="2747010" h="549910">
                <a:moveTo>
                  <a:pt x="0" y="137474"/>
                </a:moveTo>
                <a:lnTo>
                  <a:pt x="2471549" y="137474"/>
                </a:lnTo>
                <a:lnTo>
                  <a:pt x="2471549" y="0"/>
                </a:lnTo>
                <a:lnTo>
                  <a:pt x="2746499" y="274949"/>
                </a:lnTo>
                <a:lnTo>
                  <a:pt x="2471549" y="549899"/>
                </a:lnTo>
                <a:lnTo>
                  <a:pt x="2471549" y="412424"/>
                </a:lnTo>
                <a:lnTo>
                  <a:pt x="0" y="412424"/>
                </a:lnTo>
                <a:lnTo>
                  <a:pt x="0" y="137474"/>
                </a:lnTo>
                <a:close/>
              </a:path>
            </a:pathLst>
          </a:custGeom>
          <a:ln w="38099">
            <a:solidFill>
              <a:srgbClr val="FF9900"/>
            </a:solidFill>
          </a:ln>
        </p:spPr>
        <p:txBody>
          <a:bodyPr wrap="square" lIns="0" tIns="0" rIns="0" bIns="0" rtlCol="0"/>
          <a:lstStyle/>
          <a:p>
            <a:endParaRPr>
              <a:solidFill>
                <a:prstClr val="black"/>
              </a:solidFill>
            </a:endParaRPr>
          </a:p>
        </p:txBody>
      </p:sp>
      <p:sp>
        <p:nvSpPr>
          <p:cNvPr id="63" name="object 63"/>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64" name="object 64"/>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5" name="object 65"/>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6" name="object 66"/>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7" name="object 67"/>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8" name="object 68"/>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9" name="object 69"/>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702753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5800262" y="3977187"/>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4" name="object 24"/>
          <p:cNvSpPr txBox="1"/>
          <p:nvPr/>
        </p:nvSpPr>
        <p:spPr>
          <a:xfrm>
            <a:off x="5800262" y="3977187"/>
            <a:ext cx="1211580" cy="323806"/>
          </a:xfrm>
          <a:prstGeom prst="rect">
            <a:avLst/>
          </a:prstGeom>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946249" y="4841225"/>
            <a:ext cx="1065530" cy="228268"/>
          </a:xfrm>
          <a:prstGeom prst="rect">
            <a:avLst/>
          </a:prstGeom>
        </p:spPr>
        <p:txBody>
          <a:bodyPr vert="horz" wrap="square" lIns="0" tIns="12700" rIns="0" bIns="0" rtlCol="0">
            <a:spAutoFit/>
          </a:bodyPr>
          <a:lstStyle/>
          <a:p>
            <a:pPr marL="236854">
              <a:spcBef>
                <a:spcPts val="100"/>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2" name="object 32"/>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4" name="object 34"/>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6" name="object 36"/>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8" name="object 38"/>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0" name="object 40"/>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3" name="object 43"/>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5" name="object 45"/>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6" name="object 46"/>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7" name="object 47"/>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9" name="object 49"/>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1" name="object 51"/>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3" name="object 53"/>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999999"/>
            </a:solidFill>
          </a:ln>
        </p:spPr>
        <p:txBody>
          <a:bodyPr wrap="square" lIns="0" tIns="0" rIns="0" bIns="0" rtlCol="0"/>
          <a:lstStyle/>
          <a:p>
            <a:endParaRPr>
              <a:solidFill>
                <a:prstClr val="black"/>
              </a:solidFill>
            </a:endParaRPr>
          </a:p>
        </p:txBody>
      </p:sp>
      <p:sp>
        <p:nvSpPr>
          <p:cNvPr id="55" name="object 55"/>
          <p:cNvSpPr/>
          <p:nvPr/>
        </p:nvSpPr>
        <p:spPr>
          <a:xfrm>
            <a:off x="6216286" y="2763616"/>
            <a:ext cx="122315" cy="155164"/>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999999"/>
            </a:solidFill>
          </a:ln>
        </p:spPr>
        <p:txBody>
          <a:bodyPr wrap="square" lIns="0" tIns="0" rIns="0" bIns="0" rtlCol="0"/>
          <a:lstStyle/>
          <a:p>
            <a:endParaRPr>
              <a:solidFill>
                <a:prstClr val="black"/>
              </a:solidFill>
            </a:endParaRPr>
          </a:p>
        </p:txBody>
      </p:sp>
      <p:sp>
        <p:nvSpPr>
          <p:cNvPr id="57" name="object 57"/>
          <p:cNvSpPr/>
          <p:nvPr/>
        </p:nvSpPr>
        <p:spPr>
          <a:xfrm>
            <a:off x="5797634" y="2462527"/>
            <a:ext cx="149738" cy="149739"/>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8" name="object 58"/>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9" name="object 59"/>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60" name="object 60"/>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1" name="object 61"/>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2" name="object 62"/>
          <p:cNvSpPr/>
          <p:nvPr/>
        </p:nvSpPr>
        <p:spPr>
          <a:xfrm>
            <a:off x="6171425" y="4658059"/>
            <a:ext cx="469102" cy="191812"/>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3" name="object 63"/>
          <p:cNvSpPr/>
          <p:nvPr/>
        </p:nvSpPr>
        <p:spPr>
          <a:xfrm>
            <a:off x="5736800" y="3480937"/>
            <a:ext cx="518782" cy="518782"/>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4" name="object 64"/>
          <p:cNvSpPr/>
          <p:nvPr/>
        </p:nvSpPr>
        <p:spPr>
          <a:xfrm>
            <a:off x="5583425" y="4443712"/>
            <a:ext cx="518782" cy="518782"/>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5" name="object 65"/>
          <p:cNvSpPr/>
          <p:nvPr/>
        </p:nvSpPr>
        <p:spPr>
          <a:xfrm>
            <a:off x="6853501" y="3726795"/>
            <a:ext cx="518781" cy="518782"/>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6" name="object 66"/>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67" name="object 67"/>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8" name="object 68"/>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9" name="object 69"/>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0" name="object 70"/>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1" name="object 71"/>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72" name="object 72"/>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23461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4" name="object 24"/>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5" name="object 25"/>
          <p:cNvSpPr txBox="1"/>
          <p:nvPr/>
        </p:nvSpPr>
        <p:spPr>
          <a:xfrm>
            <a:off x="5946249" y="4841225"/>
            <a:ext cx="1065530" cy="228268"/>
          </a:xfrm>
          <a:prstGeom prst="rect">
            <a:avLst/>
          </a:prstGeom>
        </p:spPr>
        <p:txBody>
          <a:bodyPr vert="horz" wrap="square" lIns="0" tIns="12700" rIns="0" bIns="0" rtlCol="0">
            <a:spAutoFit/>
          </a:bodyPr>
          <a:lstStyle/>
          <a:p>
            <a:pPr marL="236854">
              <a:spcBef>
                <a:spcPts val="100"/>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6" name="object 2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7" name="object 2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8" name="object 2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9" name="object 29"/>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0" name="object 30"/>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6" name="object 46"/>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8" name="object 48"/>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0" name="object 50"/>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999999"/>
            </a:solidFill>
          </a:ln>
        </p:spPr>
        <p:txBody>
          <a:bodyPr wrap="square" lIns="0" tIns="0" rIns="0" bIns="0" rtlCol="0"/>
          <a:lstStyle/>
          <a:p>
            <a:endParaRPr>
              <a:solidFill>
                <a:prstClr val="black"/>
              </a:solidFill>
            </a:endParaRPr>
          </a:p>
        </p:txBody>
      </p:sp>
      <p:sp>
        <p:nvSpPr>
          <p:cNvPr id="54" name="object 54"/>
          <p:cNvSpPr/>
          <p:nvPr/>
        </p:nvSpPr>
        <p:spPr>
          <a:xfrm>
            <a:off x="6216286" y="2763616"/>
            <a:ext cx="122315" cy="155164"/>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999999"/>
            </a:solidFill>
          </a:ln>
        </p:spPr>
        <p:txBody>
          <a:bodyPr wrap="square" lIns="0" tIns="0" rIns="0" bIns="0" rtlCol="0"/>
          <a:lstStyle/>
          <a:p>
            <a:endParaRPr>
              <a:solidFill>
                <a:prstClr val="black"/>
              </a:solidFill>
            </a:endParaRPr>
          </a:p>
        </p:txBody>
      </p:sp>
      <p:sp>
        <p:nvSpPr>
          <p:cNvPr id="56" name="object 56"/>
          <p:cNvSpPr/>
          <p:nvPr/>
        </p:nvSpPr>
        <p:spPr>
          <a:xfrm>
            <a:off x="5797634" y="2462527"/>
            <a:ext cx="149738" cy="149739"/>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7" name="object 57"/>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8" name="object 58"/>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9" name="object 59"/>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0" name="object 60"/>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1" name="object 61"/>
          <p:cNvSpPr/>
          <p:nvPr/>
        </p:nvSpPr>
        <p:spPr>
          <a:xfrm>
            <a:off x="6171425" y="4658059"/>
            <a:ext cx="469102" cy="191812"/>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2" name="object 62"/>
          <p:cNvSpPr txBox="1"/>
          <p:nvPr/>
        </p:nvSpPr>
        <p:spPr>
          <a:xfrm>
            <a:off x="694500" y="1754799"/>
            <a:ext cx="1211580" cy="285976"/>
          </a:xfrm>
          <a:prstGeom prst="rect">
            <a:avLst/>
          </a:prstGeom>
          <a:ln w="9524">
            <a:solidFill>
              <a:srgbClr val="4A86E7"/>
            </a:solidFill>
          </a:ln>
        </p:spPr>
        <p:txBody>
          <a:bodyPr vert="horz" wrap="square" lIns="0" tIns="69850" rIns="0" bIns="0" rtlCol="0">
            <a:spAutoFit/>
          </a:bodyPr>
          <a:lstStyle/>
          <a:p>
            <a:pPr marL="156210">
              <a:spcBef>
                <a:spcPts val="550"/>
              </a:spcBef>
            </a:pPr>
            <a:r>
              <a:rPr sz="1400" b="1" spc="-5" dirty="0">
                <a:solidFill>
                  <a:prstClr val="black"/>
                </a:solidFill>
                <a:latin typeface="Arial"/>
                <a:cs typeface="Arial"/>
              </a:rPr>
              <a:t>API</a:t>
            </a:r>
            <a:r>
              <a:rPr sz="1400" b="1" spc="-30" dirty="0">
                <a:solidFill>
                  <a:prstClr val="black"/>
                </a:solidFill>
                <a:latin typeface="Arial"/>
                <a:cs typeface="Arial"/>
              </a:rPr>
              <a:t> </a:t>
            </a:r>
            <a:r>
              <a:rPr sz="1400" b="1" spc="-5" dirty="0">
                <a:solidFill>
                  <a:prstClr val="black"/>
                </a:solidFill>
                <a:latin typeface="Arial"/>
                <a:cs typeface="Arial"/>
              </a:rPr>
              <a:t>Server</a:t>
            </a:r>
            <a:endParaRPr sz="1400">
              <a:solidFill>
                <a:prstClr val="black"/>
              </a:solidFill>
              <a:latin typeface="Arial"/>
              <a:cs typeface="Arial"/>
            </a:endParaRPr>
          </a:p>
        </p:txBody>
      </p:sp>
      <p:sp>
        <p:nvSpPr>
          <p:cNvPr id="63" name="object 63"/>
          <p:cNvSpPr/>
          <p:nvPr/>
        </p:nvSpPr>
        <p:spPr>
          <a:xfrm>
            <a:off x="53151" y="1785916"/>
            <a:ext cx="570865" cy="82550"/>
          </a:xfrm>
          <a:custGeom>
            <a:avLst/>
            <a:gdLst/>
            <a:ahLst/>
            <a:cxnLst/>
            <a:rect l="l" t="t" r="r" b="b"/>
            <a:pathLst>
              <a:path w="570865" h="82550">
                <a:moveTo>
                  <a:pt x="570299" y="0"/>
                </a:moveTo>
                <a:lnTo>
                  <a:pt x="562768" y="18799"/>
                </a:lnTo>
                <a:lnTo>
                  <a:pt x="541317" y="36057"/>
                </a:lnTo>
                <a:lnTo>
                  <a:pt x="463496" y="63977"/>
                </a:lnTo>
                <a:lnTo>
                  <a:pt x="410551" y="73656"/>
                </a:lnTo>
                <a:lnTo>
                  <a:pt x="350532" y="79824"/>
                </a:lnTo>
                <a:lnTo>
                  <a:pt x="285149" y="81990"/>
                </a:lnTo>
                <a:lnTo>
                  <a:pt x="219767" y="79824"/>
                </a:lnTo>
                <a:lnTo>
                  <a:pt x="159748" y="73656"/>
                </a:lnTo>
                <a:lnTo>
                  <a:pt x="106803" y="63977"/>
                </a:lnTo>
                <a:lnTo>
                  <a:pt x="62644" y="51280"/>
                </a:lnTo>
                <a:lnTo>
                  <a:pt x="7531" y="18799"/>
                </a:lnTo>
                <a:lnTo>
                  <a:pt x="0" y="0"/>
                </a:lnTo>
              </a:path>
            </a:pathLst>
          </a:custGeom>
          <a:ln w="9524">
            <a:solidFill>
              <a:srgbClr val="4A86E7"/>
            </a:solidFill>
          </a:ln>
        </p:spPr>
        <p:txBody>
          <a:bodyPr wrap="square" lIns="0" tIns="0" rIns="0" bIns="0" rtlCol="0"/>
          <a:lstStyle/>
          <a:p>
            <a:endParaRPr>
              <a:solidFill>
                <a:prstClr val="black"/>
              </a:solidFill>
            </a:endParaRPr>
          </a:p>
        </p:txBody>
      </p:sp>
      <p:sp>
        <p:nvSpPr>
          <p:cNvPr id="64" name="object 64"/>
          <p:cNvSpPr/>
          <p:nvPr/>
        </p:nvSpPr>
        <p:spPr>
          <a:xfrm>
            <a:off x="53151" y="1703927"/>
            <a:ext cx="570865" cy="492125"/>
          </a:xfrm>
          <a:custGeom>
            <a:avLst/>
            <a:gdLst/>
            <a:ahLst/>
            <a:cxnLst/>
            <a:rect l="l" t="t" r="r" b="b"/>
            <a:pathLst>
              <a:path w="570865" h="492125">
                <a:moveTo>
                  <a:pt x="0" y="81990"/>
                </a:moveTo>
                <a:lnTo>
                  <a:pt x="7531" y="63190"/>
                </a:lnTo>
                <a:lnTo>
                  <a:pt x="28982" y="45932"/>
                </a:lnTo>
                <a:lnTo>
                  <a:pt x="106803" y="18012"/>
                </a:lnTo>
                <a:lnTo>
                  <a:pt x="159748" y="8333"/>
                </a:lnTo>
                <a:lnTo>
                  <a:pt x="219767" y="2165"/>
                </a:lnTo>
                <a:lnTo>
                  <a:pt x="285149" y="0"/>
                </a:lnTo>
                <a:lnTo>
                  <a:pt x="350532" y="2165"/>
                </a:lnTo>
                <a:lnTo>
                  <a:pt x="410551" y="8333"/>
                </a:lnTo>
                <a:lnTo>
                  <a:pt x="463496" y="18012"/>
                </a:lnTo>
                <a:lnTo>
                  <a:pt x="507655" y="30709"/>
                </a:lnTo>
                <a:lnTo>
                  <a:pt x="562768" y="63190"/>
                </a:lnTo>
                <a:lnTo>
                  <a:pt x="570299" y="81990"/>
                </a:lnTo>
                <a:lnTo>
                  <a:pt x="570299" y="409949"/>
                </a:lnTo>
                <a:lnTo>
                  <a:pt x="541317" y="446007"/>
                </a:lnTo>
                <a:lnTo>
                  <a:pt x="463496" y="473927"/>
                </a:lnTo>
                <a:lnTo>
                  <a:pt x="410551" y="483606"/>
                </a:lnTo>
                <a:lnTo>
                  <a:pt x="350532" y="489774"/>
                </a:lnTo>
                <a:lnTo>
                  <a:pt x="285149" y="491940"/>
                </a:lnTo>
                <a:lnTo>
                  <a:pt x="219767" y="489774"/>
                </a:lnTo>
                <a:lnTo>
                  <a:pt x="159748" y="483606"/>
                </a:lnTo>
                <a:lnTo>
                  <a:pt x="106803" y="473927"/>
                </a:lnTo>
                <a:lnTo>
                  <a:pt x="62644" y="461230"/>
                </a:lnTo>
                <a:lnTo>
                  <a:pt x="7531" y="428749"/>
                </a:lnTo>
                <a:lnTo>
                  <a:pt x="0" y="409949"/>
                </a:lnTo>
                <a:lnTo>
                  <a:pt x="0" y="81990"/>
                </a:lnTo>
                <a:close/>
              </a:path>
            </a:pathLst>
          </a:custGeom>
          <a:ln w="9524">
            <a:solidFill>
              <a:srgbClr val="4A86E7"/>
            </a:solidFill>
          </a:ln>
        </p:spPr>
        <p:txBody>
          <a:bodyPr wrap="square" lIns="0" tIns="0" rIns="0" bIns="0" rtlCol="0"/>
          <a:lstStyle/>
          <a:p>
            <a:endParaRPr>
              <a:solidFill>
                <a:prstClr val="black"/>
              </a:solidFill>
            </a:endParaRPr>
          </a:p>
        </p:txBody>
      </p:sp>
      <p:sp>
        <p:nvSpPr>
          <p:cNvPr id="65" name="object 65"/>
          <p:cNvSpPr txBox="1"/>
          <p:nvPr/>
        </p:nvSpPr>
        <p:spPr>
          <a:xfrm>
            <a:off x="142910" y="1833712"/>
            <a:ext cx="391160" cy="228268"/>
          </a:xfrm>
          <a:prstGeom prst="rect">
            <a:avLst/>
          </a:prstGeom>
        </p:spPr>
        <p:txBody>
          <a:bodyPr vert="horz" wrap="square" lIns="0" tIns="12700" rIns="0" bIns="0" rtlCol="0">
            <a:spAutoFit/>
          </a:bodyPr>
          <a:lstStyle/>
          <a:p>
            <a:pPr marL="12700">
              <a:spcBef>
                <a:spcPts val="100"/>
              </a:spcBef>
            </a:pPr>
            <a:r>
              <a:rPr sz="1400" b="1" spc="-5" dirty="0">
                <a:solidFill>
                  <a:prstClr val="black"/>
                </a:solidFill>
                <a:latin typeface="Arial"/>
                <a:cs typeface="Arial"/>
              </a:rPr>
              <a:t>etcd</a:t>
            </a:r>
            <a:endParaRPr sz="1400">
              <a:solidFill>
                <a:prstClr val="black"/>
              </a:solidFill>
              <a:latin typeface="Arial"/>
              <a:cs typeface="Arial"/>
            </a:endParaRPr>
          </a:p>
        </p:txBody>
      </p:sp>
      <p:sp>
        <p:nvSpPr>
          <p:cNvPr id="66" name="object 66"/>
          <p:cNvSpPr/>
          <p:nvPr/>
        </p:nvSpPr>
        <p:spPr>
          <a:xfrm>
            <a:off x="593931" y="2689376"/>
            <a:ext cx="412546" cy="98376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7" name="object 67"/>
          <p:cNvSpPr/>
          <p:nvPr/>
        </p:nvSpPr>
        <p:spPr>
          <a:xfrm>
            <a:off x="911275" y="2166295"/>
            <a:ext cx="356870" cy="523240"/>
          </a:xfrm>
          <a:custGeom>
            <a:avLst/>
            <a:gdLst/>
            <a:ahLst/>
            <a:cxnLst/>
            <a:rect l="l" t="t" r="r" b="b"/>
            <a:pathLst>
              <a:path w="356869" h="523239">
                <a:moveTo>
                  <a:pt x="0" y="523079"/>
                </a:moveTo>
                <a:lnTo>
                  <a:pt x="356607" y="0"/>
                </a:lnTo>
              </a:path>
            </a:pathLst>
          </a:custGeom>
          <a:ln w="9524">
            <a:solidFill>
              <a:srgbClr val="FF0000"/>
            </a:solidFill>
          </a:ln>
        </p:spPr>
        <p:txBody>
          <a:bodyPr wrap="square" lIns="0" tIns="0" rIns="0" bIns="0" rtlCol="0"/>
          <a:lstStyle/>
          <a:p>
            <a:endParaRPr>
              <a:solidFill>
                <a:prstClr val="black"/>
              </a:solidFill>
            </a:endParaRPr>
          </a:p>
        </p:txBody>
      </p:sp>
      <p:sp>
        <p:nvSpPr>
          <p:cNvPr id="68" name="object 68"/>
          <p:cNvSpPr/>
          <p:nvPr/>
        </p:nvSpPr>
        <p:spPr>
          <a:xfrm>
            <a:off x="1254884" y="2130581"/>
            <a:ext cx="37465" cy="45085"/>
          </a:xfrm>
          <a:custGeom>
            <a:avLst/>
            <a:gdLst/>
            <a:ahLst/>
            <a:cxnLst/>
            <a:rect l="l" t="t" r="r" b="b"/>
            <a:pathLst>
              <a:path w="37465" h="45084">
                <a:moveTo>
                  <a:pt x="25998" y="44577"/>
                </a:moveTo>
                <a:lnTo>
                  <a:pt x="0" y="26853"/>
                </a:lnTo>
                <a:lnTo>
                  <a:pt x="37347" y="0"/>
                </a:lnTo>
                <a:lnTo>
                  <a:pt x="25998" y="44577"/>
                </a:lnTo>
                <a:close/>
              </a:path>
            </a:pathLst>
          </a:custGeom>
          <a:solidFill>
            <a:srgbClr val="FF0000"/>
          </a:solidFill>
        </p:spPr>
        <p:txBody>
          <a:bodyPr wrap="square" lIns="0" tIns="0" rIns="0" bIns="0" rtlCol="0"/>
          <a:lstStyle/>
          <a:p>
            <a:endParaRPr>
              <a:solidFill>
                <a:prstClr val="black"/>
              </a:solidFill>
            </a:endParaRPr>
          </a:p>
        </p:txBody>
      </p:sp>
      <p:sp>
        <p:nvSpPr>
          <p:cNvPr id="69" name="object 69"/>
          <p:cNvSpPr/>
          <p:nvPr/>
        </p:nvSpPr>
        <p:spPr>
          <a:xfrm>
            <a:off x="1254884" y="2130581"/>
            <a:ext cx="37465" cy="45085"/>
          </a:xfrm>
          <a:custGeom>
            <a:avLst/>
            <a:gdLst/>
            <a:ahLst/>
            <a:cxnLst/>
            <a:rect l="l" t="t" r="r" b="b"/>
            <a:pathLst>
              <a:path w="37465" h="45084">
                <a:moveTo>
                  <a:pt x="25998" y="44577"/>
                </a:moveTo>
                <a:lnTo>
                  <a:pt x="37347" y="0"/>
                </a:lnTo>
                <a:lnTo>
                  <a:pt x="0" y="26853"/>
                </a:lnTo>
                <a:lnTo>
                  <a:pt x="25998" y="44577"/>
                </a:lnTo>
                <a:close/>
              </a:path>
            </a:pathLst>
          </a:custGeom>
          <a:ln w="9524">
            <a:solidFill>
              <a:srgbClr val="FF0000"/>
            </a:solidFill>
          </a:ln>
        </p:spPr>
        <p:txBody>
          <a:bodyPr wrap="square" lIns="0" tIns="0" rIns="0" bIns="0" rtlCol="0"/>
          <a:lstStyle/>
          <a:p>
            <a:endParaRPr>
              <a:solidFill>
                <a:prstClr val="black"/>
              </a:solidFill>
            </a:endParaRPr>
          </a:p>
        </p:txBody>
      </p:sp>
      <p:sp>
        <p:nvSpPr>
          <p:cNvPr id="70" name="object 70"/>
          <p:cNvSpPr txBox="1"/>
          <p:nvPr/>
        </p:nvSpPr>
        <p:spPr>
          <a:xfrm>
            <a:off x="988300" y="2871105"/>
            <a:ext cx="647700" cy="228268"/>
          </a:xfrm>
          <a:prstGeom prst="rect">
            <a:avLst/>
          </a:prstGeom>
        </p:spPr>
        <p:txBody>
          <a:bodyPr vert="horz" wrap="square" lIns="0" tIns="12700" rIns="0" bIns="0" rtlCol="0">
            <a:spAutoFit/>
          </a:bodyPr>
          <a:lstStyle/>
          <a:p>
            <a:pPr marL="12700">
              <a:spcBef>
                <a:spcPts val="100"/>
              </a:spcBef>
            </a:pPr>
            <a:r>
              <a:rPr sz="1400" b="1" spc="-5" dirty="0">
                <a:solidFill>
                  <a:srgbClr val="FF0000"/>
                </a:solidFill>
                <a:latin typeface="Arial"/>
                <a:cs typeface="Arial"/>
              </a:rPr>
              <a:t>kubectl</a:t>
            </a:r>
            <a:endParaRPr sz="1400">
              <a:solidFill>
                <a:prstClr val="black"/>
              </a:solidFill>
              <a:latin typeface="Arial"/>
              <a:cs typeface="Arial"/>
            </a:endParaRPr>
          </a:p>
        </p:txBody>
      </p:sp>
      <p:sp>
        <p:nvSpPr>
          <p:cNvPr id="71" name="object 71"/>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72" name="object 72"/>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3" name="object 73"/>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4" name="object 74"/>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5" name="object 75"/>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6" name="object 76"/>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77" name="object 77"/>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327385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r>
              <a:rPr spc="-5" dirty="0"/>
              <a:t>@</a:t>
            </a:r>
            <a:r>
              <a:rPr spc="-5" dirty="0" smtClean="0"/>
              <a:t>m165</a:t>
            </a: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21322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25931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25931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24407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24407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22957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22957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48709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3318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3318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1794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1794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0345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0345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2451887" y="3979074"/>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25978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2451887" y="4748400"/>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25978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5190662" y="3977187"/>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4" name="object 24"/>
          <p:cNvSpPr txBox="1"/>
          <p:nvPr/>
        </p:nvSpPr>
        <p:spPr>
          <a:xfrm>
            <a:off x="5336649" y="3977187"/>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1906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3366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2" name="object 32"/>
          <p:cNvSpPr/>
          <p:nvPr/>
        </p:nvSpPr>
        <p:spPr>
          <a:xfrm>
            <a:off x="1302125" y="4196501"/>
            <a:ext cx="921385" cy="1905"/>
          </a:xfrm>
          <a:custGeom>
            <a:avLst/>
            <a:gdLst/>
            <a:ahLst/>
            <a:cxnLst/>
            <a:rect l="l" t="t" r="r" b="b"/>
            <a:pathLst>
              <a:path w="921385" h="1904">
                <a:moveTo>
                  <a:pt x="0" y="0"/>
                </a:moveTo>
                <a:lnTo>
                  <a:pt x="921300" y="1442"/>
                </a:lnTo>
              </a:path>
            </a:pathLst>
          </a:custGeom>
          <a:ln w="38099">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2204277" y="4115962"/>
            <a:ext cx="211099"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4" name="object 34"/>
          <p:cNvSpPr/>
          <p:nvPr/>
        </p:nvSpPr>
        <p:spPr>
          <a:xfrm>
            <a:off x="3663287" y="4196845"/>
            <a:ext cx="1299210" cy="1905"/>
          </a:xfrm>
          <a:custGeom>
            <a:avLst/>
            <a:gdLst/>
            <a:ahLst/>
            <a:cxnLst/>
            <a:rect l="l" t="t" r="r" b="b"/>
            <a:pathLst>
              <a:path w="1299210" h="1904">
                <a:moveTo>
                  <a:pt x="0" y="1530"/>
                </a:moveTo>
                <a:lnTo>
                  <a:pt x="1298699" y="0"/>
                </a:lnTo>
              </a:path>
            </a:pathLst>
          </a:custGeom>
          <a:ln w="38099">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4942864" y="4114864"/>
            <a:ext cx="211075"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6" name="object 36"/>
          <p:cNvSpPr/>
          <p:nvPr/>
        </p:nvSpPr>
        <p:spPr>
          <a:xfrm>
            <a:off x="6402062" y="4196500"/>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7" name="object 37"/>
          <p:cNvSpPr/>
          <p:nvPr/>
        </p:nvSpPr>
        <p:spPr>
          <a:xfrm>
            <a:off x="7550913" y="4114520"/>
            <a:ext cx="211001" cy="163961"/>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8" name="object 38"/>
          <p:cNvSpPr/>
          <p:nvPr/>
        </p:nvSpPr>
        <p:spPr>
          <a:xfrm>
            <a:off x="30575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9" name="object 39"/>
          <p:cNvSpPr/>
          <p:nvPr/>
        </p:nvSpPr>
        <p:spPr>
          <a:xfrm>
            <a:off x="30410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0" name="object 40"/>
          <p:cNvSpPr/>
          <p:nvPr/>
        </p:nvSpPr>
        <p:spPr>
          <a:xfrm>
            <a:off x="30410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30410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30410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57963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4" name="object 44"/>
          <p:cNvSpPr/>
          <p:nvPr/>
        </p:nvSpPr>
        <p:spPr>
          <a:xfrm>
            <a:off x="57798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5" name="object 45"/>
          <p:cNvSpPr/>
          <p:nvPr/>
        </p:nvSpPr>
        <p:spPr>
          <a:xfrm>
            <a:off x="57798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6" name="object 46"/>
          <p:cNvSpPr/>
          <p:nvPr/>
        </p:nvSpPr>
        <p:spPr>
          <a:xfrm>
            <a:off x="57798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7" name="object 47"/>
          <p:cNvSpPr/>
          <p:nvPr/>
        </p:nvSpPr>
        <p:spPr>
          <a:xfrm>
            <a:off x="57798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8" name="object 48"/>
          <p:cNvSpPr/>
          <p:nvPr/>
        </p:nvSpPr>
        <p:spPr>
          <a:xfrm>
            <a:off x="3057587" y="2207711"/>
            <a:ext cx="1442720" cy="1771650"/>
          </a:xfrm>
          <a:custGeom>
            <a:avLst/>
            <a:gdLst/>
            <a:ahLst/>
            <a:cxnLst/>
            <a:rect l="l" t="t" r="r" b="b"/>
            <a:pathLst>
              <a:path w="1442720" h="1771650">
                <a:moveTo>
                  <a:pt x="0" y="1771363"/>
                </a:moveTo>
                <a:lnTo>
                  <a:pt x="1442232" y="0"/>
                </a:lnTo>
              </a:path>
            </a:pathLst>
          </a:custGeom>
          <a:ln w="19049">
            <a:solidFill>
              <a:srgbClr val="999999"/>
            </a:solidFill>
          </a:ln>
        </p:spPr>
        <p:txBody>
          <a:bodyPr wrap="square" lIns="0" tIns="0" rIns="0" bIns="0" rtlCol="0"/>
          <a:lstStyle/>
          <a:p>
            <a:endParaRPr>
              <a:solidFill>
                <a:prstClr val="black"/>
              </a:solidFill>
            </a:endParaRPr>
          </a:p>
        </p:txBody>
      </p:sp>
      <p:sp>
        <p:nvSpPr>
          <p:cNvPr id="49" name="object 49"/>
          <p:cNvSpPr/>
          <p:nvPr/>
        </p:nvSpPr>
        <p:spPr>
          <a:xfrm>
            <a:off x="4465895" y="2131146"/>
            <a:ext cx="98033" cy="105956"/>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4634949" y="2214433"/>
            <a:ext cx="1161415" cy="1762760"/>
          </a:xfrm>
          <a:custGeom>
            <a:avLst/>
            <a:gdLst/>
            <a:ahLst/>
            <a:cxnLst/>
            <a:rect l="l" t="t" r="r" b="b"/>
            <a:pathLst>
              <a:path w="1161414" h="1762760">
                <a:moveTo>
                  <a:pt x="1161414" y="1762754"/>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51" name="object 51"/>
          <p:cNvSpPr/>
          <p:nvPr/>
        </p:nvSpPr>
        <p:spPr>
          <a:xfrm>
            <a:off x="4577859" y="2132717"/>
            <a:ext cx="92888" cy="10855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3" name="object 53"/>
          <p:cNvSpPr/>
          <p:nvPr/>
        </p:nvSpPr>
        <p:spPr>
          <a:xfrm>
            <a:off x="2780082" y="2776815"/>
            <a:ext cx="122328" cy="154956"/>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5" name="object 55"/>
          <p:cNvSpPr/>
          <p:nvPr/>
        </p:nvSpPr>
        <p:spPr>
          <a:xfrm>
            <a:off x="3197501" y="2470127"/>
            <a:ext cx="149738" cy="14973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999999"/>
            </a:solidFill>
          </a:ln>
        </p:spPr>
        <p:txBody>
          <a:bodyPr wrap="square" lIns="0" tIns="0" rIns="0" bIns="0" rtlCol="0"/>
          <a:lstStyle/>
          <a:p>
            <a:endParaRPr>
              <a:solidFill>
                <a:prstClr val="black"/>
              </a:solidFill>
            </a:endParaRPr>
          </a:p>
        </p:txBody>
      </p:sp>
      <p:sp>
        <p:nvSpPr>
          <p:cNvPr id="57" name="object 57"/>
          <p:cNvSpPr/>
          <p:nvPr/>
        </p:nvSpPr>
        <p:spPr>
          <a:xfrm>
            <a:off x="6216286" y="2763616"/>
            <a:ext cx="122315" cy="155164"/>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999999"/>
            </a:solidFill>
          </a:ln>
        </p:spPr>
        <p:txBody>
          <a:bodyPr wrap="square" lIns="0" tIns="0" rIns="0" bIns="0" rtlCol="0"/>
          <a:lstStyle/>
          <a:p>
            <a:endParaRPr>
              <a:solidFill>
                <a:prstClr val="black"/>
              </a:solidFill>
            </a:endParaRPr>
          </a:p>
        </p:txBody>
      </p:sp>
      <p:sp>
        <p:nvSpPr>
          <p:cNvPr id="59" name="object 59"/>
          <p:cNvSpPr/>
          <p:nvPr/>
        </p:nvSpPr>
        <p:spPr>
          <a:xfrm>
            <a:off x="5797634" y="2462527"/>
            <a:ext cx="149738" cy="14973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0" name="object 60"/>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61" name="object 61"/>
          <p:cNvSpPr txBox="1"/>
          <p:nvPr/>
        </p:nvSpPr>
        <p:spPr>
          <a:xfrm>
            <a:off x="2785408" y="5574113"/>
            <a:ext cx="78422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2" name="object 62"/>
          <p:cNvSpPr txBox="1"/>
          <p:nvPr/>
        </p:nvSpPr>
        <p:spPr>
          <a:xfrm>
            <a:off x="5548484" y="5574113"/>
            <a:ext cx="78422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
        <p:nvSpPr>
          <p:cNvPr id="63" name="object 63"/>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64" name="object 64"/>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5" name="object 65"/>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6" name="object 66"/>
          <p:cNvSpPr/>
          <p:nvPr/>
        </p:nvSpPr>
        <p:spPr>
          <a:xfrm>
            <a:off x="186726" y="2787699"/>
            <a:ext cx="1115695" cy="2818130"/>
          </a:xfrm>
          <a:custGeom>
            <a:avLst/>
            <a:gdLst/>
            <a:ahLst/>
            <a:cxnLst/>
            <a:rect l="l" t="t" r="r" b="b"/>
            <a:pathLst>
              <a:path w="1115695" h="2818129">
                <a:moveTo>
                  <a:pt x="929496" y="2817599"/>
                </a:moveTo>
                <a:lnTo>
                  <a:pt x="185903" y="2817599"/>
                </a:lnTo>
                <a:lnTo>
                  <a:pt x="136483" y="2810959"/>
                </a:lnTo>
                <a:lnTo>
                  <a:pt x="92074" y="2792218"/>
                </a:lnTo>
                <a:lnTo>
                  <a:pt x="54449" y="2763149"/>
                </a:lnTo>
                <a:lnTo>
                  <a:pt x="25381" y="2725525"/>
                </a:lnTo>
                <a:lnTo>
                  <a:pt x="6640" y="2681116"/>
                </a:lnTo>
                <a:lnTo>
                  <a:pt x="0" y="2631695"/>
                </a:lnTo>
                <a:lnTo>
                  <a:pt x="0" y="185903"/>
                </a:lnTo>
                <a:lnTo>
                  <a:pt x="6640" y="136483"/>
                </a:lnTo>
                <a:lnTo>
                  <a:pt x="25381" y="92074"/>
                </a:lnTo>
                <a:lnTo>
                  <a:pt x="54449" y="54449"/>
                </a:lnTo>
                <a:lnTo>
                  <a:pt x="92074" y="25381"/>
                </a:lnTo>
                <a:lnTo>
                  <a:pt x="136483" y="6640"/>
                </a:lnTo>
                <a:lnTo>
                  <a:pt x="185903" y="0"/>
                </a:lnTo>
                <a:lnTo>
                  <a:pt x="929496" y="0"/>
                </a:lnTo>
                <a:lnTo>
                  <a:pt x="1000638" y="14151"/>
                </a:lnTo>
                <a:lnTo>
                  <a:pt x="1060950" y="54449"/>
                </a:lnTo>
                <a:lnTo>
                  <a:pt x="1101248" y="114761"/>
                </a:lnTo>
                <a:lnTo>
                  <a:pt x="1115399" y="185903"/>
                </a:lnTo>
                <a:lnTo>
                  <a:pt x="1115399" y="2631695"/>
                </a:lnTo>
                <a:lnTo>
                  <a:pt x="1108759" y="2681116"/>
                </a:lnTo>
                <a:lnTo>
                  <a:pt x="1090018" y="2725525"/>
                </a:lnTo>
                <a:lnTo>
                  <a:pt x="1060950" y="2763149"/>
                </a:lnTo>
                <a:lnTo>
                  <a:pt x="1023325" y="2792218"/>
                </a:lnTo>
                <a:lnTo>
                  <a:pt x="978916" y="2810959"/>
                </a:lnTo>
                <a:lnTo>
                  <a:pt x="929496" y="2817599"/>
                </a:lnTo>
                <a:close/>
              </a:path>
            </a:pathLst>
          </a:custGeom>
          <a:solidFill>
            <a:srgbClr val="EEEEEE"/>
          </a:solidFill>
        </p:spPr>
        <p:txBody>
          <a:bodyPr wrap="square" lIns="0" tIns="0" rIns="0" bIns="0" rtlCol="0"/>
          <a:lstStyle/>
          <a:p>
            <a:endParaRPr>
              <a:solidFill>
                <a:prstClr val="black"/>
              </a:solidFill>
            </a:endParaRPr>
          </a:p>
        </p:txBody>
      </p:sp>
      <p:sp>
        <p:nvSpPr>
          <p:cNvPr id="67" name="object 67"/>
          <p:cNvSpPr txBox="1"/>
          <p:nvPr/>
        </p:nvSpPr>
        <p:spPr>
          <a:xfrm>
            <a:off x="355625" y="297125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68" name="object 68"/>
          <p:cNvSpPr txBox="1"/>
          <p:nvPr/>
        </p:nvSpPr>
        <p:spPr>
          <a:xfrm>
            <a:off x="355625" y="363422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69" name="object 69"/>
          <p:cNvSpPr txBox="1"/>
          <p:nvPr/>
        </p:nvSpPr>
        <p:spPr>
          <a:xfrm>
            <a:off x="355625" y="429720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0" name="object 70"/>
          <p:cNvSpPr txBox="1"/>
          <p:nvPr/>
        </p:nvSpPr>
        <p:spPr>
          <a:xfrm>
            <a:off x="355625" y="496017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1" name="object 71"/>
          <p:cNvSpPr/>
          <p:nvPr/>
        </p:nvSpPr>
        <p:spPr>
          <a:xfrm>
            <a:off x="7765975" y="2787699"/>
            <a:ext cx="1115695" cy="2818130"/>
          </a:xfrm>
          <a:custGeom>
            <a:avLst/>
            <a:gdLst/>
            <a:ahLst/>
            <a:cxnLst/>
            <a:rect l="l" t="t" r="r" b="b"/>
            <a:pathLst>
              <a:path w="1115695" h="2818129">
                <a:moveTo>
                  <a:pt x="929495" y="2817599"/>
                </a:moveTo>
                <a:lnTo>
                  <a:pt x="185903" y="2817599"/>
                </a:lnTo>
                <a:lnTo>
                  <a:pt x="136483" y="2810959"/>
                </a:lnTo>
                <a:lnTo>
                  <a:pt x="92074" y="2792218"/>
                </a:lnTo>
                <a:lnTo>
                  <a:pt x="54449" y="2763149"/>
                </a:lnTo>
                <a:lnTo>
                  <a:pt x="25381" y="2725525"/>
                </a:lnTo>
                <a:lnTo>
                  <a:pt x="6640" y="2681116"/>
                </a:lnTo>
                <a:lnTo>
                  <a:pt x="0" y="2631695"/>
                </a:lnTo>
                <a:lnTo>
                  <a:pt x="0" y="185903"/>
                </a:lnTo>
                <a:lnTo>
                  <a:pt x="6640" y="136483"/>
                </a:lnTo>
                <a:lnTo>
                  <a:pt x="25381" y="92074"/>
                </a:lnTo>
                <a:lnTo>
                  <a:pt x="54449" y="54449"/>
                </a:lnTo>
                <a:lnTo>
                  <a:pt x="92074" y="25381"/>
                </a:lnTo>
                <a:lnTo>
                  <a:pt x="136483" y="6640"/>
                </a:lnTo>
                <a:lnTo>
                  <a:pt x="185903" y="0"/>
                </a:lnTo>
                <a:lnTo>
                  <a:pt x="929495" y="0"/>
                </a:lnTo>
                <a:lnTo>
                  <a:pt x="1000638" y="14151"/>
                </a:lnTo>
                <a:lnTo>
                  <a:pt x="1060949" y="54449"/>
                </a:lnTo>
                <a:lnTo>
                  <a:pt x="1101248" y="114761"/>
                </a:lnTo>
                <a:lnTo>
                  <a:pt x="1115399" y="185903"/>
                </a:lnTo>
                <a:lnTo>
                  <a:pt x="1115399" y="2631695"/>
                </a:lnTo>
                <a:lnTo>
                  <a:pt x="1108759" y="2681116"/>
                </a:lnTo>
                <a:lnTo>
                  <a:pt x="1090018" y="2725525"/>
                </a:lnTo>
                <a:lnTo>
                  <a:pt x="1060949" y="2763149"/>
                </a:lnTo>
                <a:lnTo>
                  <a:pt x="1023325" y="2792218"/>
                </a:lnTo>
                <a:lnTo>
                  <a:pt x="978916" y="2810959"/>
                </a:lnTo>
                <a:lnTo>
                  <a:pt x="929495" y="2817599"/>
                </a:lnTo>
                <a:close/>
              </a:path>
            </a:pathLst>
          </a:custGeom>
          <a:solidFill>
            <a:srgbClr val="EEEEEE"/>
          </a:solidFill>
        </p:spPr>
        <p:txBody>
          <a:bodyPr wrap="square" lIns="0" tIns="0" rIns="0" bIns="0" rtlCol="0"/>
          <a:lstStyle/>
          <a:p>
            <a:endParaRPr>
              <a:solidFill>
                <a:prstClr val="black"/>
              </a:solidFill>
            </a:endParaRPr>
          </a:p>
        </p:txBody>
      </p:sp>
      <p:sp>
        <p:nvSpPr>
          <p:cNvPr id="72" name="object 72"/>
          <p:cNvSpPr txBox="1"/>
          <p:nvPr/>
        </p:nvSpPr>
        <p:spPr>
          <a:xfrm>
            <a:off x="7934875" y="297125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3" name="object 73"/>
          <p:cNvSpPr txBox="1"/>
          <p:nvPr/>
        </p:nvSpPr>
        <p:spPr>
          <a:xfrm>
            <a:off x="7934875" y="363422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4" name="object 74"/>
          <p:cNvSpPr txBox="1"/>
          <p:nvPr/>
        </p:nvSpPr>
        <p:spPr>
          <a:xfrm>
            <a:off x="7934875" y="429720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5" name="object 75"/>
          <p:cNvSpPr txBox="1"/>
          <p:nvPr/>
        </p:nvSpPr>
        <p:spPr>
          <a:xfrm>
            <a:off x="7934875" y="496017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6" name="object 76"/>
          <p:cNvSpPr txBox="1"/>
          <p:nvPr/>
        </p:nvSpPr>
        <p:spPr>
          <a:xfrm>
            <a:off x="440359" y="5536663"/>
            <a:ext cx="60769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Ingress</a:t>
            </a:r>
            <a:endParaRPr sz="1400">
              <a:solidFill>
                <a:prstClr val="black"/>
              </a:solidFill>
              <a:latin typeface="Arial"/>
              <a:cs typeface="Arial"/>
            </a:endParaRPr>
          </a:p>
        </p:txBody>
      </p:sp>
      <p:sp>
        <p:nvSpPr>
          <p:cNvPr id="77" name="object 77"/>
          <p:cNvSpPr txBox="1"/>
          <p:nvPr/>
        </p:nvSpPr>
        <p:spPr>
          <a:xfrm>
            <a:off x="8034446" y="5574113"/>
            <a:ext cx="577850"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Egress</a:t>
            </a:r>
            <a:endParaRPr sz="1400">
              <a:solidFill>
                <a:prstClr val="black"/>
              </a:solidFill>
              <a:latin typeface="Arial"/>
              <a:cs typeface="Arial"/>
            </a:endParaRPr>
          </a:p>
        </p:txBody>
      </p:sp>
      <p:sp>
        <p:nvSpPr>
          <p:cNvPr id="78" name="object 78"/>
          <p:cNvSpPr/>
          <p:nvPr/>
        </p:nvSpPr>
        <p:spPr>
          <a:xfrm>
            <a:off x="7945779" y="1284045"/>
            <a:ext cx="755015" cy="521970"/>
          </a:xfrm>
          <a:custGeom>
            <a:avLst/>
            <a:gdLst/>
            <a:ahLst/>
            <a:cxnLst/>
            <a:rect l="l" t="t" r="r" b="b"/>
            <a:pathLst>
              <a:path w="755015" h="521969">
                <a:moveTo>
                  <a:pt x="650921" y="28195"/>
                </a:moveTo>
                <a:lnTo>
                  <a:pt x="521850" y="28195"/>
                </a:lnTo>
                <a:lnTo>
                  <a:pt x="539917" y="13142"/>
                </a:lnTo>
                <a:lnTo>
                  <a:pt x="561324" y="3609"/>
                </a:lnTo>
                <a:lnTo>
                  <a:pt x="584697" y="0"/>
                </a:lnTo>
                <a:lnTo>
                  <a:pt x="608666" y="2715"/>
                </a:lnTo>
                <a:lnTo>
                  <a:pt x="630856" y="11656"/>
                </a:lnTo>
                <a:lnTo>
                  <a:pt x="649158" y="25790"/>
                </a:lnTo>
                <a:lnTo>
                  <a:pt x="650921" y="28195"/>
                </a:lnTo>
                <a:close/>
              </a:path>
              <a:path w="755015" h="521969">
                <a:moveTo>
                  <a:pt x="659364" y="39709"/>
                </a:moveTo>
                <a:lnTo>
                  <a:pt x="392864" y="39709"/>
                </a:lnTo>
                <a:lnTo>
                  <a:pt x="403685" y="24482"/>
                </a:lnTo>
                <a:lnTo>
                  <a:pt x="417988" y="12488"/>
                </a:lnTo>
                <a:lnTo>
                  <a:pt x="435005" y="4225"/>
                </a:lnTo>
                <a:lnTo>
                  <a:pt x="453967" y="189"/>
                </a:lnTo>
                <a:lnTo>
                  <a:pt x="473396" y="798"/>
                </a:lnTo>
                <a:lnTo>
                  <a:pt x="491755" y="5903"/>
                </a:lnTo>
                <a:lnTo>
                  <a:pt x="508191" y="15153"/>
                </a:lnTo>
                <a:lnTo>
                  <a:pt x="521850" y="28195"/>
                </a:lnTo>
                <a:lnTo>
                  <a:pt x="650921" y="28195"/>
                </a:lnTo>
                <a:lnTo>
                  <a:pt x="659364" y="39709"/>
                </a:lnTo>
                <a:close/>
              </a:path>
              <a:path w="755015" h="521969">
                <a:moveTo>
                  <a:pt x="668613" y="61135"/>
                </a:moveTo>
                <a:lnTo>
                  <a:pt x="245101" y="61135"/>
                </a:lnTo>
                <a:lnTo>
                  <a:pt x="257489" y="44243"/>
                </a:lnTo>
                <a:lnTo>
                  <a:pt x="273460" y="30679"/>
                </a:lnTo>
                <a:lnTo>
                  <a:pt x="292298" y="20923"/>
                </a:lnTo>
                <a:lnTo>
                  <a:pt x="313285" y="15455"/>
                </a:lnTo>
                <a:lnTo>
                  <a:pt x="335044" y="14725"/>
                </a:lnTo>
                <a:lnTo>
                  <a:pt x="356118" y="18694"/>
                </a:lnTo>
                <a:lnTo>
                  <a:pt x="375670" y="27107"/>
                </a:lnTo>
                <a:lnTo>
                  <a:pt x="392864" y="39709"/>
                </a:lnTo>
                <a:lnTo>
                  <a:pt x="659364" y="39709"/>
                </a:lnTo>
                <a:lnTo>
                  <a:pt x="662601" y="44124"/>
                </a:lnTo>
                <a:lnTo>
                  <a:pt x="668613" y="61135"/>
                </a:lnTo>
                <a:close/>
              </a:path>
              <a:path w="755015" h="521969">
                <a:moveTo>
                  <a:pt x="211462" y="491508"/>
                </a:moveTo>
                <a:lnTo>
                  <a:pt x="159575" y="478741"/>
                </a:lnTo>
                <a:lnTo>
                  <a:pt x="117381" y="448256"/>
                </a:lnTo>
                <a:lnTo>
                  <a:pt x="101720" y="427529"/>
                </a:lnTo>
                <a:lnTo>
                  <a:pt x="78319" y="426711"/>
                </a:lnTo>
                <a:lnTo>
                  <a:pt x="38422" y="406560"/>
                </a:lnTo>
                <a:lnTo>
                  <a:pt x="17560" y="367741"/>
                </a:lnTo>
                <a:lnTo>
                  <a:pt x="17370" y="346216"/>
                </a:lnTo>
                <a:lnTo>
                  <a:pt x="23986" y="325607"/>
                </a:lnTo>
                <a:lnTo>
                  <a:pt x="37176" y="307425"/>
                </a:lnTo>
                <a:lnTo>
                  <a:pt x="18635" y="292982"/>
                </a:lnTo>
                <a:lnTo>
                  <a:pt x="6007" y="274259"/>
                </a:lnTo>
                <a:lnTo>
                  <a:pt x="0" y="252782"/>
                </a:lnTo>
                <a:lnTo>
                  <a:pt x="1321" y="230077"/>
                </a:lnTo>
                <a:lnTo>
                  <a:pt x="10046" y="208892"/>
                </a:lnTo>
                <a:lnTo>
                  <a:pt x="24904" y="191701"/>
                </a:lnTo>
                <a:lnTo>
                  <a:pt x="44584" y="179613"/>
                </a:lnTo>
                <a:lnTo>
                  <a:pt x="67776" y="173741"/>
                </a:lnTo>
                <a:lnTo>
                  <a:pt x="68412" y="172113"/>
                </a:lnTo>
                <a:lnTo>
                  <a:pt x="77781" y="111372"/>
                </a:lnTo>
                <a:lnTo>
                  <a:pt x="119914" y="64557"/>
                </a:lnTo>
                <a:lnTo>
                  <a:pt x="181986" y="45920"/>
                </a:lnTo>
                <a:lnTo>
                  <a:pt x="214380" y="49270"/>
                </a:lnTo>
                <a:lnTo>
                  <a:pt x="245101" y="61135"/>
                </a:lnTo>
                <a:lnTo>
                  <a:pt x="668613" y="61135"/>
                </a:lnTo>
                <a:lnTo>
                  <a:pt x="670212" y="65661"/>
                </a:lnTo>
                <a:lnTo>
                  <a:pt x="688840" y="72549"/>
                </a:lnTo>
                <a:lnTo>
                  <a:pt x="705310" y="82896"/>
                </a:lnTo>
                <a:lnTo>
                  <a:pt x="719099" y="96290"/>
                </a:lnTo>
                <a:lnTo>
                  <a:pt x="729681" y="112319"/>
                </a:lnTo>
                <a:lnTo>
                  <a:pt x="736399" y="130109"/>
                </a:lnTo>
                <a:lnTo>
                  <a:pt x="738938" y="148634"/>
                </a:lnTo>
                <a:lnTo>
                  <a:pt x="737282" y="167247"/>
                </a:lnTo>
                <a:lnTo>
                  <a:pt x="731415" y="185304"/>
                </a:lnTo>
                <a:lnTo>
                  <a:pt x="746929" y="210611"/>
                </a:lnTo>
                <a:lnTo>
                  <a:pt x="754866" y="238373"/>
                </a:lnTo>
                <a:lnTo>
                  <a:pt x="755017" y="267125"/>
                </a:lnTo>
                <a:lnTo>
                  <a:pt x="747172" y="295400"/>
                </a:lnTo>
                <a:lnTo>
                  <a:pt x="731810" y="320789"/>
                </a:lnTo>
                <a:lnTo>
                  <a:pt x="710375" y="341254"/>
                </a:lnTo>
                <a:lnTo>
                  <a:pt x="684104" y="355885"/>
                </a:lnTo>
                <a:lnTo>
                  <a:pt x="654236" y="363772"/>
                </a:lnTo>
                <a:lnTo>
                  <a:pt x="650430" y="388902"/>
                </a:lnTo>
                <a:lnTo>
                  <a:pt x="639938" y="411825"/>
                </a:lnTo>
                <a:lnTo>
                  <a:pt x="623483" y="431396"/>
                </a:lnTo>
                <a:lnTo>
                  <a:pt x="605652" y="443789"/>
                </a:lnTo>
                <a:lnTo>
                  <a:pt x="499522" y="443789"/>
                </a:lnTo>
                <a:lnTo>
                  <a:pt x="485350" y="472503"/>
                </a:lnTo>
                <a:lnTo>
                  <a:pt x="484466" y="473457"/>
                </a:lnTo>
                <a:lnTo>
                  <a:pt x="288382" y="473457"/>
                </a:lnTo>
                <a:lnTo>
                  <a:pt x="264021" y="484337"/>
                </a:lnTo>
                <a:lnTo>
                  <a:pt x="238118" y="490389"/>
                </a:lnTo>
                <a:lnTo>
                  <a:pt x="211462" y="491508"/>
                </a:lnTo>
                <a:close/>
              </a:path>
              <a:path w="755015" h="521969">
                <a:moveTo>
                  <a:pt x="550270" y="458201"/>
                </a:moveTo>
                <a:lnTo>
                  <a:pt x="524093" y="454244"/>
                </a:lnTo>
                <a:lnTo>
                  <a:pt x="499522" y="443789"/>
                </a:lnTo>
                <a:lnTo>
                  <a:pt x="605652" y="443789"/>
                </a:lnTo>
                <a:lnTo>
                  <a:pt x="601790" y="446473"/>
                </a:lnTo>
                <a:lnTo>
                  <a:pt x="576640" y="455623"/>
                </a:lnTo>
                <a:lnTo>
                  <a:pt x="550270" y="458201"/>
                </a:lnTo>
                <a:close/>
              </a:path>
              <a:path w="755015" h="521969">
                <a:moveTo>
                  <a:pt x="370364" y="521965"/>
                </a:moveTo>
                <a:lnTo>
                  <a:pt x="338719" y="513455"/>
                </a:lnTo>
                <a:lnTo>
                  <a:pt x="310785" y="497032"/>
                </a:lnTo>
                <a:lnTo>
                  <a:pt x="288382" y="473457"/>
                </a:lnTo>
                <a:lnTo>
                  <a:pt x="484466" y="473457"/>
                </a:lnTo>
                <a:lnTo>
                  <a:pt x="463682" y="495896"/>
                </a:lnTo>
                <a:lnTo>
                  <a:pt x="436028" y="512738"/>
                </a:lnTo>
                <a:lnTo>
                  <a:pt x="403896" y="521798"/>
                </a:lnTo>
                <a:lnTo>
                  <a:pt x="370364" y="521965"/>
                </a:lnTo>
                <a:close/>
              </a:path>
            </a:pathLst>
          </a:custGeom>
          <a:solidFill>
            <a:srgbClr val="EEEEEE"/>
          </a:solidFill>
        </p:spPr>
        <p:txBody>
          <a:bodyPr wrap="square" lIns="0" tIns="0" rIns="0" bIns="0" rtlCol="0"/>
          <a:lstStyle/>
          <a:p>
            <a:endParaRPr>
              <a:solidFill>
                <a:prstClr val="black"/>
              </a:solidFill>
            </a:endParaRPr>
          </a:p>
        </p:txBody>
      </p:sp>
      <p:sp>
        <p:nvSpPr>
          <p:cNvPr id="79" name="object 79"/>
          <p:cNvSpPr/>
          <p:nvPr/>
        </p:nvSpPr>
        <p:spPr>
          <a:xfrm>
            <a:off x="7945779" y="1284045"/>
            <a:ext cx="755015" cy="521970"/>
          </a:xfrm>
          <a:custGeom>
            <a:avLst/>
            <a:gdLst/>
            <a:ahLst/>
            <a:cxnLst/>
            <a:rect l="l" t="t" r="r" b="b"/>
            <a:pathLst>
              <a:path w="755015" h="521969">
                <a:moveTo>
                  <a:pt x="68412" y="172113"/>
                </a:moveTo>
                <a:lnTo>
                  <a:pt x="68603" y="140832"/>
                </a:lnTo>
                <a:lnTo>
                  <a:pt x="77781" y="111372"/>
                </a:lnTo>
                <a:lnTo>
                  <a:pt x="95150" y="85393"/>
                </a:lnTo>
                <a:lnTo>
                  <a:pt x="119914" y="64557"/>
                </a:lnTo>
                <a:lnTo>
                  <a:pt x="149853" y="51034"/>
                </a:lnTo>
                <a:lnTo>
                  <a:pt x="181986" y="45920"/>
                </a:lnTo>
                <a:lnTo>
                  <a:pt x="214380" y="49270"/>
                </a:lnTo>
                <a:lnTo>
                  <a:pt x="245101" y="61135"/>
                </a:lnTo>
                <a:lnTo>
                  <a:pt x="273460" y="30679"/>
                </a:lnTo>
                <a:lnTo>
                  <a:pt x="313285" y="15455"/>
                </a:lnTo>
                <a:lnTo>
                  <a:pt x="335044" y="14725"/>
                </a:lnTo>
                <a:lnTo>
                  <a:pt x="356118" y="18694"/>
                </a:lnTo>
                <a:lnTo>
                  <a:pt x="375670" y="27107"/>
                </a:lnTo>
                <a:lnTo>
                  <a:pt x="392864" y="39709"/>
                </a:lnTo>
                <a:lnTo>
                  <a:pt x="403685" y="24482"/>
                </a:lnTo>
                <a:lnTo>
                  <a:pt x="417988" y="12488"/>
                </a:lnTo>
                <a:lnTo>
                  <a:pt x="435005" y="4225"/>
                </a:lnTo>
                <a:lnTo>
                  <a:pt x="453967" y="189"/>
                </a:lnTo>
                <a:lnTo>
                  <a:pt x="473396" y="798"/>
                </a:lnTo>
                <a:lnTo>
                  <a:pt x="491755" y="5903"/>
                </a:lnTo>
                <a:lnTo>
                  <a:pt x="508191" y="15153"/>
                </a:lnTo>
                <a:lnTo>
                  <a:pt x="521850" y="28195"/>
                </a:lnTo>
                <a:lnTo>
                  <a:pt x="539917" y="13142"/>
                </a:lnTo>
                <a:lnTo>
                  <a:pt x="561324" y="3609"/>
                </a:lnTo>
                <a:lnTo>
                  <a:pt x="584697" y="0"/>
                </a:lnTo>
                <a:lnTo>
                  <a:pt x="608666" y="2715"/>
                </a:lnTo>
                <a:lnTo>
                  <a:pt x="630856" y="11656"/>
                </a:lnTo>
                <a:lnTo>
                  <a:pt x="649158" y="25790"/>
                </a:lnTo>
                <a:lnTo>
                  <a:pt x="662601" y="44124"/>
                </a:lnTo>
                <a:lnTo>
                  <a:pt x="670212" y="65661"/>
                </a:lnTo>
                <a:lnTo>
                  <a:pt x="705310" y="82896"/>
                </a:lnTo>
                <a:lnTo>
                  <a:pt x="729681" y="112319"/>
                </a:lnTo>
                <a:lnTo>
                  <a:pt x="738938" y="148634"/>
                </a:lnTo>
                <a:lnTo>
                  <a:pt x="737282" y="167247"/>
                </a:lnTo>
                <a:lnTo>
                  <a:pt x="731415" y="185304"/>
                </a:lnTo>
                <a:lnTo>
                  <a:pt x="746929" y="210611"/>
                </a:lnTo>
                <a:lnTo>
                  <a:pt x="754866" y="238373"/>
                </a:lnTo>
                <a:lnTo>
                  <a:pt x="755017" y="267125"/>
                </a:lnTo>
                <a:lnTo>
                  <a:pt x="747172" y="295400"/>
                </a:lnTo>
                <a:lnTo>
                  <a:pt x="731810" y="320789"/>
                </a:lnTo>
                <a:lnTo>
                  <a:pt x="710375" y="341254"/>
                </a:lnTo>
                <a:lnTo>
                  <a:pt x="684104" y="355885"/>
                </a:lnTo>
                <a:lnTo>
                  <a:pt x="654236" y="363772"/>
                </a:lnTo>
                <a:lnTo>
                  <a:pt x="650430" y="388902"/>
                </a:lnTo>
                <a:lnTo>
                  <a:pt x="623483" y="431396"/>
                </a:lnTo>
                <a:lnTo>
                  <a:pt x="576640" y="455623"/>
                </a:lnTo>
                <a:lnTo>
                  <a:pt x="550270" y="458201"/>
                </a:lnTo>
                <a:lnTo>
                  <a:pt x="524093" y="454244"/>
                </a:lnTo>
                <a:lnTo>
                  <a:pt x="499522" y="443789"/>
                </a:lnTo>
                <a:lnTo>
                  <a:pt x="485350" y="472503"/>
                </a:lnTo>
                <a:lnTo>
                  <a:pt x="463682" y="495896"/>
                </a:lnTo>
                <a:lnTo>
                  <a:pt x="436028" y="512738"/>
                </a:lnTo>
                <a:lnTo>
                  <a:pt x="403896" y="521798"/>
                </a:lnTo>
                <a:lnTo>
                  <a:pt x="370364" y="521965"/>
                </a:lnTo>
                <a:lnTo>
                  <a:pt x="338719" y="513455"/>
                </a:lnTo>
                <a:lnTo>
                  <a:pt x="310785" y="497032"/>
                </a:lnTo>
                <a:lnTo>
                  <a:pt x="288382" y="473457"/>
                </a:lnTo>
                <a:lnTo>
                  <a:pt x="264021" y="484337"/>
                </a:lnTo>
                <a:lnTo>
                  <a:pt x="238118" y="490389"/>
                </a:lnTo>
                <a:lnTo>
                  <a:pt x="211462" y="491508"/>
                </a:lnTo>
                <a:lnTo>
                  <a:pt x="184841" y="487584"/>
                </a:lnTo>
                <a:lnTo>
                  <a:pt x="159575" y="478741"/>
                </a:lnTo>
                <a:lnTo>
                  <a:pt x="136877" y="465479"/>
                </a:lnTo>
                <a:lnTo>
                  <a:pt x="117381" y="448256"/>
                </a:lnTo>
                <a:lnTo>
                  <a:pt x="101720" y="427529"/>
                </a:lnTo>
                <a:lnTo>
                  <a:pt x="56743" y="419481"/>
                </a:lnTo>
                <a:lnTo>
                  <a:pt x="24784" y="388672"/>
                </a:lnTo>
                <a:lnTo>
                  <a:pt x="17370" y="346216"/>
                </a:lnTo>
                <a:lnTo>
                  <a:pt x="23986" y="325607"/>
                </a:lnTo>
                <a:lnTo>
                  <a:pt x="37176" y="307425"/>
                </a:lnTo>
                <a:lnTo>
                  <a:pt x="18635" y="292982"/>
                </a:lnTo>
                <a:lnTo>
                  <a:pt x="6007" y="274259"/>
                </a:lnTo>
                <a:lnTo>
                  <a:pt x="0" y="252782"/>
                </a:lnTo>
                <a:lnTo>
                  <a:pt x="1321" y="230077"/>
                </a:lnTo>
                <a:lnTo>
                  <a:pt x="10046" y="208892"/>
                </a:lnTo>
                <a:lnTo>
                  <a:pt x="24904" y="191701"/>
                </a:lnTo>
                <a:lnTo>
                  <a:pt x="44584" y="179613"/>
                </a:lnTo>
                <a:lnTo>
                  <a:pt x="67776" y="173741"/>
                </a:lnTo>
                <a:lnTo>
                  <a:pt x="68412" y="172113"/>
                </a:lnTo>
                <a:close/>
              </a:path>
            </a:pathLst>
          </a:custGeom>
          <a:ln w="9524">
            <a:solidFill>
              <a:srgbClr val="595959"/>
            </a:solidFill>
          </a:ln>
        </p:spPr>
        <p:txBody>
          <a:bodyPr wrap="square" lIns="0" tIns="0" rIns="0" bIns="0" rtlCol="0"/>
          <a:lstStyle/>
          <a:p>
            <a:endParaRPr>
              <a:solidFill>
                <a:prstClr val="black"/>
              </a:solidFill>
            </a:endParaRPr>
          </a:p>
        </p:txBody>
      </p:sp>
      <p:sp>
        <p:nvSpPr>
          <p:cNvPr id="80" name="object 80"/>
          <p:cNvSpPr/>
          <p:nvPr/>
        </p:nvSpPr>
        <p:spPr>
          <a:xfrm>
            <a:off x="7982963" y="1591468"/>
            <a:ext cx="44450" cy="10160"/>
          </a:xfrm>
          <a:custGeom>
            <a:avLst/>
            <a:gdLst/>
            <a:ahLst/>
            <a:cxnLst/>
            <a:rect l="l" t="t" r="r" b="b"/>
            <a:pathLst>
              <a:path w="44450" h="10159">
                <a:moveTo>
                  <a:pt x="0" y="0"/>
                </a:moveTo>
                <a:lnTo>
                  <a:pt x="10391" y="4798"/>
                </a:lnTo>
                <a:lnTo>
                  <a:pt x="21366" y="8034"/>
                </a:lnTo>
                <a:lnTo>
                  <a:pt x="32731" y="9665"/>
                </a:lnTo>
                <a:lnTo>
                  <a:pt x="44291" y="9647"/>
                </a:lnTo>
              </a:path>
            </a:pathLst>
          </a:custGeom>
          <a:ln w="9524">
            <a:solidFill>
              <a:srgbClr val="595959"/>
            </a:solidFill>
          </a:ln>
        </p:spPr>
        <p:txBody>
          <a:bodyPr wrap="square" lIns="0" tIns="0" rIns="0" bIns="0" rtlCol="0"/>
          <a:lstStyle/>
          <a:p>
            <a:endParaRPr>
              <a:solidFill>
                <a:prstClr val="black"/>
              </a:solidFill>
            </a:endParaRPr>
          </a:p>
        </p:txBody>
      </p:sp>
      <p:sp>
        <p:nvSpPr>
          <p:cNvPr id="81" name="object 81"/>
          <p:cNvSpPr/>
          <p:nvPr/>
        </p:nvSpPr>
        <p:spPr>
          <a:xfrm>
            <a:off x="8047502" y="1706956"/>
            <a:ext cx="19685" cy="5080"/>
          </a:xfrm>
          <a:custGeom>
            <a:avLst/>
            <a:gdLst/>
            <a:ahLst/>
            <a:cxnLst/>
            <a:rect l="l" t="t" r="r" b="b"/>
            <a:pathLst>
              <a:path w="19684" h="5080">
                <a:moveTo>
                  <a:pt x="0" y="4617"/>
                </a:moveTo>
                <a:lnTo>
                  <a:pt x="6646" y="3884"/>
                </a:lnTo>
                <a:lnTo>
                  <a:pt x="13162" y="2331"/>
                </a:lnTo>
                <a:lnTo>
                  <a:pt x="19378" y="0"/>
                </a:lnTo>
              </a:path>
            </a:pathLst>
          </a:custGeom>
          <a:ln w="9524">
            <a:solidFill>
              <a:srgbClr val="595959"/>
            </a:solidFill>
          </a:ln>
        </p:spPr>
        <p:txBody>
          <a:bodyPr wrap="square" lIns="0" tIns="0" rIns="0" bIns="0" rtlCol="0"/>
          <a:lstStyle/>
          <a:p>
            <a:endParaRPr>
              <a:solidFill>
                <a:prstClr val="black"/>
              </a:solidFill>
            </a:endParaRPr>
          </a:p>
        </p:txBody>
      </p:sp>
      <p:sp>
        <p:nvSpPr>
          <p:cNvPr id="82" name="object 82"/>
          <p:cNvSpPr/>
          <p:nvPr/>
        </p:nvSpPr>
        <p:spPr>
          <a:xfrm>
            <a:off x="8222477" y="1736437"/>
            <a:ext cx="12065" cy="21590"/>
          </a:xfrm>
          <a:custGeom>
            <a:avLst/>
            <a:gdLst/>
            <a:ahLst/>
            <a:cxnLst/>
            <a:rect l="l" t="t" r="r" b="b"/>
            <a:pathLst>
              <a:path w="12065" h="21590">
                <a:moveTo>
                  <a:pt x="11676" y="21062"/>
                </a:moveTo>
                <a:lnTo>
                  <a:pt x="7000" y="14455"/>
                </a:lnTo>
                <a:lnTo>
                  <a:pt x="3086" y="7393"/>
                </a:lnTo>
                <a:lnTo>
                  <a:pt x="0" y="0"/>
                </a:lnTo>
              </a:path>
            </a:pathLst>
          </a:custGeom>
          <a:ln w="9524">
            <a:solidFill>
              <a:srgbClr val="595959"/>
            </a:solidFill>
          </a:ln>
        </p:spPr>
        <p:txBody>
          <a:bodyPr wrap="square" lIns="0" tIns="0" rIns="0" bIns="0" rtlCol="0"/>
          <a:lstStyle/>
          <a:p>
            <a:endParaRPr>
              <a:solidFill>
                <a:prstClr val="black"/>
              </a:solidFill>
            </a:endParaRPr>
          </a:p>
        </p:txBody>
      </p:sp>
      <p:sp>
        <p:nvSpPr>
          <p:cNvPr id="83" name="object 83"/>
          <p:cNvSpPr/>
          <p:nvPr/>
        </p:nvSpPr>
        <p:spPr>
          <a:xfrm>
            <a:off x="8445301" y="1704720"/>
            <a:ext cx="5080" cy="23495"/>
          </a:xfrm>
          <a:custGeom>
            <a:avLst/>
            <a:gdLst/>
            <a:ahLst/>
            <a:cxnLst/>
            <a:rect l="l" t="t" r="r" b="b"/>
            <a:pathLst>
              <a:path w="5079" h="23494">
                <a:moveTo>
                  <a:pt x="0" y="23111"/>
                </a:moveTo>
                <a:lnTo>
                  <a:pt x="2412" y="15584"/>
                </a:lnTo>
                <a:lnTo>
                  <a:pt x="3974" y="7837"/>
                </a:lnTo>
                <a:lnTo>
                  <a:pt x="4662" y="0"/>
                </a:lnTo>
              </a:path>
            </a:pathLst>
          </a:custGeom>
          <a:ln w="9524">
            <a:solidFill>
              <a:srgbClr val="595959"/>
            </a:solidFill>
          </a:ln>
        </p:spPr>
        <p:txBody>
          <a:bodyPr wrap="square" lIns="0" tIns="0" rIns="0" bIns="0" rtlCol="0"/>
          <a:lstStyle/>
          <a:p>
            <a:endParaRPr>
              <a:solidFill>
                <a:prstClr val="black"/>
              </a:solidFill>
            </a:endParaRPr>
          </a:p>
        </p:txBody>
      </p:sp>
      <p:sp>
        <p:nvSpPr>
          <p:cNvPr id="84" name="object 84"/>
          <p:cNvSpPr/>
          <p:nvPr/>
        </p:nvSpPr>
        <p:spPr>
          <a:xfrm>
            <a:off x="8543157" y="1561441"/>
            <a:ext cx="57150" cy="86995"/>
          </a:xfrm>
          <a:custGeom>
            <a:avLst/>
            <a:gdLst/>
            <a:ahLst/>
            <a:cxnLst/>
            <a:rect l="l" t="t" r="r" b="b"/>
            <a:pathLst>
              <a:path w="57150" h="86995">
                <a:moveTo>
                  <a:pt x="56850" y="86376"/>
                </a:moveTo>
                <a:lnTo>
                  <a:pt x="53028" y="59657"/>
                </a:lnTo>
                <a:lnTo>
                  <a:pt x="41685" y="35452"/>
                </a:lnTo>
                <a:lnTo>
                  <a:pt x="23712" y="15115"/>
                </a:lnTo>
                <a:lnTo>
                  <a:pt x="0" y="0"/>
                </a:lnTo>
              </a:path>
            </a:pathLst>
          </a:custGeom>
          <a:ln w="9524">
            <a:solidFill>
              <a:srgbClr val="595959"/>
            </a:solidFill>
          </a:ln>
        </p:spPr>
        <p:txBody>
          <a:bodyPr wrap="square" lIns="0" tIns="0" rIns="0" bIns="0" rtlCol="0"/>
          <a:lstStyle/>
          <a:p>
            <a:endParaRPr>
              <a:solidFill>
                <a:prstClr val="black"/>
              </a:solidFill>
            </a:endParaRPr>
          </a:p>
        </p:txBody>
      </p:sp>
      <p:sp>
        <p:nvSpPr>
          <p:cNvPr id="85" name="object 85"/>
          <p:cNvSpPr/>
          <p:nvPr/>
        </p:nvSpPr>
        <p:spPr>
          <a:xfrm>
            <a:off x="8651873" y="1469353"/>
            <a:ext cx="25400" cy="32384"/>
          </a:xfrm>
          <a:custGeom>
            <a:avLst/>
            <a:gdLst/>
            <a:ahLst/>
            <a:cxnLst/>
            <a:rect l="l" t="t" r="r" b="b"/>
            <a:pathLst>
              <a:path w="25400" h="32384">
                <a:moveTo>
                  <a:pt x="25313" y="0"/>
                </a:moveTo>
                <a:lnTo>
                  <a:pt x="20507" y="9094"/>
                </a:lnTo>
                <a:lnTo>
                  <a:pt x="14643" y="17578"/>
                </a:lnTo>
                <a:lnTo>
                  <a:pt x="7786" y="25370"/>
                </a:lnTo>
                <a:lnTo>
                  <a:pt x="0" y="32389"/>
                </a:lnTo>
              </a:path>
            </a:pathLst>
          </a:custGeom>
          <a:ln w="9524">
            <a:solidFill>
              <a:srgbClr val="595959"/>
            </a:solidFill>
          </a:ln>
        </p:spPr>
        <p:txBody>
          <a:bodyPr wrap="square" lIns="0" tIns="0" rIns="0" bIns="0" rtlCol="0"/>
          <a:lstStyle/>
          <a:p>
            <a:endParaRPr>
              <a:solidFill>
                <a:prstClr val="black"/>
              </a:solidFill>
            </a:endParaRPr>
          </a:p>
        </p:txBody>
      </p:sp>
      <p:sp>
        <p:nvSpPr>
          <p:cNvPr id="86" name="object 86"/>
          <p:cNvSpPr/>
          <p:nvPr/>
        </p:nvSpPr>
        <p:spPr>
          <a:xfrm>
            <a:off x="8615990" y="1349708"/>
            <a:ext cx="1905" cy="15875"/>
          </a:xfrm>
          <a:custGeom>
            <a:avLst/>
            <a:gdLst/>
            <a:ahLst/>
            <a:cxnLst/>
            <a:rect l="l" t="t" r="r" b="b"/>
            <a:pathLst>
              <a:path w="1904" h="15875">
                <a:moveTo>
                  <a:pt x="0" y="0"/>
                </a:moveTo>
                <a:lnTo>
                  <a:pt x="966" y="5046"/>
                </a:lnTo>
                <a:lnTo>
                  <a:pt x="1414" y="10169"/>
                </a:lnTo>
                <a:lnTo>
                  <a:pt x="1336" y="15296"/>
                </a:lnTo>
              </a:path>
            </a:pathLst>
          </a:custGeom>
          <a:ln w="9524">
            <a:solidFill>
              <a:srgbClr val="595959"/>
            </a:solidFill>
          </a:ln>
        </p:spPr>
        <p:txBody>
          <a:bodyPr wrap="square" lIns="0" tIns="0" rIns="0" bIns="0" rtlCol="0"/>
          <a:lstStyle/>
          <a:p>
            <a:endParaRPr>
              <a:solidFill>
                <a:prstClr val="black"/>
              </a:solidFill>
            </a:endParaRPr>
          </a:p>
        </p:txBody>
      </p:sp>
      <p:sp>
        <p:nvSpPr>
          <p:cNvPr id="87" name="object 87"/>
          <p:cNvSpPr/>
          <p:nvPr/>
        </p:nvSpPr>
        <p:spPr>
          <a:xfrm>
            <a:off x="8454662" y="1312243"/>
            <a:ext cx="13335" cy="19685"/>
          </a:xfrm>
          <a:custGeom>
            <a:avLst/>
            <a:gdLst/>
            <a:ahLst/>
            <a:cxnLst/>
            <a:rect l="l" t="t" r="r" b="b"/>
            <a:pathLst>
              <a:path w="13334" h="19684">
                <a:moveTo>
                  <a:pt x="12968" y="0"/>
                </a:moveTo>
                <a:lnTo>
                  <a:pt x="7666" y="5879"/>
                </a:lnTo>
                <a:lnTo>
                  <a:pt x="3298" y="12450"/>
                </a:lnTo>
                <a:lnTo>
                  <a:pt x="0" y="19507"/>
                </a:lnTo>
              </a:path>
            </a:pathLst>
          </a:custGeom>
          <a:ln w="9524">
            <a:solidFill>
              <a:srgbClr val="595959"/>
            </a:solidFill>
          </a:ln>
        </p:spPr>
        <p:txBody>
          <a:bodyPr wrap="square" lIns="0" tIns="0" rIns="0" bIns="0" rtlCol="0"/>
          <a:lstStyle/>
          <a:p>
            <a:endParaRPr>
              <a:solidFill>
                <a:prstClr val="black"/>
              </a:solidFill>
            </a:endParaRPr>
          </a:p>
        </p:txBody>
      </p:sp>
      <p:sp>
        <p:nvSpPr>
          <p:cNvPr id="88" name="object 88"/>
          <p:cNvSpPr/>
          <p:nvPr/>
        </p:nvSpPr>
        <p:spPr>
          <a:xfrm>
            <a:off x="8332362" y="1323755"/>
            <a:ext cx="6350" cy="17145"/>
          </a:xfrm>
          <a:custGeom>
            <a:avLst/>
            <a:gdLst/>
            <a:ahLst/>
            <a:cxnLst/>
            <a:rect l="l" t="t" r="r" b="b"/>
            <a:pathLst>
              <a:path w="6350" h="17145">
                <a:moveTo>
                  <a:pt x="6280" y="0"/>
                </a:moveTo>
                <a:lnTo>
                  <a:pt x="3455" y="5340"/>
                </a:lnTo>
                <a:lnTo>
                  <a:pt x="1344" y="10992"/>
                </a:lnTo>
                <a:lnTo>
                  <a:pt x="0" y="16824"/>
                </a:lnTo>
              </a:path>
            </a:pathLst>
          </a:custGeom>
          <a:ln w="9524">
            <a:solidFill>
              <a:srgbClr val="595959"/>
            </a:solidFill>
          </a:ln>
        </p:spPr>
        <p:txBody>
          <a:bodyPr wrap="square" lIns="0" tIns="0" rIns="0" bIns="0" rtlCol="0"/>
          <a:lstStyle/>
          <a:p>
            <a:endParaRPr>
              <a:solidFill>
                <a:prstClr val="black"/>
              </a:solidFill>
            </a:endParaRPr>
          </a:p>
        </p:txBody>
      </p:sp>
      <p:sp>
        <p:nvSpPr>
          <p:cNvPr id="89" name="object 89"/>
          <p:cNvSpPr/>
          <p:nvPr/>
        </p:nvSpPr>
        <p:spPr>
          <a:xfrm>
            <a:off x="8190877" y="1345180"/>
            <a:ext cx="22860" cy="16510"/>
          </a:xfrm>
          <a:custGeom>
            <a:avLst/>
            <a:gdLst/>
            <a:ahLst/>
            <a:cxnLst/>
            <a:rect l="l" t="t" r="r" b="b"/>
            <a:pathLst>
              <a:path w="22859" h="16509">
                <a:moveTo>
                  <a:pt x="0" y="0"/>
                </a:moveTo>
                <a:lnTo>
                  <a:pt x="6068" y="3587"/>
                </a:lnTo>
                <a:lnTo>
                  <a:pt x="11890" y="7510"/>
                </a:lnTo>
                <a:lnTo>
                  <a:pt x="17448" y="11759"/>
                </a:lnTo>
                <a:lnTo>
                  <a:pt x="22727" y="16322"/>
                </a:lnTo>
              </a:path>
            </a:pathLst>
          </a:custGeom>
          <a:ln w="9524">
            <a:solidFill>
              <a:srgbClr val="595959"/>
            </a:solidFill>
          </a:ln>
        </p:spPr>
        <p:txBody>
          <a:bodyPr wrap="square" lIns="0" tIns="0" rIns="0" bIns="0" rtlCol="0"/>
          <a:lstStyle/>
          <a:p>
            <a:endParaRPr>
              <a:solidFill>
                <a:prstClr val="black"/>
              </a:solidFill>
            </a:endParaRPr>
          </a:p>
        </p:txBody>
      </p:sp>
      <p:sp>
        <p:nvSpPr>
          <p:cNvPr id="90" name="object 90"/>
          <p:cNvSpPr/>
          <p:nvPr/>
        </p:nvSpPr>
        <p:spPr>
          <a:xfrm>
            <a:off x="8014192" y="1456158"/>
            <a:ext cx="4445" cy="17780"/>
          </a:xfrm>
          <a:custGeom>
            <a:avLst/>
            <a:gdLst/>
            <a:ahLst/>
            <a:cxnLst/>
            <a:rect l="l" t="t" r="r" b="b"/>
            <a:pathLst>
              <a:path w="4445" h="17779">
                <a:moveTo>
                  <a:pt x="0" y="0"/>
                </a:moveTo>
                <a:lnTo>
                  <a:pt x="839" y="5813"/>
                </a:lnTo>
                <a:lnTo>
                  <a:pt x="2165" y="11556"/>
                </a:lnTo>
                <a:lnTo>
                  <a:pt x="3965" y="17172"/>
                </a:lnTo>
              </a:path>
            </a:pathLst>
          </a:custGeom>
          <a:ln w="9524">
            <a:solidFill>
              <a:srgbClr val="595959"/>
            </a:solidFill>
          </a:ln>
        </p:spPr>
        <p:txBody>
          <a:bodyPr wrap="square" lIns="0" tIns="0" rIns="0" bIns="0" rtlCol="0"/>
          <a:lstStyle/>
          <a:p>
            <a:endParaRPr>
              <a:solidFill>
                <a:prstClr val="black"/>
              </a:solidFill>
            </a:endParaRPr>
          </a:p>
        </p:txBody>
      </p:sp>
      <p:sp>
        <p:nvSpPr>
          <p:cNvPr id="91" name="object 91"/>
          <p:cNvSpPr/>
          <p:nvPr/>
        </p:nvSpPr>
        <p:spPr>
          <a:xfrm>
            <a:off x="8105776" y="1282211"/>
            <a:ext cx="392207" cy="522943"/>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92" name="object 92"/>
          <p:cNvSpPr/>
          <p:nvPr/>
        </p:nvSpPr>
        <p:spPr>
          <a:xfrm>
            <a:off x="8306067" y="2033709"/>
            <a:ext cx="17780" cy="937894"/>
          </a:xfrm>
          <a:custGeom>
            <a:avLst/>
            <a:gdLst/>
            <a:ahLst/>
            <a:cxnLst/>
            <a:rect l="l" t="t" r="r" b="b"/>
            <a:pathLst>
              <a:path w="17779" h="937894">
                <a:moveTo>
                  <a:pt x="17607" y="937540"/>
                </a:moveTo>
                <a:lnTo>
                  <a:pt x="0" y="0"/>
                </a:lnTo>
              </a:path>
            </a:pathLst>
          </a:custGeom>
          <a:ln w="38099">
            <a:solidFill>
              <a:srgbClr val="4A86E7"/>
            </a:solidFill>
          </a:ln>
        </p:spPr>
        <p:txBody>
          <a:bodyPr wrap="square" lIns="0" tIns="0" rIns="0" bIns="0" rtlCol="0"/>
          <a:lstStyle/>
          <a:p>
            <a:endParaRPr>
              <a:solidFill>
                <a:prstClr val="black"/>
              </a:solidFill>
            </a:endParaRPr>
          </a:p>
        </p:txBody>
      </p:sp>
      <p:sp>
        <p:nvSpPr>
          <p:cNvPr id="93" name="object 93"/>
          <p:cNvSpPr/>
          <p:nvPr/>
        </p:nvSpPr>
        <p:spPr>
          <a:xfrm>
            <a:off x="8224098" y="1841788"/>
            <a:ext cx="163939" cy="212152"/>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94" name="object 94"/>
          <p:cNvSpPr/>
          <p:nvPr/>
        </p:nvSpPr>
        <p:spPr>
          <a:xfrm>
            <a:off x="8227777" y="2189012"/>
            <a:ext cx="191812" cy="469104"/>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304191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46849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b="1" spc="25" dirty="0">
                <a:solidFill>
                  <a:srgbClr val="000000"/>
                </a:solidFill>
                <a:latin typeface="Verdana"/>
                <a:cs typeface="Verdana"/>
              </a:rPr>
              <a:t>pilot </a:t>
            </a:r>
            <a:r>
              <a:rPr sz="3600" spc="300" dirty="0">
                <a:solidFill>
                  <a:srgbClr val="000000"/>
                </a:solidFill>
              </a:rPr>
              <a:t>can</a:t>
            </a:r>
            <a:r>
              <a:rPr sz="3600" spc="-395" dirty="0">
                <a:solidFill>
                  <a:srgbClr val="000000"/>
                </a:solidFill>
              </a:rPr>
              <a:t> </a:t>
            </a:r>
            <a:r>
              <a:rPr sz="3600" spc="240" dirty="0">
                <a:solidFill>
                  <a:srgbClr val="000000"/>
                </a:solidFill>
              </a:rPr>
              <a:t>do?</a:t>
            </a:r>
            <a:endParaRPr sz="3600">
              <a:latin typeface="Verdana"/>
              <a:cs typeface="Verdana"/>
            </a:endParaRPr>
          </a:p>
        </p:txBody>
      </p:sp>
      <p:sp>
        <p:nvSpPr>
          <p:cNvPr id="29" name="object 29"/>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36</a:t>
            </a:fld>
            <a:endParaRPr spc="70" dirty="0"/>
          </a:p>
        </p:txBody>
      </p:sp>
      <p:sp>
        <p:nvSpPr>
          <p:cNvPr id="3" name="object 3"/>
          <p:cNvSpPr txBox="1"/>
          <p:nvPr/>
        </p:nvSpPr>
        <p:spPr>
          <a:xfrm>
            <a:off x="534669" y="45386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49374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750569" y="4346850"/>
            <a:ext cx="5191760" cy="820419"/>
          </a:xfrm>
          <a:prstGeom prst="rect">
            <a:avLst/>
          </a:prstGeom>
        </p:spPr>
        <p:txBody>
          <a:bodyPr vert="horz" wrap="square" lIns="0" tIns="12700" rIns="0" bIns="0" rtlCol="0">
            <a:spAutoFit/>
          </a:bodyPr>
          <a:lstStyle/>
          <a:p>
            <a:pPr marL="12700" marR="5080">
              <a:lnSpc>
                <a:spcPct val="144900"/>
              </a:lnSpc>
              <a:spcBef>
                <a:spcPts val="100"/>
              </a:spcBef>
            </a:pPr>
            <a:r>
              <a:rPr sz="1800" spc="50" dirty="0">
                <a:latin typeface="Tahoma"/>
                <a:cs typeface="Tahoma"/>
              </a:rPr>
              <a:t>Traffic </a:t>
            </a:r>
            <a:r>
              <a:rPr sz="1800" spc="105" dirty="0">
                <a:latin typeface="Tahoma"/>
                <a:cs typeface="Tahoma"/>
              </a:rPr>
              <a:t>control </a:t>
            </a:r>
            <a:r>
              <a:rPr sz="1800" spc="-85" dirty="0">
                <a:latin typeface="Tahoma"/>
                <a:cs typeface="Tahoma"/>
              </a:rPr>
              <a:t>– </a:t>
            </a:r>
            <a:r>
              <a:rPr sz="1800" spc="114" dirty="0">
                <a:latin typeface="Tahoma"/>
                <a:cs typeface="Tahoma"/>
              </a:rPr>
              <a:t>enforce </a:t>
            </a:r>
            <a:r>
              <a:rPr sz="1800" spc="110" dirty="0">
                <a:latin typeface="Tahoma"/>
                <a:cs typeface="Tahoma"/>
              </a:rPr>
              <a:t>route </a:t>
            </a:r>
            <a:r>
              <a:rPr sz="1800" spc="114" dirty="0">
                <a:latin typeface="Tahoma"/>
                <a:cs typeface="Tahoma"/>
              </a:rPr>
              <a:t>rules </a:t>
            </a:r>
            <a:r>
              <a:rPr sz="1800" spc="190" dirty="0">
                <a:latin typeface="Tahoma"/>
                <a:cs typeface="Tahoma"/>
              </a:rPr>
              <a:t>&amp;</a:t>
            </a:r>
            <a:r>
              <a:rPr sz="1800" spc="-365" dirty="0">
                <a:latin typeface="Tahoma"/>
                <a:cs typeface="Tahoma"/>
              </a:rPr>
              <a:t> </a:t>
            </a:r>
            <a:r>
              <a:rPr sz="1800" spc="120" dirty="0">
                <a:latin typeface="Tahoma"/>
                <a:cs typeface="Tahoma"/>
              </a:rPr>
              <a:t>policies  </a:t>
            </a:r>
            <a:r>
              <a:rPr sz="1800" spc="114" dirty="0">
                <a:latin typeface="Tahoma"/>
                <a:cs typeface="Tahoma"/>
              </a:rPr>
              <a:t>Resiliency </a:t>
            </a:r>
            <a:r>
              <a:rPr sz="1800" spc="-85" dirty="0">
                <a:latin typeface="Tahoma"/>
                <a:cs typeface="Tahoma"/>
              </a:rPr>
              <a:t>– </a:t>
            </a:r>
            <a:r>
              <a:rPr sz="1800" spc="105" dirty="0">
                <a:latin typeface="Tahoma"/>
                <a:cs typeface="Tahoma"/>
              </a:rPr>
              <a:t>circuit breaker, </a:t>
            </a:r>
            <a:r>
              <a:rPr sz="1800" spc="120" dirty="0">
                <a:latin typeface="Tahoma"/>
                <a:cs typeface="Tahoma"/>
              </a:rPr>
              <a:t>timeouts,</a:t>
            </a:r>
            <a:r>
              <a:rPr sz="1800" spc="-180" dirty="0">
                <a:latin typeface="Tahoma"/>
                <a:cs typeface="Tahoma"/>
              </a:rPr>
              <a:t> </a:t>
            </a:r>
            <a:r>
              <a:rPr sz="1800" spc="105" dirty="0">
                <a:latin typeface="Tahoma"/>
                <a:cs typeface="Tahoma"/>
              </a:rPr>
              <a:t>retries</a:t>
            </a:r>
            <a:endParaRPr sz="1800">
              <a:latin typeface="Tahoma"/>
              <a:cs typeface="Tahoma"/>
            </a:endParaRPr>
          </a:p>
        </p:txBody>
      </p:sp>
      <p:sp>
        <p:nvSpPr>
          <p:cNvPr id="6" name="object 6"/>
          <p:cNvSpPr/>
          <p:nvPr/>
        </p:nvSpPr>
        <p:spPr>
          <a:xfrm>
            <a:off x="574040" y="144998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7" name="object 7"/>
          <p:cNvSpPr/>
          <p:nvPr/>
        </p:nvSpPr>
        <p:spPr>
          <a:xfrm>
            <a:off x="574040" y="144998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74295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1938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9" name="object 9"/>
          <p:cNvSpPr txBox="1"/>
          <p:nvPr/>
        </p:nvSpPr>
        <p:spPr>
          <a:xfrm>
            <a:off x="866139" y="1648100"/>
            <a:ext cx="19119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5" dirty="0">
                <a:latin typeface="Verdana"/>
                <a:cs typeface="Verdana"/>
              </a:rPr>
              <a:t>A</a:t>
            </a:r>
            <a:endParaRPr sz="1800">
              <a:latin typeface="Verdana"/>
              <a:cs typeface="Verdana"/>
            </a:endParaRPr>
          </a:p>
        </p:txBody>
      </p:sp>
      <p:sp>
        <p:nvSpPr>
          <p:cNvPr id="10" name="object 10"/>
          <p:cNvSpPr/>
          <p:nvPr/>
        </p:nvSpPr>
        <p:spPr>
          <a:xfrm>
            <a:off x="1116330"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close/>
              </a:path>
            </a:pathLst>
          </a:custGeom>
          <a:solidFill>
            <a:srgbClr val="FFF100"/>
          </a:solidFill>
        </p:spPr>
        <p:txBody>
          <a:bodyPr wrap="square" lIns="0" tIns="0" rIns="0" bIns="0" rtlCol="0"/>
          <a:lstStyle/>
          <a:p>
            <a:endParaRPr/>
          </a:p>
        </p:txBody>
      </p:sp>
      <p:sp>
        <p:nvSpPr>
          <p:cNvPr id="11" name="object 11"/>
          <p:cNvSpPr/>
          <p:nvPr/>
        </p:nvSpPr>
        <p:spPr>
          <a:xfrm>
            <a:off x="1116330"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12" name="object 12"/>
          <p:cNvSpPr txBox="1"/>
          <p:nvPr/>
        </p:nvSpPr>
        <p:spPr>
          <a:xfrm>
            <a:off x="143891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13" name="object 13"/>
          <p:cNvSpPr/>
          <p:nvPr/>
        </p:nvSpPr>
        <p:spPr>
          <a:xfrm>
            <a:off x="1795779" y="284317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4" name="object 14"/>
          <p:cNvSpPr/>
          <p:nvPr/>
        </p:nvSpPr>
        <p:spPr>
          <a:xfrm>
            <a:off x="1742439" y="2688230"/>
            <a:ext cx="107950" cy="162560"/>
          </a:xfrm>
          <a:custGeom>
            <a:avLst/>
            <a:gdLst/>
            <a:ahLst/>
            <a:cxnLst/>
            <a:rect l="l" t="t" r="r" b="b"/>
            <a:pathLst>
              <a:path w="107950" h="162560">
                <a:moveTo>
                  <a:pt x="52070" y="0"/>
                </a:moveTo>
                <a:lnTo>
                  <a:pt x="0" y="162560"/>
                </a:lnTo>
                <a:lnTo>
                  <a:pt x="107950" y="161289"/>
                </a:lnTo>
                <a:lnTo>
                  <a:pt x="52070" y="0"/>
                </a:lnTo>
                <a:close/>
              </a:path>
            </a:pathLst>
          </a:custGeom>
          <a:solidFill>
            <a:srgbClr val="000000"/>
          </a:solidFill>
        </p:spPr>
        <p:txBody>
          <a:bodyPr wrap="square" lIns="0" tIns="0" rIns="0" bIns="0" rtlCol="0"/>
          <a:lstStyle/>
          <a:p>
            <a:endParaRPr/>
          </a:p>
        </p:txBody>
      </p:sp>
      <p:sp>
        <p:nvSpPr>
          <p:cNvPr id="15" name="object 15"/>
          <p:cNvSpPr/>
          <p:nvPr/>
        </p:nvSpPr>
        <p:spPr>
          <a:xfrm>
            <a:off x="1746250" y="3172100"/>
            <a:ext cx="107950" cy="162560"/>
          </a:xfrm>
          <a:custGeom>
            <a:avLst/>
            <a:gdLst/>
            <a:ahLst/>
            <a:cxnLst/>
            <a:rect l="l" t="t" r="r" b="b"/>
            <a:pathLst>
              <a:path w="107950" h="162560">
                <a:moveTo>
                  <a:pt x="107950" y="0"/>
                </a:moveTo>
                <a:lnTo>
                  <a:pt x="0" y="1269"/>
                </a:lnTo>
                <a:lnTo>
                  <a:pt x="55880" y="162560"/>
                </a:lnTo>
                <a:lnTo>
                  <a:pt x="107950" y="0"/>
                </a:lnTo>
                <a:close/>
              </a:path>
            </a:pathLst>
          </a:custGeom>
          <a:solidFill>
            <a:srgbClr val="000000"/>
          </a:solidFill>
        </p:spPr>
        <p:txBody>
          <a:bodyPr wrap="square" lIns="0" tIns="0" rIns="0" bIns="0" rtlCol="0"/>
          <a:lstStyle/>
          <a:p>
            <a:endParaRPr/>
          </a:p>
        </p:txBody>
      </p:sp>
      <p:sp>
        <p:nvSpPr>
          <p:cNvPr id="16" name="object 16"/>
          <p:cNvSpPr/>
          <p:nvPr/>
        </p:nvSpPr>
        <p:spPr>
          <a:xfrm>
            <a:off x="5974079" y="144998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7" name="object 17"/>
          <p:cNvSpPr/>
          <p:nvPr/>
        </p:nvSpPr>
        <p:spPr>
          <a:xfrm>
            <a:off x="5974079" y="144998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8" name="object 18"/>
          <p:cNvSpPr txBox="1"/>
          <p:nvPr/>
        </p:nvSpPr>
        <p:spPr>
          <a:xfrm>
            <a:off x="614172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2065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9" name="object 19"/>
          <p:cNvSpPr txBox="1"/>
          <p:nvPr/>
        </p:nvSpPr>
        <p:spPr>
          <a:xfrm>
            <a:off x="6266179" y="1648100"/>
            <a:ext cx="19088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dirty="0">
                <a:latin typeface="Verdana"/>
                <a:cs typeface="Verdana"/>
              </a:rPr>
              <a:t>B</a:t>
            </a:r>
            <a:endParaRPr sz="1800">
              <a:latin typeface="Verdana"/>
              <a:cs typeface="Verdana"/>
            </a:endParaRPr>
          </a:p>
        </p:txBody>
      </p:sp>
      <p:sp>
        <p:nvSpPr>
          <p:cNvPr id="20" name="object 20"/>
          <p:cNvSpPr/>
          <p:nvPr/>
        </p:nvSpPr>
        <p:spPr>
          <a:xfrm>
            <a:off x="6516369"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close/>
              </a:path>
            </a:pathLst>
          </a:custGeom>
          <a:solidFill>
            <a:srgbClr val="FFF100"/>
          </a:solidFill>
        </p:spPr>
        <p:txBody>
          <a:bodyPr wrap="square" lIns="0" tIns="0" rIns="0" bIns="0" rtlCol="0"/>
          <a:lstStyle/>
          <a:p>
            <a:endParaRPr/>
          </a:p>
        </p:txBody>
      </p:sp>
      <p:sp>
        <p:nvSpPr>
          <p:cNvPr id="21" name="object 21"/>
          <p:cNvSpPr/>
          <p:nvPr/>
        </p:nvSpPr>
        <p:spPr>
          <a:xfrm>
            <a:off x="6516369"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22" name="object 22"/>
          <p:cNvSpPr txBox="1"/>
          <p:nvPr/>
        </p:nvSpPr>
        <p:spPr>
          <a:xfrm>
            <a:off x="683895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3" name="object 23"/>
          <p:cNvSpPr/>
          <p:nvPr/>
        </p:nvSpPr>
        <p:spPr>
          <a:xfrm>
            <a:off x="7195819" y="284317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4" name="object 24"/>
          <p:cNvSpPr/>
          <p:nvPr/>
        </p:nvSpPr>
        <p:spPr>
          <a:xfrm>
            <a:off x="7142480" y="2688230"/>
            <a:ext cx="107950" cy="162560"/>
          </a:xfrm>
          <a:custGeom>
            <a:avLst/>
            <a:gdLst/>
            <a:ahLst/>
            <a:cxnLst/>
            <a:rect l="l" t="t" r="r" b="b"/>
            <a:pathLst>
              <a:path w="107950" h="162560">
                <a:moveTo>
                  <a:pt x="50800" y="0"/>
                </a:moveTo>
                <a:lnTo>
                  <a:pt x="0" y="162560"/>
                </a:lnTo>
                <a:lnTo>
                  <a:pt x="107950" y="161289"/>
                </a:lnTo>
                <a:lnTo>
                  <a:pt x="50800" y="0"/>
                </a:lnTo>
                <a:close/>
              </a:path>
            </a:pathLst>
          </a:custGeom>
          <a:solidFill>
            <a:srgbClr val="000000"/>
          </a:solidFill>
        </p:spPr>
        <p:txBody>
          <a:bodyPr wrap="square" lIns="0" tIns="0" rIns="0" bIns="0" rtlCol="0"/>
          <a:lstStyle/>
          <a:p>
            <a:endParaRPr/>
          </a:p>
        </p:txBody>
      </p:sp>
      <p:sp>
        <p:nvSpPr>
          <p:cNvPr id="25" name="object 25"/>
          <p:cNvSpPr/>
          <p:nvPr/>
        </p:nvSpPr>
        <p:spPr>
          <a:xfrm>
            <a:off x="7146290" y="3172100"/>
            <a:ext cx="107950" cy="162560"/>
          </a:xfrm>
          <a:custGeom>
            <a:avLst/>
            <a:gdLst/>
            <a:ahLst/>
            <a:cxnLst/>
            <a:rect l="l" t="t" r="r" b="b"/>
            <a:pathLst>
              <a:path w="107950" h="162560">
                <a:moveTo>
                  <a:pt x="107950" y="0"/>
                </a:moveTo>
                <a:lnTo>
                  <a:pt x="0" y="1269"/>
                </a:lnTo>
                <a:lnTo>
                  <a:pt x="55879" y="162560"/>
                </a:lnTo>
                <a:lnTo>
                  <a:pt x="107950" y="0"/>
                </a:lnTo>
                <a:close/>
              </a:path>
            </a:pathLst>
          </a:custGeom>
          <a:solidFill>
            <a:srgbClr val="000000"/>
          </a:solidFill>
        </p:spPr>
        <p:txBody>
          <a:bodyPr wrap="square" lIns="0" tIns="0" rIns="0" bIns="0" rtlCol="0"/>
          <a:lstStyle/>
          <a:p>
            <a:endParaRPr/>
          </a:p>
        </p:txBody>
      </p:sp>
      <p:sp>
        <p:nvSpPr>
          <p:cNvPr id="26" name="object 26"/>
          <p:cNvSpPr/>
          <p:nvPr/>
        </p:nvSpPr>
        <p:spPr>
          <a:xfrm>
            <a:off x="2642870" y="3654700"/>
            <a:ext cx="3718560" cy="0"/>
          </a:xfrm>
          <a:custGeom>
            <a:avLst/>
            <a:gdLst/>
            <a:ahLst/>
            <a:cxnLst/>
            <a:rect l="l" t="t" r="r" b="b"/>
            <a:pathLst>
              <a:path w="3718560">
                <a:moveTo>
                  <a:pt x="0" y="0"/>
                </a:moveTo>
                <a:lnTo>
                  <a:pt x="3718559" y="0"/>
                </a:lnTo>
              </a:path>
            </a:pathLst>
          </a:custGeom>
          <a:ln w="3175">
            <a:solidFill>
              <a:srgbClr val="000000"/>
            </a:solidFill>
          </a:ln>
        </p:spPr>
        <p:txBody>
          <a:bodyPr wrap="square" lIns="0" tIns="0" rIns="0" bIns="0" rtlCol="0"/>
          <a:lstStyle/>
          <a:p>
            <a:endParaRPr/>
          </a:p>
        </p:txBody>
      </p:sp>
      <p:sp>
        <p:nvSpPr>
          <p:cNvPr id="27" name="object 27"/>
          <p:cNvSpPr/>
          <p:nvPr/>
        </p:nvSpPr>
        <p:spPr>
          <a:xfrm>
            <a:off x="2487929" y="3600090"/>
            <a:ext cx="162560" cy="107950"/>
          </a:xfrm>
          <a:custGeom>
            <a:avLst/>
            <a:gdLst/>
            <a:ahLst/>
            <a:cxnLst/>
            <a:rect l="l" t="t" r="r" b="b"/>
            <a:pathLst>
              <a:path w="162560" h="107950">
                <a:moveTo>
                  <a:pt x="162559" y="0"/>
                </a:moveTo>
                <a:lnTo>
                  <a:pt x="0" y="54610"/>
                </a:lnTo>
                <a:lnTo>
                  <a:pt x="162559" y="107950"/>
                </a:lnTo>
                <a:lnTo>
                  <a:pt x="162559" y="0"/>
                </a:lnTo>
                <a:close/>
              </a:path>
            </a:pathLst>
          </a:custGeom>
          <a:solidFill>
            <a:srgbClr val="000000"/>
          </a:solidFill>
        </p:spPr>
        <p:txBody>
          <a:bodyPr wrap="square" lIns="0" tIns="0" rIns="0" bIns="0" rtlCol="0"/>
          <a:lstStyle/>
          <a:p>
            <a:endParaRPr/>
          </a:p>
        </p:txBody>
      </p:sp>
      <p:sp>
        <p:nvSpPr>
          <p:cNvPr id="28" name="object 28"/>
          <p:cNvSpPr/>
          <p:nvPr/>
        </p:nvSpPr>
        <p:spPr>
          <a:xfrm>
            <a:off x="6355079" y="3600090"/>
            <a:ext cx="161290" cy="107950"/>
          </a:xfrm>
          <a:custGeom>
            <a:avLst/>
            <a:gdLst/>
            <a:ahLst/>
            <a:cxnLst/>
            <a:rect l="l" t="t" r="r" b="b"/>
            <a:pathLst>
              <a:path w="161290" h="107950">
                <a:moveTo>
                  <a:pt x="0" y="0"/>
                </a:moveTo>
                <a:lnTo>
                  <a:pt x="0" y="107950"/>
                </a:lnTo>
                <a:lnTo>
                  <a:pt x="161290" y="54610"/>
                </a:lnTo>
                <a:lnTo>
                  <a:pt x="0" y="0"/>
                </a:lnTo>
                <a:close/>
              </a:path>
            </a:pathLst>
          </a:custGeom>
          <a:solidFill>
            <a:srgbClr val="000000"/>
          </a:solidFill>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758690"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b="1" spc="-25" dirty="0">
                <a:solidFill>
                  <a:srgbClr val="000000"/>
                </a:solidFill>
                <a:latin typeface="Verdana"/>
                <a:cs typeface="Verdana"/>
              </a:rPr>
              <a:t>mixer </a:t>
            </a:r>
            <a:r>
              <a:rPr sz="3600" spc="300" dirty="0">
                <a:solidFill>
                  <a:srgbClr val="000000"/>
                </a:solidFill>
              </a:rPr>
              <a:t>can</a:t>
            </a:r>
            <a:r>
              <a:rPr sz="3600" spc="-350" dirty="0">
                <a:solidFill>
                  <a:srgbClr val="000000"/>
                </a:solidFill>
              </a:rPr>
              <a:t> </a:t>
            </a:r>
            <a:r>
              <a:rPr sz="3600" spc="240" dirty="0">
                <a:solidFill>
                  <a:srgbClr val="000000"/>
                </a:solidFill>
              </a:rPr>
              <a:t>do?</a:t>
            </a:r>
            <a:endParaRPr sz="3600">
              <a:latin typeface="Verdana"/>
              <a:cs typeface="Verdana"/>
            </a:endParaRPr>
          </a:p>
        </p:txBody>
      </p:sp>
      <p:sp>
        <p:nvSpPr>
          <p:cNvPr id="8" name="object 8"/>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37</a:t>
            </a:fld>
            <a:endParaRPr spc="70" dirty="0"/>
          </a:p>
        </p:txBody>
      </p:sp>
      <p:sp>
        <p:nvSpPr>
          <p:cNvPr id="3" name="object 3"/>
          <p:cNvSpPr txBox="1"/>
          <p:nvPr/>
        </p:nvSpPr>
        <p:spPr>
          <a:xfrm>
            <a:off x="534669" y="21383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253583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534669" y="29346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6" name="object 6"/>
          <p:cNvSpPr txBox="1"/>
          <p:nvPr/>
        </p:nvSpPr>
        <p:spPr>
          <a:xfrm>
            <a:off x="534669" y="33321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7" name="object 7"/>
          <p:cNvSpPr txBox="1"/>
          <p:nvPr/>
        </p:nvSpPr>
        <p:spPr>
          <a:xfrm>
            <a:off x="750569" y="1944010"/>
            <a:ext cx="4554220" cy="1617980"/>
          </a:xfrm>
          <a:prstGeom prst="rect">
            <a:avLst/>
          </a:prstGeom>
        </p:spPr>
        <p:txBody>
          <a:bodyPr vert="horz" wrap="square" lIns="0" tIns="13335" rIns="0" bIns="0" rtlCol="0">
            <a:spAutoFit/>
          </a:bodyPr>
          <a:lstStyle/>
          <a:p>
            <a:pPr marL="12700" marR="1426845">
              <a:lnSpc>
                <a:spcPct val="145100"/>
              </a:lnSpc>
              <a:spcBef>
                <a:spcPts val="105"/>
              </a:spcBef>
            </a:pPr>
            <a:r>
              <a:rPr sz="1800" spc="130" dirty="0">
                <a:latin typeface="Tahoma"/>
                <a:cs typeface="Tahoma"/>
              </a:rPr>
              <a:t>Quota </a:t>
            </a:r>
            <a:r>
              <a:rPr sz="1800" spc="-85" dirty="0">
                <a:latin typeface="Tahoma"/>
                <a:cs typeface="Tahoma"/>
              </a:rPr>
              <a:t>/ </a:t>
            </a:r>
            <a:r>
              <a:rPr sz="1800" spc="25" dirty="0">
                <a:latin typeface="Tahoma"/>
                <a:cs typeface="Tahoma"/>
              </a:rPr>
              <a:t>API </a:t>
            </a:r>
            <a:r>
              <a:rPr sz="1800" spc="150" dirty="0">
                <a:latin typeface="Tahoma"/>
                <a:cs typeface="Tahoma"/>
              </a:rPr>
              <a:t>Management  </a:t>
            </a:r>
            <a:r>
              <a:rPr sz="1800" spc="95" dirty="0">
                <a:latin typeface="Tahoma"/>
                <a:cs typeface="Tahoma"/>
              </a:rPr>
              <a:t>Telemetry </a:t>
            </a:r>
            <a:r>
              <a:rPr sz="1800" spc="105" dirty="0">
                <a:latin typeface="Tahoma"/>
                <a:cs typeface="Tahoma"/>
              </a:rPr>
              <a:t>(Prometheus,</a:t>
            </a:r>
            <a:r>
              <a:rPr sz="1800" spc="-80" dirty="0">
                <a:latin typeface="Tahoma"/>
                <a:cs typeface="Tahoma"/>
              </a:rPr>
              <a:t> </a:t>
            </a:r>
            <a:r>
              <a:rPr sz="1800" spc="20" dirty="0">
                <a:latin typeface="Tahoma"/>
                <a:cs typeface="Tahoma"/>
              </a:rPr>
              <a:t>...)  </a:t>
            </a:r>
            <a:r>
              <a:rPr sz="1800" spc="75" dirty="0">
                <a:latin typeface="Tahoma"/>
                <a:cs typeface="Tahoma"/>
              </a:rPr>
              <a:t>Tracing </a:t>
            </a:r>
            <a:r>
              <a:rPr sz="1800" spc="60" dirty="0">
                <a:latin typeface="Tahoma"/>
                <a:cs typeface="Tahoma"/>
              </a:rPr>
              <a:t>(Jeager,</a:t>
            </a:r>
            <a:r>
              <a:rPr sz="1800" spc="-60" dirty="0">
                <a:latin typeface="Tahoma"/>
                <a:cs typeface="Tahoma"/>
              </a:rPr>
              <a:t> </a:t>
            </a:r>
            <a:r>
              <a:rPr sz="1800" spc="170" dirty="0">
                <a:latin typeface="Tahoma"/>
                <a:cs typeface="Tahoma"/>
              </a:rPr>
              <a:t>…)</a:t>
            </a:r>
            <a:endParaRPr sz="1800">
              <a:latin typeface="Tahoma"/>
              <a:cs typeface="Tahoma"/>
            </a:endParaRPr>
          </a:p>
          <a:p>
            <a:pPr marL="12700">
              <a:lnSpc>
                <a:spcPct val="100000"/>
              </a:lnSpc>
              <a:spcBef>
                <a:spcPts val="969"/>
              </a:spcBef>
            </a:pPr>
            <a:r>
              <a:rPr sz="1800" spc="40" dirty="0">
                <a:latin typeface="Tahoma"/>
                <a:cs typeface="Tahoma"/>
              </a:rPr>
              <a:t>Your </a:t>
            </a:r>
            <a:r>
              <a:rPr sz="1800" spc="130" dirty="0">
                <a:latin typeface="Tahoma"/>
                <a:cs typeface="Tahoma"/>
              </a:rPr>
              <a:t>own </a:t>
            </a:r>
            <a:r>
              <a:rPr sz="1800" spc="114" dirty="0">
                <a:latin typeface="Tahoma"/>
                <a:cs typeface="Tahoma"/>
              </a:rPr>
              <a:t>integration </a:t>
            </a:r>
            <a:r>
              <a:rPr sz="1800" spc="120" dirty="0">
                <a:latin typeface="Tahoma"/>
                <a:cs typeface="Tahoma"/>
              </a:rPr>
              <a:t>(pluggable</a:t>
            </a:r>
            <a:r>
              <a:rPr sz="1800" spc="-270" dirty="0">
                <a:latin typeface="Tahoma"/>
                <a:cs typeface="Tahoma"/>
              </a:rPr>
              <a:t> </a:t>
            </a:r>
            <a:r>
              <a:rPr sz="1800" spc="125" dirty="0">
                <a:latin typeface="Tahoma"/>
                <a:cs typeface="Tahoma"/>
              </a:rPr>
              <a:t>model)</a:t>
            </a:r>
            <a:endParaRPr sz="1800">
              <a:latin typeface="Tahoma"/>
              <a:cs typeface="Tahom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043170"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b="1" spc="30" dirty="0">
                <a:solidFill>
                  <a:srgbClr val="000000"/>
                </a:solidFill>
                <a:latin typeface="Verdana"/>
                <a:cs typeface="Verdana"/>
              </a:rPr>
              <a:t>citadel </a:t>
            </a:r>
            <a:r>
              <a:rPr sz="3600" spc="300" dirty="0">
                <a:solidFill>
                  <a:srgbClr val="000000"/>
                </a:solidFill>
              </a:rPr>
              <a:t>can</a:t>
            </a:r>
            <a:r>
              <a:rPr sz="3600" spc="-425" dirty="0">
                <a:solidFill>
                  <a:srgbClr val="000000"/>
                </a:solidFill>
              </a:rPr>
              <a:t> </a:t>
            </a:r>
            <a:r>
              <a:rPr sz="3600" spc="245" dirty="0">
                <a:solidFill>
                  <a:srgbClr val="000000"/>
                </a:solidFill>
              </a:rPr>
              <a:t>do?</a:t>
            </a:r>
            <a:endParaRPr sz="3600">
              <a:latin typeface="Verdana"/>
              <a:cs typeface="Verdana"/>
            </a:endParaRPr>
          </a:p>
        </p:txBody>
      </p:sp>
      <p:sp>
        <p:nvSpPr>
          <p:cNvPr id="35" name="object 35"/>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38</a:t>
            </a:fld>
            <a:endParaRPr spc="70" dirty="0"/>
          </a:p>
        </p:txBody>
      </p:sp>
      <p:sp>
        <p:nvSpPr>
          <p:cNvPr id="3" name="object 3"/>
          <p:cNvSpPr txBox="1"/>
          <p:nvPr/>
        </p:nvSpPr>
        <p:spPr>
          <a:xfrm>
            <a:off x="534669" y="45386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49374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750569" y="4346850"/>
            <a:ext cx="6920865" cy="820419"/>
          </a:xfrm>
          <a:prstGeom prst="rect">
            <a:avLst/>
          </a:prstGeom>
        </p:spPr>
        <p:txBody>
          <a:bodyPr vert="horz" wrap="square" lIns="0" tIns="135890" rIns="0" bIns="0" rtlCol="0">
            <a:spAutoFit/>
          </a:bodyPr>
          <a:lstStyle/>
          <a:p>
            <a:pPr marL="12700">
              <a:lnSpc>
                <a:spcPct val="100000"/>
              </a:lnSpc>
              <a:spcBef>
                <a:spcPts val="1070"/>
              </a:spcBef>
            </a:pPr>
            <a:r>
              <a:rPr sz="1800" spc="110" dirty="0">
                <a:latin typeface="Tahoma"/>
                <a:cs typeface="Tahoma"/>
              </a:rPr>
              <a:t>Enforce </a:t>
            </a:r>
            <a:r>
              <a:rPr sz="1800" spc="130" dirty="0">
                <a:latin typeface="Tahoma"/>
                <a:cs typeface="Tahoma"/>
              </a:rPr>
              <a:t>mTLS </a:t>
            </a:r>
            <a:r>
              <a:rPr sz="1800" spc="140" dirty="0">
                <a:latin typeface="Tahoma"/>
                <a:cs typeface="Tahoma"/>
              </a:rPr>
              <a:t>between</a:t>
            </a:r>
            <a:r>
              <a:rPr sz="1800" spc="-229" dirty="0">
                <a:latin typeface="Tahoma"/>
                <a:cs typeface="Tahoma"/>
              </a:rPr>
              <a:t> </a:t>
            </a:r>
            <a:r>
              <a:rPr sz="1800" spc="130" dirty="0">
                <a:latin typeface="Tahoma"/>
                <a:cs typeface="Tahoma"/>
              </a:rPr>
              <a:t>services</a:t>
            </a:r>
            <a:endParaRPr sz="1800">
              <a:latin typeface="Tahoma"/>
              <a:cs typeface="Tahoma"/>
            </a:endParaRPr>
          </a:p>
          <a:p>
            <a:pPr marL="12700">
              <a:lnSpc>
                <a:spcPct val="100000"/>
              </a:lnSpc>
              <a:spcBef>
                <a:spcPts val="969"/>
              </a:spcBef>
            </a:pPr>
            <a:r>
              <a:rPr sz="1800" spc="125" dirty="0">
                <a:latin typeface="Tahoma"/>
                <a:cs typeface="Tahoma"/>
              </a:rPr>
              <a:t>Along</a:t>
            </a:r>
            <a:r>
              <a:rPr sz="1800" spc="10" dirty="0">
                <a:latin typeface="Tahoma"/>
                <a:cs typeface="Tahoma"/>
              </a:rPr>
              <a:t> </a:t>
            </a:r>
            <a:r>
              <a:rPr sz="1800" spc="114" dirty="0">
                <a:latin typeface="Tahoma"/>
                <a:cs typeface="Tahoma"/>
              </a:rPr>
              <a:t>with</a:t>
            </a:r>
            <a:r>
              <a:rPr sz="1800" spc="5" dirty="0">
                <a:latin typeface="Tahoma"/>
                <a:cs typeface="Tahoma"/>
              </a:rPr>
              <a:t> </a:t>
            </a:r>
            <a:r>
              <a:rPr sz="1800" spc="135" dirty="0">
                <a:latin typeface="Tahoma"/>
                <a:cs typeface="Tahoma"/>
              </a:rPr>
              <a:t>mixer</a:t>
            </a:r>
            <a:r>
              <a:rPr sz="1800" spc="20" dirty="0">
                <a:latin typeface="Tahoma"/>
                <a:cs typeface="Tahoma"/>
              </a:rPr>
              <a:t> </a:t>
            </a:r>
            <a:r>
              <a:rPr sz="1800" spc="145" dirty="0">
                <a:latin typeface="Tahoma"/>
                <a:cs typeface="Tahoma"/>
              </a:rPr>
              <a:t>and</a:t>
            </a:r>
            <a:r>
              <a:rPr sz="1800" dirty="0">
                <a:latin typeface="Tahoma"/>
                <a:cs typeface="Tahoma"/>
              </a:rPr>
              <a:t> </a:t>
            </a:r>
            <a:r>
              <a:rPr sz="1800" spc="105" dirty="0">
                <a:latin typeface="Tahoma"/>
                <a:cs typeface="Tahoma"/>
              </a:rPr>
              <a:t>pilot</a:t>
            </a:r>
            <a:r>
              <a:rPr sz="1800" spc="15" dirty="0">
                <a:latin typeface="Tahoma"/>
                <a:cs typeface="Tahoma"/>
              </a:rPr>
              <a:t> </a:t>
            </a:r>
            <a:r>
              <a:rPr sz="1800" spc="120" dirty="0">
                <a:latin typeface="Tahoma"/>
                <a:cs typeface="Tahoma"/>
              </a:rPr>
              <a:t>allows</a:t>
            </a:r>
            <a:r>
              <a:rPr sz="1800" spc="10" dirty="0">
                <a:latin typeface="Tahoma"/>
                <a:cs typeface="Tahoma"/>
              </a:rPr>
              <a:t> </a:t>
            </a:r>
            <a:r>
              <a:rPr sz="1800" spc="120" dirty="0">
                <a:latin typeface="Tahoma"/>
                <a:cs typeface="Tahoma"/>
              </a:rPr>
              <a:t>authorization</a:t>
            </a:r>
            <a:r>
              <a:rPr sz="1800" spc="10" dirty="0">
                <a:latin typeface="Tahoma"/>
                <a:cs typeface="Tahoma"/>
              </a:rPr>
              <a:t> </a:t>
            </a:r>
            <a:r>
              <a:rPr sz="1800" spc="140" dirty="0">
                <a:latin typeface="Tahoma"/>
                <a:cs typeface="Tahoma"/>
              </a:rPr>
              <a:t>and</a:t>
            </a:r>
            <a:r>
              <a:rPr sz="1800" spc="15" dirty="0">
                <a:latin typeface="Tahoma"/>
                <a:cs typeface="Tahoma"/>
              </a:rPr>
              <a:t> </a:t>
            </a:r>
            <a:r>
              <a:rPr sz="1800" spc="120" dirty="0">
                <a:latin typeface="Tahoma"/>
                <a:cs typeface="Tahoma"/>
              </a:rPr>
              <a:t>auditing</a:t>
            </a:r>
            <a:endParaRPr sz="1800">
              <a:latin typeface="Tahoma"/>
              <a:cs typeface="Tahoma"/>
            </a:endParaRPr>
          </a:p>
        </p:txBody>
      </p:sp>
      <p:sp>
        <p:nvSpPr>
          <p:cNvPr id="6" name="object 6"/>
          <p:cNvSpPr/>
          <p:nvPr/>
        </p:nvSpPr>
        <p:spPr>
          <a:xfrm>
            <a:off x="574040" y="144998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7" name="object 7"/>
          <p:cNvSpPr/>
          <p:nvPr/>
        </p:nvSpPr>
        <p:spPr>
          <a:xfrm>
            <a:off x="574040" y="144998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74295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1938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9" name="object 9"/>
          <p:cNvSpPr txBox="1"/>
          <p:nvPr/>
        </p:nvSpPr>
        <p:spPr>
          <a:xfrm>
            <a:off x="866139" y="1648100"/>
            <a:ext cx="19119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5" dirty="0">
                <a:latin typeface="Verdana"/>
                <a:cs typeface="Verdana"/>
              </a:rPr>
              <a:t>A</a:t>
            </a:r>
            <a:endParaRPr sz="1800">
              <a:latin typeface="Verdana"/>
              <a:cs typeface="Verdana"/>
            </a:endParaRPr>
          </a:p>
        </p:txBody>
      </p:sp>
      <p:sp>
        <p:nvSpPr>
          <p:cNvPr id="10" name="object 10"/>
          <p:cNvSpPr/>
          <p:nvPr/>
        </p:nvSpPr>
        <p:spPr>
          <a:xfrm>
            <a:off x="1116330"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close/>
              </a:path>
            </a:pathLst>
          </a:custGeom>
          <a:solidFill>
            <a:srgbClr val="FFF100"/>
          </a:solidFill>
        </p:spPr>
        <p:txBody>
          <a:bodyPr wrap="square" lIns="0" tIns="0" rIns="0" bIns="0" rtlCol="0"/>
          <a:lstStyle/>
          <a:p>
            <a:endParaRPr/>
          </a:p>
        </p:txBody>
      </p:sp>
      <p:sp>
        <p:nvSpPr>
          <p:cNvPr id="11" name="object 11"/>
          <p:cNvSpPr/>
          <p:nvPr/>
        </p:nvSpPr>
        <p:spPr>
          <a:xfrm>
            <a:off x="1116330"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12" name="object 12"/>
          <p:cNvSpPr/>
          <p:nvPr/>
        </p:nvSpPr>
        <p:spPr>
          <a:xfrm>
            <a:off x="1116330" y="333466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3" name="object 13"/>
          <p:cNvSpPr/>
          <p:nvPr/>
        </p:nvSpPr>
        <p:spPr>
          <a:xfrm>
            <a:off x="2489200" y="397474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4" name="object 14"/>
          <p:cNvSpPr txBox="1"/>
          <p:nvPr/>
        </p:nvSpPr>
        <p:spPr>
          <a:xfrm>
            <a:off x="143891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15" name="object 15"/>
          <p:cNvSpPr/>
          <p:nvPr/>
        </p:nvSpPr>
        <p:spPr>
          <a:xfrm>
            <a:off x="1795779" y="284317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6" name="object 16"/>
          <p:cNvSpPr/>
          <p:nvPr/>
        </p:nvSpPr>
        <p:spPr>
          <a:xfrm>
            <a:off x="1742439" y="2688230"/>
            <a:ext cx="107950" cy="162560"/>
          </a:xfrm>
          <a:custGeom>
            <a:avLst/>
            <a:gdLst/>
            <a:ahLst/>
            <a:cxnLst/>
            <a:rect l="l" t="t" r="r" b="b"/>
            <a:pathLst>
              <a:path w="107950" h="162560">
                <a:moveTo>
                  <a:pt x="52070" y="0"/>
                </a:moveTo>
                <a:lnTo>
                  <a:pt x="0" y="162560"/>
                </a:lnTo>
                <a:lnTo>
                  <a:pt x="107950" y="161289"/>
                </a:lnTo>
                <a:lnTo>
                  <a:pt x="52070" y="0"/>
                </a:lnTo>
                <a:close/>
              </a:path>
            </a:pathLst>
          </a:custGeom>
          <a:solidFill>
            <a:srgbClr val="000000"/>
          </a:solidFill>
        </p:spPr>
        <p:txBody>
          <a:bodyPr wrap="square" lIns="0" tIns="0" rIns="0" bIns="0" rtlCol="0"/>
          <a:lstStyle/>
          <a:p>
            <a:endParaRPr/>
          </a:p>
        </p:txBody>
      </p:sp>
      <p:sp>
        <p:nvSpPr>
          <p:cNvPr id="17" name="object 17"/>
          <p:cNvSpPr/>
          <p:nvPr/>
        </p:nvSpPr>
        <p:spPr>
          <a:xfrm>
            <a:off x="1746250" y="3172100"/>
            <a:ext cx="107950" cy="162560"/>
          </a:xfrm>
          <a:custGeom>
            <a:avLst/>
            <a:gdLst/>
            <a:ahLst/>
            <a:cxnLst/>
            <a:rect l="l" t="t" r="r" b="b"/>
            <a:pathLst>
              <a:path w="107950" h="162560">
                <a:moveTo>
                  <a:pt x="107950" y="0"/>
                </a:moveTo>
                <a:lnTo>
                  <a:pt x="0" y="1269"/>
                </a:lnTo>
                <a:lnTo>
                  <a:pt x="55880" y="162560"/>
                </a:lnTo>
                <a:lnTo>
                  <a:pt x="107950" y="0"/>
                </a:lnTo>
                <a:close/>
              </a:path>
            </a:pathLst>
          </a:custGeom>
          <a:solidFill>
            <a:srgbClr val="000000"/>
          </a:solidFill>
        </p:spPr>
        <p:txBody>
          <a:bodyPr wrap="square" lIns="0" tIns="0" rIns="0" bIns="0" rtlCol="0"/>
          <a:lstStyle/>
          <a:p>
            <a:endParaRPr/>
          </a:p>
        </p:txBody>
      </p:sp>
      <p:sp>
        <p:nvSpPr>
          <p:cNvPr id="18" name="object 18"/>
          <p:cNvSpPr/>
          <p:nvPr/>
        </p:nvSpPr>
        <p:spPr>
          <a:xfrm>
            <a:off x="5974079" y="144998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9" name="object 19"/>
          <p:cNvSpPr/>
          <p:nvPr/>
        </p:nvSpPr>
        <p:spPr>
          <a:xfrm>
            <a:off x="5974079" y="144998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20" name="object 20"/>
          <p:cNvSpPr txBox="1"/>
          <p:nvPr/>
        </p:nvSpPr>
        <p:spPr>
          <a:xfrm>
            <a:off x="614172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2065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21" name="object 21"/>
          <p:cNvSpPr txBox="1"/>
          <p:nvPr/>
        </p:nvSpPr>
        <p:spPr>
          <a:xfrm>
            <a:off x="6266179" y="1648100"/>
            <a:ext cx="19088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dirty="0">
                <a:latin typeface="Verdana"/>
                <a:cs typeface="Verdana"/>
              </a:rPr>
              <a:t>B</a:t>
            </a:r>
            <a:endParaRPr sz="1800">
              <a:latin typeface="Verdana"/>
              <a:cs typeface="Verdana"/>
            </a:endParaRPr>
          </a:p>
        </p:txBody>
      </p:sp>
      <p:sp>
        <p:nvSpPr>
          <p:cNvPr id="22" name="object 22"/>
          <p:cNvSpPr/>
          <p:nvPr/>
        </p:nvSpPr>
        <p:spPr>
          <a:xfrm>
            <a:off x="6516369"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close/>
              </a:path>
            </a:pathLst>
          </a:custGeom>
          <a:solidFill>
            <a:srgbClr val="FFF100"/>
          </a:solidFill>
        </p:spPr>
        <p:txBody>
          <a:bodyPr wrap="square" lIns="0" tIns="0" rIns="0" bIns="0" rtlCol="0"/>
          <a:lstStyle/>
          <a:p>
            <a:endParaRPr/>
          </a:p>
        </p:txBody>
      </p:sp>
      <p:sp>
        <p:nvSpPr>
          <p:cNvPr id="23" name="object 23"/>
          <p:cNvSpPr/>
          <p:nvPr/>
        </p:nvSpPr>
        <p:spPr>
          <a:xfrm>
            <a:off x="6516369"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24" name="object 24"/>
          <p:cNvSpPr/>
          <p:nvPr/>
        </p:nvSpPr>
        <p:spPr>
          <a:xfrm>
            <a:off x="6516369" y="333466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5" name="object 25"/>
          <p:cNvSpPr/>
          <p:nvPr/>
        </p:nvSpPr>
        <p:spPr>
          <a:xfrm>
            <a:off x="7889240" y="397474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6" name="object 26"/>
          <p:cNvSpPr txBox="1"/>
          <p:nvPr/>
        </p:nvSpPr>
        <p:spPr>
          <a:xfrm>
            <a:off x="683895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7" name="object 27"/>
          <p:cNvSpPr/>
          <p:nvPr/>
        </p:nvSpPr>
        <p:spPr>
          <a:xfrm>
            <a:off x="7195819" y="284317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8" name="object 28"/>
          <p:cNvSpPr/>
          <p:nvPr/>
        </p:nvSpPr>
        <p:spPr>
          <a:xfrm>
            <a:off x="7142480" y="2688230"/>
            <a:ext cx="107950" cy="162560"/>
          </a:xfrm>
          <a:custGeom>
            <a:avLst/>
            <a:gdLst/>
            <a:ahLst/>
            <a:cxnLst/>
            <a:rect l="l" t="t" r="r" b="b"/>
            <a:pathLst>
              <a:path w="107950" h="162560">
                <a:moveTo>
                  <a:pt x="50800" y="0"/>
                </a:moveTo>
                <a:lnTo>
                  <a:pt x="0" y="162560"/>
                </a:lnTo>
                <a:lnTo>
                  <a:pt x="107950" y="161289"/>
                </a:lnTo>
                <a:lnTo>
                  <a:pt x="50800" y="0"/>
                </a:lnTo>
                <a:close/>
              </a:path>
            </a:pathLst>
          </a:custGeom>
          <a:solidFill>
            <a:srgbClr val="000000"/>
          </a:solidFill>
        </p:spPr>
        <p:txBody>
          <a:bodyPr wrap="square" lIns="0" tIns="0" rIns="0" bIns="0" rtlCol="0"/>
          <a:lstStyle/>
          <a:p>
            <a:endParaRPr/>
          </a:p>
        </p:txBody>
      </p:sp>
      <p:sp>
        <p:nvSpPr>
          <p:cNvPr id="29" name="object 29"/>
          <p:cNvSpPr/>
          <p:nvPr/>
        </p:nvSpPr>
        <p:spPr>
          <a:xfrm>
            <a:off x="7146290" y="3172100"/>
            <a:ext cx="107950" cy="162560"/>
          </a:xfrm>
          <a:custGeom>
            <a:avLst/>
            <a:gdLst/>
            <a:ahLst/>
            <a:cxnLst/>
            <a:rect l="l" t="t" r="r" b="b"/>
            <a:pathLst>
              <a:path w="107950" h="162560">
                <a:moveTo>
                  <a:pt x="107950" y="0"/>
                </a:moveTo>
                <a:lnTo>
                  <a:pt x="0" y="1269"/>
                </a:lnTo>
                <a:lnTo>
                  <a:pt x="55879" y="162560"/>
                </a:lnTo>
                <a:lnTo>
                  <a:pt x="107950" y="0"/>
                </a:lnTo>
                <a:close/>
              </a:path>
            </a:pathLst>
          </a:custGeom>
          <a:solidFill>
            <a:srgbClr val="000000"/>
          </a:solidFill>
        </p:spPr>
        <p:txBody>
          <a:bodyPr wrap="square" lIns="0" tIns="0" rIns="0" bIns="0" rtlCol="0"/>
          <a:lstStyle/>
          <a:p>
            <a:endParaRPr/>
          </a:p>
        </p:txBody>
      </p:sp>
      <p:sp>
        <p:nvSpPr>
          <p:cNvPr id="30" name="object 30"/>
          <p:cNvSpPr/>
          <p:nvPr/>
        </p:nvSpPr>
        <p:spPr>
          <a:xfrm>
            <a:off x="2487929" y="3478170"/>
            <a:ext cx="4029710" cy="275590"/>
          </a:xfrm>
          <a:custGeom>
            <a:avLst/>
            <a:gdLst/>
            <a:ahLst/>
            <a:cxnLst/>
            <a:rect l="l" t="t" r="r" b="b"/>
            <a:pathLst>
              <a:path w="4029709" h="275589">
                <a:moveTo>
                  <a:pt x="802640" y="0"/>
                </a:moveTo>
                <a:lnTo>
                  <a:pt x="0" y="137160"/>
                </a:lnTo>
                <a:lnTo>
                  <a:pt x="802640" y="275590"/>
                </a:lnTo>
                <a:lnTo>
                  <a:pt x="802640" y="205740"/>
                </a:lnTo>
                <a:lnTo>
                  <a:pt x="3632071" y="205740"/>
                </a:lnTo>
                <a:lnTo>
                  <a:pt x="4029710" y="137160"/>
                </a:lnTo>
                <a:lnTo>
                  <a:pt x="3628390" y="68580"/>
                </a:lnTo>
                <a:lnTo>
                  <a:pt x="802640" y="68580"/>
                </a:lnTo>
                <a:lnTo>
                  <a:pt x="802640" y="0"/>
                </a:lnTo>
                <a:close/>
              </a:path>
              <a:path w="4029709" h="275589">
                <a:moveTo>
                  <a:pt x="3632071" y="205740"/>
                </a:moveTo>
                <a:lnTo>
                  <a:pt x="3227070" y="205740"/>
                </a:lnTo>
                <a:lnTo>
                  <a:pt x="3227070" y="275590"/>
                </a:lnTo>
                <a:lnTo>
                  <a:pt x="3632071" y="205740"/>
                </a:lnTo>
                <a:close/>
              </a:path>
              <a:path w="4029709" h="275589">
                <a:moveTo>
                  <a:pt x="3227070" y="0"/>
                </a:moveTo>
                <a:lnTo>
                  <a:pt x="3227070" y="68580"/>
                </a:lnTo>
                <a:lnTo>
                  <a:pt x="3628390" y="68580"/>
                </a:lnTo>
                <a:lnTo>
                  <a:pt x="3227070" y="0"/>
                </a:lnTo>
                <a:close/>
              </a:path>
            </a:pathLst>
          </a:custGeom>
          <a:solidFill>
            <a:srgbClr val="EC1B23"/>
          </a:solidFill>
        </p:spPr>
        <p:txBody>
          <a:bodyPr wrap="square" lIns="0" tIns="0" rIns="0" bIns="0" rtlCol="0"/>
          <a:lstStyle/>
          <a:p>
            <a:endParaRPr/>
          </a:p>
        </p:txBody>
      </p:sp>
      <p:sp>
        <p:nvSpPr>
          <p:cNvPr id="31" name="object 31"/>
          <p:cNvSpPr/>
          <p:nvPr/>
        </p:nvSpPr>
        <p:spPr>
          <a:xfrm>
            <a:off x="2487929" y="3478170"/>
            <a:ext cx="4029710" cy="275590"/>
          </a:xfrm>
          <a:custGeom>
            <a:avLst/>
            <a:gdLst/>
            <a:ahLst/>
            <a:cxnLst/>
            <a:rect l="l" t="t" r="r" b="b"/>
            <a:pathLst>
              <a:path w="4029709" h="275589">
                <a:moveTo>
                  <a:pt x="0" y="137160"/>
                </a:moveTo>
                <a:lnTo>
                  <a:pt x="802640" y="0"/>
                </a:lnTo>
                <a:lnTo>
                  <a:pt x="802640" y="68580"/>
                </a:lnTo>
                <a:lnTo>
                  <a:pt x="3227070" y="68580"/>
                </a:lnTo>
                <a:lnTo>
                  <a:pt x="3227070" y="0"/>
                </a:lnTo>
                <a:lnTo>
                  <a:pt x="4029710" y="137160"/>
                </a:lnTo>
                <a:lnTo>
                  <a:pt x="3227070" y="275590"/>
                </a:lnTo>
                <a:lnTo>
                  <a:pt x="3227070" y="205740"/>
                </a:lnTo>
                <a:lnTo>
                  <a:pt x="802640" y="205740"/>
                </a:lnTo>
                <a:lnTo>
                  <a:pt x="802640" y="275590"/>
                </a:lnTo>
                <a:lnTo>
                  <a:pt x="0" y="137160"/>
                </a:lnTo>
                <a:close/>
              </a:path>
            </a:pathLst>
          </a:custGeom>
          <a:ln w="3175">
            <a:solidFill>
              <a:srgbClr val="7F7F7F"/>
            </a:solidFill>
          </a:ln>
        </p:spPr>
        <p:txBody>
          <a:bodyPr wrap="square" lIns="0" tIns="0" rIns="0" bIns="0" rtlCol="0"/>
          <a:lstStyle/>
          <a:p>
            <a:endParaRPr/>
          </a:p>
        </p:txBody>
      </p:sp>
      <p:sp>
        <p:nvSpPr>
          <p:cNvPr id="32" name="object 32"/>
          <p:cNvSpPr/>
          <p:nvPr/>
        </p:nvSpPr>
        <p:spPr>
          <a:xfrm>
            <a:off x="2487929" y="3478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3" name="object 33"/>
          <p:cNvSpPr/>
          <p:nvPr/>
        </p:nvSpPr>
        <p:spPr>
          <a:xfrm>
            <a:off x="6517640" y="375376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4" name="object 34"/>
          <p:cNvSpPr txBox="1"/>
          <p:nvPr/>
        </p:nvSpPr>
        <p:spPr>
          <a:xfrm>
            <a:off x="3864609" y="3216550"/>
            <a:ext cx="129159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Tahoma"/>
                <a:cs typeface="Tahoma"/>
              </a:rPr>
              <a:t>Mutual</a:t>
            </a:r>
            <a:r>
              <a:rPr sz="1800" spc="-70" dirty="0">
                <a:latin typeface="Tahoma"/>
                <a:cs typeface="Tahoma"/>
              </a:rPr>
              <a:t> </a:t>
            </a:r>
            <a:r>
              <a:rPr sz="1800" spc="95" dirty="0">
                <a:latin typeface="Tahoma"/>
                <a:cs typeface="Tahoma"/>
              </a:rPr>
              <a:t>TLS</a:t>
            </a:r>
            <a:endParaRPr sz="1800">
              <a:latin typeface="Tahoma"/>
              <a:cs typeface="Tahom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1626235" cy="574040"/>
          </a:xfrm>
          <a:prstGeom prst="rect">
            <a:avLst/>
          </a:prstGeom>
        </p:spPr>
        <p:txBody>
          <a:bodyPr vert="horz" wrap="square" lIns="0" tIns="12700" rIns="0" bIns="0" rtlCol="0">
            <a:spAutoFit/>
          </a:bodyPr>
          <a:lstStyle/>
          <a:p>
            <a:pPr marL="12700">
              <a:lnSpc>
                <a:spcPct val="100000"/>
              </a:lnSpc>
              <a:spcBef>
                <a:spcPts val="100"/>
              </a:spcBef>
            </a:pPr>
            <a:r>
              <a:rPr sz="3600" spc="325" dirty="0" smtClean="0">
                <a:solidFill>
                  <a:srgbClr val="000000"/>
                </a:solidFill>
              </a:rPr>
              <a:t>D</a:t>
            </a:r>
            <a:r>
              <a:rPr sz="3600" spc="315" dirty="0" smtClean="0">
                <a:solidFill>
                  <a:srgbClr val="000000"/>
                </a:solidFill>
              </a:rPr>
              <a:t>e</a:t>
            </a:r>
            <a:r>
              <a:rPr sz="3600" spc="305" dirty="0" smtClean="0">
                <a:solidFill>
                  <a:srgbClr val="000000"/>
                </a:solidFill>
              </a:rPr>
              <a:t>mo</a:t>
            </a:r>
            <a:endParaRPr sz="3600" dirty="0"/>
          </a:p>
        </p:txBody>
      </p:sp>
      <p:sp>
        <p:nvSpPr>
          <p:cNvPr id="3" name="object 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39</a:t>
            </a:fld>
            <a:endParaRPr spc="7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521270"/>
            <a:ext cx="4649470" cy="1120820"/>
          </a:xfrm>
          <a:prstGeom prst="rect">
            <a:avLst/>
          </a:prstGeom>
        </p:spPr>
        <p:txBody>
          <a:bodyPr vert="horz" wrap="square" lIns="0" tIns="12700" rIns="0" bIns="0" rtlCol="0">
            <a:spAutoFit/>
          </a:bodyPr>
          <a:lstStyle/>
          <a:p>
            <a:pPr marL="12700">
              <a:lnSpc>
                <a:spcPct val="100000"/>
              </a:lnSpc>
              <a:spcBef>
                <a:spcPts val="100"/>
              </a:spcBef>
            </a:pPr>
            <a:r>
              <a:rPr lang="en-US" sz="3600" spc="240" dirty="0" smtClean="0">
                <a:solidFill>
                  <a:srgbClr val="000000"/>
                </a:solidFill>
              </a:rPr>
              <a:t>Challenges with </a:t>
            </a:r>
            <a:r>
              <a:rPr sz="3600" spc="240" dirty="0" smtClean="0">
                <a:solidFill>
                  <a:srgbClr val="000000"/>
                </a:solidFill>
              </a:rPr>
              <a:t>Distributed</a:t>
            </a:r>
            <a:r>
              <a:rPr sz="3600" spc="-55" dirty="0" smtClean="0">
                <a:solidFill>
                  <a:srgbClr val="000000"/>
                </a:solidFill>
              </a:rPr>
              <a:t> </a:t>
            </a:r>
            <a:r>
              <a:rPr sz="3600" spc="305" dirty="0">
                <a:solidFill>
                  <a:srgbClr val="000000"/>
                </a:solidFill>
              </a:rPr>
              <a:t>Systems</a:t>
            </a:r>
            <a:endParaRPr sz="3600" dirty="0"/>
          </a:p>
        </p:txBody>
      </p:sp>
      <p:sp>
        <p:nvSpPr>
          <p:cNvPr id="11" name="object 11"/>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4</a:t>
            </a:fld>
            <a:endParaRPr spc="70" dirty="0"/>
          </a:p>
        </p:txBody>
      </p:sp>
      <p:sp>
        <p:nvSpPr>
          <p:cNvPr id="3" name="object 3"/>
          <p:cNvSpPr txBox="1"/>
          <p:nvPr/>
        </p:nvSpPr>
        <p:spPr>
          <a:xfrm>
            <a:off x="808990" y="219674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4" name="object 4"/>
          <p:cNvSpPr txBox="1"/>
          <p:nvPr/>
        </p:nvSpPr>
        <p:spPr>
          <a:xfrm>
            <a:off x="1024889" y="2118000"/>
            <a:ext cx="1582420" cy="330200"/>
          </a:xfrm>
          <a:prstGeom prst="rect">
            <a:avLst/>
          </a:prstGeom>
        </p:spPr>
        <p:txBody>
          <a:bodyPr vert="horz" wrap="square" lIns="0" tIns="12700" rIns="0" bIns="0" rtlCol="0">
            <a:spAutoFit/>
          </a:bodyPr>
          <a:lstStyle/>
          <a:p>
            <a:pPr marL="12700">
              <a:lnSpc>
                <a:spcPct val="100000"/>
              </a:lnSpc>
              <a:spcBef>
                <a:spcPts val="100"/>
              </a:spcBef>
            </a:pPr>
            <a:r>
              <a:rPr sz="2000" spc="185" dirty="0">
                <a:latin typeface="Tahoma"/>
                <a:cs typeface="Tahoma"/>
              </a:rPr>
              <a:t>D</a:t>
            </a:r>
            <a:r>
              <a:rPr sz="2000" spc="160" dirty="0">
                <a:latin typeface="Tahoma"/>
                <a:cs typeface="Tahoma"/>
              </a:rPr>
              <a:t>e</a:t>
            </a:r>
            <a:r>
              <a:rPr sz="2000" spc="180" dirty="0">
                <a:latin typeface="Tahoma"/>
                <a:cs typeface="Tahoma"/>
              </a:rPr>
              <a:t>p</a:t>
            </a:r>
            <a:r>
              <a:rPr sz="2000" spc="85" dirty="0">
                <a:latin typeface="Tahoma"/>
                <a:cs typeface="Tahoma"/>
              </a:rPr>
              <a:t>l</a:t>
            </a:r>
            <a:r>
              <a:rPr sz="2000" spc="130" dirty="0">
                <a:latin typeface="Tahoma"/>
                <a:cs typeface="Tahoma"/>
              </a:rPr>
              <a:t>o</a:t>
            </a:r>
            <a:r>
              <a:rPr sz="2000" spc="185" dirty="0">
                <a:latin typeface="Tahoma"/>
                <a:cs typeface="Tahoma"/>
              </a:rPr>
              <a:t>y</a:t>
            </a:r>
            <a:r>
              <a:rPr sz="2000" spc="270" dirty="0">
                <a:latin typeface="Tahoma"/>
                <a:cs typeface="Tahoma"/>
              </a:rPr>
              <a:t>m</a:t>
            </a:r>
            <a:r>
              <a:rPr sz="2000" spc="155" dirty="0">
                <a:latin typeface="Tahoma"/>
                <a:cs typeface="Tahoma"/>
              </a:rPr>
              <a:t>e</a:t>
            </a:r>
            <a:r>
              <a:rPr sz="2000" spc="165" dirty="0">
                <a:latin typeface="Tahoma"/>
                <a:cs typeface="Tahoma"/>
              </a:rPr>
              <a:t>n</a:t>
            </a:r>
            <a:r>
              <a:rPr sz="2000" spc="114" dirty="0">
                <a:latin typeface="Tahoma"/>
                <a:cs typeface="Tahoma"/>
              </a:rPr>
              <a:t>t</a:t>
            </a:r>
            <a:endParaRPr sz="2000" dirty="0">
              <a:latin typeface="Tahoma"/>
              <a:cs typeface="Tahoma"/>
            </a:endParaRPr>
          </a:p>
        </p:txBody>
      </p:sp>
      <p:sp>
        <p:nvSpPr>
          <p:cNvPr id="5" name="object 5"/>
          <p:cNvSpPr txBox="1"/>
          <p:nvPr/>
        </p:nvSpPr>
        <p:spPr>
          <a:xfrm>
            <a:off x="808990" y="278729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6" name="object 6"/>
          <p:cNvSpPr txBox="1"/>
          <p:nvPr/>
        </p:nvSpPr>
        <p:spPr>
          <a:xfrm>
            <a:off x="1024889" y="2709820"/>
            <a:ext cx="1299210" cy="330200"/>
          </a:xfrm>
          <a:prstGeom prst="rect">
            <a:avLst/>
          </a:prstGeom>
        </p:spPr>
        <p:txBody>
          <a:bodyPr vert="horz" wrap="square" lIns="0" tIns="12700" rIns="0" bIns="0" rtlCol="0">
            <a:spAutoFit/>
          </a:bodyPr>
          <a:lstStyle/>
          <a:p>
            <a:pPr marL="12700">
              <a:lnSpc>
                <a:spcPct val="100000"/>
              </a:lnSpc>
              <a:spcBef>
                <a:spcPts val="100"/>
              </a:spcBef>
            </a:pPr>
            <a:r>
              <a:rPr sz="2000" spc="65" dirty="0">
                <a:latin typeface="Tahoma"/>
                <a:cs typeface="Tahoma"/>
              </a:rPr>
              <a:t>R</a:t>
            </a:r>
            <a:r>
              <a:rPr sz="2000" spc="170" dirty="0">
                <a:latin typeface="Tahoma"/>
                <a:cs typeface="Tahoma"/>
              </a:rPr>
              <a:t>e</a:t>
            </a:r>
            <a:r>
              <a:rPr sz="2000" spc="155" dirty="0">
                <a:latin typeface="Tahoma"/>
                <a:cs typeface="Tahoma"/>
              </a:rPr>
              <a:t>s</a:t>
            </a:r>
            <a:r>
              <a:rPr sz="2000" spc="85" dirty="0">
                <a:latin typeface="Tahoma"/>
                <a:cs typeface="Tahoma"/>
              </a:rPr>
              <a:t>ili</a:t>
            </a:r>
            <a:r>
              <a:rPr sz="2000" spc="180" dirty="0">
                <a:latin typeface="Tahoma"/>
                <a:cs typeface="Tahoma"/>
              </a:rPr>
              <a:t>e</a:t>
            </a:r>
            <a:r>
              <a:rPr sz="2000" spc="150" dirty="0">
                <a:latin typeface="Tahoma"/>
                <a:cs typeface="Tahoma"/>
              </a:rPr>
              <a:t>n</a:t>
            </a:r>
            <a:r>
              <a:rPr sz="2000" spc="175" dirty="0">
                <a:latin typeface="Tahoma"/>
                <a:cs typeface="Tahoma"/>
              </a:rPr>
              <a:t>cy</a:t>
            </a:r>
            <a:endParaRPr sz="2000">
              <a:latin typeface="Tahoma"/>
              <a:cs typeface="Tahoma"/>
            </a:endParaRPr>
          </a:p>
        </p:txBody>
      </p:sp>
      <p:sp>
        <p:nvSpPr>
          <p:cNvPr id="7" name="object 7"/>
          <p:cNvSpPr txBox="1"/>
          <p:nvPr/>
        </p:nvSpPr>
        <p:spPr>
          <a:xfrm>
            <a:off x="808990" y="337911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8" name="object 8"/>
          <p:cNvSpPr txBox="1"/>
          <p:nvPr/>
        </p:nvSpPr>
        <p:spPr>
          <a:xfrm>
            <a:off x="1024889" y="3300370"/>
            <a:ext cx="1480820" cy="330200"/>
          </a:xfrm>
          <a:prstGeom prst="rect">
            <a:avLst/>
          </a:prstGeom>
        </p:spPr>
        <p:txBody>
          <a:bodyPr vert="horz" wrap="square" lIns="0" tIns="12700" rIns="0" bIns="0" rtlCol="0">
            <a:spAutoFit/>
          </a:bodyPr>
          <a:lstStyle/>
          <a:p>
            <a:pPr marL="12700">
              <a:lnSpc>
                <a:spcPct val="100000"/>
              </a:lnSpc>
              <a:spcBef>
                <a:spcPts val="100"/>
              </a:spcBef>
            </a:pPr>
            <a:r>
              <a:rPr sz="2000" spc="160" dirty="0">
                <a:latin typeface="Tahoma"/>
                <a:cs typeface="Tahoma"/>
              </a:rPr>
              <a:t>N</a:t>
            </a:r>
            <a:r>
              <a:rPr sz="2000" spc="140" dirty="0">
                <a:latin typeface="Tahoma"/>
                <a:cs typeface="Tahoma"/>
              </a:rPr>
              <a:t>et</a:t>
            </a:r>
            <a:r>
              <a:rPr sz="2000" spc="160" dirty="0">
                <a:latin typeface="Tahoma"/>
                <a:cs typeface="Tahoma"/>
              </a:rPr>
              <a:t>w</a:t>
            </a:r>
            <a:r>
              <a:rPr sz="2000" spc="130" dirty="0">
                <a:latin typeface="Tahoma"/>
                <a:cs typeface="Tahoma"/>
              </a:rPr>
              <a:t>o</a:t>
            </a:r>
            <a:r>
              <a:rPr sz="2000" spc="105" dirty="0">
                <a:latin typeface="Tahoma"/>
                <a:cs typeface="Tahoma"/>
              </a:rPr>
              <a:t>r</a:t>
            </a:r>
            <a:r>
              <a:rPr sz="2000" spc="165" dirty="0">
                <a:latin typeface="Tahoma"/>
                <a:cs typeface="Tahoma"/>
              </a:rPr>
              <a:t>k</a:t>
            </a:r>
            <a:r>
              <a:rPr sz="2000" spc="85" dirty="0">
                <a:latin typeface="Tahoma"/>
                <a:cs typeface="Tahoma"/>
              </a:rPr>
              <a:t>i</a:t>
            </a:r>
            <a:r>
              <a:rPr sz="2000" spc="150" dirty="0">
                <a:latin typeface="Tahoma"/>
                <a:cs typeface="Tahoma"/>
              </a:rPr>
              <a:t>n</a:t>
            </a:r>
            <a:r>
              <a:rPr sz="2000" spc="160" dirty="0">
                <a:latin typeface="Tahoma"/>
                <a:cs typeface="Tahoma"/>
              </a:rPr>
              <a:t>g</a:t>
            </a:r>
            <a:endParaRPr sz="2000">
              <a:latin typeface="Tahoma"/>
              <a:cs typeface="Tahoma"/>
            </a:endParaRPr>
          </a:p>
        </p:txBody>
      </p:sp>
      <p:sp>
        <p:nvSpPr>
          <p:cNvPr id="9" name="object 9"/>
          <p:cNvSpPr txBox="1"/>
          <p:nvPr/>
        </p:nvSpPr>
        <p:spPr>
          <a:xfrm>
            <a:off x="808990" y="396966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10" name="object 10"/>
          <p:cNvSpPr txBox="1"/>
          <p:nvPr/>
        </p:nvSpPr>
        <p:spPr>
          <a:xfrm>
            <a:off x="1024889" y="3892190"/>
            <a:ext cx="1068705" cy="330200"/>
          </a:xfrm>
          <a:prstGeom prst="rect">
            <a:avLst/>
          </a:prstGeom>
        </p:spPr>
        <p:txBody>
          <a:bodyPr vert="horz" wrap="square" lIns="0" tIns="12700" rIns="0" bIns="0" rtlCol="0">
            <a:spAutoFit/>
          </a:bodyPr>
          <a:lstStyle/>
          <a:p>
            <a:pPr marL="12700">
              <a:lnSpc>
                <a:spcPct val="100000"/>
              </a:lnSpc>
              <a:spcBef>
                <a:spcPts val="100"/>
              </a:spcBef>
            </a:pPr>
            <a:r>
              <a:rPr sz="2000" spc="140" dirty="0">
                <a:latin typeface="Tahoma"/>
                <a:cs typeface="Tahoma"/>
              </a:rPr>
              <a:t>Security</a:t>
            </a:r>
            <a:endParaRPr sz="2000">
              <a:latin typeface="Tahoma"/>
              <a:cs typeface="Tahom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25097F2-AE06-4F01-9709-062B68DBA302}"/>
              </a:ext>
            </a:extLst>
          </p:cNvPr>
          <p:cNvSpPr>
            <a:spLocks noGrp="1"/>
          </p:cNvSpPr>
          <p:nvPr>
            <p:ph type="title"/>
          </p:nvPr>
        </p:nvSpPr>
        <p:spPr/>
        <p:txBody>
          <a:bodyPr/>
          <a:lstStyle/>
          <a:p>
            <a:r>
              <a:rPr lang="en-US" dirty="0"/>
              <a:t>Microservices, life is not a bed of roses…</a:t>
            </a:r>
          </a:p>
        </p:txBody>
      </p:sp>
      <p:pic>
        <p:nvPicPr>
          <p:cNvPr id="6" name="Picture 5">
            <a:extLst>
              <a:ext uri="{FF2B5EF4-FFF2-40B4-BE49-F238E27FC236}">
                <a16:creationId xmlns:a16="http://schemas.microsoft.com/office/drawing/2014/main" xmlns="" id="{11764427-F0D0-4835-8F01-4F2EBFAA9C4F}"/>
              </a:ext>
            </a:extLst>
          </p:cNvPr>
          <p:cNvPicPr>
            <a:picLocks noChangeAspect="1"/>
          </p:cNvPicPr>
          <p:nvPr/>
        </p:nvPicPr>
        <p:blipFill>
          <a:blip r:embed="rId3"/>
          <a:stretch>
            <a:fillRect/>
          </a:stretch>
        </p:blipFill>
        <p:spPr>
          <a:xfrm>
            <a:off x="90778" y="2198109"/>
            <a:ext cx="8456153" cy="2154817"/>
          </a:xfrm>
          <a:prstGeom prst="rect">
            <a:avLst/>
          </a:prstGeom>
        </p:spPr>
      </p:pic>
      <p:sp>
        <p:nvSpPr>
          <p:cNvPr id="3" name="Rectangle 2">
            <a:extLst>
              <a:ext uri="{FF2B5EF4-FFF2-40B4-BE49-F238E27FC236}">
                <a16:creationId xmlns:a16="http://schemas.microsoft.com/office/drawing/2014/main" xmlns="" id="{01191D2F-3D75-4614-B42A-541F53EBD120}"/>
              </a:ext>
            </a:extLst>
          </p:cNvPr>
          <p:cNvSpPr/>
          <p:nvPr/>
        </p:nvSpPr>
        <p:spPr>
          <a:xfrm>
            <a:off x="441198" y="5384890"/>
            <a:ext cx="7331203" cy="300082"/>
          </a:xfrm>
          <a:prstGeom prst="rect">
            <a:avLst/>
          </a:prstGeom>
        </p:spPr>
        <p:txBody>
          <a:bodyPr wrap="square">
            <a:spAutoFit/>
          </a:bodyPr>
          <a:lstStyle/>
          <a:p>
            <a:r>
              <a:rPr lang="en-US" sz="1350">
                <a:hlinkClick r:id="rId4"/>
              </a:rPr>
              <a:t>https://medium.com/microservices-in-practice/service-mesh-for-microservices-2953109a3c9a</a:t>
            </a:r>
            <a:endParaRPr lang="en-US" sz="1350"/>
          </a:p>
        </p:txBody>
      </p:sp>
      <p:sp>
        <p:nvSpPr>
          <p:cNvPr id="2" name="Rectangle 1"/>
          <p:cNvSpPr/>
          <p:nvPr/>
        </p:nvSpPr>
        <p:spPr>
          <a:xfrm>
            <a:off x="4450813" y="3244334"/>
            <a:ext cx="242374" cy="369332"/>
          </a:xfrm>
          <a:prstGeom prst="rect">
            <a:avLst/>
          </a:prstGeom>
        </p:spPr>
        <p:txBody>
          <a:bodyPr wrap="none">
            <a:spAutoFit/>
          </a:bodyPr>
          <a:lstStyle/>
          <a:p>
            <a:r>
              <a:rPr lang="sk-SK" b="0" i="0" dirty="0" smtClean="0">
                <a:solidFill>
                  <a:srgbClr val="000000"/>
                </a:solidFill>
                <a:effectLst/>
                <a:latin typeface="Times" charset="0"/>
              </a:rPr>
              <a:t> </a:t>
            </a:r>
            <a:endParaRPr lang="en-US" dirty="0"/>
          </a:p>
        </p:txBody>
      </p:sp>
    </p:spTree>
    <p:extLst>
      <p:ext uri="{BB962C8B-B14F-4D97-AF65-F5344CB8AC3E}">
        <p14:creationId xmlns:p14="http://schemas.microsoft.com/office/powerpoint/2010/main" val="186554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996" y="1320137"/>
            <a:ext cx="8479852" cy="307777"/>
          </a:xfrm>
        </p:spPr>
        <p:txBody>
          <a:bodyPr/>
          <a:lstStyle/>
          <a:p>
            <a:r>
              <a:rPr lang="en-US" dirty="0" smtClean="0"/>
              <a:t>AKS/Kubernetes to the Rescue</a:t>
            </a:r>
            <a:endParaRPr lang="en-US" dirty="0">
              <a:solidFill>
                <a:srgbClr val="0078D4"/>
              </a:solidFill>
            </a:endParaRPr>
          </a:p>
        </p:txBody>
      </p:sp>
      <p:cxnSp>
        <p:nvCxnSpPr>
          <p:cNvPr id="35" name="Straight Connector 34">
            <a:extLst>
              <a:ext uri="{FF2B5EF4-FFF2-40B4-BE49-F238E27FC236}">
                <a16:creationId xmlns:a16="http://schemas.microsoft.com/office/drawing/2014/main" xmlns="" id="{51A5D4CB-2DA0-4874-9EF9-0867CA6A7969}"/>
              </a:ext>
            </a:extLst>
          </p:cNvPr>
          <p:cNvCxnSpPr>
            <a:cxnSpLocks/>
          </p:cNvCxnSpPr>
          <p:nvPr/>
        </p:nvCxnSpPr>
        <p:spPr>
          <a:xfrm>
            <a:off x="2988083" y="2244940"/>
            <a:ext cx="0" cy="3535898"/>
          </a:xfrm>
          <a:prstGeom prst="line">
            <a:avLst/>
          </a:prstGeom>
          <a:ln>
            <a:solidFill>
              <a:srgbClr val="7575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6" name="Title 16">
            <a:extLst>
              <a:ext uri="{FF2B5EF4-FFF2-40B4-BE49-F238E27FC236}">
                <a16:creationId xmlns:a16="http://schemas.microsoft.com/office/drawing/2014/main" xmlns="" id="{6B94E1CC-F802-43C4-85F7-429E9D53FACB}"/>
              </a:ext>
            </a:extLst>
          </p:cNvPr>
          <p:cNvSpPr txBox="1">
            <a:spLocks/>
          </p:cNvSpPr>
          <p:nvPr/>
        </p:nvSpPr>
        <p:spPr>
          <a:xfrm>
            <a:off x="341997" y="2332693"/>
            <a:ext cx="2446043" cy="22398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Automated upgrades, patches</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High reliability, availability </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Easy, secure cluster scaling</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Self-healing </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API server monitoring</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At no charge</a:t>
            </a:r>
          </a:p>
        </p:txBody>
      </p:sp>
      <p:grpSp>
        <p:nvGrpSpPr>
          <p:cNvPr id="187" name="Group 186">
            <a:extLst>
              <a:ext uri="{FF2B5EF4-FFF2-40B4-BE49-F238E27FC236}">
                <a16:creationId xmlns:a16="http://schemas.microsoft.com/office/drawing/2014/main" xmlns="" id="{3FD6991F-CDF6-4C31-8D9C-F73D2AA80E48}"/>
              </a:ext>
            </a:extLst>
          </p:cNvPr>
          <p:cNvGrpSpPr/>
          <p:nvPr/>
        </p:nvGrpSpPr>
        <p:grpSpPr>
          <a:xfrm>
            <a:off x="6444593" y="2311818"/>
            <a:ext cx="1815260" cy="1815260"/>
            <a:chOff x="8765093" y="1977817"/>
            <a:chExt cx="2468880" cy="2468880"/>
          </a:xfrm>
        </p:grpSpPr>
        <p:sp>
          <p:nvSpPr>
            <p:cNvPr id="188" name="Rectangle: Rounded Corners 187">
              <a:extLst>
                <a:ext uri="{FF2B5EF4-FFF2-40B4-BE49-F238E27FC236}">
                  <a16:creationId xmlns:a16="http://schemas.microsoft.com/office/drawing/2014/main" xmlns="" id="{FE7701FB-6964-414F-9FDD-DE29050B5B25}"/>
                </a:ext>
              </a:extLst>
            </p:cNvPr>
            <p:cNvSpPr/>
            <p:nvPr/>
          </p:nvSpPr>
          <p:spPr bwMode="auto">
            <a:xfrm>
              <a:off x="8765093" y="1977817"/>
              <a:ext cx="2468880" cy="2468880"/>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grpSp>
          <p:nvGrpSpPr>
            <p:cNvPr id="189" name="Group 188">
              <a:extLst>
                <a:ext uri="{FF2B5EF4-FFF2-40B4-BE49-F238E27FC236}">
                  <a16:creationId xmlns:a16="http://schemas.microsoft.com/office/drawing/2014/main" xmlns="" id="{7D8E0B41-4196-41F0-8012-9E6D15F9F3E7}"/>
                </a:ext>
              </a:extLst>
            </p:cNvPr>
            <p:cNvGrpSpPr/>
            <p:nvPr/>
          </p:nvGrpSpPr>
          <p:grpSpPr>
            <a:xfrm>
              <a:off x="8993428" y="2197645"/>
              <a:ext cx="2012210" cy="1989950"/>
              <a:chOff x="8909291" y="2017628"/>
              <a:chExt cx="2012210" cy="1989950"/>
            </a:xfrm>
          </p:grpSpPr>
          <p:grpSp>
            <p:nvGrpSpPr>
              <p:cNvPr id="190" name="Group 189">
                <a:extLst>
                  <a:ext uri="{FF2B5EF4-FFF2-40B4-BE49-F238E27FC236}">
                    <a16:creationId xmlns:a16="http://schemas.microsoft.com/office/drawing/2014/main" xmlns="" id="{9645B36E-1927-4EFB-A7CF-4B5AD78F9EAC}"/>
                  </a:ext>
                </a:extLst>
              </p:cNvPr>
              <p:cNvGrpSpPr/>
              <p:nvPr/>
            </p:nvGrpSpPr>
            <p:grpSpPr>
              <a:xfrm>
                <a:off x="8919965" y="2284337"/>
                <a:ext cx="1990863" cy="1723241"/>
                <a:chOff x="8954154" y="2284337"/>
                <a:chExt cx="1990863" cy="1723241"/>
              </a:xfrm>
            </p:grpSpPr>
            <p:grpSp>
              <p:nvGrpSpPr>
                <p:cNvPr id="192" name="Group 191">
                  <a:extLst>
                    <a:ext uri="{FF2B5EF4-FFF2-40B4-BE49-F238E27FC236}">
                      <a16:creationId xmlns:a16="http://schemas.microsoft.com/office/drawing/2014/main" xmlns="" id="{2D724157-239C-44DE-84A8-CEC46BA7FCF6}"/>
                    </a:ext>
                  </a:extLst>
                </p:cNvPr>
                <p:cNvGrpSpPr/>
                <p:nvPr/>
              </p:nvGrpSpPr>
              <p:grpSpPr>
                <a:xfrm>
                  <a:off x="8954154" y="2404179"/>
                  <a:ext cx="601487" cy="703113"/>
                  <a:chOff x="5225756" y="3078355"/>
                  <a:chExt cx="601487" cy="703113"/>
                </a:xfrm>
              </p:grpSpPr>
              <p:sp>
                <p:nvSpPr>
                  <p:cNvPr id="209" name="Title 1">
                    <a:extLst>
                      <a:ext uri="{FF2B5EF4-FFF2-40B4-BE49-F238E27FC236}">
                        <a16:creationId xmlns:a16="http://schemas.microsoft.com/office/drawing/2014/main" xmlns="" id="{4B8B32E8-A0D3-4D03-AF63-086C53447066}"/>
                      </a:ext>
                    </a:extLst>
                  </p:cNvPr>
                  <p:cNvSpPr txBox="1">
                    <a:spLocks/>
                  </p:cNvSpPr>
                  <p:nvPr/>
                </p:nvSpPr>
                <p:spPr>
                  <a:xfrm>
                    <a:off x="5225756" y="3078355"/>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API server</a:t>
                    </a:r>
                  </a:p>
                </p:txBody>
              </p:sp>
              <p:sp>
                <p:nvSpPr>
                  <p:cNvPr id="210" name="Rectangle: Rounded Corners 209">
                    <a:extLst>
                      <a:ext uri="{FF2B5EF4-FFF2-40B4-BE49-F238E27FC236}">
                        <a16:creationId xmlns:a16="http://schemas.microsoft.com/office/drawing/2014/main" xmlns="" id="{147B6CAC-98EB-4B8D-929B-F988CAA3DAA7}"/>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11" name="plug" title="Icon of a power plug showing an A to B connection">
                    <a:extLst>
                      <a:ext uri="{FF2B5EF4-FFF2-40B4-BE49-F238E27FC236}">
                        <a16:creationId xmlns:a16="http://schemas.microsoft.com/office/drawing/2014/main" xmlns="" id="{D4AB5C47-5FC0-4F4F-B2E1-6514F51036B6}"/>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662">
                      <a:gradFill>
                        <a:gsLst>
                          <a:gs pos="0">
                            <a:srgbClr val="505050"/>
                          </a:gs>
                          <a:gs pos="100000">
                            <a:srgbClr val="505050"/>
                          </a:gs>
                        </a:gsLst>
                        <a:lin ang="5400000" scaled="1"/>
                      </a:gradFill>
                      <a:latin typeface="Segoe UI"/>
                    </a:endParaRPr>
                  </a:p>
                </p:txBody>
              </p:sp>
            </p:grpSp>
            <p:grpSp>
              <p:nvGrpSpPr>
                <p:cNvPr id="193" name="Group 192">
                  <a:extLst>
                    <a:ext uri="{FF2B5EF4-FFF2-40B4-BE49-F238E27FC236}">
                      <a16:creationId xmlns:a16="http://schemas.microsoft.com/office/drawing/2014/main" xmlns="" id="{47B704C1-8C18-457B-9B3F-D4E7C37A5234}"/>
                    </a:ext>
                  </a:extLst>
                </p:cNvPr>
                <p:cNvGrpSpPr/>
                <p:nvPr/>
              </p:nvGrpSpPr>
              <p:grpSpPr>
                <a:xfrm>
                  <a:off x="9648842" y="3181415"/>
                  <a:ext cx="601487" cy="826163"/>
                  <a:chOff x="5175257" y="3960795"/>
                  <a:chExt cx="601487" cy="826163"/>
                </a:xfrm>
              </p:grpSpPr>
              <p:sp>
                <p:nvSpPr>
                  <p:cNvPr id="206" name="Title 1">
                    <a:extLst>
                      <a:ext uri="{FF2B5EF4-FFF2-40B4-BE49-F238E27FC236}">
                        <a16:creationId xmlns:a16="http://schemas.microsoft.com/office/drawing/2014/main" xmlns="" id="{7220CB82-B305-4C28-8472-851FC01DB5B9}"/>
                      </a:ext>
                    </a:extLst>
                  </p:cNvPr>
                  <p:cNvSpPr txBox="1">
                    <a:spLocks/>
                  </p:cNvSpPr>
                  <p:nvPr/>
                </p:nvSpPr>
                <p:spPr>
                  <a:xfrm>
                    <a:off x="5175257" y="3960795"/>
                    <a:ext cx="601487" cy="246100"/>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Controller Manager</a:t>
                    </a:r>
                  </a:p>
                </p:txBody>
              </p:sp>
              <p:sp>
                <p:nvSpPr>
                  <p:cNvPr id="207" name="Rectangle: Rounded Corners 206">
                    <a:extLst>
                      <a:ext uri="{FF2B5EF4-FFF2-40B4-BE49-F238E27FC236}">
                        <a16:creationId xmlns:a16="http://schemas.microsoft.com/office/drawing/2014/main" xmlns="" id="{D1585720-AABA-4A8E-8706-E828366589CA}"/>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08" name="remote" title="Icon of a remote control">
                    <a:extLst>
                      <a:ext uri="{FF2B5EF4-FFF2-40B4-BE49-F238E27FC236}">
                        <a16:creationId xmlns:a16="http://schemas.microsoft.com/office/drawing/2014/main" xmlns="" id="{C0876A93-D3F8-4941-9AAB-C2A705A1D1C4}"/>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grpSp>
              <p:nvGrpSpPr>
                <p:cNvPr id="194" name="Group 193">
                  <a:extLst>
                    <a:ext uri="{FF2B5EF4-FFF2-40B4-BE49-F238E27FC236}">
                      <a16:creationId xmlns:a16="http://schemas.microsoft.com/office/drawing/2014/main" xmlns="" id="{AF1CB730-7E57-406A-A91D-50A7B847315E}"/>
                    </a:ext>
                  </a:extLst>
                </p:cNvPr>
                <p:cNvGrpSpPr/>
                <p:nvPr/>
              </p:nvGrpSpPr>
              <p:grpSpPr>
                <a:xfrm>
                  <a:off x="8954154" y="3304465"/>
                  <a:ext cx="601487" cy="703113"/>
                  <a:chOff x="6300176" y="4082655"/>
                  <a:chExt cx="601487" cy="703113"/>
                </a:xfrm>
              </p:grpSpPr>
              <p:sp>
                <p:nvSpPr>
                  <p:cNvPr id="203" name="Title 1">
                    <a:extLst>
                      <a:ext uri="{FF2B5EF4-FFF2-40B4-BE49-F238E27FC236}">
                        <a16:creationId xmlns:a16="http://schemas.microsoft.com/office/drawing/2014/main" xmlns="" id="{D4DB5BA0-2E46-4EE3-8387-1379D911AE84}"/>
                      </a:ext>
                    </a:extLst>
                  </p:cNvPr>
                  <p:cNvSpPr txBox="1">
                    <a:spLocks/>
                  </p:cNvSpPr>
                  <p:nvPr/>
                </p:nvSpPr>
                <p:spPr>
                  <a:xfrm>
                    <a:off x="6300176" y="4082655"/>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Scheduler</a:t>
                    </a:r>
                  </a:p>
                </p:txBody>
              </p:sp>
              <p:sp>
                <p:nvSpPr>
                  <p:cNvPr id="204" name="Rectangle: Rounded Corners 203">
                    <a:extLst>
                      <a:ext uri="{FF2B5EF4-FFF2-40B4-BE49-F238E27FC236}">
                        <a16:creationId xmlns:a16="http://schemas.microsoft.com/office/drawing/2014/main" xmlns="" id="{7F8D0C01-B3A3-47B7-92C8-75EB3387EA78}"/>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05" name="Calendar" title="Icon of a calendar">
                    <a:extLst>
                      <a:ext uri="{FF2B5EF4-FFF2-40B4-BE49-F238E27FC236}">
                        <a16:creationId xmlns:a16="http://schemas.microsoft.com/office/drawing/2014/main" xmlns="" id="{9BB43036-DAD6-4813-8834-C410BA2B2137}"/>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grpSp>
              <p:nvGrpSpPr>
                <p:cNvPr id="195" name="Group 194">
                  <a:extLst>
                    <a:ext uri="{FF2B5EF4-FFF2-40B4-BE49-F238E27FC236}">
                      <a16:creationId xmlns:a16="http://schemas.microsoft.com/office/drawing/2014/main" xmlns="" id="{5B2DC289-FCC5-4EF5-A6B2-FF101FA0FB10}"/>
                    </a:ext>
                  </a:extLst>
                </p:cNvPr>
                <p:cNvGrpSpPr/>
                <p:nvPr/>
              </p:nvGrpSpPr>
              <p:grpSpPr>
                <a:xfrm>
                  <a:off x="9684409" y="2284337"/>
                  <a:ext cx="530352" cy="822955"/>
                  <a:chOff x="9663646" y="2378463"/>
                  <a:chExt cx="530352" cy="822955"/>
                </a:xfrm>
              </p:grpSpPr>
              <p:sp>
                <p:nvSpPr>
                  <p:cNvPr id="200" name="Rectangle: Rounded Corners 199">
                    <a:extLst>
                      <a:ext uri="{FF2B5EF4-FFF2-40B4-BE49-F238E27FC236}">
                        <a16:creationId xmlns:a16="http://schemas.microsoft.com/office/drawing/2014/main" xmlns="" id="{B6C53FD1-D9FA-4E0A-A655-6097D4032624}"/>
                      </a:ext>
                    </a:extLst>
                  </p:cNvPr>
                  <p:cNvSpPr/>
                  <p:nvPr/>
                </p:nvSpPr>
                <p:spPr bwMode="auto">
                  <a:xfrm>
                    <a:off x="9663646" y="2671066"/>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1" name="Database_EFC7" title="Icon of a cylinder">
                    <a:extLst>
                      <a:ext uri="{FF2B5EF4-FFF2-40B4-BE49-F238E27FC236}">
                        <a16:creationId xmlns:a16="http://schemas.microsoft.com/office/drawing/2014/main" xmlns="" id="{EAA9E05F-091C-46F9-8B89-E278DCE5E7D5}"/>
                      </a:ext>
                    </a:extLst>
                  </p:cNvPr>
                  <p:cNvSpPr>
                    <a:spLocks noChangeAspect="1" noEditPoints="1"/>
                  </p:cNvSpPr>
                  <p:nvPr/>
                </p:nvSpPr>
                <p:spPr bwMode="auto">
                  <a:xfrm>
                    <a:off x="9807721" y="2778830"/>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sp>
                <p:nvSpPr>
                  <p:cNvPr id="202" name="Title 1">
                    <a:extLst>
                      <a:ext uri="{FF2B5EF4-FFF2-40B4-BE49-F238E27FC236}">
                        <a16:creationId xmlns:a16="http://schemas.microsoft.com/office/drawing/2014/main" xmlns="" id="{1968AB74-4A7B-4F13-BB5E-0CBD127AD6C9}"/>
                      </a:ext>
                    </a:extLst>
                  </p:cNvPr>
                  <p:cNvSpPr txBox="1">
                    <a:spLocks/>
                  </p:cNvSpPr>
                  <p:nvPr/>
                </p:nvSpPr>
                <p:spPr>
                  <a:xfrm>
                    <a:off x="9746503" y="2378463"/>
                    <a:ext cx="364639" cy="24610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e</a:t>
                    </a:r>
                    <a:r>
                      <a:rPr lang="en-US" sz="588" spc="0" err="1">
                        <a:solidFill>
                          <a:srgbClr val="000000"/>
                        </a:solidFill>
                        <a:latin typeface="Segoe UI Semibold" panose="020B0702040204020203" pitchFamily="34" charset="0"/>
                        <a:cs typeface="Segoe UI Semibold" panose="020B0702040204020203" pitchFamily="34" charset="0"/>
                      </a:rPr>
                      <a:t>tcd</a:t>
                    </a:r>
                    <a:r>
                      <a:rPr lang="en-US" sz="588" spc="0">
                        <a:solidFill>
                          <a:srgbClr val="000000"/>
                        </a:solidFill>
                        <a:latin typeface="Segoe UI Semibold" panose="020B0702040204020203" pitchFamily="34" charset="0"/>
                        <a:cs typeface="Segoe UI Semibold" panose="020B0702040204020203" pitchFamily="34" charset="0"/>
                      </a:rPr>
                      <a:t> Store</a:t>
                    </a:r>
                  </a:p>
                </p:txBody>
              </p:sp>
            </p:grpSp>
            <p:grpSp>
              <p:nvGrpSpPr>
                <p:cNvPr id="196" name="Group 195">
                  <a:extLst>
                    <a:ext uri="{FF2B5EF4-FFF2-40B4-BE49-F238E27FC236}">
                      <a16:creationId xmlns:a16="http://schemas.microsoft.com/office/drawing/2014/main" xmlns="" id="{3CA0F691-AC07-4869-BC4C-F9B889C3C23C}"/>
                    </a:ext>
                  </a:extLst>
                </p:cNvPr>
                <p:cNvGrpSpPr/>
                <p:nvPr/>
              </p:nvGrpSpPr>
              <p:grpSpPr>
                <a:xfrm>
                  <a:off x="10343530" y="3181415"/>
                  <a:ext cx="601487" cy="826163"/>
                  <a:chOff x="10426657" y="3383296"/>
                  <a:chExt cx="601487" cy="826163"/>
                </a:xfrm>
              </p:grpSpPr>
              <p:sp>
                <p:nvSpPr>
                  <p:cNvPr id="197" name="Title 1">
                    <a:extLst>
                      <a:ext uri="{FF2B5EF4-FFF2-40B4-BE49-F238E27FC236}">
                        <a16:creationId xmlns:a16="http://schemas.microsoft.com/office/drawing/2014/main" xmlns="" id="{7F044CAA-C945-4F10-81AC-468890A00A32}"/>
                      </a:ext>
                    </a:extLst>
                  </p:cNvPr>
                  <p:cNvSpPr txBox="1">
                    <a:spLocks/>
                  </p:cNvSpPr>
                  <p:nvPr/>
                </p:nvSpPr>
                <p:spPr>
                  <a:xfrm>
                    <a:off x="10426657" y="3383296"/>
                    <a:ext cx="601487" cy="246100"/>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Cloud Controller</a:t>
                    </a:r>
                  </a:p>
                </p:txBody>
              </p:sp>
              <p:sp>
                <p:nvSpPr>
                  <p:cNvPr id="198" name="Rectangle: Rounded Corners 197">
                    <a:extLst>
                      <a:ext uri="{FF2B5EF4-FFF2-40B4-BE49-F238E27FC236}">
                        <a16:creationId xmlns:a16="http://schemas.microsoft.com/office/drawing/2014/main" xmlns="" id="{1C7B8029-7808-4E7C-9188-17103BA3BE60}"/>
                      </a:ext>
                    </a:extLst>
                  </p:cNvPr>
                  <p:cNvSpPr/>
                  <p:nvPr/>
                </p:nvSpPr>
                <p:spPr bwMode="auto">
                  <a:xfrm>
                    <a:off x="10460877" y="3675870"/>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199" name="Freeform 13" title="Icon of a cloud">
                    <a:extLst>
                      <a:ext uri="{FF2B5EF4-FFF2-40B4-BE49-F238E27FC236}">
                        <a16:creationId xmlns:a16="http://schemas.microsoft.com/office/drawing/2014/main" xmlns="" id="{4F09B2FD-5C78-4F90-BA9F-E4A4BF8599CC}"/>
                      </a:ext>
                    </a:extLst>
                  </p:cNvPr>
                  <p:cNvSpPr>
                    <a:spLocks noChangeAspect="1"/>
                  </p:cNvSpPr>
                  <p:nvPr/>
                </p:nvSpPr>
                <p:spPr bwMode="auto">
                  <a:xfrm>
                    <a:off x="10524659" y="3831299"/>
                    <a:ext cx="406025" cy="22273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gradFill>
                        <a:gsLst>
                          <a:gs pos="0">
                            <a:srgbClr val="505050"/>
                          </a:gs>
                          <a:gs pos="100000">
                            <a:srgbClr val="505050"/>
                          </a:gs>
                        </a:gsLst>
                      </a:gradFill>
                      <a:latin typeface="Segoe UI"/>
                    </a:endParaRPr>
                  </a:p>
                </p:txBody>
              </p:sp>
            </p:grpSp>
          </p:grpSp>
          <p:sp>
            <p:nvSpPr>
              <p:cNvPr id="191" name="Title 1">
                <a:extLst>
                  <a:ext uri="{FF2B5EF4-FFF2-40B4-BE49-F238E27FC236}">
                    <a16:creationId xmlns:a16="http://schemas.microsoft.com/office/drawing/2014/main" xmlns="" id="{CF32FE30-090F-49FB-A35E-1EE5E61063A8}"/>
                  </a:ext>
                </a:extLst>
              </p:cNvPr>
              <p:cNvSpPr txBox="1">
                <a:spLocks/>
              </p:cNvSpPr>
              <p:nvPr/>
            </p:nvSpPr>
            <p:spPr>
              <a:xfrm>
                <a:off x="8909291" y="2017628"/>
                <a:ext cx="2012210"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Self-managed master node(s)</a:t>
                </a:r>
              </a:p>
            </p:txBody>
          </p:sp>
        </p:grpSp>
      </p:grpSp>
      <p:grpSp>
        <p:nvGrpSpPr>
          <p:cNvPr id="212" name="Group 211">
            <a:extLst>
              <a:ext uri="{FF2B5EF4-FFF2-40B4-BE49-F238E27FC236}">
                <a16:creationId xmlns:a16="http://schemas.microsoft.com/office/drawing/2014/main" xmlns="" id="{CFFEE991-FD11-47D6-9979-765C1E6FAA26}"/>
              </a:ext>
            </a:extLst>
          </p:cNvPr>
          <p:cNvGrpSpPr/>
          <p:nvPr/>
        </p:nvGrpSpPr>
        <p:grpSpPr>
          <a:xfrm>
            <a:off x="3627774" y="4463071"/>
            <a:ext cx="4632077" cy="858488"/>
            <a:chOff x="4934024" y="4903669"/>
            <a:chExt cx="6299946" cy="1167603"/>
          </a:xfrm>
        </p:grpSpPr>
        <p:sp>
          <p:nvSpPr>
            <p:cNvPr id="213" name="Rectangle: Rounded Corners 212">
              <a:extLst>
                <a:ext uri="{FF2B5EF4-FFF2-40B4-BE49-F238E27FC236}">
                  <a16:creationId xmlns:a16="http://schemas.microsoft.com/office/drawing/2014/main" xmlns="" id="{31051691-762C-4916-8A31-CD068F8E166F}"/>
                </a:ext>
              </a:extLst>
            </p:cNvPr>
            <p:cNvSpPr/>
            <p:nvPr/>
          </p:nvSpPr>
          <p:spPr bwMode="auto">
            <a:xfrm>
              <a:off x="4934024" y="5105713"/>
              <a:ext cx="6299946" cy="9655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14" name="Title 1">
              <a:extLst>
                <a:ext uri="{FF2B5EF4-FFF2-40B4-BE49-F238E27FC236}">
                  <a16:creationId xmlns:a16="http://schemas.microsoft.com/office/drawing/2014/main" xmlns="" id="{2DD2E4D8-6AEF-4681-A077-70BE757EB613}"/>
                </a:ext>
              </a:extLst>
            </p:cNvPr>
            <p:cNvSpPr txBox="1">
              <a:spLocks/>
            </p:cNvSpPr>
            <p:nvPr/>
          </p:nvSpPr>
          <p:spPr>
            <a:xfrm>
              <a:off x="4934024" y="4903669"/>
              <a:ext cx="1989771"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Customer VMs</a:t>
              </a:r>
            </a:p>
          </p:txBody>
        </p:sp>
      </p:grpSp>
      <p:grpSp>
        <p:nvGrpSpPr>
          <p:cNvPr id="215" name="Group 214">
            <a:extLst>
              <a:ext uri="{FF2B5EF4-FFF2-40B4-BE49-F238E27FC236}">
                <a16:creationId xmlns:a16="http://schemas.microsoft.com/office/drawing/2014/main" xmlns="" id="{90F075A9-4475-48AA-896F-001A259EF15D}"/>
              </a:ext>
            </a:extLst>
          </p:cNvPr>
          <p:cNvGrpSpPr/>
          <p:nvPr/>
        </p:nvGrpSpPr>
        <p:grpSpPr>
          <a:xfrm>
            <a:off x="4308179" y="2540672"/>
            <a:ext cx="605087" cy="984294"/>
            <a:chOff x="5859422" y="2289074"/>
            <a:chExt cx="822960" cy="1338708"/>
          </a:xfrm>
        </p:grpSpPr>
        <p:sp>
          <p:nvSpPr>
            <p:cNvPr id="216" name="Title 1">
              <a:extLst>
                <a:ext uri="{FF2B5EF4-FFF2-40B4-BE49-F238E27FC236}">
                  <a16:creationId xmlns:a16="http://schemas.microsoft.com/office/drawing/2014/main" xmlns="" id="{75686685-2D6B-46AE-921C-F5268F304968}"/>
                </a:ext>
              </a:extLst>
            </p:cNvPr>
            <p:cNvSpPr txBox="1">
              <a:spLocks/>
            </p:cNvSpPr>
            <p:nvPr/>
          </p:nvSpPr>
          <p:spPr>
            <a:xfrm>
              <a:off x="5912112" y="2289074"/>
              <a:ext cx="717581" cy="461504"/>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App/ workload definition</a:t>
              </a:r>
            </a:p>
          </p:txBody>
        </p:sp>
        <p:sp>
          <p:nvSpPr>
            <p:cNvPr id="217" name="Rectangle: Rounded Corners 216">
              <a:extLst>
                <a:ext uri="{FF2B5EF4-FFF2-40B4-BE49-F238E27FC236}">
                  <a16:creationId xmlns:a16="http://schemas.microsoft.com/office/drawing/2014/main" xmlns="" id="{93B2AA4B-BD7D-46EB-8CA4-E882ED72561E}"/>
                </a:ext>
              </a:extLst>
            </p:cNvPr>
            <p:cNvSpPr/>
            <p:nvPr/>
          </p:nvSpPr>
          <p:spPr bwMode="auto">
            <a:xfrm>
              <a:off x="5859422"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18" name="CRMArticles_EFF5" title="Icon of two documents stacked together with writing on them">
              <a:extLst>
                <a:ext uri="{FF2B5EF4-FFF2-40B4-BE49-F238E27FC236}">
                  <a16:creationId xmlns:a16="http://schemas.microsoft.com/office/drawing/2014/main" xmlns="" id="{62B3157E-2A47-4283-BC04-1CD5A77685CD}"/>
                </a:ext>
              </a:extLst>
            </p:cNvPr>
            <p:cNvSpPr>
              <a:spLocks noChangeAspect="1" noEditPoints="1"/>
            </p:cNvSpPr>
            <p:nvPr/>
          </p:nvSpPr>
          <p:spPr bwMode="auto">
            <a:xfrm>
              <a:off x="6052759" y="2964491"/>
              <a:ext cx="436286" cy="50362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5910" tIns="32955" rIns="65910" bIns="32955" numCol="1" anchor="t" anchorCtr="0" compatLnSpc="1">
              <a:prstTxWarp prst="textNoShape">
                <a:avLst/>
              </a:prstTxWarp>
            </a:bodyPr>
            <a:lstStyle/>
            <a:p>
              <a:pPr defTabSz="672358">
                <a:defRPr/>
              </a:pPr>
              <a:endParaRPr lang="en-US" sz="1298">
                <a:solidFill>
                  <a:srgbClr val="505050"/>
                </a:solidFill>
                <a:latin typeface="Segoe UI"/>
              </a:endParaRPr>
            </a:p>
          </p:txBody>
        </p:sp>
      </p:grpSp>
      <p:grpSp>
        <p:nvGrpSpPr>
          <p:cNvPr id="219" name="Group 218">
            <a:extLst>
              <a:ext uri="{FF2B5EF4-FFF2-40B4-BE49-F238E27FC236}">
                <a16:creationId xmlns:a16="http://schemas.microsoft.com/office/drawing/2014/main" xmlns="" id="{3970B63B-8293-4EE7-A0F9-BB8616CB74C3}"/>
              </a:ext>
            </a:extLst>
          </p:cNvPr>
          <p:cNvGrpSpPr/>
          <p:nvPr/>
        </p:nvGrpSpPr>
        <p:grpSpPr>
          <a:xfrm>
            <a:off x="3627774" y="2766888"/>
            <a:ext cx="605087" cy="758078"/>
            <a:chOff x="4934024" y="2596743"/>
            <a:chExt cx="822960" cy="1031039"/>
          </a:xfrm>
        </p:grpSpPr>
        <p:sp>
          <p:nvSpPr>
            <p:cNvPr id="220" name="Title 1">
              <a:extLst>
                <a:ext uri="{FF2B5EF4-FFF2-40B4-BE49-F238E27FC236}">
                  <a16:creationId xmlns:a16="http://schemas.microsoft.com/office/drawing/2014/main" xmlns="" id="{68E4B959-AC64-462C-A6BB-F0C3B8910363}"/>
                </a:ext>
              </a:extLst>
            </p:cNvPr>
            <p:cNvSpPr txBox="1">
              <a:spLocks/>
            </p:cNvSpPr>
            <p:nvPr/>
          </p:nvSpPr>
          <p:spPr>
            <a:xfrm>
              <a:off x="4986714" y="2596743"/>
              <a:ext cx="717581"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User</a:t>
              </a:r>
            </a:p>
          </p:txBody>
        </p:sp>
        <p:sp>
          <p:nvSpPr>
            <p:cNvPr id="221" name="Rectangle: Rounded Corners 220">
              <a:extLst>
                <a:ext uri="{FF2B5EF4-FFF2-40B4-BE49-F238E27FC236}">
                  <a16:creationId xmlns:a16="http://schemas.microsoft.com/office/drawing/2014/main" xmlns="" id="{835D91DF-0612-487D-8585-816AD32638D1}"/>
                </a:ext>
              </a:extLst>
            </p:cNvPr>
            <p:cNvSpPr/>
            <p:nvPr/>
          </p:nvSpPr>
          <p:spPr bwMode="auto">
            <a:xfrm>
              <a:off x="4934024"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22" name="people_4" title="Icon of a person">
              <a:extLst>
                <a:ext uri="{FF2B5EF4-FFF2-40B4-BE49-F238E27FC236}">
                  <a16:creationId xmlns:a16="http://schemas.microsoft.com/office/drawing/2014/main" xmlns="" id="{CD9F8C59-C7F8-4E6E-8153-0BE9857576AC}"/>
                </a:ext>
              </a:extLst>
            </p:cNvPr>
            <p:cNvSpPr>
              <a:spLocks noChangeAspect="1" noEditPoints="1"/>
            </p:cNvSpPr>
            <p:nvPr/>
          </p:nvSpPr>
          <p:spPr bwMode="auto">
            <a:xfrm>
              <a:off x="5127796" y="2972909"/>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cxnSp>
        <p:nvCxnSpPr>
          <p:cNvPr id="223" name="Straight Arrow Connector 222">
            <a:extLst>
              <a:ext uri="{FF2B5EF4-FFF2-40B4-BE49-F238E27FC236}">
                <a16:creationId xmlns:a16="http://schemas.microsoft.com/office/drawing/2014/main" xmlns="" id="{61E33546-9E20-4621-BABD-DB8F48879CFD}"/>
              </a:ext>
            </a:extLst>
          </p:cNvPr>
          <p:cNvCxnSpPr>
            <a:cxnSpLocks/>
            <a:stCxn id="217" idx="3"/>
            <a:endCxn id="269" idx="1"/>
          </p:cNvCxnSpPr>
          <p:nvPr/>
        </p:nvCxnSpPr>
        <p:spPr>
          <a:xfrm>
            <a:off x="4913266" y="3222422"/>
            <a:ext cx="462548"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xmlns="" id="{BB2096A3-EDD6-484A-887B-543DF5608508}"/>
              </a:ext>
            </a:extLst>
          </p:cNvPr>
          <p:cNvCxnSpPr>
            <a:cxnSpLocks/>
            <a:stCxn id="269" idx="3"/>
            <a:endCxn id="276" idx="1"/>
          </p:cNvCxnSpPr>
          <p:nvPr/>
        </p:nvCxnSpPr>
        <p:spPr>
          <a:xfrm>
            <a:off x="5980901" y="3222422"/>
            <a:ext cx="463692"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5" name="Group 224">
            <a:extLst>
              <a:ext uri="{FF2B5EF4-FFF2-40B4-BE49-F238E27FC236}">
                <a16:creationId xmlns:a16="http://schemas.microsoft.com/office/drawing/2014/main" xmlns="" id="{F1F5A5D6-EFBB-432A-8A83-6E2AA4F3B9A6}"/>
              </a:ext>
            </a:extLst>
          </p:cNvPr>
          <p:cNvGrpSpPr/>
          <p:nvPr/>
        </p:nvGrpSpPr>
        <p:grpSpPr>
          <a:xfrm>
            <a:off x="3754422" y="4701953"/>
            <a:ext cx="711843" cy="529326"/>
            <a:chOff x="4931506" y="5768469"/>
            <a:chExt cx="968156" cy="719920"/>
          </a:xfrm>
        </p:grpSpPr>
        <p:sp>
          <p:nvSpPr>
            <p:cNvPr id="226" name="Rectangle: Rounded Corners 225">
              <a:extLst>
                <a:ext uri="{FF2B5EF4-FFF2-40B4-BE49-F238E27FC236}">
                  <a16:creationId xmlns:a16="http://schemas.microsoft.com/office/drawing/2014/main" xmlns="" id="{FEC324F7-0487-48B2-8123-3D78A843C046}"/>
                </a:ext>
              </a:extLst>
            </p:cNvPr>
            <p:cNvSpPr/>
            <p:nvPr/>
          </p:nvSpPr>
          <p:spPr bwMode="auto">
            <a:xfrm>
              <a:off x="4931506" y="594163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27" name="Title 1">
              <a:extLst>
                <a:ext uri="{FF2B5EF4-FFF2-40B4-BE49-F238E27FC236}">
                  <a16:creationId xmlns:a16="http://schemas.microsoft.com/office/drawing/2014/main" xmlns="" id="{C492335A-EAFF-4D6E-9889-2D38F92D2988}"/>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28" name="Title 1">
              <a:extLst>
                <a:ext uri="{FF2B5EF4-FFF2-40B4-BE49-F238E27FC236}">
                  <a16:creationId xmlns:a16="http://schemas.microsoft.com/office/drawing/2014/main" xmlns="" id="{D478C743-BC87-43C4-B632-8C354B418C6E}"/>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29" name="Group 228">
              <a:extLst>
                <a:ext uri="{FF2B5EF4-FFF2-40B4-BE49-F238E27FC236}">
                  <a16:creationId xmlns:a16="http://schemas.microsoft.com/office/drawing/2014/main" xmlns="" id="{11A63ECF-8E68-4CF1-9CA7-1D0EF482EB26}"/>
                </a:ext>
              </a:extLst>
            </p:cNvPr>
            <p:cNvGrpSpPr/>
            <p:nvPr/>
          </p:nvGrpSpPr>
          <p:grpSpPr>
            <a:xfrm>
              <a:off x="5078564" y="6178579"/>
              <a:ext cx="674040" cy="200439"/>
              <a:chOff x="8773830" y="4177977"/>
              <a:chExt cx="757312" cy="225202"/>
            </a:xfrm>
          </p:grpSpPr>
          <p:sp>
            <p:nvSpPr>
              <p:cNvPr id="230" name="Freeform: Shape 229">
                <a:extLst>
                  <a:ext uri="{FF2B5EF4-FFF2-40B4-BE49-F238E27FC236}">
                    <a16:creationId xmlns:a16="http://schemas.microsoft.com/office/drawing/2014/main" xmlns="" id="{AE861D72-8C73-43A4-99FC-91FF4C5D7C8F}"/>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31" name="Freeform: Shape 230">
                <a:extLst>
                  <a:ext uri="{FF2B5EF4-FFF2-40B4-BE49-F238E27FC236}">
                    <a16:creationId xmlns:a16="http://schemas.microsoft.com/office/drawing/2014/main" xmlns="" id="{201783F9-5BF0-4672-8133-E84DBAC3E65B}"/>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32" name="Freeform: Shape 231">
                <a:extLst>
                  <a:ext uri="{FF2B5EF4-FFF2-40B4-BE49-F238E27FC236}">
                    <a16:creationId xmlns:a16="http://schemas.microsoft.com/office/drawing/2014/main" xmlns="" id="{C4D300E0-D888-4A88-BDA4-C79C05B68F7F}"/>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33" name="Group 232">
            <a:extLst>
              <a:ext uri="{FF2B5EF4-FFF2-40B4-BE49-F238E27FC236}">
                <a16:creationId xmlns:a16="http://schemas.microsoft.com/office/drawing/2014/main" xmlns="" id="{EB6A86D5-DF0D-4B50-8DBE-941F316D5E76}"/>
              </a:ext>
            </a:extLst>
          </p:cNvPr>
          <p:cNvGrpSpPr/>
          <p:nvPr/>
        </p:nvGrpSpPr>
        <p:grpSpPr>
          <a:xfrm>
            <a:off x="4671157" y="4701953"/>
            <a:ext cx="711843" cy="529326"/>
            <a:chOff x="4931506" y="5768469"/>
            <a:chExt cx="968156" cy="719920"/>
          </a:xfrm>
        </p:grpSpPr>
        <p:sp>
          <p:nvSpPr>
            <p:cNvPr id="234" name="Rectangle: Rounded Corners 233">
              <a:extLst>
                <a:ext uri="{FF2B5EF4-FFF2-40B4-BE49-F238E27FC236}">
                  <a16:creationId xmlns:a16="http://schemas.microsoft.com/office/drawing/2014/main" xmlns="" id="{E7FE48FA-E7F0-4A7C-BC12-EE340A019F51}"/>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35" name="Title 1">
              <a:extLst>
                <a:ext uri="{FF2B5EF4-FFF2-40B4-BE49-F238E27FC236}">
                  <a16:creationId xmlns:a16="http://schemas.microsoft.com/office/drawing/2014/main" xmlns="" id="{7235E263-0B9B-4636-92EC-39EFDEB7FB0C}"/>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36" name="Title 1">
              <a:extLst>
                <a:ext uri="{FF2B5EF4-FFF2-40B4-BE49-F238E27FC236}">
                  <a16:creationId xmlns:a16="http://schemas.microsoft.com/office/drawing/2014/main" xmlns="" id="{762961BF-AA8C-467F-AACB-02F73EF74BE3}"/>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37" name="Group 236">
              <a:extLst>
                <a:ext uri="{FF2B5EF4-FFF2-40B4-BE49-F238E27FC236}">
                  <a16:creationId xmlns:a16="http://schemas.microsoft.com/office/drawing/2014/main" xmlns="" id="{D2BC3D07-954F-44AF-A0A0-0234917724A1}"/>
                </a:ext>
              </a:extLst>
            </p:cNvPr>
            <p:cNvGrpSpPr/>
            <p:nvPr/>
          </p:nvGrpSpPr>
          <p:grpSpPr>
            <a:xfrm>
              <a:off x="5078564" y="6178579"/>
              <a:ext cx="674040" cy="200439"/>
              <a:chOff x="8773830" y="4177977"/>
              <a:chExt cx="757312" cy="225202"/>
            </a:xfrm>
          </p:grpSpPr>
          <p:sp>
            <p:nvSpPr>
              <p:cNvPr id="238" name="Freeform: Shape 237">
                <a:extLst>
                  <a:ext uri="{FF2B5EF4-FFF2-40B4-BE49-F238E27FC236}">
                    <a16:creationId xmlns:a16="http://schemas.microsoft.com/office/drawing/2014/main" xmlns="" id="{1F535978-8142-45C0-88A4-A7FBD093524B}"/>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39" name="Freeform: Shape 238">
                <a:extLst>
                  <a:ext uri="{FF2B5EF4-FFF2-40B4-BE49-F238E27FC236}">
                    <a16:creationId xmlns:a16="http://schemas.microsoft.com/office/drawing/2014/main" xmlns="" id="{74C53430-E281-4508-9153-E2E485B2271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40" name="Freeform: Shape 239">
                <a:extLst>
                  <a:ext uri="{FF2B5EF4-FFF2-40B4-BE49-F238E27FC236}">
                    <a16:creationId xmlns:a16="http://schemas.microsoft.com/office/drawing/2014/main" xmlns="" id="{4B22734B-3673-44A8-8E8D-21E8C3628357}"/>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41" name="Group 240">
            <a:extLst>
              <a:ext uri="{FF2B5EF4-FFF2-40B4-BE49-F238E27FC236}">
                <a16:creationId xmlns:a16="http://schemas.microsoft.com/office/drawing/2014/main" xmlns="" id="{CABE06F6-A812-4CE5-867E-524F4A988FB0}"/>
              </a:ext>
            </a:extLst>
          </p:cNvPr>
          <p:cNvGrpSpPr/>
          <p:nvPr/>
        </p:nvGrpSpPr>
        <p:grpSpPr>
          <a:xfrm>
            <a:off x="5587892" y="4701953"/>
            <a:ext cx="711843" cy="529326"/>
            <a:chOff x="4931506" y="5768469"/>
            <a:chExt cx="968156" cy="719920"/>
          </a:xfrm>
        </p:grpSpPr>
        <p:sp>
          <p:nvSpPr>
            <p:cNvPr id="242" name="Rectangle: Rounded Corners 241">
              <a:extLst>
                <a:ext uri="{FF2B5EF4-FFF2-40B4-BE49-F238E27FC236}">
                  <a16:creationId xmlns:a16="http://schemas.microsoft.com/office/drawing/2014/main" xmlns="" id="{B6FDE03D-65AF-4B3C-BE07-B9A4D7E838CA}"/>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43" name="Title 1">
              <a:extLst>
                <a:ext uri="{FF2B5EF4-FFF2-40B4-BE49-F238E27FC236}">
                  <a16:creationId xmlns:a16="http://schemas.microsoft.com/office/drawing/2014/main" xmlns="" id="{03F850A9-8148-455B-8F28-3C2C762D9014}"/>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44" name="Title 1">
              <a:extLst>
                <a:ext uri="{FF2B5EF4-FFF2-40B4-BE49-F238E27FC236}">
                  <a16:creationId xmlns:a16="http://schemas.microsoft.com/office/drawing/2014/main" xmlns="" id="{F1925F3A-8D3E-44EF-BA62-7C4A4A1AEFB8}"/>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45" name="Group 244">
              <a:extLst>
                <a:ext uri="{FF2B5EF4-FFF2-40B4-BE49-F238E27FC236}">
                  <a16:creationId xmlns:a16="http://schemas.microsoft.com/office/drawing/2014/main" xmlns="" id="{359B13B5-358F-4706-8D3F-FD706120B1DF}"/>
                </a:ext>
              </a:extLst>
            </p:cNvPr>
            <p:cNvGrpSpPr/>
            <p:nvPr/>
          </p:nvGrpSpPr>
          <p:grpSpPr>
            <a:xfrm>
              <a:off x="5078564" y="6178579"/>
              <a:ext cx="674040" cy="200439"/>
              <a:chOff x="8773830" y="4177977"/>
              <a:chExt cx="757312" cy="225202"/>
            </a:xfrm>
          </p:grpSpPr>
          <p:sp>
            <p:nvSpPr>
              <p:cNvPr id="246" name="Freeform: Shape 245">
                <a:extLst>
                  <a:ext uri="{FF2B5EF4-FFF2-40B4-BE49-F238E27FC236}">
                    <a16:creationId xmlns:a16="http://schemas.microsoft.com/office/drawing/2014/main" xmlns="" id="{460FE019-49FB-4061-8F09-1C72179FF603}"/>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47" name="Freeform: Shape 246">
                <a:extLst>
                  <a:ext uri="{FF2B5EF4-FFF2-40B4-BE49-F238E27FC236}">
                    <a16:creationId xmlns:a16="http://schemas.microsoft.com/office/drawing/2014/main" xmlns="" id="{9679378B-AD03-4BD6-AC75-7A0825A7A055}"/>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48" name="Freeform: Shape 247">
                <a:extLst>
                  <a:ext uri="{FF2B5EF4-FFF2-40B4-BE49-F238E27FC236}">
                    <a16:creationId xmlns:a16="http://schemas.microsoft.com/office/drawing/2014/main" xmlns="" id="{F60E7807-83AC-422A-9365-BE1123B9CED7}"/>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49" name="Group 248">
            <a:extLst>
              <a:ext uri="{FF2B5EF4-FFF2-40B4-BE49-F238E27FC236}">
                <a16:creationId xmlns:a16="http://schemas.microsoft.com/office/drawing/2014/main" xmlns="" id="{C93A8A57-49E8-4FA2-91CF-85748DC5FE17}"/>
              </a:ext>
            </a:extLst>
          </p:cNvPr>
          <p:cNvGrpSpPr/>
          <p:nvPr/>
        </p:nvGrpSpPr>
        <p:grpSpPr>
          <a:xfrm>
            <a:off x="6504626" y="4701953"/>
            <a:ext cx="711843" cy="529326"/>
            <a:chOff x="4931506" y="5768469"/>
            <a:chExt cx="968156" cy="719920"/>
          </a:xfrm>
        </p:grpSpPr>
        <p:sp>
          <p:nvSpPr>
            <p:cNvPr id="250" name="Rectangle: Rounded Corners 249">
              <a:extLst>
                <a:ext uri="{FF2B5EF4-FFF2-40B4-BE49-F238E27FC236}">
                  <a16:creationId xmlns:a16="http://schemas.microsoft.com/office/drawing/2014/main" xmlns="" id="{0C57FF8A-D950-4AB9-96BF-A8887DEEB8EF}"/>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51" name="Title 1">
              <a:extLst>
                <a:ext uri="{FF2B5EF4-FFF2-40B4-BE49-F238E27FC236}">
                  <a16:creationId xmlns:a16="http://schemas.microsoft.com/office/drawing/2014/main" xmlns="" id="{1124B48F-2670-41BC-8DB0-C32AACA1D6E9}"/>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52" name="Title 1">
              <a:extLst>
                <a:ext uri="{FF2B5EF4-FFF2-40B4-BE49-F238E27FC236}">
                  <a16:creationId xmlns:a16="http://schemas.microsoft.com/office/drawing/2014/main" xmlns="" id="{83CE0591-627F-4E75-AD6B-71E39BFC4F23}"/>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53" name="Group 252">
              <a:extLst>
                <a:ext uri="{FF2B5EF4-FFF2-40B4-BE49-F238E27FC236}">
                  <a16:creationId xmlns:a16="http://schemas.microsoft.com/office/drawing/2014/main" xmlns="" id="{E6E8D472-48AB-4A30-AC34-6085E609AEB1}"/>
                </a:ext>
              </a:extLst>
            </p:cNvPr>
            <p:cNvGrpSpPr/>
            <p:nvPr/>
          </p:nvGrpSpPr>
          <p:grpSpPr>
            <a:xfrm>
              <a:off x="5078564" y="6178579"/>
              <a:ext cx="674040" cy="200439"/>
              <a:chOff x="8773830" y="4177977"/>
              <a:chExt cx="757312" cy="225202"/>
            </a:xfrm>
          </p:grpSpPr>
          <p:sp>
            <p:nvSpPr>
              <p:cNvPr id="254" name="Freeform: Shape 253">
                <a:extLst>
                  <a:ext uri="{FF2B5EF4-FFF2-40B4-BE49-F238E27FC236}">
                    <a16:creationId xmlns:a16="http://schemas.microsoft.com/office/drawing/2014/main" xmlns="" id="{23C36DA7-C9F0-42A3-8418-999FFDDA5F04}"/>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55" name="Freeform: Shape 254">
                <a:extLst>
                  <a:ext uri="{FF2B5EF4-FFF2-40B4-BE49-F238E27FC236}">
                    <a16:creationId xmlns:a16="http://schemas.microsoft.com/office/drawing/2014/main" xmlns="" id="{99CE8415-6CCE-4052-B890-BCEBE1DAF85C}"/>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56" name="Freeform: Shape 255">
                <a:extLst>
                  <a:ext uri="{FF2B5EF4-FFF2-40B4-BE49-F238E27FC236}">
                    <a16:creationId xmlns:a16="http://schemas.microsoft.com/office/drawing/2014/main" xmlns="" id="{4EA5B471-ABF8-4521-9A06-3BBBDB2134B4}"/>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57" name="Group 256">
            <a:extLst>
              <a:ext uri="{FF2B5EF4-FFF2-40B4-BE49-F238E27FC236}">
                <a16:creationId xmlns:a16="http://schemas.microsoft.com/office/drawing/2014/main" xmlns="" id="{3A039CDE-E339-46AB-99C9-4E83C56088C9}"/>
              </a:ext>
            </a:extLst>
          </p:cNvPr>
          <p:cNvGrpSpPr/>
          <p:nvPr/>
        </p:nvGrpSpPr>
        <p:grpSpPr>
          <a:xfrm>
            <a:off x="7421360" y="4701953"/>
            <a:ext cx="711843" cy="529326"/>
            <a:chOff x="4931506" y="5768469"/>
            <a:chExt cx="968156" cy="719920"/>
          </a:xfrm>
        </p:grpSpPr>
        <p:sp>
          <p:nvSpPr>
            <p:cNvPr id="258" name="Rectangle: Rounded Corners 257">
              <a:extLst>
                <a:ext uri="{FF2B5EF4-FFF2-40B4-BE49-F238E27FC236}">
                  <a16:creationId xmlns:a16="http://schemas.microsoft.com/office/drawing/2014/main" xmlns="" id="{8FB31678-5F77-4014-974C-EBB43726A3A2}"/>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59" name="Title 1">
              <a:extLst>
                <a:ext uri="{FF2B5EF4-FFF2-40B4-BE49-F238E27FC236}">
                  <a16:creationId xmlns:a16="http://schemas.microsoft.com/office/drawing/2014/main" xmlns="" id="{0DCE7A34-FD09-4DAF-BA71-E574DB764696}"/>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60" name="Title 1">
              <a:extLst>
                <a:ext uri="{FF2B5EF4-FFF2-40B4-BE49-F238E27FC236}">
                  <a16:creationId xmlns:a16="http://schemas.microsoft.com/office/drawing/2014/main" xmlns="" id="{46365D51-25FD-4AC8-BDA5-BFE8528C2312}"/>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61" name="Group 260">
              <a:extLst>
                <a:ext uri="{FF2B5EF4-FFF2-40B4-BE49-F238E27FC236}">
                  <a16:creationId xmlns:a16="http://schemas.microsoft.com/office/drawing/2014/main" xmlns="" id="{A93E7830-89AA-47DF-BF30-82222DAF947E}"/>
                </a:ext>
              </a:extLst>
            </p:cNvPr>
            <p:cNvGrpSpPr/>
            <p:nvPr/>
          </p:nvGrpSpPr>
          <p:grpSpPr>
            <a:xfrm>
              <a:off x="5078564" y="6178579"/>
              <a:ext cx="674040" cy="200439"/>
              <a:chOff x="8773830" y="4177977"/>
              <a:chExt cx="757312" cy="225202"/>
            </a:xfrm>
          </p:grpSpPr>
          <p:sp>
            <p:nvSpPr>
              <p:cNvPr id="262" name="Freeform: Shape 261">
                <a:extLst>
                  <a:ext uri="{FF2B5EF4-FFF2-40B4-BE49-F238E27FC236}">
                    <a16:creationId xmlns:a16="http://schemas.microsoft.com/office/drawing/2014/main" xmlns="" id="{68E57A47-126A-4485-8294-CFD0DB104F87}"/>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63" name="Freeform: Shape 262">
                <a:extLst>
                  <a:ext uri="{FF2B5EF4-FFF2-40B4-BE49-F238E27FC236}">
                    <a16:creationId xmlns:a16="http://schemas.microsoft.com/office/drawing/2014/main" xmlns="" id="{B21A2F6E-E927-4D8C-B54B-B5187DBEBC9A}"/>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64" name="Freeform: Shape 263">
                <a:extLst>
                  <a:ext uri="{FF2B5EF4-FFF2-40B4-BE49-F238E27FC236}">
                    <a16:creationId xmlns:a16="http://schemas.microsoft.com/office/drawing/2014/main" xmlns="" id="{8D1C072B-7107-4276-95E2-13E60430B59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cxnSp>
        <p:nvCxnSpPr>
          <p:cNvPr id="265" name="Straight Arrow Connector 264">
            <a:extLst>
              <a:ext uri="{FF2B5EF4-FFF2-40B4-BE49-F238E27FC236}">
                <a16:creationId xmlns:a16="http://schemas.microsoft.com/office/drawing/2014/main" xmlns="" id="{980FFBE7-E4E4-438E-95C9-7E24B1B5E350}"/>
              </a:ext>
            </a:extLst>
          </p:cNvPr>
          <p:cNvCxnSpPr>
            <a:cxnSpLocks/>
          </p:cNvCxnSpPr>
          <p:nvPr/>
        </p:nvCxnSpPr>
        <p:spPr>
          <a:xfrm>
            <a:off x="7352223" y="4130052"/>
            <a:ext cx="0" cy="46390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6" name="Title 1">
            <a:extLst>
              <a:ext uri="{FF2B5EF4-FFF2-40B4-BE49-F238E27FC236}">
                <a16:creationId xmlns:a16="http://schemas.microsoft.com/office/drawing/2014/main" xmlns="" id="{0B728689-7424-452E-B620-0B5F384C6386}"/>
              </a:ext>
            </a:extLst>
          </p:cNvPr>
          <p:cNvSpPr txBox="1">
            <a:spLocks/>
          </p:cNvSpPr>
          <p:nvPr/>
        </p:nvSpPr>
        <p:spPr>
          <a:xfrm>
            <a:off x="7450544" y="4248934"/>
            <a:ext cx="874014" cy="22621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Schedule pods over private tunnel</a:t>
            </a:r>
          </a:p>
        </p:txBody>
      </p:sp>
      <p:grpSp>
        <p:nvGrpSpPr>
          <p:cNvPr id="267" name="Group 266">
            <a:extLst>
              <a:ext uri="{FF2B5EF4-FFF2-40B4-BE49-F238E27FC236}">
                <a16:creationId xmlns:a16="http://schemas.microsoft.com/office/drawing/2014/main" xmlns="" id="{CC06E252-9E88-432E-81E4-78644489198B}"/>
              </a:ext>
            </a:extLst>
          </p:cNvPr>
          <p:cNvGrpSpPr/>
          <p:nvPr/>
        </p:nvGrpSpPr>
        <p:grpSpPr>
          <a:xfrm>
            <a:off x="5375814" y="2653780"/>
            <a:ext cx="605087" cy="871186"/>
            <a:chOff x="7311480" y="2442909"/>
            <a:chExt cx="822960" cy="1184873"/>
          </a:xfrm>
        </p:grpSpPr>
        <p:sp>
          <p:nvSpPr>
            <p:cNvPr id="268" name="Title 1">
              <a:extLst>
                <a:ext uri="{FF2B5EF4-FFF2-40B4-BE49-F238E27FC236}">
                  <a16:creationId xmlns:a16="http://schemas.microsoft.com/office/drawing/2014/main" xmlns="" id="{84CE57BF-21DF-4D41-A05E-C6C438361ECC}"/>
                </a:ext>
              </a:extLst>
            </p:cNvPr>
            <p:cNvSpPr txBox="1">
              <a:spLocks/>
            </p:cNvSpPr>
            <p:nvPr/>
          </p:nvSpPr>
          <p:spPr>
            <a:xfrm>
              <a:off x="7320212" y="2442909"/>
              <a:ext cx="805499" cy="307669"/>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Kubernetes API endpoint</a:t>
              </a:r>
            </a:p>
          </p:txBody>
        </p:sp>
        <p:sp>
          <p:nvSpPr>
            <p:cNvPr id="269" name="Rectangle: Rounded Corners 268">
              <a:extLst>
                <a:ext uri="{FF2B5EF4-FFF2-40B4-BE49-F238E27FC236}">
                  <a16:creationId xmlns:a16="http://schemas.microsoft.com/office/drawing/2014/main" xmlns="" id="{3772E6A3-462B-49E0-9EC5-DD41338DF98A}"/>
                </a:ext>
              </a:extLst>
            </p:cNvPr>
            <p:cNvSpPr/>
            <p:nvPr/>
          </p:nvSpPr>
          <p:spPr bwMode="auto">
            <a:xfrm>
              <a:off x="7311480" y="280482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grpSp>
          <p:nvGrpSpPr>
            <p:cNvPr id="270" name="Graphic 13">
              <a:extLst>
                <a:ext uri="{FF2B5EF4-FFF2-40B4-BE49-F238E27FC236}">
                  <a16:creationId xmlns:a16="http://schemas.microsoft.com/office/drawing/2014/main" xmlns="" id="{A82D610C-21C3-4EAD-8049-475FD018499E}"/>
                </a:ext>
              </a:extLst>
            </p:cNvPr>
            <p:cNvGrpSpPr/>
            <p:nvPr/>
          </p:nvGrpSpPr>
          <p:grpSpPr>
            <a:xfrm>
              <a:off x="7452453" y="2949973"/>
              <a:ext cx="541014" cy="532658"/>
              <a:chOff x="4862512" y="2214562"/>
              <a:chExt cx="2466975" cy="2428875"/>
            </a:xfrm>
          </p:grpSpPr>
          <p:sp>
            <p:nvSpPr>
              <p:cNvPr id="271" name="Freeform: Shape 270">
                <a:extLst>
                  <a:ext uri="{FF2B5EF4-FFF2-40B4-BE49-F238E27FC236}">
                    <a16:creationId xmlns:a16="http://schemas.microsoft.com/office/drawing/2014/main" xmlns="" id="{9C1F611A-1EDE-48EE-9DCA-38AA6497B81F}"/>
                  </a:ext>
                </a:extLst>
              </p:cNvPr>
              <p:cNvSpPr/>
              <p:nvPr/>
            </p:nvSpPr>
            <p:spPr>
              <a:xfrm>
                <a:off x="4854743" y="2207524"/>
                <a:ext cx="2476500" cy="2438400"/>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noFill/>
                <a:prstDash val="solid"/>
                <a:miter/>
              </a:ln>
            </p:spPr>
            <p:txBody>
              <a:bodyPr rtlCol="0" anchor="ctr"/>
              <a:lstStyle/>
              <a:p>
                <a:pPr defTabSz="672358">
                  <a:defRPr/>
                </a:pPr>
                <a:endParaRPr lang="en-IN" sz="1324">
                  <a:solidFill>
                    <a:srgbClr val="505050"/>
                  </a:solidFill>
                  <a:latin typeface="Segoe UI"/>
                </a:endParaRPr>
              </a:p>
            </p:txBody>
          </p:sp>
          <p:sp>
            <p:nvSpPr>
              <p:cNvPr id="272" name="Freeform: Shape 271">
                <a:extLst>
                  <a:ext uri="{FF2B5EF4-FFF2-40B4-BE49-F238E27FC236}">
                    <a16:creationId xmlns:a16="http://schemas.microsoft.com/office/drawing/2014/main" xmlns="" id="{42A75428-0A1C-4940-9EE7-EC6BE1042137}"/>
                  </a:ext>
                </a:extLst>
              </p:cNvPr>
              <p:cNvSpPr/>
              <p:nvPr/>
            </p:nvSpPr>
            <p:spPr>
              <a:xfrm>
                <a:off x="5566886" y="2933223"/>
                <a:ext cx="1066800" cy="1047750"/>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rgbClr val="FFFFFF"/>
              </a:solidFill>
              <a:ln w="9525" cap="flat">
                <a:noFill/>
                <a:prstDash val="solid"/>
                <a:miter/>
              </a:ln>
            </p:spPr>
            <p:txBody>
              <a:bodyPr rtlCol="0" anchor="ctr"/>
              <a:lstStyle/>
              <a:p>
                <a:pPr defTabSz="672358">
                  <a:defRPr/>
                </a:pPr>
                <a:endParaRPr lang="en-IN" sz="1324">
                  <a:solidFill>
                    <a:srgbClr val="505050"/>
                  </a:solidFill>
                  <a:latin typeface="Segoe UI"/>
                </a:endParaRPr>
              </a:p>
            </p:txBody>
          </p:sp>
          <p:sp>
            <p:nvSpPr>
              <p:cNvPr id="273" name="Freeform: Shape 272">
                <a:extLst>
                  <a:ext uri="{FF2B5EF4-FFF2-40B4-BE49-F238E27FC236}">
                    <a16:creationId xmlns:a16="http://schemas.microsoft.com/office/drawing/2014/main" xmlns="" id="{D6872AD9-1790-4FF8-85D3-20F6D8F5A453}"/>
                  </a:ext>
                </a:extLst>
              </p:cNvPr>
              <p:cNvSpPr/>
              <p:nvPr/>
            </p:nvSpPr>
            <p:spPr>
              <a:xfrm>
                <a:off x="5456396" y="3655218"/>
                <a:ext cx="9525" cy="9525"/>
              </a:xfrm>
              <a:custGeom>
                <a:avLst/>
                <a:gdLst>
                  <a:gd name="connsiteX0" fmla="*/ 10001 w 9525"/>
                  <a:gd name="connsiteY0" fmla="*/ 7144 h 9525"/>
                  <a:gd name="connsiteX1" fmla="*/ 714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10001" y="7144"/>
                    </a:moveTo>
                    <a:lnTo>
                      <a:pt x="7144" y="8096"/>
                    </a:lnTo>
                    <a:lnTo>
                      <a:pt x="7144" y="9049"/>
                    </a:lnTo>
                    <a:close/>
                  </a:path>
                </a:pathLst>
              </a:custGeom>
              <a:solidFill>
                <a:srgbClr val="FFFFFF"/>
              </a:solidFill>
              <a:ln w="9525" cap="flat">
                <a:noFill/>
                <a:prstDash val="solid"/>
                <a:miter/>
              </a:ln>
            </p:spPr>
            <p:txBody>
              <a:bodyPr rtlCol="0" anchor="ctr"/>
              <a:lstStyle/>
              <a:p>
                <a:pPr defTabSz="672358">
                  <a:defRPr/>
                </a:pPr>
                <a:endParaRPr lang="en-IN" sz="1324">
                  <a:solidFill>
                    <a:srgbClr val="505050"/>
                  </a:solidFill>
                  <a:latin typeface="Segoe UI"/>
                </a:endParaRPr>
              </a:p>
            </p:txBody>
          </p:sp>
          <p:sp>
            <p:nvSpPr>
              <p:cNvPr id="274" name="Freeform: Shape 273">
                <a:extLst>
                  <a:ext uri="{FF2B5EF4-FFF2-40B4-BE49-F238E27FC236}">
                    <a16:creationId xmlns:a16="http://schemas.microsoft.com/office/drawing/2014/main" xmlns="" id="{F3B8AB29-0A47-4AE4-9219-9FFEBC35E638}"/>
                  </a:ext>
                </a:extLst>
              </p:cNvPr>
              <p:cNvSpPr/>
              <p:nvPr/>
            </p:nvSpPr>
            <p:spPr>
              <a:xfrm>
                <a:off x="5186165" y="2525553"/>
                <a:ext cx="1828800" cy="1790700"/>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rgbClr val="FFFFFF"/>
              </a:solidFill>
              <a:ln w="9525" cap="flat">
                <a:noFill/>
                <a:prstDash val="solid"/>
                <a:miter/>
              </a:ln>
            </p:spPr>
            <p:txBody>
              <a:bodyPr rtlCol="0" anchor="ctr"/>
              <a:lstStyle/>
              <a:p>
                <a:pPr defTabSz="672358">
                  <a:defRPr/>
                </a:pPr>
                <a:endParaRPr lang="en-IN" sz="1324">
                  <a:solidFill>
                    <a:srgbClr val="505050"/>
                  </a:solidFill>
                  <a:latin typeface="Segoe UI"/>
                </a:endParaRPr>
              </a:p>
            </p:txBody>
          </p:sp>
        </p:grpSp>
      </p:grpSp>
      <p:grpSp>
        <p:nvGrpSpPr>
          <p:cNvPr id="275" name="Group 274">
            <a:extLst>
              <a:ext uri="{FF2B5EF4-FFF2-40B4-BE49-F238E27FC236}">
                <a16:creationId xmlns:a16="http://schemas.microsoft.com/office/drawing/2014/main" xmlns="" id="{D0E64226-7BFE-470F-8AE1-2F39A1C8D7B0}"/>
              </a:ext>
            </a:extLst>
          </p:cNvPr>
          <p:cNvGrpSpPr/>
          <p:nvPr/>
        </p:nvGrpSpPr>
        <p:grpSpPr>
          <a:xfrm>
            <a:off x="6444593" y="2167165"/>
            <a:ext cx="1815260" cy="1962888"/>
            <a:chOff x="8765093" y="1781078"/>
            <a:chExt cx="2468880" cy="2669664"/>
          </a:xfrm>
        </p:grpSpPr>
        <p:sp>
          <p:nvSpPr>
            <p:cNvPr id="276" name="Rectangle: Rounded Corners 275">
              <a:extLst>
                <a:ext uri="{FF2B5EF4-FFF2-40B4-BE49-F238E27FC236}">
                  <a16:creationId xmlns:a16="http://schemas.microsoft.com/office/drawing/2014/main" xmlns="" id="{E4B82191-2B15-4865-8F5E-1D15544D8C8D}"/>
                </a:ext>
              </a:extLst>
            </p:cNvPr>
            <p:cNvSpPr/>
            <p:nvPr/>
          </p:nvSpPr>
          <p:spPr bwMode="auto">
            <a:xfrm>
              <a:off x="8765093" y="1981862"/>
              <a:ext cx="2468880" cy="2468880"/>
            </a:xfrm>
            <a:prstGeom prst="roundRect">
              <a:avLst>
                <a:gd name="adj" fmla="val 3125"/>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77" name="Title 1">
              <a:extLst>
                <a:ext uri="{FF2B5EF4-FFF2-40B4-BE49-F238E27FC236}">
                  <a16:creationId xmlns:a16="http://schemas.microsoft.com/office/drawing/2014/main" xmlns="" id="{33F4FC19-75A8-452A-ABCC-A7ABEFD89134}"/>
                </a:ext>
              </a:extLst>
            </p:cNvPr>
            <p:cNvSpPr txBox="1">
              <a:spLocks/>
            </p:cNvSpPr>
            <p:nvPr/>
          </p:nvSpPr>
          <p:spPr>
            <a:xfrm>
              <a:off x="8765093" y="1781078"/>
              <a:ext cx="1989770"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Azure managed control plane</a:t>
              </a:r>
            </a:p>
          </p:txBody>
        </p:sp>
        <p:grpSp>
          <p:nvGrpSpPr>
            <p:cNvPr id="278" name="Group 277">
              <a:extLst>
                <a:ext uri="{FF2B5EF4-FFF2-40B4-BE49-F238E27FC236}">
                  <a16:creationId xmlns:a16="http://schemas.microsoft.com/office/drawing/2014/main" xmlns="" id="{D296040C-7FE7-4274-8A9D-817708F47713}"/>
                </a:ext>
              </a:extLst>
            </p:cNvPr>
            <p:cNvGrpSpPr/>
            <p:nvPr/>
          </p:nvGrpSpPr>
          <p:grpSpPr>
            <a:xfrm>
              <a:off x="9162785" y="2570190"/>
              <a:ext cx="1673497" cy="1292225"/>
              <a:chOff x="9196711" y="2690054"/>
              <a:chExt cx="1673497" cy="1292225"/>
            </a:xfrm>
          </p:grpSpPr>
          <p:grpSp>
            <p:nvGrpSpPr>
              <p:cNvPr id="279" name="Group 4">
                <a:extLst>
                  <a:ext uri="{FF2B5EF4-FFF2-40B4-BE49-F238E27FC236}">
                    <a16:creationId xmlns:a16="http://schemas.microsoft.com/office/drawing/2014/main" xmlns="" id="{03F3C2CD-8352-432B-B2D9-F806121AF454}"/>
                  </a:ext>
                </a:extLst>
              </p:cNvPr>
              <p:cNvGrpSpPr>
                <a:grpSpLocks noChangeAspect="1"/>
              </p:cNvGrpSpPr>
              <p:nvPr/>
            </p:nvGrpSpPr>
            <p:grpSpPr bwMode="auto">
              <a:xfrm>
                <a:off x="9196711" y="2690054"/>
                <a:ext cx="1668463" cy="1292225"/>
                <a:chOff x="3315" y="1752"/>
                <a:chExt cx="1051" cy="814"/>
              </a:xfrm>
              <a:solidFill>
                <a:srgbClr val="0078D4"/>
              </a:solidFill>
            </p:grpSpPr>
            <p:sp>
              <p:nvSpPr>
                <p:cNvPr id="283" name="Freeform 5">
                  <a:extLst>
                    <a:ext uri="{FF2B5EF4-FFF2-40B4-BE49-F238E27FC236}">
                      <a16:creationId xmlns:a16="http://schemas.microsoft.com/office/drawing/2014/main" xmlns="" id="{BB9ED18F-6529-4712-ADD0-9F253CA48969}"/>
                    </a:ext>
                  </a:extLst>
                </p:cNvPr>
                <p:cNvSpPr>
                  <a:spLocks/>
                </p:cNvSpPr>
                <p:nvPr/>
              </p:nvSpPr>
              <p:spPr bwMode="auto">
                <a:xfrm>
                  <a:off x="3315" y="1752"/>
                  <a:ext cx="574" cy="725"/>
                </a:xfrm>
                <a:custGeom>
                  <a:avLst/>
                  <a:gdLst>
                    <a:gd name="T0" fmla="*/ 265 w 574"/>
                    <a:gd name="T1" fmla="*/ 253 h 725"/>
                    <a:gd name="T2" fmla="*/ 574 w 574"/>
                    <a:gd name="T3" fmla="*/ 0 h 725"/>
                    <a:gd name="T4" fmla="*/ 242 w 574"/>
                    <a:gd name="T5" fmla="*/ 724 h 725"/>
                    <a:gd name="T6" fmla="*/ 0 w 574"/>
                    <a:gd name="T7" fmla="*/ 725 h 725"/>
                    <a:gd name="T8" fmla="*/ 265 w 574"/>
                    <a:gd name="T9" fmla="*/ 253 h 725"/>
                  </a:gdLst>
                  <a:ahLst/>
                  <a:cxnLst>
                    <a:cxn ang="0">
                      <a:pos x="T0" y="T1"/>
                    </a:cxn>
                    <a:cxn ang="0">
                      <a:pos x="T2" y="T3"/>
                    </a:cxn>
                    <a:cxn ang="0">
                      <a:pos x="T4" y="T5"/>
                    </a:cxn>
                    <a:cxn ang="0">
                      <a:pos x="T6" y="T7"/>
                    </a:cxn>
                    <a:cxn ang="0">
                      <a:pos x="T8" y="T9"/>
                    </a:cxn>
                  </a:cxnLst>
                  <a:rect l="0" t="0" r="r" b="b"/>
                  <a:pathLst>
                    <a:path w="574" h="725">
                      <a:moveTo>
                        <a:pt x="265" y="253"/>
                      </a:moveTo>
                      <a:lnTo>
                        <a:pt x="574" y="0"/>
                      </a:lnTo>
                      <a:lnTo>
                        <a:pt x="242" y="724"/>
                      </a:lnTo>
                      <a:lnTo>
                        <a:pt x="0" y="725"/>
                      </a:lnTo>
                      <a:lnTo>
                        <a:pt x="265"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IN" sz="1324">
                    <a:solidFill>
                      <a:srgbClr val="505050"/>
                    </a:solidFill>
                    <a:latin typeface="Segoe UI"/>
                  </a:endParaRPr>
                </a:p>
              </p:txBody>
            </p:sp>
            <p:sp>
              <p:nvSpPr>
                <p:cNvPr id="284" name="Freeform 6">
                  <a:extLst>
                    <a:ext uri="{FF2B5EF4-FFF2-40B4-BE49-F238E27FC236}">
                      <a16:creationId xmlns:a16="http://schemas.microsoft.com/office/drawing/2014/main" xmlns="" id="{2192E98A-9A2F-4783-98AD-0D222B456496}"/>
                    </a:ext>
                  </a:extLst>
                </p:cNvPr>
                <p:cNvSpPr>
                  <a:spLocks/>
                </p:cNvSpPr>
                <p:nvPr/>
              </p:nvSpPr>
              <p:spPr bwMode="auto">
                <a:xfrm>
                  <a:off x="3563" y="1803"/>
                  <a:ext cx="803" cy="763"/>
                </a:xfrm>
                <a:custGeom>
                  <a:avLst/>
                  <a:gdLst>
                    <a:gd name="T0" fmla="*/ 0 w 803"/>
                    <a:gd name="T1" fmla="*/ 757 h 763"/>
                    <a:gd name="T2" fmla="*/ 485 w 803"/>
                    <a:gd name="T3" fmla="*/ 675 h 763"/>
                    <a:gd name="T4" fmla="*/ 232 w 803"/>
                    <a:gd name="T5" fmla="*/ 369 h 763"/>
                    <a:gd name="T6" fmla="*/ 367 w 803"/>
                    <a:gd name="T7" fmla="*/ 0 h 763"/>
                    <a:gd name="T8" fmla="*/ 803 w 803"/>
                    <a:gd name="T9" fmla="*/ 763 h 763"/>
                    <a:gd name="T10" fmla="*/ 0 w 803"/>
                    <a:gd name="T11" fmla="*/ 757 h 763"/>
                  </a:gdLst>
                  <a:ahLst/>
                  <a:cxnLst>
                    <a:cxn ang="0">
                      <a:pos x="T0" y="T1"/>
                    </a:cxn>
                    <a:cxn ang="0">
                      <a:pos x="T2" y="T3"/>
                    </a:cxn>
                    <a:cxn ang="0">
                      <a:pos x="T4" y="T5"/>
                    </a:cxn>
                    <a:cxn ang="0">
                      <a:pos x="T6" y="T7"/>
                    </a:cxn>
                    <a:cxn ang="0">
                      <a:pos x="T8" y="T9"/>
                    </a:cxn>
                    <a:cxn ang="0">
                      <a:pos x="T10" y="T11"/>
                    </a:cxn>
                  </a:cxnLst>
                  <a:rect l="0" t="0" r="r" b="b"/>
                  <a:pathLst>
                    <a:path w="803" h="763">
                      <a:moveTo>
                        <a:pt x="0" y="757"/>
                      </a:moveTo>
                      <a:lnTo>
                        <a:pt x="485" y="675"/>
                      </a:lnTo>
                      <a:lnTo>
                        <a:pt x="232" y="369"/>
                      </a:lnTo>
                      <a:lnTo>
                        <a:pt x="367" y="0"/>
                      </a:lnTo>
                      <a:lnTo>
                        <a:pt x="803" y="763"/>
                      </a:lnTo>
                      <a:lnTo>
                        <a:pt x="0"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IN" sz="1324">
                    <a:solidFill>
                      <a:srgbClr val="505050"/>
                    </a:solidFill>
                    <a:latin typeface="Segoe UI"/>
                  </a:endParaRPr>
                </a:p>
              </p:txBody>
            </p:sp>
          </p:grpSp>
          <p:grpSp>
            <p:nvGrpSpPr>
              <p:cNvPr id="280" name="Group 279">
                <a:extLst>
                  <a:ext uri="{FF2B5EF4-FFF2-40B4-BE49-F238E27FC236}">
                    <a16:creationId xmlns:a16="http://schemas.microsoft.com/office/drawing/2014/main" xmlns="" id="{59FAED09-854C-461E-A9B8-94A315603B5E}"/>
                  </a:ext>
                </a:extLst>
              </p:cNvPr>
              <p:cNvGrpSpPr/>
              <p:nvPr/>
            </p:nvGrpSpPr>
            <p:grpSpPr>
              <a:xfrm>
                <a:off x="10267693" y="2983633"/>
                <a:ext cx="602515" cy="602515"/>
                <a:chOff x="7211505" y="4977353"/>
                <a:chExt cx="989814" cy="989814"/>
              </a:xfrm>
            </p:grpSpPr>
            <p:sp>
              <p:nvSpPr>
                <p:cNvPr id="281" name="Oval 280">
                  <a:extLst>
                    <a:ext uri="{FF2B5EF4-FFF2-40B4-BE49-F238E27FC236}">
                      <a16:creationId xmlns:a16="http://schemas.microsoft.com/office/drawing/2014/main" xmlns="" id="{01071870-4137-416F-BA88-96B4F1771AB6}"/>
                    </a:ext>
                  </a:extLst>
                </p:cNvPr>
                <p:cNvSpPr/>
                <p:nvPr/>
              </p:nvSpPr>
              <p:spPr bwMode="auto">
                <a:xfrm>
                  <a:off x="7211505" y="4977353"/>
                  <a:ext cx="989814" cy="989814"/>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2" name="Processing_E9F5" title="Icon of two interlocked gears">
                  <a:extLst>
                    <a:ext uri="{FF2B5EF4-FFF2-40B4-BE49-F238E27FC236}">
                      <a16:creationId xmlns:a16="http://schemas.microsoft.com/office/drawing/2014/main" xmlns="" id="{A7C7F526-0BBB-4260-8014-6C3EF0FF3BDE}"/>
                    </a:ext>
                  </a:extLst>
                </p:cNvPr>
                <p:cNvSpPr>
                  <a:spLocks noChangeAspect="1" noEditPoints="1"/>
                </p:cNvSpPr>
                <p:nvPr/>
              </p:nvSpPr>
              <p:spPr bwMode="auto">
                <a:xfrm>
                  <a:off x="7383003" y="5190591"/>
                  <a:ext cx="646819" cy="56333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solidFill>
                  <a:srgbClr val="FFFFFF"/>
                </a:solidFill>
                <a:ln w="28575" cap="flat">
                  <a:solidFill>
                    <a:srgbClr val="0089D6"/>
                  </a:solidFill>
                  <a:prstDash val="solid"/>
                  <a:miter lim="800000"/>
                  <a:headEnd/>
                  <a:tailEnd/>
                </a:ln>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grpSp>
      </p:grpSp>
    </p:spTree>
    <p:extLst>
      <p:ext uri="{BB962C8B-B14F-4D97-AF65-F5344CB8AC3E}">
        <p14:creationId xmlns:p14="http://schemas.microsoft.com/office/powerpoint/2010/main" val="12201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5"/>
                                        </p:tgtEl>
                                        <p:attrNameLst>
                                          <p:attrName>style.visibility</p:attrName>
                                        </p:attrNameLst>
                                      </p:cBhvr>
                                      <p:to>
                                        <p:strVal val="visible"/>
                                      </p:to>
                                    </p:set>
                                    <p:animEffect transition="in" filter="fade">
                                      <p:cBhvr>
                                        <p:cTn id="11" dur="500"/>
                                        <p:tgtEl>
                                          <p:spTgt spid="2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3"/>
                                        </p:tgtEl>
                                        <p:attrNameLst>
                                          <p:attrName>style.visibility</p:attrName>
                                        </p:attrNameLst>
                                      </p:cBhvr>
                                      <p:to>
                                        <p:strVal val="visible"/>
                                      </p:to>
                                    </p:set>
                                    <p:animEffect transition="in" filter="wipe(left)">
                                      <p:cBhvr>
                                        <p:cTn id="15" dur="500"/>
                                        <p:tgtEl>
                                          <p:spTgt spid="2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7"/>
                                        </p:tgtEl>
                                        <p:attrNameLst>
                                          <p:attrName>style.visibility</p:attrName>
                                        </p:attrNameLst>
                                      </p:cBhvr>
                                      <p:to>
                                        <p:strVal val="visible"/>
                                      </p:to>
                                    </p:set>
                                    <p:animEffect transition="in" filter="fade">
                                      <p:cBhvr>
                                        <p:cTn id="19" dur="500"/>
                                        <p:tgtEl>
                                          <p:spTgt spid="26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4"/>
                                        </p:tgtEl>
                                        <p:attrNameLst>
                                          <p:attrName>style.visibility</p:attrName>
                                        </p:attrNameLst>
                                      </p:cBhvr>
                                      <p:to>
                                        <p:strVal val="visible"/>
                                      </p:to>
                                    </p:set>
                                    <p:animEffect transition="in" filter="wipe(left)">
                                      <p:cBhvr>
                                        <p:cTn id="23" dur="500"/>
                                        <p:tgtEl>
                                          <p:spTgt spid="22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7"/>
                                        </p:tgtEl>
                                        <p:attrNameLst>
                                          <p:attrName>style.visibility</p:attrName>
                                        </p:attrNameLst>
                                      </p:cBhvr>
                                      <p:to>
                                        <p:strVal val="visible"/>
                                      </p:to>
                                    </p:set>
                                    <p:animEffect transition="in" filter="fade">
                                      <p:cBhvr>
                                        <p:cTn id="27" dur="500"/>
                                        <p:tgtEl>
                                          <p:spTgt spid="187"/>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275"/>
                                        </p:tgtEl>
                                        <p:attrNameLst>
                                          <p:attrName>style.visibility</p:attrName>
                                        </p:attrNameLst>
                                      </p:cBhvr>
                                      <p:to>
                                        <p:strVal val="visible"/>
                                      </p:to>
                                    </p:set>
                                    <p:animEffect transition="in" filter="fade">
                                      <p:cBhvr>
                                        <p:cTn id="32" dur="1000"/>
                                        <p:tgtEl>
                                          <p:spTgt spid="275"/>
                                        </p:tgtEl>
                                      </p:cBhvr>
                                    </p:animEffect>
                                    <p:anim calcmode="lin" valueType="num">
                                      <p:cBhvr>
                                        <p:cTn id="33" dur="1000" fill="hold"/>
                                        <p:tgtEl>
                                          <p:spTgt spid="275"/>
                                        </p:tgtEl>
                                        <p:attrNameLst>
                                          <p:attrName>ppt_x</p:attrName>
                                        </p:attrNameLst>
                                      </p:cBhvr>
                                      <p:tavLst>
                                        <p:tav tm="0">
                                          <p:val>
                                            <p:strVal val="#ppt_x"/>
                                          </p:val>
                                        </p:tav>
                                        <p:tav tm="100000">
                                          <p:val>
                                            <p:strVal val="#ppt_x"/>
                                          </p:val>
                                        </p:tav>
                                      </p:tavLst>
                                    </p:anim>
                                    <p:anim calcmode="lin" valueType="num">
                                      <p:cBhvr>
                                        <p:cTn id="34" dur="1000" fill="hold"/>
                                        <p:tgtEl>
                                          <p:spTgt spid="275"/>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wipe(up)">
                                      <p:cBhvr>
                                        <p:cTn id="38" dur="500"/>
                                        <p:tgtEl>
                                          <p:spTgt spid="265"/>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66"/>
                                        </p:tgtEl>
                                        <p:attrNameLst>
                                          <p:attrName>style.visibility</p:attrName>
                                        </p:attrNameLst>
                                      </p:cBhvr>
                                      <p:to>
                                        <p:strVal val="visible"/>
                                      </p:to>
                                    </p:set>
                                    <p:animEffect transition="in" filter="fade">
                                      <p:cBhvr>
                                        <p:cTn id="41" dur="500"/>
                                        <p:tgtEl>
                                          <p:spTgt spid="266"/>
                                        </p:tgtEl>
                                      </p:cBhvr>
                                    </p:animEffect>
                                  </p:childTnLst>
                                </p:cTn>
                              </p:par>
                              <p:par>
                                <p:cTn id="42" presetID="10" presetClass="entr" presetSubtype="0" fill="hold" nodeType="withEffect">
                                  <p:stCondLst>
                                    <p:cond delay="500"/>
                                  </p:stCondLst>
                                  <p:childTnLst>
                                    <p:set>
                                      <p:cBhvr>
                                        <p:cTn id="43" dur="1" fill="hold">
                                          <p:stCondLst>
                                            <p:cond delay="0"/>
                                          </p:stCondLst>
                                        </p:cTn>
                                        <p:tgtEl>
                                          <p:spTgt spid="212"/>
                                        </p:tgtEl>
                                        <p:attrNameLst>
                                          <p:attrName>style.visibility</p:attrName>
                                        </p:attrNameLst>
                                      </p:cBhvr>
                                      <p:to>
                                        <p:strVal val="visible"/>
                                      </p:to>
                                    </p:set>
                                    <p:animEffect transition="in" filter="fade">
                                      <p:cBhvr>
                                        <p:cTn id="44" dur="500"/>
                                        <p:tgtEl>
                                          <p:spTgt spid="212"/>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225"/>
                                        </p:tgtEl>
                                        <p:attrNameLst>
                                          <p:attrName>style.visibility</p:attrName>
                                        </p:attrNameLst>
                                      </p:cBhvr>
                                      <p:to>
                                        <p:strVal val="visible"/>
                                      </p:to>
                                    </p:set>
                                    <p:animEffect transition="in" filter="fade">
                                      <p:cBhvr>
                                        <p:cTn id="48" dur="500"/>
                                        <p:tgtEl>
                                          <p:spTgt spid="225"/>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233"/>
                                        </p:tgtEl>
                                        <p:attrNameLst>
                                          <p:attrName>style.visibility</p:attrName>
                                        </p:attrNameLst>
                                      </p:cBhvr>
                                      <p:to>
                                        <p:strVal val="visible"/>
                                      </p:to>
                                    </p:set>
                                    <p:animEffect transition="in" filter="fade">
                                      <p:cBhvr>
                                        <p:cTn id="52" dur="500"/>
                                        <p:tgtEl>
                                          <p:spTgt spid="233"/>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241"/>
                                        </p:tgtEl>
                                        <p:attrNameLst>
                                          <p:attrName>style.visibility</p:attrName>
                                        </p:attrNameLst>
                                      </p:cBhvr>
                                      <p:to>
                                        <p:strVal val="visible"/>
                                      </p:to>
                                    </p:set>
                                    <p:animEffect transition="in" filter="fade">
                                      <p:cBhvr>
                                        <p:cTn id="56" dur="500"/>
                                        <p:tgtEl>
                                          <p:spTgt spid="241"/>
                                        </p:tgtEl>
                                      </p:cBhvr>
                                    </p:animEffect>
                                  </p:childTnLst>
                                </p:cTn>
                              </p:par>
                            </p:childTnLst>
                          </p:cTn>
                        </p:par>
                        <p:par>
                          <p:cTn id="57" fill="hold">
                            <p:stCondLst>
                              <p:cond delay="3500"/>
                            </p:stCondLst>
                            <p:childTnLst>
                              <p:par>
                                <p:cTn id="58" presetID="10" presetClass="entr" presetSubtype="0" fill="hold" nodeType="afterEffect">
                                  <p:stCondLst>
                                    <p:cond delay="0"/>
                                  </p:stCondLst>
                                  <p:childTnLst>
                                    <p:set>
                                      <p:cBhvr>
                                        <p:cTn id="59" dur="1" fill="hold">
                                          <p:stCondLst>
                                            <p:cond delay="0"/>
                                          </p:stCondLst>
                                        </p:cTn>
                                        <p:tgtEl>
                                          <p:spTgt spid="249"/>
                                        </p:tgtEl>
                                        <p:attrNameLst>
                                          <p:attrName>style.visibility</p:attrName>
                                        </p:attrNameLst>
                                      </p:cBhvr>
                                      <p:to>
                                        <p:strVal val="visible"/>
                                      </p:to>
                                    </p:set>
                                    <p:animEffect transition="in" filter="fade">
                                      <p:cBhvr>
                                        <p:cTn id="60" dur="500"/>
                                        <p:tgtEl>
                                          <p:spTgt spid="249"/>
                                        </p:tgtEl>
                                      </p:cBhvr>
                                    </p:animEffect>
                                  </p:childTnLst>
                                </p:cTn>
                              </p:par>
                            </p:childTnLst>
                          </p:cTn>
                        </p:par>
                        <p:par>
                          <p:cTn id="61" fill="hold">
                            <p:stCondLst>
                              <p:cond delay="4000"/>
                            </p:stCondLst>
                            <p:childTnLst>
                              <p:par>
                                <p:cTn id="62" presetID="10" presetClass="entr" presetSubtype="0" fill="hold" nodeType="afterEffect">
                                  <p:stCondLst>
                                    <p:cond delay="0"/>
                                  </p:stCondLst>
                                  <p:childTnLst>
                                    <p:set>
                                      <p:cBhvr>
                                        <p:cTn id="63" dur="1" fill="hold">
                                          <p:stCondLst>
                                            <p:cond delay="0"/>
                                          </p:stCondLst>
                                        </p:cTn>
                                        <p:tgtEl>
                                          <p:spTgt spid="257"/>
                                        </p:tgtEl>
                                        <p:attrNameLst>
                                          <p:attrName>style.visibility</p:attrName>
                                        </p:attrNameLst>
                                      </p:cBhvr>
                                      <p:to>
                                        <p:strVal val="visible"/>
                                      </p:to>
                                    </p:set>
                                    <p:animEffect transition="in" filter="fade">
                                      <p:cBhvr>
                                        <p:cTn id="64"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521270"/>
            <a:ext cx="6946900" cy="1120820"/>
          </a:xfrm>
          <a:prstGeom prst="rect">
            <a:avLst/>
          </a:prstGeom>
        </p:spPr>
        <p:txBody>
          <a:bodyPr vert="horz" wrap="square" lIns="0" tIns="12700" rIns="0" bIns="0" rtlCol="0">
            <a:spAutoFit/>
          </a:bodyPr>
          <a:lstStyle/>
          <a:p>
            <a:pPr marL="12700">
              <a:lnSpc>
                <a:spcPct val="100000"/>
              </a:lnSpc>
              <a:spcBef>
                <a:spcPts val="100"/>
              </a:spcBef>
            </a:pPr>
            <a:r>
              <a:rPr lang="en-US" sz="3600" spc="240" dirty="0" smtClean="0">
                <a:solidFill>
                  <a:srgbClr val="000000"/>
                </a:solidFill>
              </a:rPr>
              <a:t>Kubernetes is amazing, but it doesn’t do everything</a:t>
            </a:r>
            <a:endParaRPr sz="3600" dirty="0"/>
          </a:p>
        </p:txBody>
      </p:sp>
      <p:sp>
        <p:nvSpPr>
          <p:cNvPr id="11" name="object 11"/>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7</a:t>
            </a:fld>
            <a:endParaRPr spc="70" dirty="0"/>
          </a:p>
        </p:txBody>
      </p:sp>
      <p:sp>
        <p:nvSpPr>
          <p:cNvPr id="4" name="object 4"/>
          <p:cNvSpPr txBox="1"/>
          <p:nvPr/>
        </p:nvSpPr>
        <p:spPr>
          <a:xfrm>
            <a:off x="381000" y="3048000"/>
            <a:ext cx="7543799" cy="936154"/>
          </a:xfrm>
          <a:prstGeom prst="rect">
            <a:avLst/>
          </a:prstGeom>
        </p:spPr>
        <p:txBody>
          <a:bodyPr vert="horz" wrap="square" lIns="0" tIns="12700" rIns="0" bIns="0" rtlCol="0">
            <a:spAutoFit/>
          </a:bodyPr>
          <a:lstStyle/>
          <a:p>
            <a:pPr marL="12700">
              <a:spcBef>
                <a:spcPts val="100"/>
              </a:spcBef>
            </a:pPr>
            <a:r>
              <a:rPr lang="en-US" sz="2000" b="0" i="0" smtClean="0">
                <a:solidFill>
                  <a:srgbClr val="666666"/>
                </a:solidFill>
                <a:effectLst/>
                <a:latin typeface="Roboto" charset="0"/>
              </a:rPr>
              <a:t>But it doesn’t help with higher-level problems, such as L7 metrics, traffic splitting, rate limiting, circuit breaking, etc.</a:t>
            </a:r>
            <a:endParaRPr sz="2000">
              <a:latin typeface="Tahoma"/>
              <a:cs typeface="Tahoma"/>
            </a:endParaRPr>
          </a:p>
        </p:txBody>
      </p:sp>
    </p:spTree>
    <p:extLst>
      <p:ext uri="{BB962C8B-B14F-4D97-AF65-F5344CB8AC3E}">
        <p14:creationId xmlns:p14="http://schemas.microsoft.com/office/powerpoint/2010/main" val="55374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2987675" cy="574040"/>
          </a:xfrm>
          <a:prstGeom prst="rect">
            <a:avLst/>
          </a:prstGeom>
        </p:spPr>
        <p:txBody>
          <a:bodyPr vert="horz" wrap="square" lIns="0" tIns="12700" rIns="0" bIns="0" rtlCol="0">
            <a:spAutoFit/>
          </a:bodyPr>
          <a:lstStyle/>
          <a:p>
            <a:pPr marL="12700">
              <a:lnSpc>
                <a:spcPct val="100000"/>
              </a:lnSpc>
              <a:spcBef>
                <a:spcPts val="100"/>
              </a:spcBef>
            </a:pPr>
            <a:r>
              <a:rPr sz="3600" spc="215" dirty="0">
                <a:solidFill>
                  <a:srgbClr val="000000"/>
                </a:solidFill>
              </a:rPr>
              <a:t>Popular</a:t>
            </a:r>
            <a:r>
              <a:rPr sz="3600" spc="-50" dirty="0">
                <a:solidFill>
                  <a:srgbClr val="000000"/>
                </a:solidFill>
              </a:rPr>
              <a:t> </a:t>
            </a:r>
            <a:r>
              <a:rPr sz="3600" spc="225" dirty="0">
                <a:solidFill>
                  <a:srgbClr val="000000"/>
                </a:solidFill>
              </a:rPr>
              <a:t>tools</a:t>
            </a:r>
            <a:endParaRPr sz="3600"/>
          </a:p>
        </p:txBody>
      </p:sp>
      <p:sp>
        <p:nvSpPr>
          <p:cNvPr id="13" name="object 1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8</a:t>
            </a:fld>
            <a:endParaRPr spc="70" dirty="0"/>
          </a:p>
        </p:txBody>
      </p:sp>
      <p:sp>
        <p:nvSpPr>
          <p:cNvPr id="3" name="object 3"/>
          <p:cNvSpPr txBox="1"/>
          <p:nvPr/>
        </p:nvSpPr>
        <p:spPr>
          <a:xfrm>
            <a:off x="808990" y="219674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4" name="object 4"/>
          <p:cNvSpPr txBox="1"/>
          <p:nvPr/>
        </p:nvSpPr>
        <p:spPr>
          <a:xfrm>
            <a:off x="1024889" y="2118000"/>
            <a:ext cx="3253104" cy="330200"/>
          </a:xfrm>
          <a:prstGeom prst="rect">
            <a:avLst/>
          </a:prstGeom>
        </p:spPr>
        <p:txBody>
          <a:bodyPr vert="horz" wrap="square" lIns="0" tIns="12700" rIns="0" bIns="0" rtlCol="0">
            <a:spAutoFit/>
          </a:bodyPr>
          <a:lstStyle/>
          <a:p>
            <a:pPr marL="12700">
              <a:lnSpc>
                <a:spcPct val="100000"/>
              </a:lnSpc>
              <a:spcBef>
                <a:spcPts val="100"/>
              </a:spcBef>
            </a:pPr>
            <a:r>
              <a:rPr sz="2000" spc="140" dirty="0">
                <a:latin typeface="Tahoma"/>
                <a:cs typeface="Tahoma"/>
              </a:rPr>
              <a:t>Eureka </a:t>
            </a:r>
            <a:r>
              <a:rPr sz="2000" spc="-95" dirty="0">
                <a:latin typeface="Tahoma"/>
                <a:cs typeface="Tahoma"/>
              </a:rPr>
              <a:t>– </a:t>
            </a:r>
            <a:r>
              <a:rPr sz="2000" spc="150" dirty="0">
                <a:latin typeface="Tahoma"/>
                <a:cs typeface="Tahoma"/>
              </a:rPr>
              <a:t>Service</a:t>
            </a:r>
            <a:r>
              <a:rPr sz="2000" spc="-90" dirty="0">
                <a:latin typeface="Tahoma"/>
                <a:cs typeface="Tahoma"/>
              </a:rPr>
              <a:t> </a:t>
            </a:r>
            <a:r>
              <a:rPr sz="2000" spc="130" dirty="0">
                <a:latin typeface="Tahoma"/>
                <a:cs typeface="Tahoma"/>
              </a:rPr>
              <a:t>Registry</a:t>
            </a:r>
            <a:endParaRPr sz="2000">
              <a:latin typeface="Tahoma"/>
              <a:cs typeface="Tahoma"/>
            </a:endParaRPr>
          </a:p>
        </p:txBody>
      </p:sp>
      <p:sp>
        <p:nvSpPr>
          <p:cNvPr id="5" name="object 5"/>
          <p:cNvSpPr txBox="1"/>
          <p:nvPr/>
        </p:nvSpPr>
        <p:spPr>
          <a:xfrm>
            <a:off x="808990" y="278729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6" name="object 6"/>
          <p:cNvSpPr txBox="1"/>
          <p:nvPr/>
        </p:nvSpPr>
        <p:spPr>
          <a:xfrm>
            <a:off x="1024889" y="2709820"/>
            <a:ext cx="4344670" cy="330200"/>
          </a:xfrm>
          <a:prstGeom prst="rect">
            <a:avLst/>
          </a:prstGeom>
        </p:spPr>
        <p:txBody>
          <a:bodyPr vert="horz" wrap="square" lIns="0" tIns="12700" rIns="0" bIns="0" rtlCol="0">
            <a:spAutoFit/>
          </a:bodyPr>
          <a:lstStyle/>
          <a:p>
            <a:pPr marL="12700">
              <a:lnSpc>
                <a:spcPct val="100000"/>
              </a:lnSpc>
              <a:spcBef>
                <a:spcPts val="100"/>
              </a:spcBef>
            </a:pPr>
            <a:r>
              <a:rPr sz="2000" spc="140" dirty="0">
                <a:latin typeface="Tahoma"/>
                <a:cs typeface="Tahoma"/>
              </a:rPr>
              <a:t>Ribbon </a:t>
            </a:r>
            <a:r>
              <a:rPr sz="2000" spc="-95" dirty="0">
                <a:latin typeface="Tahoma"/>
                <a:cs typeface="Tahoma"/>
              </a:rPr>
              <a:t>– </a:t>
            </a:r>
            <a:r>
              <a:rPr sz="2000" spc="135" dirty="0">
                <a:latin typeface="Tahoma"/>
                <a:cs typeface="Tahoma"/>
              </a:rPr>
              <a:t>Client </a:t>
            </a:r>
            <a:r>
              <a:rPr sz="2000" spc="145" dirty="0">
                <a:latin typeface="Tahoma"/>
                <a:cs typeface="Tahoma"/>
              </a:rPr>
              <a:t>side </a:t>
            </a:r>
            <a:r>
              <a:rPr sz="2000" spc="140" dirty="0">
                <a:latin typeface="Tahoma"/>
                <a:cs typeface="Tahoma"/>
              </a:rPr>
              <a:t>load</a:t>
            </a:r>
            <a:r>
              <a:rPr sz="2000" spc="-345" dirty="0">
                <a:latin typeface="Tahoma"/>
                <a:cs typeface="Tahoma"/>
              </a:rPr>
              <a:t> </a:t>
            </a:r>
            <a:r>
              <a:rPr sz="2000" spc="150" dirty="0">
                <a:latin typeface="Tahoma"/>
                <a:cs typeface="Tahoma"/>
              </a:rPr>
              <a:t>balancer</a:t>
            </a:r>
            <a:endParaRPr sz="2000">
              <a:latin typeface="Tahoma"/>
              <a:cs typeface="Tahoma"/>
            </a:endParaRPr>
          </a:p>
        </p:txBody>
      </p:sp>
      <p:sp>
        <p:nvSpPr>
          <p:cNvPr id="7" name="object 7"/>
          <p:cNvSpPr txBox="1"/>
          <p:nvPr/>
        </p:nvSpPr>
        <p:spPr>
          <a:xfrm>
            <a:off x="808990" y="337911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8" name="object 8"/>
          <p:cNvSpPr txBox="1"/>
          <p:nvPr/>
        </p:nvSpPr>
        <p:spPr>
          <a:xfrm>
            <a:off x="1024889" y="3300370"/>
            <a:ext cx="3098165" cy="330200"/>
          </a:xfrm>
          <a:prstGeom prst="rect">
            <a:avLst/>
          </a:prstGeom>
        </p:spPr>
        <p:txBody>
          <a:bodyPr vert="horz" wrap="square" lIns="0" tIns="12700" rIns="0" bIns="0" rtlCol="0">
            <a:spAutoFit/>
          </a:bodyPr>
          <a:lstStyle/>
          <a:p>
            <a:pPr marL="12700">
              <a:lnSpc>
                <a:spcPct val="100000"/>
              </a:lnSpc>
              <a:spcBef>
                <a:spcPts val="100"/>
              </a:spcBef>
            </a:pPr>
            <a:r>
              <a:rPr sz="2000" spc="135" dirty="0">
                <a:latin typeface="Tahoma"/>
                <a:cs typeface="Tahoma"/>
              </a:rPr>
              <a:t>Hystrix </a:t>
            </a:r>
            <a:r>
              <a:rPr sz="2000" spc="-95" dirty="0">
                <a:latin typeface="Tahoma"/>
                <a:cs typeface="Tahoma"/>
              </a:rPr>
              <a:t>– </a:t>
            </a:r>
            <a:r>
              <a:rPr sz="2000" spc="125" dirty="0">
                <a:latin typeface="Tahoma"/>
                <a:cs typeface="Tahoma"/>
              </a:rPr>
              <a:t>Circuit</a:t>
            </a:r>
            <a:r>
              <a:rPr sz="2000" spc="-65" dirty="0">
                <a:latin typeface="Tahoma"/>
                <a:cs typeface="Tahoma"/>
              </a:rPr>
              <a:t> </a:t>
            </a:r>
            <a:r>
              <a:rPr sz="2000" spc="140" dirty="0">
                <a:latin typeface="Tahoma"/>
                <a:cs typeface="Tahoma"/>
              </a:rPr>
              <a:t>Breaker</a:t>
            </a:r>
            <a:endParaRPr sz="2000">
              <a:latin typeface="Tahoma"/>
              <a:cs typeface="Tahoma"/>
            </a:endParaRPr>
          </a:p>
        </p:txBody>
      </p:sp>
      <p:sp>
        <p:nvSpPr>
          <p:cNvPr id="9" name="object 9"/>
          <p:cNvSpPr txBox="1"/>
          <p:nvPr/>
        </p:nvSpPr>
        <p:spPr>
          <a:xfrm>
            <a:off x="808990" y="396966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10" name="object 10"/>
          <p:cNvSpPr txBox="1"/>
          <p:nvPr/>
        </p:nvSpPr>
        <p:spPr>
          <a:xfrm>
            <a:off x="1024889" y="3892190"/>
            <a:ext cx="3502025" cy="330200"/>
          </a:xfrm>
          <a:prstGeom prst="rect">
            <a:avLst/>
          </a:prstGeom>
        </p:spPr>
        <p:txBody>
          <a:bodyPr vert="horz" wrap="square" lIns="0" tIns="12700" rIns="0" bIns="0" rtlCol="0">
            <a:spAutoFit/>
          </a:bodyPr>
          <a:lstStyle/>
          <a:p>
            <a:pPr marL="12700">
              <a:lnSpc>
                <a:spcPct val="100000"/>
              </a:lnSpc>
              <a:spcBef>
                <a:spcPts val="100"/>
              </a:spcBef>
            </a:pPr>
            <a:r>
              <a:rPr sz="2000" spc="150" dirty="0">
                <a:latin typeface="Tahoma"/>
                <a:cs typeface="Tahoma"/>
              </a:rPr>
              <a:t>Zipkin </a:t>
            </a:r>
            <a:r>
              <a:rPr sz="2000" spc="-95" dirty="0">
                <a:latin typeface="Tahoma"/>
                <a:cs typeface="Tahoma"/>
              </a:rPr>
              <a:t>– </a:t>
            </a:r>
            <a:r>
              <a:rPr sz="2000" spc="135" dirty="0">
                <a:latin typeface="Tahoma"/>
                <a:cs typeface="Tahoma"/>
              </a:rPr>
              <a:t>Distributed</a:t>
            </a:r>
            <a:r>
              <a:rPr sz="2000" spc="-90" dirty="0">
                <a:latin typeface="Tahoma"/>
                <a:cs typeface="Tahoma"/>
              </a:rPr>
              <a:t> </a:t>
            </a:r>
            <a:r>
              <a:rPr sz="2000" spc="85" dirty="0">
                <a:latin typeface="Tahoma"/>
                <a:cs typeface="Tahoma"/>
              </a:rPr>
              <a:t>Tracing</a:t>
            </a:r>
            <a:endParaRPr sz="2000">
              <a:latin typeface="Tahoma"/>
              <a:cs typeface="Tahoma"/>
            </a:endParaRPr>
          </a:p>
        </p:txBody>
      </p:sp>
      <p:sp>
        <p:nvSpPr>
          <p:cNvPr id="11" name="object 11"/>
          <p:cNvSpPr/>
          <p:nvPr/>
        </p:nvSpPr>
        <p:spPr>
          <a:xfrm>
            <a:off x="6309359" y="646070"/>
            <a:ext cx="2552699" cy="182372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675119" y="2742840"/>
            <a:ext cx="2016760" cy="20167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024629" cy="574040"/>
          </a:xfrm>
          <a:prstGeom prst="rect">
            <a:avLst/>
          </a:prstGeom>
        </p:spPr>
        <p:txBody>
          <a:bodyPr vert="horz" wrap="square" lIns="0" tIns="12700" rIns="0" bIns="0" rtlCol="0">
            <a:spAutoFit/>
          </a:bodyPr>
          <a:lstStyle/>
          <a:p>
            <a:pPr marL="12700">
              <a:lnSpc>
                <a:spcPct val="100000"/>
              </a:lnSpc>
              <a:spcBef>
                <a:spcPts val="100"/>
              </a:spcBef>
            </a:pPr>
            <a:r>
              <a:rPr sz="3600" spc="265" dirty="0">
                <a:solidFill>
                  <a:srgbClr val="000000"/>
                </a:solidFill>
              </a:rPr>
              <a:t>“Micro”</a:t>
            </a:r>
            <a:r>
              <a:rPr sz="3600" spc="-45" dirty="0">
                <a:solidFill>
                  <a:srgbClr val="000000"/>
                </a:solidFill>
              </a:rPr>
              <a:t> </a:t>
            </a:r>
            <a:r>
              <a:rPr sz="3600" spc="260" dirty="0">
                <a:solidFill>
                  <a:srgbClr val="000000"/>
                </a:solidFill>
              </a:rPr>
              <a:t>Services?</a:t>
            </a:r>
            <a:endParaRPr sz="3600"/>
          </a:p>
        </p:txBody>
      </p:sp>
      <p:sp>
        <p:nvSpPr>
          <p:cNvPr id="9" name="object 9"/>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9</a:t>
            </a:fld>
            <a:endParaRPr spc="70" dirty="0"/>
          </a:p>
        </p:txBody>
      </p:sp>
      <p:sp>
        <p:nvSpPr>
          <p:cNvPr id="3" name="object 3"/>
          <p:cNvSpPr txBox="1"/>
          <p:nvPr/>
        </p:nvSpPr>
        <p:spPr>
          <a:xfrm>
            <a:off x="3154679" y="242788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25" dirty="0">
                <a:latin typeface="Tahoma"/>
                <a:cs typeface="Tahoma"/>
              </a:rPr>
              <a:t> </a:t>
            </a:r>
            <a:r>
              <a:rPr sz="1800" spc="150" dirty="0">
                <a:latin typeface="Tahoma"/>
                <a:cs typeface="Tahoma"/>
              </a:rPr>
              <a:t>A</a:t>
            </a:r>
            <a:endParaRPr sz="1800">
              <a:latin typeface="Tahoma"/>
              <a:cs typeface="Tahoma"/>
            </a:endParaRPr>
          </a:p>
        </p:txBody>
      </p:sp>
      <p:sp>
        <p:nvSpPr>
          <p:cNvPr id="4" name="object 4"/>
          <p:cNvSpPr txBox="1"/>
          <p:nvPr/>
        </p:nvSpPr>
        <p:spPr>
          <a:xfrm>
            <a:off x="3154679" y="3075580"/>
            <a:ext cx="2103120" cy="548640"/>
          </a:xfrm>
          <a:prstGeom prst="rect">
            <a:avLst/>
          </a:prstGeom>
          <a:solidFill>
            <a:srgbClr val="FFF34F"/>
          </a:solidFill>
          <a:ln w="3175">
            <a:solidFill>
              <a:srgbClr val="7F7F7F"/>
            </a:solidFill>
          </a:ln>
        </p:spPr>
        <p:txBody>
          <a:bodyPr vert="horz" wrap="square" lIns="0" tIns="125730" rIns="0" bIns="0" rtlCol="0">
            <a:spAutoFit/>
          </a:bodyPr>
          <a:lstStyle/>
          <a:p>
            <a:pPr marL="652780">
              <a:lnSpc>
                <a:spcPct val="100000"/>
              </a:lnSpc>
              <a:spcBef>
                <a:spcPts val="990"/>
              </a:spcBef>
            </a:pPr>
            <a:r>
              <a:rPr sz="1800" spc="125" dirty="0">
                <a:latin typeface="Tahoma"/>
                <a:cs typeface="Tahoma"/>
              </a:rPr>
              <a:t>Ribbon</a:t>
            </a:r>
            <a:endParaRPr sz="1800">
              <a:latin typeface="Tahoma"/>
              <a:cs typeface="Tahoma"/>
            </a:endParaRPr>
          </a:p>
        </p:txBody>
      </p:sp>
      <p:sp>
        <p:nvSpPr>
          <p:cNvPr id="5" name="object 5"/>
          <p:cNvSpPr txBox="1"/>
          <p:nvPr/>
        </p:nvSpPr>
        <p:spPr>
          <a:xfrm>
            <a:off x="3154679" y="3795670"/>
            <a:ext cx="2103120" cy="548640"/>
          </a:xfrm>
          <a:prstGeom prst="rect">
            <a:avLst/>
          </a:prstGeom>
          <a:solidFill>
            <a:srgbClr val="9C84BD"/>
          </a:solidFill>
          <a:ln w="3175">
            <a:solidFill>
              <a:srgbClr val="7F7F7F"/>
            </a:solidFill>
          </a:ln>
        </p:spPr>
        <p:txBody>
          <a:bodyPr vert="horz" wrap="square" lIns="0" tIns="125730" rIns="0" bIns="0" rtlCol="0">
            <a:spAutoFit/>
          </a:bodyPr>
          <a:lstStyle/>
          <a:p>
            <a:pPr marL="646430">
              <a:lnSpc>
                <a:spcPct val="100000"/>
              </a:lnSpc>
              <a:spcBef>
                <a:spcPts val="990"/>
              </a:spcBef>
            </a:pPr>
            <a:r>
              <a:rPr sz="1800" spc="125" dirty="0">
                <a:latin typeface="Tahoma"/>
                <a:cs typeface="Tahoma"/>
              </a:rPr>
              <a:t>Hystrix</a:t>
            </a:r>
            <a:endParaRPr sz="1800">
              <a:latin typeface="Tahoma"/>
              <a:cs typeface="Tahoma"/>
            </a:endParaRPr>
          </a:p>
        </p:txBody>
      </p:sp>
      <p:sp>
        <p:nvSpPr>
          <p:cNvPr id="6" name="object 6"/>
          <p:cNvSpPr txBox="1"/>
          <p:nvPr/>
        </p:nvSpPr>
        <p:spPr>
          <a:xfrm>
            <a:off x="3154679" y="4515760"/>
            <a:ext cx="2103120" cy="548640"/>
          </a:xfrm>
          <a:prstGeom prst="rect">
            <a:avLst/>
          </a:prstGeom>
          <a:solidFill>
            <a:srgbClr val="00B5BC"/>
          </a:solidFill>
          <a:ln w="3175">
            <a:solidFill>
              <a:srgbClr val="7F7F7F"/>
            </a:solidFill>
          </a:ln>
        </p:spPr>
        <p:txBody>
          <a:bodyPr vert="horz" wrap="square" lIns="0" tIns="125730" rIns="0" bIns="0" rtlCol="0">
            <a:spAutoFit/>
          </a:bodyPr>
          <a:lstStyle/>
          <a:p>
            <a:pPr marL="635635">
              <a:lnSpc>
                <a:spcPct val="100000"/>
              </a:lnSpc>
              <a:spcBef>
                <a:spcPts val="990"/>
              </a:spcBef>
            </a:pPr>
            <a:r>
              <a:rPr sz="1800" spc="125" dirty="0">
                <a:latin typeface="Tahoma"/>
                <a:cs typeface="Tahoma"/>
              </a:rPr>
              <a:t>Metrics</a:t>
            </a:r>
            <a:endParaRPr sz="1800">
              <a:latin typeface="Tahoma"/>
              <a:cs typeface="Tahoma"/>
            </a:endParaRPr>
          </a:p>
        </p:txBody>
      </p:sp>
      <p:sp>
        <p:nvSpPr>
          <p:cNvPr id="7" name="object 7"/>
          <p:cNvSpPr txBox="1"/>
          <p:nvPr/>
        </p:nvSpPr>
        <p:spPr>
          <a:xfrm>
            <a:off x="3154679" y="5235850"/>
            <a:ext cx="2103120" cy="548640"/>
          </a:xfrm>
          <a:prstGeom prst="rect">
            <a:avLst/>
          </a:prstGeom>
          <a:solidFill>
            <a:srgbClr val="88C664"/>
          </a:solidFill>
          <a:ln w="3175">
            <a:solidFill>
              <a:srgbClr val="7F7F7F"/>
            </a:solidFill>
          </a:ln>
        </p:spPr>
        <p:txBody>
          <a:bodyPr vert="horz" wrap="square" lIns="0" tIns="125730" rIns="0" bIns="0" rtlCol="0">
            <a:spAutoFit/>
          </a:bodyPr>
          <a:lstStyle/>
          <a:p>
            <a:pPr marL="701040">
              <a:lnSpc>
                <a:spcPct val="100000"/>
              </a:lnSpc>
              <a:spcBef>
                <a:spcPts val="990"/>
              </a:spcBef>
            </a:pPr>
            <a:r>
              <a:rPr sz="1800" spc="70" dirty="0">
                <a:latin typeface="Tahoma"/>
                <a:cs typeface="Tahoma"/>
              </a:rPr>
              <a:t>Tracer</a:t>
            </a:r>
            <a:endParaRPr sz="1800">
              <a:latin typeface="Tahoma"/>
              <a:cs typeface="Tahoma"/>
            </a:endParaRPr>
          </a:p>
        </p:txBody>
      </p:sp>
      <p:sp>
        <p:nvSpPr>
          <p:cNvPr id="8" name="object 8"/>
          <p:cNvSpPr txBox="1"/>
          <p:nvPr/>
        </p:nvSpPr>
        <p:spPr>
          <a:xfrm>
            <a:off x="2468879" y="1738270"/>
            <a:ext cx="3657600" cy="4114800"/>
          </a:xfrm>
          <a:prstGeom prst="rect">
            <a:avLst/>
          </a:prstGeom>
          <a:solidFill>
            <a:srgbClr val="CEE6F4"/>
          </a:solidFill>
          <a:ln w="3175">
            <a:solidFill>
              <a:srgbClr val="7F7F7F"/>
            </a:solidFill>
          </a:ln>
        </p:spPr>
        <p:txBody>
          <a:bodyPr vert="horz" wrap="square" lIns="0" tIns="210820" rIns="0" bIns="0" rtlCol="0">
            <a:spAutoFit/>
          </a:bodyPr>
          <a:lstStyle/>
          <a:p>
            <a:pPr marL="821690">
              <a:lnSpc>
                <a:spcPct val="100000"/>
              </a:lnSpc>
              <a:spcBef>
                <a:spcPts val="1660"/>
              </a:spcBef>
            </a:pPr>
            <a:r>
              <a:rPr sz="1800" b="1" spc="5" dirty="0">
                <a:latin typeface="Verdana"/>
                <a:cs typeface="Verdana"/>
              </a:rPr>
              <a:t>Microservice</a:t>
            </a:r>
            <a:r>
              <a:rPr sz="1800" b="1" spc="-5" dirty="0">
                <a:latin typeface="Verdana"/>
                <a:cs typeface="Verdana"/>
              </a:rPr>
              <a:t> A</a:t>
            </a:r>
            <a:endParaRPr sz="1800">
              <a:latin typeface="Verdana"/>
              <a:cs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6627</TotalTime>
  <Words>1203</Words>
  <Application>Microsoft Macintosh PowerPoint</Application>
  <PresentationFormat>On-screen Show (4:3)</PresentationFormat>
  <Paragraphs>421</Paragraphs>
  <Slides>39</Slides>
  <Notes>4</Notes>
  <HiddenSlides>3</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39</vt:i4>
      </vt:variant>
    </vt:vector>
  </HeadingPairs>
  <TitlesOfParts>
    <vt:vector size="56" baseType="lpstr">
      <vt:lpstr>Arial</vt:lpstr>
      <vt:lpstr>Calibri</vt:lpstr>
      <vt:lpstr>Calibri Light</vt:lpstr>
      <vt:lpstr>Roboto</vt:lpstr>
      <vt:lpstr>Segoe UI</vt:lpstr>
      <vt:lpstr>Segoe UI Light</vt:lpstr>
      <vt:lpstr>Segoe UI Semibold</vt:lpstr>
      <vt:lpstr>Tahoma</vt:lpstr>
      <vt:lpstr>Times</vt:lpstr>
      <vt:lpstr>Times New Roman</vt:lpstr>
      <vt:lpstr>Verdana</vt:lpstr>
      <vt:lpstr>Wingdings</vt:lpstr>
      <vt:lpstr>Office Theme</vt:lpstr>
      <vt:lpstr>Server and Cloud 2013</vt:lpstr>
      <vt:lpstr>1_Office Theme</vt:lpstr>
      <vt:lpstr>2_Office Theme</vt:lpstr>
      <vt:lpstr>1_Server and Cloud 2013</vt:lpstr>
      <vt:lpstr>Integrating Istio &amp; Calico on AKS</vt:lpstr>
      <vt:lpstr>Microservices</vt:lpstr>
      <vt:lpstr>Microservices</vt:lpstr>
      <vt:lpstr>Challenges with Distributed Systems</vt:lpstr>
      <vt:lpstr>Microservices, life is not a bed of roses…</vt:lpstr>
      <vt:lpstr>AKS/Kubernetes to the Rescue</vt:lpstr>
      <vt:lpstr>Kubernetes is amazing, but it doesn’t do everything</vt:lpstr>
      <vt:lpstr>Popular tools</vt:lpstr>
      <vt:lpstr>“Micro” Services?</vt:lpstr>
      <vt:lpstr>“Micro” Services?</vt:lpstr>
      <vt:lpstr>What is Envoy?</vt:lpstr>
      <vt:lpstr>Sidecar model</vt:lpstr>
      <vt:lpstr>Service communication</vt:lpstr>
      <vt:lpstr>Service communication</vt:lpstr>
      <vt:lpstr>Service Mesh</vt:lpstr>
      <vt:lpstr>Configure a fleet of Envoys can be verbose  and error prone without automation.</vt:lpstr>
      <vt:lpstr>Meet Istio Service Mesh</vt:lpstr>
      <vt:lpstr>What is Istio?</vt:lpstr>
      <vt:lpstr>Istio Features</vt:lpstr>
      <vt:lpstr>Security</vt:lpstr>
      <vt:lpstr>Traffic management</vt:lpstr>
      <vt:lpstr>Observability</vt:lpstr>
      <vt:lpstr>PowerPoint Presentation</vt:lpstr>
      <vt:lpstr>PowerPoint Presentation</vt:lpstr>
      <vt:lpstr>PowerPoint Presentation</vt:lpstr>
      <vt:lpstr>Pilot</vt:lpstr>
      <vt:lpstr>PowerPoint Presentation</vt:lpstr>
      <vt:lpstr>PowerPoint Presentation</vt:lpstr>
      <vt:lpstr>PowerPoint Presentation</vt:lpstr>
      <vt:lpstr>Mixer</vt:lpstr>
      <vt:lpstr>PowerPoint Presentation</vt:lpstr>
      <vt:lpstr>PowerPoint Presentation</vt:lpstr>
      <vt:lpstr>PowerPoint Presentation</vt:lpstr>
      <vt:lpstr>PowerPoint Presentation</vt:lpstr>
      <vt:lpstr>@m165</vt:lpstr>
      <vt:lpstr>What pilot can do?</vt:lpstr>
      <vt:lpstr>What mixer can do?</vt:lpstr>
      <vt:lpstr>What citadel can do?</vt:lpstr>
      <vt:lpstr>Demo</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cp:lastModifiedBy>Jordan Nielsen</cp:lastModifiedBy>
  <cp:revision>17</cp:revision>
  <dcterms:created xsi:type="dcterms:W3CDTF">2019-05-13T14:45:25Z</dcterms:created>
  <dcterms:modified xsi:type="dcterms:W3CDTF">2019-06-14T15:25:18Z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2018-08-19T00:00:00Z</vt:filetime>
  </property>
  <property fmtid="{D5CDD505-2E9C-101B-9397-08002B2CF9AE}" pid="3" name="Creator">
    <vt:lpwstr>Impress</vt:lpwstr>
  </property>
  <property fmtid="{D5CDD505-2E9C-101B-9397-08002B2CF9AE}" pid="4" name="LastSaved">
    <vt:filetime>2018-08-19T00:00:00Z</vt:filetime>
  </property>
</Properties>
</file>