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9144000" cy="5143500"/>
  <p:embeddedFontLst>
    <p:embeddedFont>
      <p:font typeface="EB Garamond" panose="00000500000000000000" pitchFamily="2" charset="0"/>
      <p:regular r:id="rId11"/>
      <p:bold r:id="rId12"/>
      <p:italic r:id="rId13"/>
      <p:boldItalic r:id="rId14"/>
    </p:embeddedFont>
    <p:embeddedFont>
      <p:font typeface="EB Garamond Medium" panose="00000600000000000000" pitchFamily="2" charset="0"/>
      <p:regular r:id="rId15"/>
      <p:bold r:id="rId16"/>
      <p:italic r:id="rId17"/>
      <p:boldItalic r:id="rId18"/>
    </p:embeddedFont>
    <p:embeddedFont>
      <p:font typeface="Public Sans" panose="020B0604020202020204"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7BSybJ5hjnL3pRoL1VrqokxX3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D39D3-333E-4FD6-ACD7-9EDAB203DC12}" v="82" dt="2023-11-17T13:38:16.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 name="Google Shape;27;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0"/>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0"/>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9"/>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AMRUTHABECSE/NM-SPCET-CSE-GROUP10?search=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
          <p:cNvSpPr txBox="1"/>
          <p:nvPr/>
        </p:nvSpPr>
        <p:spPr>
          <a:xfrm>
            <a:off x="352680" y="2692811"/>
            <a:ext cx="3182416" cy="1116664"/>
          </a:xfrm>
          <a:prstGeom prst="rect">
            <a:avLst/>
          </a:prstGeom>
          <a:noFill/>
          <a:ln>
            <a:noFill/>
          </a:ln>
        </p:spPr>
        <p:txBody>
          <a:bodyPr spcFirstLastPara="1" wrap="square" lIns="0" tIns="0" rIns="0" bIns="0" anchor="t" anchorCtr="0">
            <a:spAutoFit/>
          </a:bodyPr>
          <a:lstStyle/>
          <a:p>
            <a:pPr marL="0" marR="0" lvl="0" indent="0" algn="l" rtl="0">
              <a:lnSpc>
                <a:spcPct val="117458"/>
              </a:lnSpc>
              <a:spcBef>
                <a:spcPts val="0"/>
              </a:spcBef>
              <a:spcAft>
                <a:spcPts val="0"/>
              </a:spcAft>
              <a:buNone/>
            </a:pPr>
            <a:r>
              <a:rPr lang="en-US" sz="2400" b="1">
                <a:solidFill>
                  <a:srgbClr val="223669"/>
                </a:solidFill>
                <a:latin typeface="Public Sans"/>
                <a:ea typeface="Public Sans"/>
                <a:cs typeface="Public Sans"/>
                <a:sym typeface="Public Sans"/>
              </a:rPr>
              <a:t>“Your Project Name”</a:t>
            </a:r>
            <a:endParaRPr/>
          </a:p>
          <a:p>
            <a:pPr marL="12" marR="0" lvl="0" indent="0" algn="l" rtl="0">
              <a:lnSpc>
                <a:spcPct val="117458"/>
              </a:lnSpc>
              <a:spcBef>
                <a:spcPts val="2852"/>
              </a:spcBef>
              <a:spcAft>
                <a:spcPts val="0"/>
              </a:spcAft>
              <a:buNone/>
            </a:pPr>
            <a:r>
              <a:rPr lang="en-US" sz="2400" b="1">
                <a:solidFill>
                  <a:srgbClr val="223669"/>
                </a:solidFill>
                <a:latin typeface="Public Sans"/>
                <a:ea typeface="Public Sans"/>
                <a:cs typeface="Public Sans"/>
                <a:sym typeface="Public Sans"/>
              </a:rPr>
              <a:t>Task - 2</a:t>
            </a:r>
            <a:endParaRPr/>
          </a:p>
        </p:txBody>
      </p:sp>
      <p:sp>
        <p:nvSpPr>
          <p:cNvPr id="23" name="Google Shape;23;p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1"/>
          <p:cNvSpPr txBox="1"/>
          <p:nvPr/>
        </p:nvSpPr>
        <p:spPr>
          <a:xfrm>
            <a:off x="352424" y="2693035"/>
            <a:ext cx="4752975" cy="1088390"/>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US" sz="2400" b="1">
                <a:solidFill>
                  <a:srgbClr val="223669"/>
                </a:solidFill>
                <a:latin typeface="Public Sans"/>
                <a:ea typeface="Public Sans"/>
                <a:cs typeface="Public Sans"/>
                <a:sym typeface="Public Sans"/>
              </a:rPr>
              <a:t>“E-Commerce Website”</a:t>
            </a:r>
            <a:endParaRPr/>
          </a:p>
          <a:p>
            <a:pPr marL="0" marR="0" lvl="0" indent="0" algn="l" rtl="0">
              <a:lnSpc>
                <a:spcPct val="117499"/>
              </a:lnSpc>
              <a:spcBef>
                <a:spcPts val="2850"/>
              </a:spcBef>
              <a:spcAft>
                <a:spcPts val="0"/>
              </a:spcAft>
              <a:buNone/>
            </a:pPr>
            <a:r>
              <a:rPr lang="en-US" sz="2400" b="1">
                <a:solidFill>
                  <a:srgbClr val="223669"/>
                </a:solidFill>
                <a:latin typeface="Public Sans"/>
                <a:ea typeface="Public Sans"/>
                <a:cs typeface="Public Sans"/>
                <a:sym typeface="Public Sans"/>
              </a:rPr>
              <a:t>Task - 2</a:t>
            </a:r>
            <a:endParaRPr sz="2400" b="1">
              <a:solidFill>
                <a:srgbClr val="223669"/>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8"/>
        <p:cNvGrpSpPr/>
        <p:nvPr/>
      </p:nvGrpSpPr>
      <p:grpSpPr>
        <a:xfrm>
          <a:off x="0" y="0"/>
          <a:ext cx="0" cy="0"/>
          <a:chOff x="0" y="0"/>
          <a:chExt cx="0" cy="0"/>
        </a:xfrm>
      </p:grpSpPr>
      <p:sp>
        <p:nvSpPr>
          <p:cNvPr id="29" name="Google Shape;29;p2"/>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2"/>
          <p:cNvSpPr txBox="1"/>
          <p:nvPr/>
        </p:nvSpPr>
        <p:spPr>
          <a:xfrm>
            <a:off x="484478" y="744372"/>
            <a:ext cx="3157220" cy="611505"/>
          </a:xfrm>
          <a:prstGeom prst="rect">
            <a:avLst/>
          </a:prstGeom>
          <a:noFill/>
          <a:ln>
            <a:noFill/>
          </a:ln>
        </p:spPr>
        <p:txBody>
          <a:bodyPr spcFirstLastPara="1" wrap="square" lIns="0" tIns="0" rIns="0" bIns="0" anchor="t" anchorCtr="0">
            <a:spAutoFit/>
          </a:bodyPr>
          <a:lstStyle/>
          <a:p>
            <a:pPr marL="0" marR="0" lvl="0" indent="0" algn="l" rtl="0">
              <a:lnSpc>
                <a:spcPct val="128918"/>
              </a:lnSpc>
              <a:spcBef>
                <a:spcPts val="0"/>
              </a:spcBef>
              <a:spcAft>
                <a:spcPts val="0"/>
              </a:spcAft>
              <a:buNone/>
            </a:pPr>
            <a:r>
              <a:rPr lang="en-US" sz="1850" b="1">
                <a:solidFill>
                  <a:srgbClr val="C88C32"/>
                </a:solidFill>
                <a:latin typeface="EB Garamond"/>
                <a:ea typeface="EB Garamond"/>
                <a:cs typeface="EB Garamond"/>
                <a:sym typeface="EB Garamond"/>
              </a:rPr>
              <a:t>E-Commerce Search and Filtering System</a:t>
            </a:r>
            <a:endParaRPr/>
          </a:p>
        </p:txBody>
      </p:sp>
      <p:sp>
        <p:nvSpPr>
          <p:cNvPr id="31" name="Google Shape;31;p2"/>
          <p:cNvSpPr txBox="1"/>
          <p:nvPr/>
        </p:nvSpPr>
        <p:spPr>
          <a:xfrm>
            <a:off x="528320" y="1402080"/>
            <a:ext cx="4043680" cy="714619"/>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US" sz="1200" dirty="0">
                <a:solidFill>
                  <a:srgbClr val="FFFFFF"/>
                </a:solidFill>
                <a:latin typeface="EB Garamond Medium"/>
                <a:ea typeface="EB Garamond Medium"/>
                <a:cs typeface="EB Garamond Medium"/>
                <a:sym typeface="EB Garamond Medium"/>
              </a:rPr>
              <a:t>E-commerce (electronic commerce) is the buying and selling of goods and services, or the transmitting of funds or data, over an electronic network, primarily the internet.</a:t>
            </a:r>
            <a:endParaRPr lang="en-US" sz="1200" dirty="0"/>
          </a:p>
        </p:txBody>
      </p:sp>
      <p:sp>
        <p:nvSpPr>
          <p:cNvPr id="32" name="Google Shape;32;p2"/>
          <p:cNvSpPr txBox="1"/>
          <p:nvPr/>
        </p:nvSpPr>
        <p:spPr>
          <a:xfrm>
            <a:off x="373050" y="2448880"/>
            <a:ext cx="1436143"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US" sz="1400" b="1">
                <a:solidFill>
                  <a:srgbClr val="C88C32"/>
                </a:solidFill>
                <a:latin typeface="Arial"/>
                <a:ea typeface="Arial"/>
                <a:cs typeface="Arial"/>
                <a:sym typeface="Arial"/>
              </a:rPr>
              <a:t>LMS Username</a:t>
            </a:r>
            <a:endParaRPr/>
          </a:p>
        </p:txBody>
      </p:sp>
      <p:sp>
        <p:nvSpPr>
          <p:cNvPr id="33" name="Google Shape;33;p2"/>
          <p:cNvSpPr txBox="1"/>
          <p:nvPr/>
        </p:nvSpPr>
        <p:spPr>
          <a:xfrm>
            <a:off x="2504906" y="2448880"/>
            <a:ext cx="636661"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US" sz="1400" b="1">
                <a:solidFill>
                  <a:srgbClr val="C88C32"/>
                </a:solidFill>
                <a:latin typeface="Arial"/>
                <a:ea typeface="Arial"/>
                <a:cs typeface="Arial"/>
                <a:sym typeface="Arial"/>
              </a:rPr>
              <a:t>Name</a:t>
            </a:r>
            <a:endParaRPr/>
          </a:p>
        </p:txBody>
      </p:sp>
      <p:sp>
        <p:nvSpPr>
          <p:cNvPr id="34" name="Google Shape;34;p2"/>
          <p:cNvSpPr txBox="1"/>
          <p:nvPr/>
        </p:nvSpPr>
        <p:spPr>
          <a:xfrm>
            <a:off x="3771000" y="2448880"/>
            <a:ext cx="646385"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US" sz="1400" b="1">
                <a:solidFill>
                  <a:srgbClr val="C88C32"/>
                </a:solidFill>
                <a:latin typeface="Arial"/>
                <a:ea typeface="Arial"/>
                <a:cs typeface="Arial"/>
                <a:sym typeface="Arial"/>
              </a:rPr>
              <a:t>Batch</a:t>
            </a:r>
            <a:endParaRPr/>
          </a:p>
        </p:txBody>
      </p:sp>
      <p:sp>
        <p:nvSpPr>
          <p:cNvPr id="35" name="Google Shape;35;p2"/>
          <p:cNvSpPr txBox="1"/>
          <p:nvPr/>
        </p:nvSpPr>
        <p:spPr>
          <a:xfrm>
            <a:off x="1982470" y="2893060"/>
            <a:ext cx="3048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2"/>
          <p:cNvSpPr txBox="1"/>
          <p:nvPr/>
        </p:nvSpPr>
        <p:spPr>
          <a:xfrm>
            <a:off x="1982470" y="3580130"/>
            <a:ext cx="1623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37" name="Google Shape;37;p2"/>
          <p:cNvSpPr txBox="1"/>
          <p:nvPr/>
        </p:nvSpPr>
        <p:spPr>
          <a:xfrm>
            <a:off x="3794760" y="2787650"/>
            <a:ext cx="430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38" name="Google Shape;38;p2"/>
          <p:cNvSpPr txBox="1"/>
          <p:nvPr/>
        </p:nvSpPr>
        <p:spPr>
          <a:xfrm flipH="1">
            <a:off x="3670950" y="3197475"/>
            <a:ext cx="721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chemeClr val="lt1"/>
                </a:solidFill>
                <a:latin typeface="Times New Roman"/>
                <a:ea typeface="Times New Roman"/>
                <a:cs typeface="Times New Roman"/>
                <a:sym typeface="Times New Roman"/>
              </a:rPr>
              <a:t>10</a:t>
            </a:r>
            <a:endParaRPr>
              <a:solidFill>
                <a:schemeClr val="lt1"/>
              </a:solidFill>
              <a:latin typeface="Times New Roman"/>
              <a:ea typeface="Times New Roman"/>
              <a:cs typeface="Times New Roman"/>
              <a:sym typeface="Times New Roman"/>
            </a:endParaRPr>
          </a:p>
        </p:txBody>
      </p:sp>
      <p:sp>
        <p:nvSpPr>
          <p:cNvPr id="39" name="Google Shape;39;p2"/>
          <p:cNvSpPr txBox="1"/>
          <p:nvPr/>
        </p:nvSpPr>
        <p:spPr>
          <a:xfrm>
            <a:off x="176725" y="3100552"/>
            <a:ext cx="1799220" cy="70169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rgbClr val="FFFFFF"/>
                </a:solidFill>
                <a:latin typeface="Times New Roman" pitchFamily="18" charset="0"/>
                <a:ea typeface="Times New Roman"/>
                <a:cs typeface="Times New Roman" pitchFamily="18" charset="0"/>
                <a:sym typeface="Times New Roman"/>
              </a:rPr>
              <a:t>AMRUTHA.N-BECSE-au112720104005</a:t>
            </a:r>
            <a:endParaRPr sz="1200" b="1">
              <a:solidFill>
                <a:srgbClr val="FFFFFF"/>
              </a:solidFill>
              <a:latin typeface="Times New Roman" pitchFamily="18" charset="0"/>
              <a:ea typeface="Times New Roman"/>
              <a:cs typeface="Times New Roman" pitchFamily="18" charset="0"/>
              <a:sym typeface="Times New Roman"/>
            </a:endParaRPr>
          </a:p>
          <a:p>
            <a:pPr marL="0" marR="0" lvl="0" indent="0" algn="l" rtl="0">
              <a:spcBef>
                <a:spcPts val="0"/>
              </a:spcBef>
              <a:spcAft>
                <a:spcPts val="0"/>
              </a:spcAft>
              <a:buNone/>
            </a:pPr>
            <a:endParaRPr sz="1200">
              <a:solidFill>
                <a:schemeClr val="lt1"/>
              </a:solidFill>
              <a:latin typeface="Times New Roman" pitchFamily="18" charset="0"/>
              <a:ea typeface="Calibri"/>
              <a:cs typeface="Times New Roman" pitchFamily="18" charset="0"/>
              <a:sym typeface="Calibri"/>
            </a:endParaRPr>
          </a:p>
        </p:txBody>
      </p:sp>
      <p:sp>
        <p:nvSpPr>
          <p:cNvPr id="40" name="Google Shape;40;p2"/>
          <p:cNvSpPr txBox="1"/>
          <p:nvPr/>
        </p:nvSpPr>
        <p:spPr>
          <a:xfrm>
            <a:off x="144517" y="2810860"/>
            <a:ext cx="182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2"/>
          <p:cNvSpPr txBox="1"/>
          <p:nvPr/>
        </p:nvSpPr>
        <p:spPr>
          <a:xfrm>
            <a:off x="319300" y="3698125"/>
            <a:ext cx="182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2"/>
          <p:cNvSpPr txBox="1"/>
          <p:nvPr/>
        </p:nvSpPr>
        <p:spPr>
          <a:xfrm>
            <a:off x="228600" y="3955018"/>
            <a:ext cx="1828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7" name="TextBox 16"/>
          <p:cNvSpPr txBox="1"/>
          <p:nvPr/>
        </p:nvSpPr>
        <p:spPr>
          <a:xfrm>
            <a:off x="1965434" y="3300248"/>
            <a:ext cx="1534511" cy="307777"/>
          </a:xfrm>
          <a:prstGeom prst="rect">
            <a:avLst/>
          </a:prstGeom>
          <a:noFill/>
        </p:spPr>
        <p:txBody>
          <a:bodyPr wrap="square" rtlCol="0">
            <a:spAutoFit/>
          </a:bodyPr>
          <a:lstStyle/>
          <a:p>
            <a:r>
              <a:rPr lang="en-US" dirty="0">
                <a:solidFill>
                  <a:schemeClr val="bg1"/>
                </a:solidFill>
                <a:latin typeface="Times New Roman" pitchFamily="18" charset="0"/>
                <a:cs typeface="Times New Roman" pitchFamily="18" charset="0"/>
              </a:rPr>
              <a:t>AMRUTHA .N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47" name="Google Shape;47;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3"/>
          <p:cNvSpPr txBox="1"/>
          <p:nvPr/>
        </p:nvSpPr>
        <p:spPr>
          <a:xfrm>
            <a:off x="537204" y="264756"/>
            <a:ext cx="920038" cy="335965"/>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US" sz="1800" b="1">
                <a:solidFill>
                  <a:srgbClr val="223669"/>
                </a:solidFill>
                <a:latin typeface="EB Garamond"/>
                <a:ea typeface="EB Garamond"/>
                <a:cs typeface="EB Garamond"/>
                <a:sym typeface="EB Garamond"/>
              </a:rPr>
              <a:t>Taskꢀ-ꢀ2</a:t>
            </a:r>
            <a:endParaRPr/>
          </a:p>
        </p:txBody>
      </p:sp>
      <p:sp>
        <p:nvSpPr>
          <p:cNvPr id="49" name="Google Shape;49;p3"/>
          <p:cNvSpPr txBox="1"/>
          <p:nvPr/>
        </p:nvSpPr>
        <p:spPr>
          <a:xfrm>
            <a:off x="573300" y="635171"/>
            <a:ext cx="2900743" cy="187032"/>
          </a:xfrm>
          <a:prstGeom prst="rect">
            <a:avLst/>
          </a:prstGeom>
          <a:noFill/>
          <a:ln>
            <a:noFill/>
          </a:ln>
        </p:spPr>
        <p:txBody>
          <a:bodyPr spcFirstLastPara="1" wrap="square" lIns="0" tIns="0" rIns="0" bIns="0" anchor="t" anchorCtr="0">
            <a:spAutoFit/>
          </a:bodyPr>
          <a:lstStyle/>
          <a:p>
            <a:pPr marL="0" marR="0" lvl="0" indent="0" algn="l" rtl="0">
              <a:lnSpc>
                <a:spcPct val="130222"/>
              </a:lnSpc>
              <a:spcBef>
                <a:spcPts val="0"/>
              </a:spcBef>
              <a:spcAft>
                <a:spcPts val="0"/>
              </a:spcAft>
              <a:buNone/>
            </a:pPr>
            <a:endParaRPr lang="en-US" sz="900" b="1" dirty="0">
              <a:solidFill>
                <a:srgbClr val="0B5394"/>
              </a:solidFill>
              <a:latin typeface="EB Garamond"/>
              <a:ea typeface="EB Garamond"/>
            </a:endParaRPr>
          </a:p>
        </p:txBody>
      </p:sp>
      <p:sp>
        <p:nvSpPr>
          <p:cNvPr id="50" name="Google Shape;50;p3"/>
          <p:cNvSpPr txBox="1"/>
          <p:nvPr/>
        </p:nvSpPr>
        <p:spPr>
          <a:xfrm>
            <a:off x="744750" y="942604"/>
            <a:ext cx="221437" cy="155107"/>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endParaRPr lang="en-US" sz="900" dirty="0"/>
          </a:p>
        </p:txBody>
      </p:sp>
      <p:sp>
        <p:nvSpPr>
          <p:cNvPr id="51" name="Google Shape;51;p3"/>
          <p:cNvSpPr txBox="1"/>
          <p:nvPr/>
        </p:nvSpPr>
        <p:spPr>
          <a:xfrm>
            <a:off x="1038549" y="941083"/>
            <a:ext cx="7797964" cy="2692404"/>
          </a:xfrm>
          <a:prstGeom prst="rect">
            <a:avLst/>
          </a:prstGeom>
          <a:noFill/>
          <a:ln>
            <a:noFill/>
          </a:ln>
        </p:spPr>
        <p:txBody>
          <a:bodyPr spcFirstLastPara="1" wrap="square" lIns="0" tIns="0" rIns="0" bIns="0" anchor="t" anchorCtr="0">
            <a:spAutoFit/>
          </a:bodyPr>
          <a:lstStyle/>
          <a:p>
            <a:r>
              <a:rPr lang="en-US" sz="1200" dirty="0">
                <a:latin typeface="Times New Roman"/>
                <a:ea typeface="EB Garamond Medium"/>
              </a:rPr>
              <a:t>1. **Component Modularity and Higher Order Components (HOCs):** Break down the design into modular components and implement Higher Order Components for efficient code organization and reusability.</a:t>
            </a:r>
            <a:endParaRPr lang="en-US" sz="1200" dirty="0">
              <a:latin typeface="Times New Roman"/>
            </a:endParaRPr>
          </a:p>
          <a:p>
            <a:endParaRPr lang="en-US" sz="1200" dirty="0">
              <a:latin typeface="Times New Roman"/>
            </a:endParaRPr>
          </a:p>
          <a:p>
            <a:r>
              <a:rPr lang="en-US" sz="1200" dirty="0">
                <a:latin typeface="Times New Roman"/>
                <a:ea typeface="EB Garamond Medium"/>
              </a:rPr>
              <a:t>2. **Define Component Structure:** Clearly outline the structure of each component, specifying their relationships and responsibilities within the overall design.</a:t>
            </a:r>
            <a:endParaRPr lang="en-US" sz="1200" dirty="0">
              <a:latin typeface="Times New Roman"/>
            </a:endParaRPr>
          </a:p>
          <a:p>
            <a:endParaRPr lang="en-US" sz="1200" dirty="0">
              <a:latin typeface="Times New Roman"/>
            </a:endParaRPr>
          </a:p>
          <a:p>
            <a:r>
              <a:rPr lang="en-US" sz="1200" dirty="0">
                <a:latin typeface="Times New Roman"/>
                <a:ea typeface="EB Garamond Medium"/>
              </a:rPr>
              <a:t>3. **Implement Basic UI Components with Dummy Data:** Set up the foundational UI components using dummy data to ensure the visual representation aligns with the intended design.</a:t>
            </a:r>
            <a:endParaRPr lang="en-US" sz="1200" dirty="0">
              <a:latin typeface="Times New Roman"/>
            </a:endParaRPr>
          </a:p>
          <a:p>
            <a:endParaRPr lang="en-US" sz="1200" dirty="0">
              <a:latin typeface="Times New Roman"/>
            </a:endParaRPr>
          </a:p>
          <a:p>
            <a:r>
              <a:rPr lang="en-US" sz="1200" dirty="0">
                <a:latin typeface="Times New Roman"/>
                <a:ea typeface="EB Garamond Medium"/>
              </a:rPr>
              <a:t>4. **API Integration and Error Handling:** Point the base API to the server's base URL, design API calls for each component, and implement robust error handling mechanisms to gracefully manage unexpected issues.</a:t>
            </a:r>
            <a:endParaRPr lang="en-US" sz="1200" dirty="0">
              <a:latin typeface="Times New Roman"/>
            </a:endParaRPr>
          </a:p>
          <a:p>
            <a:endParaRPr lang="en-US" sz="1200" dirty="0">
              <a:latin typeface="Times New Roman"/>
            </a:endParaRPr>
          </a:p>
          <a:p>
            <a:pPr>
              <a:lnSpc>
                <a:spcPct val="128555"/>
              </a:lnSpc>
            </a:pPr>
            <a:r>
              <a:rPr lang="en-US" sz="1200" dirty="0">
                <a:latin typeface="Times New Roman"/>
                <a:ea typeface="EB Garamond Medium"/>
              </a:rPr>
              <a:t>5. **Secure Post API Content:** Implement security measures to safeguard the content of post APIs, ensuring data integrity and protection during transmission and storage.</a:t>
            </a:r>
            <a:endParaRPr lang="en-US" sz="1200" dirty="0">
              <a:latin typeface="Times New Roman"/>
            </a:endParaRPr>
          </a:p>
        </p:txBody>
      </p:sp>
      <p:sp>
        <p:nvSpPr>
          <p:cNvPr id="52" name="Google Shape;52;p3"/>
          <p:cNvSpPr txBox="1"/>
          <p:nvPr/>
        </p:nvSpPr>
        <p:spPr>
          <a:xfrm>
            <a:off x="573300" y="1523276"/>
            <a:ext cx="3581972" cy="187032"/>
          </a:xfrm>
          <a:prstGeom prst="rect">
            <a:avLst/>
          </a:prstGeom>
          <a:noFill/>
          <a:ln>
            <a:noFill/>
          </a:ln>
        </p:spPr>
        <p:txBody>
          <a:bodyPr spcFirstLastPara="1" wrap="square" lIns="0" tIns="0" rIns="0" bIns="0" anchor="t" anchorCtr="0">
            <a:spAutoFit/>
          </a:bodyPr>
          <a:lstStyle/>
          <a:p>
            <a:pPr marL="0" marR="0" lvl="0" indent="0" algn="l" rtl="0">
              <a:lnSpc>
                <a:spcPct val="130222"/>
              </a:lnSpc>
              <a:spcBef>
                <a:spcPts val="0"/>
              </a:spcBef>
              <a:spcAft>
                <a:spcPts val="0"/>
              </a:spcAft>
              <a:buNone/>
            </a:pPr>
            <a:endParaRPr lang="en-US" sz="900" b="1" dirty="0">
              <a:solidFill>
                <a:srgbClr val="0B5394"/>
              </a:solidFill>
              <a:latin typeface="EB Garamond"/>
              <a:ea typeface="EB Garamond"/>
            </a:endParaRPr>
          </a:p>
        </p:txBody>
      </p:sp>
      <p:sp>
        <p:nvSpPr>
          <p:cNvPr id="53" name="Google Shape;53;p3"/>
          <p:cNvSpPr txBox="1"/>
          <p:nvPr/>
        </p:nvSpPr>
        <p:spPr>
          <a:xfrm>
            <a:off x="744750" y="1830710"/>
            <a:ext cx="221437" cy="155107"/>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endParaRPr lang="en-US" sz="900" dirty="0"/>
          </a:p>
        </p:txBody>
      </p:sp>
      <p:sp>
        <p:nvSpPr>
          <p:cNvPr id="54" name="Google Shape;54;p3"/>
          <p:cNvSpPr txBox="1"/>
          <p:nvPr/>
        </p:nvSpPr>
        <p:spPr>
          <a:xfrm>
            <a:off x="1030500" y="1821140"/>
            <a:ext cx="2693060" cy="178639"/>
          </a:xfrm>
          <a:prstGeom prst="rect">
            <a:avLst/>
          </a:prstGeom>
          <a:noFill/>
          <a:ln>
            <a:noFill/>
          </a:ln>
        </p:spPr>
        <p:txBody>
          <a:bodyPr spcFirstLastPara="1" wrap="square" lIns="0" tIns="0" rIns="0" bIns="0" anchor="t" anchorCtr="0">
            <a:spAutoFit/>
          </a:bodyPr>
          <a:lstStyle/>
          <a:p>
            <a:pPr marL="0" marR="0" lvl="0" indent="0" algn="l" rtl="0">
              <a:lnSpc>
                <a:spcPct val="128555"/>
              </a:lnSpc>
              <a:spcBef>
                <a:spcPts val="0"/>
              </a:spcBef>
              <a:spcAft>
                <a:spcPts val="0"/>
              </a:spcAft>
              <a:buNone/>
            </a:pPr>
            <a:endParaRPr lang="en-US" sz="900" dirty="0">
              <a:latin typeface="EB Garamond Medium"/>
              <a:ea typeface="EB Garamond Medium"/>
            </a:endParaRPr>
          </a:p>
        </p:txBody>
      </p:sp>
      <p:sp>
        <p:nvSpPr>
          <p:cNvPr id="55" name="Google Shape;55;p3"/>
          <p:cNvSpPr txBox="1"/>
          <p:nvPr/>
        </p:nvSpPr>
        <p:spPr>
          <a:xfrm>
            <a:off x="537187" y="2682362"/>
            <a:ext cx="1748942" cy="320088"/>
          </a:xfrm>
          <a:prstGeom prst="rect">
            <a:avLst/>
          </a:prstGeom>
          <a:noFill/>
          <a:ln>
            <a:noFill/>
          </a:ln>
        </p:spPr>
        <p:txBody>
          <a:bodyPr spcFirstLastPara="1" wrap="square" lIns="0" tIns="0" rIns="0" bIns="0" anchor="t" anchorCtr="0">
            <a:spAutoFit/>
          </a:bodyPr>
          <a:lstStyle/>
          <a:p>
            <a:pPr marL="0" marR="0" lvl="0" indent="0" algn="l" rtl="0">
              <a:lnSpc>
                <a:spcPct val="130250"/>
              </a:lnSpc>
              <a:spcBef>
                <a:spcPts val="0"/>
              </a:spcBef>
              <a:spcAft>
                <a:spcPts val="0"/>
              </a:spcAft>
              <a:buNone/>
            </a:pPr>
            <a:endParaRPr lang="en-US" sz="1600" b="1" dirty="0">
              <a:solidFill>
                <a:srgbClr val="0B5394"/>
              </a:solidFill>
              <a:latin typeface="EB Garamond"/>
              <a:ea typeface="EB Garamond"/>
            </a:endParaRPr>
          </a:p>
        </p:txBody>
      </p:sp>
      <p:sp>
        <p:nvSpPr>
          <p:cNvPr id="56" name="Google Shape;56;p3"/>
          <p:cNvSpPr txBox="1"/>
          <p:nvPr/>
        </p:nvSpPr>
        <p:spPr>
          <a:xfrm>
            <a:off x="676899" y="2975374"/>
            <a:ext cx="3020618" cy="277897"/>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endParaRPr lang="en-US" dirty="0">
              <a:latin typeface="EB Garamond Medium"/>
              <a:ea typeface="EB Garamond Medium"/>
            </a:endParaRPr>
          </a:p>
        </p:txBody>
      </p:sp>
      <p:sp>
        <p:nvSpPr>
          <p:cNvPr id="57" name="Google Shape;57;p3"/>
          <p:cNvSpPr txBox="1"/>
          <p:nvPr/>
        </p:nvSpPr>
        <p:spPr>
          <a:xfrm>
            <a:off x="638230" y="3595836"/>
            <a:ext cx="1717306" cy="252057"/>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endParaRPr lang="en-US" b="1" dirty="0">
              <a:solidFill>
                <a:srgbClr val="C88C32"/>
              </a:solidFill>
              <a:latin typeface="Public Sans"/>
            </a:endParaRPr>
          </a:p>
        </p:txBody>
      </p:sp>
      <p:sp>
        <p:nvSpPr>
          <p:cNvPr id="58" name="Google Shape;58;p3"/>
          <p:cNvSpPr txBox="1"/>
          <p:nvPr/>
        </p:nvSpPr>
        <p:spPr>
          <a:xfrm>
            <a:off x="733300" y="3999601"/>
            <a:ext cx="206424" cy="206851"/>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endParaRPr lang="en-US" sz="1200" dirty="0"/>
          </a:p>
        </p:txBody>
      </p:sp>
      <p:sp>
        <p:nvSpPr>
          <p:cNvPr id="59" name="Google Shape;59;p3"/>
          <p:cNvSpPr txBox="1"/>
          <p:nvPr/>
        </p:nvSpPr>
        <p:spPr>
          <a:xfrm>
            <a:off x="1038100" y="3986841"/>
            <a:ext cx="3270351" cy="238207"/>
          </a:xfrm>
          <a:prstGeom prst="rect">
            <a:avLst/>
          </a:prstGeom>
          <a:noFill/>
          <a:ln>
            <a:noFill/>
          </a:ln>
        </p:spPr>
        <p:txBody>
          <a:bodyPr spcFirstLastPara="1" wrap="square" lIns="0" tIns="0" rIns="0" bIns="0" anchor="t" anchorCtr="0">
            <a:spAutoFit/>
          </a:bodyPr>
          <a:lstStyle/>
          <a:p>
            <a:pPr marL="0" marR="0" lvl="0" indent="0" algn="l" rtl="0">
              <a:lnSpc>
                <a:spcPct val="128583"/>
              </a:lnSpc>
              <a:spcBef>
                <a:spcPts val="0"/>
              </a:spcBef>
              <a:spcAft>
                <a:spcPts val="0"/>
              </a:spcAft>
              <a:buNone/>
            </a:pPr>
            <a:endParaRPr lang="en-US" sz="1200" dirty="0">
              <a:latin typeface="EB Garamond Medium"/>
              <a:ea typeface="EB Garamond Medium"/>
            </a:endParaRPr>
          </a:p>
        </p:txBody>
      </p:sp>
      <p:sp>
        <p:nvSpPr>
          <p:cNvPr id="2" name="TextBox 1">
            <a:extLst>
              <a:ext uri="{FF2B5EF4-FFF2-40B4-BE49-F238E27FC236}">
                <a16:creationId xmlns:a16="http://schemas.microsoft.com/office/drawing/2014/main" id="{E95B71D0-0966-9A88-00F3-F8CD336A81E6}"/>
              </a:ext>
            </a:extLst>
          </p:cNvPr>
          <p:cNvSpPr txBox="1"/>
          <p:nvPr/>
        </p:nvSpPr>
        <p:spPr>
          <a:xfrm>
            <a:off x="2449878" y="307659"/>
            <a:ext cx="46148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4"/>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4"/>
          <p:cNvSpPr txBox="1"/>
          <p:nvPr/>
        </p:nvSpPr>
        <p:spPr>
          <a:xfrm>
            <a:off x="537204" y="264756"/>
            <a:ext cx="2309241" cy="335965"/>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US" sz="1800" b="1">
                <a:solidFill>
                  <a:srgbClr val="223669"/>
                </a:solidFill>
                <a:latin typeface="EB Garamond"/>
                <a:ea typeface="EB Garamond"/>
                <a:cs typeface="EB Garamond"/>
                <a:sym typeface="EB Garamond"/>
              </a:rPr>
              <a:t>Step-WiseꢀDescription</a:t>
            </a:r>
            <a:endParaRPr/>
          </a:p>
        </p:txBody>
      </p:sp>
      <p:sp>
        <p:nvSpPr>
          <p:cNvPr id="66" name="Google Shape;66;p4"/>
          <p:cNvSpPr txBox="1"/>
          <p:nvPr/>
        </p:nvSpPr>
        <p:spPr>
          <a:xfrm>
            <a:off x="609600" y="819150"/>
            <a:ext cx="6324600" cy="34163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Setup React Project</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Create Component Structure</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Create Base Components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Higher Order Components (HOCs)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Define Component Structure</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Set Up Routing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Implement UI Components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Dummy Data Integration</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Test and Debug</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Refine and Optimize</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Documentation</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Version Control</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5"/>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5"/>
          <p:cNvSpPr txBox="1"/>
          <p:nvPr/>
        </p:nvSpPr>
        <p:spPr>
          <a:xfrm>
            <a:off x="537204" y="264756"/>
            <a:ext cx="2309241" cy="284565"/>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US" sz="1800" b="1">
                <a:solidFill>
                  <a:srgbClr val="223669"/>
                </a:solidFill>
                <a:latin typeface="EB Garamond"/>
                <a:ea typeface="EB Garamond"/>
                <a:cs typeface="EB Garamond"/>
                <a:sym typeface="EB Garamond"/>
              </a:rPr>
              <a:t>Summary of the Task</a:t>
            </a:r>
            <a:endParaRPr sz="1800" b="1">
              <a:solidFill>
                <a:srgbClr val="223669"/>
              </a:solidFill>
              <a:latin typeface="EB Garamond"/>
              <a:ea typeface="EB Garamond"/>
              <a:cs typeface="EB Garamond"/>
              <a:sym typeface="EB Garamond"/>
            </a:endParaRPr>
          </a:p>
        </p:txBody>
      </p:sp>
      <p:sp>
        <p:nvSpPr>
          <p:cNvPr id="73" name="Google Shape;73;p5"/>
          <p:cNvSpPr txBox="1"/>
          <p:nvPr/>
        </p:nvSpPr>
        <p:spPr>
          <a:xfrm>
            <a:off x="609600" y="819150"/>
            <a:ext cx="7543800" cy="20313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None/>
            </a:pPr>
            <a:r>
              <a:rPr lang="en-US" sz="1800">
                <a:solidFill>
                  <a:schemeClr val="dk1"/>
                </a:solidFill>
                <a:latin typeface="Calibri"/>
                <a:ea typeface="Calibri"/>
                <a:cs typeface="Calibri"/>
                <a:sym typeface="Calibri"/>
              </a:rPr>
              <a:t>		The task involves setting up a React project by creating a well defined component structure, including base components and Higher Order Components (HOCs). It requires defining the overall component structure, implementing routing, designing UI components, integrating dummy data, testing and debugging the application, refining and optimizing the code, and documenting the project. Additionally, version control is essential to manage changes effectively throughout the development process.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6"/>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6"/>
          <p:cNvSpPr txBox="1"/>
          <p:nvPr/>
        </p:nvSpPr>
        <p:spPr>
          <a:xfrm>
            <a:off x="284724" y="192514"/>
            <a:ext cx="2988868" cy="435254"/>
          </a:xfrm>
          <a:prstGeom prst="rect">
            <a:avLst/>
          </a:prstGeom>
          <a:noFill/>
          <a:ln>
            <a:noFill/>
          </a:ln>
        </p:spPr>
        <p:txBody>
          <a:bodyPr spcFirstLastPara="1" wrap="square" lIns="0" tIns="0" rIns="0" bIns="0" anchor="t" anchorCtr="0">
            <a:spAutoFit/>
          </a:bodyPr>
          <a:lstStyle/>
          <a:p>
            <a:pPr marL="0" marR="0" lvl="0" indent="0" algn="l" rtl="0">
              <a:lnSpc>
                <a:spcPct val="130291"/>
              </a:lnSpc>
              <a:spcBef>
                <a:spcPts val="0"/>
              </a:spcBef>
              <a:spcAft>
                <a:spcPts val="0"/>
              </a:spcAft>
              <a:buNone/>
            </a:pPr>
            <a:r>
              <a:rPr lang="en-US" sz="2400" b="1">
                <a:solidFill>
                  <a:srgbClr val="C88C32"/>
                </a:solidFill>
                <a:latin typeface="EB Garamond"/>
                <a:ea typeface="EB Garamond"/>
                <a:cs typeface="EB Garamond"/>
                <a:sym typeface="EB Garamond"/>
              </a:rPr>
              <a:t>AssessmentꢀParameter</a:t>
            </a:r>
            <a:endParaRPr/>
          </a:p>
        </p:txBody>
      </p:sp>
      <p:sp>
        <p:nvSpPr>
          <p:cNvPr id="80" name="Google Shape;80;p6"/>
          <p:cNvSpPr txBox="1"/>
          <p:nvPr/>
        </p:nvSpPr>
        <p:spPr>
          <a:xfrm>
            <a:off x="1073672" y="961898"/>
            <a:ext cx="1542414" cy="352297"/>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SetupꢀProjectꢀforꢀCalculatorꢀ</a:t>
            </a:r>
            <a:endParaRPr/>
          </a:p>
          <a:p>
            <a:pPr marL="1023937"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project</a:t>
            </a:r>
            <a:endParaRPr/>
          </a:p>
        </p:txBody>
      </p:sp>
      <p:sp>
        <p:nvSpPr>
          <p:cNvPr id="81" name="Google Shape;81;p6"/>
          <p:cNvSpPr txBox="1"/>
          <p:nvPr/>
        </p:nvSpPr>
        <p:spPr>
          <a:xfrm>
            <a:off x="6706940" y="961898"/>
            <a:ext cx="1537842" cy="352297"/>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Setupꢀbasicꢀstructureꢀofꢀtext-</a:t>
            </a:r>
            <a:endParaRPr/>
          </a:p>
          <a:p>
            <a:pPr marL="0"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editorꢀproject</a:t>
            </a:r>
            <a:endParaRPr/>
          </a:p>
        </p:txBody>
      </p:sp>
      <p:sp>
        <p:nvSpPr>
          <p:cNvPr id="82" name="Google Shape;82;p6"/>
          <p:cNvSpPr txBox="1"/>
          <p:nvPr/>
        </p:nvSpPr>
        <p:spPr>
          <a:xfrm>
            <a:off x="565025" y="2189413"/>
            <a:ext cx="1869185" cy="352298"/>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Createꢀaꢀmainꢀcomponentꢀwithꢀtheꢀ</a:t>
            </a:r>
            <a:endParaRPr/>
          </a:p>
          <a:p>
            <a:pPr marL="330200"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outerꢀstructureꢀofꢀcalculator</a:t>
            </a:r>
            <a:endParaRPr/>
          </a:p>
        </p:txBody>
      </p:sp>
      <p:sp>
        <p:nvSpPr>
          <p:cNvPr id="83" name="Google Shape;83;p6"/>
          <p:cNvSpPr txBox="1"/>
          <p:nvPr/>
        </p:nvSpPr>
        <p:spPr>
          <a:xfrm>
            <a:off x="6878577" y="2189404"/>
            <a:ext cx="1612900" cy="352298"/>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Createꢀmainꢀcomponentꢀwithꢀ</a:t>
            </a:r>
            <a:endParaRPr/>
          </a:p>
          <a:p>
            <a:pPr marL="0"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allꢀfeatureꢀbuttons</a:t>
            </a:r>
            <a:endParaRPr/>
          </a:p>
        </p:txBody>
      </p:sp>
      <p:sp>
        <p:nvSpPr>
          <p:cNvPr id="84" name="Google Shape;84;p6"/>
          <p:cNvSpPr txBox="1"/>
          <p:nvPr/>
        </p:nvSpPr>
        <p:spPr>
          <a:xfrm>
            <a:off x="4055551" y="2269240"/>
            <a:ext cx="1198016" cy="335965"/>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US" sz="1800" b="1">
                <a:solidFill>
                  <a:srgbClr val="223669"/>
                </a:solidFill>
                <a:latin typeface="EB Garamond"/>
                <a:ea typeface="EB Garamond"/>
                <a:cs typeface="EB Garamond"/>
                <a:sym typeface="EB Garamond"/>
              </a:rPr>
              <a:t>Check-List</a:t>
            </a:r>
            <a:endParaRPr/>
          </a:p>
        </p:txBody>
      </p:sp>
      <p:sp>
        <p:nvSpPr>
          <p:cNvPr id="85" name="Google Shape;85;p6"/>
          <p:cNvSpPr txBox="1"/>
          <p:nvPr/>
        </p:nvSpPr>
        <p:spPr>
          <a:xfrm>
            <a:off x="1069970" y="3449640"/>
            <a:ext cx="1534540" cy="352297"/>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Createꢀaꢀbuttonꢀcomponentꢀ</a:t>
            </a:r>
            <a:endParaRPr/>
          </a:p>
          <a:p>
            <a:pPr marL="331787"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withꢀonꢀclickꢀhandler</a:t>
            </a:r>
            <a:endParaRPr/>
          </a:p>
        </p:txBody>
      </p:sp>
      <p:sp>
        <p:nvSpPr>
          <p:cNvPr id="86" name="Google Shape;86;p6"/>
          <p:cNvSpPr txBox="1"/>
          <p:nvPr/>
        </p:nvSpPr>
        <p:spPr>
          <a:xfrm>
            <a:off x="6693713" y="3449640"/>
            <a:ext cx="1513840" cy="352297"/>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Createꢀaꢀjsonꢀobjectꢀtoꢀstoreꢀ</a:t>
            </a:r>
            <a:endParaRPr/>
          </a:p>
          <a:p>
            <a:pPr marL="0"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dataꢀforꢀtextꢀeditor</a:t>
            </a:r>
            <a:endParaRPr/>
          </a:p>
        </p:txBody>
      </p:sp>
      <p:sp>
        <p:nvSpPr>
          <p:cNvPr id="87" name="Google Shape;87;p6"/>
          <p:cNvSpPr txBox="1"/>
          <p:nvPr/>
        </p:nvSpPr>
        <p:spPr>
          <a:xfrm>
            <a:off x="2042082" y="4259340"/>
            <a:ext cx="1557147" cy="352297"/>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Createꢀaꢀ`ꢀevaluateExpresion`ꢀ</a:t>
            </a:r>
            <a:endParaRPr/>
          </a:p>
          <a:p>
            <a:pPr marL="128587" marR="0" lvl="0" indent="0" algn="l" rtl="0">
              <a:lnSpc>
                <a:spcPct val="120000"/>
              </a:lnSpc>
              <a:spcBef>
                <a:spcPts val="0"/>
              </a:spcBef>
              <a:spcAft>
                <a:spcPts val="0"/>
              </a:spcAft>
              <a:buNone/>
            </a:pPr>
            <a:r>
              <a:rPr lang="en-US" sz="1000">
                <a:solidFill>
                  <a:srgbClr val="000000"/>
                </a:solidFill>
                <a:latin typeface="EB Garamond"/>
                <a:ea typeface="EB Garamond"/>
                <a:cs typeface="EB Garamond"/>
                <a:sym typeface="EB Garamond"/>
              </a:rPr>
              <a:t>functionꢀtoꢀevaluateꢀvalue</a:t>
            </a:r>
            <a:endParaRPr/>
          </a:p>
        </p:txBody>
      </p:sp>
      <p:sp>
        <p:nvSpPr>
          <p:cNvPr id="88" name="Google Shape;88;p6"/>
          <p:cNvSpPr txBox="1"/>
          <p:nvPr/>
        </p:nvSpPr>
        <p:spPr>
          <a:xfrm>
            <a:off x="5676365" y="4335540"/>
            <a:ext cx="1386078" cy="199897"/>
          </a:xfrm>
          <a:prstGeom prst="rect">
            <a:avLst/>
          </a:prstGeom>
          <a:noFill/>
          <a:ln>
            <a:noFill/>
          </a:ln>
        </p:spPr>
        <p:txBody>
          <a:bodyPr spcFirstLastPara="1" wrap="square" lIns="0" tIns="0" rIns="0" bIns="0" anchor="t" anchorCtr="0">
            <a:spAutoFit/>
          </a:bodyPr>
          <a:lstStyle/>
          <a:p>
            <a:pPr marL="0" marR="0" lvl="0" indent="0" algn="l" rtl="0">
              <a:lnSpc>
                <a:spcPct val="127300"/>
              </a:lnSpc>
              <a:spcBef>
                <a:spcPts val="0"/>
              </a:spcBef>
              <a:spcAft>
                <a:spcPts val="0"/>
              </a:spcAft>
              <a:buNone/>
            </a:pPr>
            <a:r>
              <a:rPr lang="en-US" sz="1000">
                <a:solidFill>
                  <a:srgbClr val="000000"/>
                </a:solidFill>
                <a:latin typeface="EB Garamond"/>
                <a:ea typeface="EB Garamond"/>
                <a:cs typeface="EB Garamond"/>
                <a:sym typeface="EB Garamond"/>
              </a:rPr>
              <a:t>Pushꢀbothꢀcodeꢀtoꢀgithub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7"/>
          <p:cNvSpPr txBox="1"/>
          <p:nvPr/>
        </p:nvSpPr>
        <p:spPr>
          <a:xfrm>
            <a:off x="3629445" y="894406"/>
            <a:ext cx="2183510" cy="30670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US" sz="1800" b="1">
                <a:solidFill>
                  <a:srgbClr val="FFFFFF"/>
                </a:solidFill>
                <a:latin typeface="Public Sans"/>
                <a:ea typeface="Public Sans"/>
                <a:cs typeface="Public Sans"/>
                <a:sym typeface="Public Sans"/>
              </a:rPr>
              <a:t>Submission Github</a:t>
            </a:r>
            <a:endParaRPr/>
          </a:p>
        </p:txBody>
      </p:sp>
      <p:sp>
        <p:nvSpPr>
          <p:cNvPr id="95" name="Google Shape;95;p7"/>
          <p:cNvSpPr txBox="1"/>
          <p:nvPr/>
        </p:nvSpPr>
        <p:spPr>
          <a:xfrm>
            <a:off x="4038600" y="2190750"/>
            <a:ext cx="2819400" cy="567300"/>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US" sz="1100" u="sng">
                <a:solidFill>
                  <a:schemeClr val="hlink"/>
                </a:solidFill>
                <a:hlinkClick r:id="rId4"/>
              </a:rPr>
              <a:t>NM-SPCET-CSE-GROUP10/ at main · AMRUTHABECSE/NM-SPCET-CSE-GROUP10 (github.com)</a:t>
            </a:r>
            <a:endParaRPr sz="1400" b="1">
              <a:solidFill>
                <a:srgbClr val="BD8738"/>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On-screen Show (16:9)</PresentationFormat>
  <Paragraphs>76</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PG Lab</cp:lastModifiedBy>
  <cp:revision>24</cp:revision>
  <dcterms:modified xsi:type="dcterms:W3CDTF">2023-11-17T13:39:08Z</dcterms:modified>
</cp:coreProperties>
</file>