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9144000" cy="5143500"/>
  <p:embeddedFontLst>
    <p:embeddedFont>
      <p:font typeface="Public Sans"/>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 uri="GoogleSlidesCustomDataVersion2">
      <go:slidesCustomData xmlns:go="http://customooxmlschemas.google.com/" r:id="rId27" roundtripDataSignature="AMtx7mj+fCFNls9/Mkpp8zQGj7JX0bc8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ublicSans-boldItalic.fntdata"/><Relationship Id="rId25" Type="http://schemas.openxmlformats.org/officeDocument/2006/relationships/font" Target="fonts/PublicSans-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9: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9: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 name="Google Shape;83;p9: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1"/>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1"/>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0"/>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amazon.com/" TargetMode="External"/><Relationship Id="rId4" Type="http://schemas.openxmlformats.org/officeDocument/2006/relationships/hyperlink" Target="http://www.ebay.com/" TargetMode="External"/><Relationship Id="rId5" Type="http://schemas.openxmlformats.org/officeDocument/2006/relationships/hyperlink" Target="http://www.walmart.com/" TargetMode="External"/><Relationship Id="rId6" Type="http://schemas.openxmlformats.org/officeDocument/2006/relationships/hyperlink" Target="http://www.shopif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 name="Shape 24"/>
        <p:cNvGrpSpPr/>
        <p:nvPr/>
      </p:nvGrpSpPr>
      <p:grpSpPr>
        <a:xfrm>
          <a:off x="0" y="0"/>
          <a:ext cx="0" cy="0"/>
          <a:chOff x="0" y="0"/>
          <a:chExt cx="0" cy="0"/>
        </a:xfrm>
      </p:grpSpPr>
      <p:sp>
        <p:nvSpPr>
          <p:cNvPr id="25" name="Google Shape;25;p1"/>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
          <p:cNvSpPr txBox="1"/>
          <p:nvPr/>
        </p:nvSpPr>
        <p:spPr>
          <a:xfrm>
            <a:off x="352680" y="2692810"/>
            <a:ext cx="3457320" cy="1090042"/>
          </a:xfrm>
          <a:prstGeom prst="rect">
            <a:avLst/>
          </a:prstGeom>
          <a:noFill/>
          <a:ln>
            <a:noFill/>
          </a:ln>
        </p:spPr>
        <p:txBody>
          <a:bodyPr anchorCtr="0" anchor="t" bIns="0" lIns="0" spcFirstLastPara="1" rIns="0" wrap="square" tIns="0">
            <a:spAutoFit/>
          </a:bodyPr>
          <a:lstStyle/>
          <a:p>
            <a:pPr indent="0" lvl="0" marL="0" marR="0" rtl="0" algn="l">
              <a:lnSpc>
                <a:spcPct val="140950"/>
              </a:lnSpc>
              <a:spcBef>
                <a:spcPts val="0"/>
              </a:spcBef>
              <a:spcAft>
                <a:spcPts val="0"/>
              </a:spcAft>
              <a:buNone/>
            </a:pPr>
            <a:r>
              <a:rPr b="1" lang="en-GB" sz="2000">
                <a:solidFill>
                  <a:srgbClr val="223669"/>
                </a:solidFill>
                <a:latin typeface="Times New Roman"/>
                <a:ea typeface="Times New Roman"/>
                <a:cs typeface="Times New Roman"/>
                <a:sym typeface="Times New Roman"/>
              </a:rPr>
              <a:t>E-COMMERCE WEBSITE</a:t>
            </a:r>
            <a:endParaRPr/>
          </a:p>
          <a:p>
            <a:pPr indent="0" lvl="0" marL="12" marR="0" rtl="0" algn="l">
              <a:lnSpc>
                <a:spcPct val="117458"/>
              </a:lnSpc>
              <a:spcBef>
                <a:spcPts val="2852"/>
              </a:spcBef>
              <a:spcAft>
                <a:spcPts val="0"/>
              </a:spcAft>
              <a:buNone/>
            </a:pPr>
            <a:r>
              <a:rPr b="1" lang="en-GB" sz="2400">
                <a:solidFill>
                  <a:srgbClr val="223669"/>
                </a:solidFill>
                <a:latin typeface="Public Sans"/>
                <a:ea typeface="Public Sans"/>
                <a:cs typeface="Public Sans"/>
                <a:sym typeface="Public Sans"/>
              </a:rPr>
              <a:t>Task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228600" y="417103"/>
            <a:ext cx="6947058" cy="2769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User Classes and Characteristics:</a:t>
            </a:r>
            <a:endParaRPr/>
          </a:p>
        </p:txBody>
      </p:sp>
      <p:sp>
        <p:nvSpPr>
          <p:cNvPr id="92" name="Google Shape;92;p10"/>
          <p:cNvSpPr txBox="1"/>
          <p:nvPr>
            <p:ph idx="1" type="body"/>
          </p:nvPr>
        </p:nvSpPr>
        <p:spPr>
          <a:xfrm>
            <a:off x="228600" y="819150"/>
            <a:ext cx="6947058" cy="38779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Times New Roman"/>
                <a:ea typeface="Times New Roman"/>
                <a:cs typeface="Times New Roman"/>
                <a:sym typeface="Times New Roman"/>
              </a:rPr>
              <a:t>User characteristics of e-commerce websites refer to the traits and behaviors of the individuals who interact with and make purchases on these platforms. </a:t>
            </a:r>
            <a:endParaRPr/>
          </a:p>
          <a:p>
            <a:pPr indent="0" lvl="0" marL="0" rtl="0" algn="l">
              <a:spcBef>
                <a:spcPts val="0"/>
              </a:spcBef>
              <a:spcAft>
                <a:spcPts val="0"/>
              </a:spcAft>
              <a:buNone/>
            </a:pPr>
            <a:r>
              <a:rPr lang="en-GB" u="sng">
                <a:latin typeface="Times New Roman"/>
                <a:ea typeface="Times New Roman"/>
                <a:cs typeface="Times New Roman"/>
                <a:sym typeface="Times New Roman"/>
              </a:rPr>
              <a:t>Some key user characteristics include:</a:t>
            </a:r>
            <a:endParaRPr/>
          </a:p>
          <a:p>
            <a:pPr indent="0" lvl="0" marL="0" rtl="0" algn="l">
              <a:spcBef>
                <a:spcPts val="0"/>
              </a:spcBef>
              <a:spcAft>
                <a:spcPts val="0"/>
              </a:spcAft>
              <a:buNone/>
            </a:pPr>
            <a:r>
              <a:rPr lang="en-GB">
                <a:latin typeface="Times New Roman"/>
                <a:ea typeface="Times New Roman"/>
                <a:cs typeface="Times New Roman"/>
                <a:sym typeface="Times New Roman"/>
              </a:rPr>
              <a:t>1. Demographics</a:t>
            </a:r>
            <a:endParaRPr/>
          </a:p>
          <a:p>
            <a:pPr indent="0" lvl="0" marL="0" rtl="0" algn="l">
              <a:spcBef>
                <a:spcPts val="0"/>
              </a:spcBef>
              <a:spcAft>
                <a:spcPts val="0"/>
              </a:spcAft>
              <a:buNone/>
            </a:pPr>
            <a:r>
              <a:rPr lang="en-GB">
                <a:latin typeface="Times New Roman"/>
                <a:ea typeface="Times New Roman"/>
                <a:cs typeface="Times New Roman"/>
                <a:sym typeface="Times New Roman"/>
              </a:rPr>
              <a:t>2. Online Behavior</a:t>
            </a:r>
            <a:endParaRPr/>
          </a:p>
          <a:p>
            <a:pPr indent="0" lvl="0" marL="0" rtl="0" algn="l">
              <a:spcBef>
                <a:spcPts val="0"/>
              </a:spcBef>
              <a:spcAft>
                <a:spcPts val="0"/>
              </a:spcAft>
              <a:buNone/>
            </a:pPr>
            <a:r>
              <a:rPr lang="en-GB">
                <a:latin typeface="Times New Roman"/>
                <a:ea typeface="Times New Roman"/>
                <a:cs typeface="Times New Roman"/>
                <a:sym typeface="Times New Roman"/>
              </a:rPr>
              <a:t>3. Device Preference</a:t>
            </a:r>
            <a:endParaRPr/>
          </a:p>
          <a:p>
            <a:pPr indent="0" lvl="0" marL="0" rtl="0" algn="l">
              <a:spcBef>
                <a:spcPts val="0"/>
              </a:spcBef>
              <a:spcAft>
                <a:spcPts val="0"/>
              </a:spcAft>
              <a:buNone/>
            </a:pPr>
            <a:r>
              <a:rPr lang="en-GB">
                <a:latin typeface="Times New Roman"/>
                <a:ea typeface="Times New Roman"/>
                <a:cs typeface="Times New Roman"/>
                <a:sym typeface="Times New Roman"/>
              </a:rPr>
              <a:t>4. Purchase History</a:t>
            </a:r>
            <a:endParaRPr/>
          </a:p>
          <a:p>
            <a:pPr indent="0" lvl="0" marL="0" rtl="0" algn="l">
              <a:spcBef>
                <a:spcPts val="0"/>
              </a:spcBef>
              <a:spcAft>
                <a:spcPts val="0"/>
              </a:spcAft>
              <a:buNone/>
            </a:pPr>
            <a:r>
              <a:rPr lang="en-GB">
                <a:latin typeface="Times New Roman"/>
                <a:ea typeface="Times New Roman"/>
                <a:cs typeface="Times New Roman"/>
                <a:sym typeface="Times New Roman"/>
              </a:rPr>
              <a:t>5. Payment Preferences</a:t>
            </a:r>
            <a:endParaRPr/>
          </a:p>
          <a:p>
            <a:pPr indent="0" lvl="0" marL="0" rtl="0" algn="l">
              <a:spcBef>
                <a:spcPts val="0"/>
              </a:spcBef>
              <a:spcAft>
                <a:spcPts val="0"/>
              </a:spcAft>
              <a:buNone/>
            </a:pPr>
            <a:r>
              <a:rPr lang="en-GB">
                <a:latin typeface="Times New Roman"/>
                <a:ea typeface="Times New Roman"/>
                <a:cs typeface="Times New Roman"/>
                <a:sym typeface="Times New Roman"/>
              </a:rPr>
              <a:t>6. Shopping Habits</a:t>
            </a:r>
            <a:endParaRPr/>
          </a:p>
          <a:p>
            <a:pPr indent="0" lvl="0" marL="0" rtl="0" algn="l">
              <a:spcBef>
                <a:spcPts val="0"/>
              </a:spcBef>
              <a:spcAft>
                <a:spcPts val="0"/>
              </a:spcAft>
              <a:buNone/>
            </a:pPr>
            <a:r>
              <a:rPr lang="en-GB">
                <a:latin typeface="Times New Roman"/>
                <a:ea typeface="Times New Roman"/>
                <a:cs typeface="Times New Roman"/>
                <a:sym typeface="Times New Roman"/>
              </a:rPr>
              <a:t>7. Customer Loyalty</a:t>
            </a:r>
            <a:endParaRPr/>
          </a:p>
          <a:p>
            <a:pPr indent="0" lvl="0" marL="0" rtl="0" algn="l">
              <a:spcBef>
                <a:spcPts val="0"/>
              </a:spcBef>
              <a:spcAft>
                <a:spcPts val="0"/>
              </a:spcAft>
              <a:buNone/>
            </a:pPr>
            <a:r>
              <a:rPr lang="en-GB">
                <a:latin typeface="Times New Roman"/>
                <a:ea typeface="Times New Roman"/>
                <a:cs typeface="Times New Roman"/>
                <a:sym typeface="Times New Roman"/>
              </a:rPr>
              <a:t>8. Reviews and Ratings</a:t>
            </a:r>
            <a:endParaRPr/>
          </a:p>
          <a:p>
            <a:pPr indent="0" lvl="0" marL="0" rtl="0" algn="l">
              <a:spcBef>
                <a:spcPts val="0"/>
              </a:spcBef>
              <a:spcAft>
                <a:spcPts val="0"/>
              </a:spcAft>
              <a:buNone/>
            </a:pPr>
            <a:r>
              <a:rPr lang="en-GB">
                <a:latin typeface="Times New Roman"/>
                <a:ea typeface="Times New Roman"/>
                <a:cs typeface="Times New Roman"/>
                <a:sym typeface="Times New Roman"/>
              </a:rPr>
              <a:t>9. Social Media Engagement</a:t>
            </a:r>
            <a:endParaRPr/>
          </a:p>
          <a:p>
            <a:pPr indent="0" lvl="0" marL="0" rtl="0" algn="l">
              <a:spcBef>
                <a:spcPts val="0"/>
              </a:spcBef>
              <a:spcAft>
                <a:spcPts val="0"/>
              </a:spcAft>
              <a:buNone/>
            </a:pPr>
            <a:r>
              <a:rPr lang="en-GB">
                <a:latin typeface="Times New Roman"/>
                <a:ea typeface="Times New Roman"/>
                <a:cs typeface="Times New Roman"/>
                <a:sym typeface="Times New Roman"/>
              </a:rPr>
              <a:t>10. Customer Feedback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0" y="233720"/>
            <a:ext cx="9144000" cy="44716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u="sng">
                <a:latin typeface="Times New Roman"/>
                <a:ea typeface="Times New Roman"/>
                <a:cs typeface="Times New Roman"/>
                <a:sym typeface="Times New Roman"/>
              </a:rPr>
              <a:t>Operating Environment:</a:t>
            </a: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br>
              <a:rPr b="1" lang="en-GB" u="sng">
                <a:latin typeface="Times New Roman"/>
                <a:ea typeface="Times New Roman"/>
                <a:cs typeface="Times New Roman"/>
                <a:sym typeface="Times New Roman"/>
              </a:rPr>
            </a:br>
            <a:r>
              <a:rPr b="1" lang="en-GB" u="sng">
                <a:latin typeface="Times New Roman"/>
                <a:ea typeface="Times New Roman"/>
                <a:cs typeface="Times New Roman"/>
                <a:sym typeface="Times New Roman"/>
              </a:rPr>
              <a:t> </a:t>
            </a:r>
            <a:br>
              <a:rPr b="1" lang="en-GB">
                <a:latin typeface="Times New Roman"/>
                <a:ea typeface="Times New Roman"/>
                <a:cs typeface="Times New Roman"/>
                <a:sym typeface="Times New Roman"/>
              </a:rPr>
            </a:br>
            <a:br>
              <a:rPr b="1" lang="en-GB">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98" name="Google Shape;98;p11"/>
          <p:cNvSpPr txBox="1"/>
          <p:nvPr>
            <p:ph idx="1" type="body"/>
          </p:nvPr>
        </p:nvSpPr>
        <p:spPr>
          <a:xfrm>
            <a:off x="152400" y="819150"/>
            <a:ext cx="8991600" cy="3600986"/>
          </a:xfrm>
          <a:prstGeom prst="rect">
            <a:avLst/>
          </a:prstGeom>
          <a:noFill/>
          <a:ln>
            <a:noFill/>
          </a:ln>
        </p:spPr>
        <p:txBody>
          <a:bodyPr anchorCtr="0" anchor="t" bIns="0" lIns="0" spcFirstLastPara="1" rIns="0" wrap="square" tIns="0">
            <a:spAutoFit/>
          </a:bodyPr>
          <a:lstStyle/>
          <a:p>
            <a:pPr indent="-114300" lvl="0" marL="0" rtl="0" algn="l">
              <a:spcBef>
                <a:spcPts val="0"/>
              </a:spcBef>
              <a:spcAft>
                <a:spcPts val="0"/>
              </a:spcAft>
              <a:buSzPts val="1800"/>
              <a:buFont typeface="Arial"/>
              <a:buChar char="•"/>
            </a:pPr>
            <a:r>
              <a:rPr lang="en-GB"/>
              <a:t> </a:t>
            </a:r>
            <a:r>
              <a:rPr lang="en-GB">
                <a:latin typeface="Times New Roman"/>
                <a:ea typeface="Times New Roman"/>
                <a:cs typeface="Times New Roman"/>
                <a:sym typeface="Times New Roman"/>
              </a:rPr>
              <a:t>The e-commerce website for shopping will operate within a Windows environment, ensuring compatibility with various web browsers to maximize user accessibility. </a:t>
            </a:r>
            <a:endParaRPr/>
          </a:p>
          <a:p>
            <a:pPr indent="-114300" lvl="0" marL="0" rtl="0" algn="l">
              <a:spcBef>
                <a:spcPts val="0"/>
              </a:spcBef>
              <a:spcAft>
                <a:spcPts val="0"/>
              </a:spcAft>
              <a:buSzPts val="1800"/>
              <a:buFont typeface="Arial"/>
              <a:buChar char="•"/>
            </a:pPr>
            <a:r>
              <a:rPr lang="en-GB">
                <a:latin typeface="Times New Roman"/>
                <a:ea typeface="Times New Roman"/>
                <a:cs typeface="Times New Roman"/>
                <a:sym typeface="Times New Roman"/>
              </a:rPr>
              <a:t>The primary browsers for modeling and testing include Microsoft Internet Explorer, Google Chrome, and Mozilla Firefox. </a:t>
            </a:r>
            <a:endParaRPr/>
          </a:p>
          <a:p>
            <a:pPr indent="-114300" lvl="0" marL="0" rtl="0" algn="l">
              <a:spcBef>
                <a:spcPts val="0"/>
              </a:spcBef>
              <a:spcAft>
                <a:spcPts val="0"/>
              </a:spcAft>
              <a:buSzPts val="1800"/>
              <a:buFont typeface="Arial"/>
              <a:buChar char="•"/>
            </a:pPr>
            <a:r>
              <a:rPr lang="en-GB">
                <a:latin typeface="Times New Roman"/>
                <a:ea typeface="Times New Roman"/>
                <a:cs typeface="Times New Roman"/>
                <a:sym typeface="Times New Roman"/>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endParaRPr/>
          </a:p>
          <a:p>
            <a:pPr indent="-114300" lvl="0" marL="0" rtl="0" algn="l">
              <a:spcBef>
                <a:spcPts val="0"/>
              </a:spcBef>
              <a:spcAft>
                <a:spcPts val="0"/>
              </a:spcAft>
              <a:buSzPts val="1800"/>
              <a:buFont typeface="Arial"/>
              <a:buChar char="•"/>
            </a:pPr>
            <a:r>
              <a:rPr lang="en-GB">
                <a:latin typeface="Times New Roman"/>
                <a:ea typeface="Times New Roman"/>
                <a:cs typeface="Times New Roman"/>
                <a:sym typeface="Times New Roman"/>
              </a:rPr>
              <a:t>By prioritizing compatibility, accessibility, and user-friendly hardware requirements, the e-commerce website aims to provide a seamless and convenient shopping experience for customers, regardless of their choice of web browser or hardware setup.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152400" y="514350"/>
            <a:ext cx="8839200" cy="3877985"/>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Noto Sans Symbols"/>
              <a:buChar char="⮚"/>
            </a:pPr>
            <a:r>
              <a:rPr lang="en-GB">
                <a:latin typeface="Times New Roman"/>
                <a:ea typeface="Times New Roman"/>
                <a:cs typeface="Times New Roman"/>
                <a:sym typeface="Times New Roman"/>
              </a:rPr>
              <a:t> </a:t>
            </a:r>
            <a:r>
              <a:rPr b="1" lang="en-GB" u="sng">
                <a:latin typeface="Times New Roman"/>
                <a:ea typeface="Times New Roman"/>
                <a:cs typeface="Times New Roman"/>
                <a:sym typeface="Times New Roman"/>
              </a:rPr>
              <a:t>Assumptions and Dependencies:</a:t>
            </a:r>
            <a:br>
              <a:rPr b="1" lang="en-GB">
                <a:latin typeface="Times New Roman"/>
                <a:ea typeface="Times New Roman"/>
                <a:cs typeface="Times New Roman"/>
                <a:sym typeface="Times New Roman"/>
              </a:rPr>
            </a:br>
            <a:r>
              <a:rPr lang="en-GB" u="sng">
                <a:latin typeface="Times New Roman"/>
                <a:ea typeface="Times New Roman"/>
                <a:cs typeface="Times New Roman"/>
                <a:sym typeface="Times New Roman"/>
              </a:rPr>
              <a:t>The assumptions are:-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coding should be error free.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system should be user-friendly so that it is easy to use for the users.</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information of all users, books and libraries must be stored in a database that is</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accessible by the website.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*The system should have more storage capacity and provide fast access to the database.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system should provide search facility and support quick transactions.</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Library System is running 24 hours a day.</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*Users may access from any computer that has Internet browsing capabilities &amp; a Pillai Institute of                                                            Information Technology, Engineering, Media Studies &amp; Research Department of Information Technology Internet connection.</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*Users must have their correct usernames and passwords to enter into their online accounts</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and do actions.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304800" y="285750"/>
            <a:ext cx="8724900" cy="366254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000" u="sng">
                <a:latin typeface="Times New Roman"/>
                <a:ea typeface="Times New Roman"/>
                <a:cs typeface="Times New Roman"/>
                <a:sym typeface="Times New Roman"/>
              </a:rPr>
              <a:t>Software Configuration:-</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This software package is developed using java as front end which is supported by sun micro</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system. </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Microsoft SQL Server as the back end to store the database.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Operating System: Windows NT, windows 98, Windows XP</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Language: PHP, JavaScript, Python, Java, Net beans 7.0.1 (front end).</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Database: MS SQL Server (back end).</a:t>
            </a:r>
            <a:br>
              <a:rPr lang="en-GB">
                <a:latin typeface="Times New Roman"/>
                <a:ea typeface="Times New Roman"/>
                <a:cs typeface="Times New Roman"/>
                <a:sym typeface="Times New Roman"/>
              </a:rPr>
            </a:br>
            <a:br>
              <a:rPr lang="en-GB">
                <a:latin typeface="Times New Roman"/>
                <a:ea typeface="Times New Roman"/>
                <a:cs typeface="Times New Roman"/>
                <a:sym typeface="Times New Roman"/>
              </a:rPr>
            </a:br>
            <a:r>
              <a:rPr b="1" lang="en-GB" sz="2000" u="sng">
                <a:latin typeface="Times New Roman"/>
                <a:ea typeface="Times New Roman"/>
                <a:cs typeface="Times New Roman"/>
                <a:sym typeface="Times New Roman"/>
              </a:rPr>
              <a:t>Hardware Configuration:-</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Processor: Pentium(R)Dual-core CPU.</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Hard Disk: 40GB.</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RAM: 256 MB or more.</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304800" y="438150"/>
            <a:ext cx="8686800" cy="390876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000" u="sng">
                <a:latin typeface="Times New Roman"/>
                <a:ea typeface="Times New Roman"/>
                <a:cs typeface="Times New Roman"/>
                <a:sym typeface="Times New Roman"/>
              </a:rPr>
              <a:t>Data Requirement:</a:t>
            </a:r>
            <a:br>
              <a:rPr b="1" lang="en-GB" u="sng">
                <a:latin typeface="Times New Roman"/>
                <a:ea typeface="Times New Roman"/>
                <a:cs typeface="Times New Roman"/>
                <a:sym typeface="Times New Roman"/>
              </a:rPr>
            </a:br>
            <a:r>
              <a:rPr b="1"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a:latin typeface="Times New Roman"/>
                <a:ea typeface="Times New Roman"/>
                <a:cs typeface="Times New Roman"/>
                <a:sym typeface="Times New Roman"/>
              </a:rPr>
            </a:br>
            <a:br>
              <a:rPr lang="en-GB">
                <a:latin typeface="Times New Roman"/>
                <a:ea typeface="Times New Roman"/>
                <a:cs typeface="Times New Roman"/>
                <a:sym typeface="Times New Roman"/>
              </a:rPr>
            </a:br>
            <a:r>
              <a:rPr b="1" lang="en-GB" u="sng">
                <a:latin typeface="Times New Roman"/>
                <a:ea typeface="Times New Roman"/>
                <a:cs typeface="Times New Roman"/>
                <a:sym typeface="Times New Roman"/>
              </a:rPr>
              <a:t>External Interface Requirement:</a:t>
            </a:r>
            <a:br>
              <a:rPr b="1" lang="en-GB">
                <a:latin typeface="Times New Roman"/>
                <a:ea typeface="Times New Roman"/>
                <a:cs typeface="Times New Roman"/>
                <a:sym typeface="Times New Roman"/>
              </a:rPr>
            </a:br>
            <a:r>
              <a:rPr lang="en-GB">
                <a:latin typeface="Times New Roman"/>
                <a:ea typeface="Times New Roman"/>
                <a:cs typeface="Times New Roman"/>
                <a:sym typeface="Times New Roman"/>
              </a:rPr>
              <a:t> It allows user to view quick reports like Book Issued/Returned in between particular time.</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It provides stock verification and search facility based on different criteria.</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The user interface must be customizable by the administrator.</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 All the modules provided with the software must fit into this graphical user interface and</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accomplish to the standard defined.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533400" y="57150"/>
            <a:ext cx="8991600" cy="5143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System Features:</a:t>
            </a:r>
            <a:br>
              <a:rPr b="1" lang="en-GB" sz="1400">
                <a:latin typeface="Times New Roman"/>
                <a:ea typeface="Times New Roman"/>
                <a:cs typeface="Times New Roman"/>
                <a:sym typeface="Times New Roman"/>
              </a:rPr>
            </a:br>
            <a:br>
              <a:rPr b="1" lang="en-GB" sz="800" u="sng">
                <a:latin typeface="Times New Roman"/>
                <a:ea typeface="Times New Roman"/>
                <a:cs typeface="Times New Roman"/>
                <a:sym typeface="Times New Roman"/>
              </a:rPr>
            </a:br>
            <a:r>
              <a:rPr lang="en-GB" sz="1000">
                <a:latin typeface="Times New Roman"/>
                <a:ea typeface="Times New Roman"/>
                <a:cs typeface="Times New Roman"/>
                <a:sym typeface="Times New Roman"/>
              </a:rPr>
              <a:t>1</a:t>
            </a:r>
            <a:r>
              <a:rPr lang="en-GB" sz="1200">
                <a:latin typeface="Times New Roman"/>
                <a:ea typeface="Times New Roman"/>
                <a:cs typeface="Times New Roman"/>
                <a:sym typeface="Times New Roman"/>
              </a:rPr>
              <a:t>.</a:t>
            </a:r>
            <a:r>
              <a:rPr b="1" lang="en-GB" sz="1200">
                <a:latin typeface="Times New Roman"/>
                <a:ea typeface="Times New Roman"/>
                <a:cs typeface="Times New Roman"/>
                <a:sym typeface="Times New Roman"/>
              </a:rPr>
              <a:t> User Registration and Authentication</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Allow users to create accounts and log in securely.</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2. </a:t>
            </a:r>
            <a:r>
              <a:rPr b="1" lang="en-GB" sz="1200">
                <a:latin typeface="Times New Roman"/>
                <a:ea typeface="Times New Roman"/>
                <a:cs typeface="Times New Roman"/>
                <a:sym typeface="Times New Roman"/>
              </a:rPr>
              <a:t>Product Catalog</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Display products with images, descriptions, and prices.</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Organize products into categories and subcategories.</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3. </a:t>
            </a:r>
            <a:r>
              <a:rPr b="1" lang="en-GB" sz="1200">
                <a:latin typeface="Times New Roman"/>
                <a:ea typeface="Times New Roman"/>
                <a:cs typeface="Times New Roman"/>
                <a:sym typeface="Times New Roman"/>
              </a:rPr>
              <a:t>Shopping Cart</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Enable users to add and remove items from their cart.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Show the total cost of items in the cart.</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4. </a:t>
            </a:r>
            <a:r>
              <a:rPr b="1" lang="en-GB" sz="1200">
                <a:latin typeface="Times New Roman"/>
                <a:ea typeface="Times New Roman"/>
                <a:cs typeface="Times New Roman"/>
                <a:sym typeface="Times New Roman"/>
              </a:rPr>
              <a:t>Product Search and Filtering</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Implement a search bar to find products.</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Provide filters for sorting and narrowing down product choices.</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5. </a:t>
            </a:r>
            <a:r>
              <a:rPr b="1" lang="en-GB" sz="1200">
                <a:latin typeface="Times New Roman"/>
                <a:ea typeface="Times New Roman"/>
                <a:cs typeface="Times New Roman"/>
                <a:sym typeface="Times New Roman"/>
              </a:rPr>
              <a:t>Product Details</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Show detailed product information, including reviews and ratings.</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6. </a:t>
            </a:r>
            <a:r>
              <a:rPr b="1" lang="en-GB" sz="1200">
                <a:latin typeface="Times New Roman"/>
                <a:ea typeface="Times New Roman"/>
                <a:cs typeface="Times New Roman"/>
                <a:sym typeface="Times New Roman"/>
              </a:rPr>
              <a:t>User Profiles</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Allow users to manage their profiles and shipping information.</a:t>
            </a:r>
            <a:br>
              <a:rPr lang="en-GB" sz="1200">
                <a:latin typeface="Times New Roman"/>
                <a:ea typeface="Times New Roman"/>
                <a:cs typeface="Times New Roman"/>
                <a:sym typeface="Times New Roman"/>
              </a:rPr>
            </a:b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7. </a:t>
            </a:r>
            <a:r>
              <a:rPr b="1" lang="en-GB" sz="1200">
                <a:latin typeface="Times New Roman"/>
                <a:ea typeface="Times New Roman"/>
                <a:cs typeface="Times New Roman"/>
                <a:sym typeface="Times New Roman"/>
              </a:rPr>
              <a:t>Checkout and Payment Processing</a:t>
            </a:r>
            <a:r>
              <a:rPr lang="en-GB" sz="1200">
                <a:latin typeface="Times New Roman"/>
                <a:ea typeface="Times New Roman"/>
                <a:cs typeface="Times New Roman"/>
                <a:sym typeface="Times New Roman"/>
              </a:rPr>
              <a:t>:</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Enable secure payment options (credit/debit cards, PayPal, etc.).</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 Calculate taxes and shipping costs.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609600" y="133350"/>
            <a:ext cx="8839200" cy="463203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Other Non-Functional Requirements</a:t>
            </a:r>
            <a:r>
              <a:rPr lang="en-GB">
                <a:latin typeface="Times New Roman"/>
                <a:ea typeface="Times New Roman"/>
                <a:cs typeface="Times New Roman"/>
                <a:sym typeface="Times New Roman"/>
              </a:rPr>
              <a:t>:</a:t>
            </a:r>
            <a:br>
              <a:rPr lang="en-GB">
                <a:latin typeface="Times New Roman"/>
                <a:ea typeface="Times New Roman"/>
                <a:cs typeface="Times New Roman"/>
                <a:sym typeface="Times New Roman"/>
              </a:rPr>
            </a:br>
            <a:br>
              <a:rPr lang="en-GB" sz="300">
                <a:latin typeface="Times New Roman"/>
                <a:ea typeface="Times New Roman"/>
                <a:cs typeface="Times New Roman"/>
                <a:sym typeface="Times New Roman"/>
              </a:rPr>
            </a:br>
            <a:r>
              <a:rPr lang="en-GB" sz="1000">
                <a:latin typeface="Times New Roman"/>
                <a:ea typeface="Times New Roman"/>
                <a:cs typeface="Times New Roman"/>
                <a:sym typeface="Times New Roman"/>
              </a:rPr>
              <a:t>1. *</a:t>
            </a:r>
            <a:r>
              <a:rPr b="1" lang="en-GB" sz="1000">
                <a:latin typeface="Times New Roman"/>
                <a:ea typeface="Times New Roman"/>
                <a:cs typeface="Times New Roman"/>
                <a:sym typeface="Times New Roman"/>
              </a:rPr>
              <a:t>Performance and Scalability:</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Ensure fast page load times to enhance user experience.</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Design for scalability to handle increased traffic during peak periods.</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2. *</a:t>
            </a:r>
            <a:r>
              <a:rPr b="1" lang="en-GB" sz="1000">
                <a:latin typeface="Times New Roman"/>
                <a:ea typeface="Times New Roman"/>
                <a:cs typeface="Times New Roman"/>
                <a:sym typeface="Times New Roman"/>
              </a:rPr>
              <a:t>Reliability and Availability:</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Aim for high uptime (e.g., 99.9% availability).</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Implement redundancy and failover mechanisms to minimize downtime.</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3. *</a:t>
            </a:r>
            <a:r>
              <a:rPr b="1" lang="en-GB" sz="1000">
                <a:latin typeface="Times New Roman"/>
                <a:ea typeface="Times New Roman"/>
                <a:cs typeface="Times New Roman"/>
                <a:sym typeface="Times New Roman"/>
              </a:rPr>
              <a:t>Security</a:t>
            </a:r>
            <a:r>
              <a:rPr lang="en-GB" sz="1000">
                <a:latin typeface="Times New Roman"/>
                <a:ea typeface="Times New Roman"/>
                <a:cs typeface="Times New Roman"/>
                <a:sym typeface="Times New Roman"/>
              </a:rPr>
              <a:t>:</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Protect user data and transactions with strong encryption (HTTPS).</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Regularly update and patch software to address security vulnerabilities.</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Implement user authentication and authorization controls.</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4. *</a:t>
            </a:r>
            <a:r>
              <a:rPr b="1" lang="en-GB" sz="1000">
                <a:latin typeface="Times New Roman"/>
                <a:ea typeface="Times New Roman"/>
                <a:cs typeface="Times New Roman"/>
                <a:sym typeface="Times New Roman"/>
              </a:rPr>
              <a:t>Data Backup and Recovery</a:t>
            </a:r>
            <a:r>
              <a:rPr lang="en-GB" sz="1000">
                <a:latin typeface="Times New Roman"/>
                <a:ea typeface="Times New Roman"/>
                <a:cs typeface="Times New Roman"/>
                <a:sym typeface="Times New Roman"/>
              </a:rPr>
              <a:t>:</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Regularly back up user data and system configurations.</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Establish a disaster recovery plan to restore data in case of failure.</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5. </a:t>
            </a:r>
            <a:r>
              <a:rPr b="1" lang="en-GB" sz="1000">
                <a:latin typeface="Times New Roman"/>
                <a:ea typeface="Times New Roman"/>
                <a:cs typeface="Times New Roman"/>
                <a:sym typeface="Times New Roman"/>
              </a:rPr>
              <a:t>*Compliance</a:t>
            </a:r>
            <a:r>
              <a:rPr lang="en-GB" sz="1000">
                <a:latin typeface="Times New Roman"/>
                <a:ea typeface="Times New Roman"/>
                <a:cs typeface="Times New Roman"/>
                <a:sym typeface="Times New Roman"/>
              </a:rPr>
              <a:t>:</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Ensure compliance with relevant regulations (e.g., PCI DSS for payment data, GDPR for user privacy).</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Maintain records of compliance audits and certifications.</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6. *</a:t>
            </a:r>
            <a:r>
              <a:rPr b="1" lang="en-GB" sz="1000">
                <a:latin typeface="Times New Roman"/>
                <a:ea typeface="Times New Roman"/>
                <a:cs typeface="Times New Roman"/>
                <a:sym typeface="Times New Roman"/>
              </a:rPr>
              <a:t>Scalable Database</a:t>
            </a:r>
            <a:r>
              <a:rPr lang="en-GB" sz="1000">
                <a:latin typeface="Times New Roman"/>
                <a:ea typeface="Times New Roman"/>
                <a:cs typeface="Times New Roman"/>
                <a:sym typeface="Times New Roman"/>
              </a:rPr>
              <a:t>:</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Choose a database system capable of handling increasing data volumes.</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Optimize database queries and indexing for efficient data retrieval.</a:t>
            </a:r>
            <a:br>
              <a:rPr lang="en-GB" sz="1000">
                <a:latin typeface="Times New Roman"/>
                <a:ea typeface="Times New Roman"/>
                <a:cs typeface="Times New Roman"/>
                <a:sym typeface="Times New Roman"/>
              </a:rPr>
            </a:b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7. *</a:t>
            </a:r>
            <a:r>
              <a:rPr b="1" lang="en-GB" sz="1000">
                <a:latin typeface="Times New Roman"/>
                <a:ea typeface="Times New Roman"/>
                <a:cs typeface="Times New Roman"/>
                <a:sym typeface="Times New Roman"/>
              </a:rPr>
              <a:t>Load Testing</a:t>
            </a:r>
            <a:r>
              <a:rPr lang="en-GB" sz="1000">
                <a:latin typeface="Times New Roman"/>
                <a:ea typeface="Times New Roman"/>
                <a:cs typeface="Times New Roman"/>
                <a:sym typeface="Times New Roman"/>
              </a:rPr>
              <a:t>:</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Perform load testing to simulate heavy traffic and identify performance bottlenecks.</a:t>
            </a:r>
            <a:br>
              <a:rPr lang="en-GB" sz="1000">
                <a:latin typeface="Times New Roman"/>
                <a:ea typeface="Times New Roman"/>
                <a:cs typeface="Times New Roman"/>
                <a:sym typeface="Times New Roman"/>
              </a:rPr>
            </a:br>
            <a:r>
              <a:rPr lang="en-GB" sz="1000">
                <a:latin typeface="Times New Roman"/>
                <a:ea typeface="Times New Roman"/>
                <a:cs typeface="Times New Roman"/>
                <a:sym typeface="Times New Roman"/>
              </a:rPr>
              <a:t>              - Optimize server configurations and resources accordingly.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04800" y="215790"/>
            <a:ext cx="7620000" cy="47119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Other Requirements:</a:t>
            </a:r>
            <a:br>
              <a:rPr b="1" lang="en-GB">
                <a:latin typeface="Times New Roman"/>
                <a:ea typeface="Times New Roman"/>
                <a:cs typeface="Times New Roman"/>
                <a:sym typeface="Times New Roman"/>
              </a:rPr>
            </a:br>
            <a:br>
              <a:rPr b="1" lang="en-GB" sz="800">
                <a:latin typeface="Times New Roman"/>
                <a:ea typeface="Times New Roman"/>
                <a:cs typeface="Times New Roman"/>
                <a:sym typeface="Times New Roman"/>
              </a:rPr>
            </a:br>
            <a:r>
              <a:rPr b="1" lang="en-GB" sz="1000">
                <a:latin typeface="Times New Roman"/>
                <a:ea typeface="Times New Roman"/>
                <a:cs typeface="Times New Roman"/>
                <a:sym typeface="Times New Roman"/>
              </a:rPr>
              <a:t>1</a:t>
            </a:r>
            <a:r>
              <a:rPr b="1" lang="en-GB" sz="1400">
                <a:latin typeface="Times New Roman"/>
                <a:ea typeface="Times New Roman"/>
                <a:cs typeface="Times New Roman"/>
                <a:sym typeface="Times New Roman"/>
              </a:rPr>
              <a:t>. *Payment Gateway Integration:</a:t>
            </a: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Integrate with multiple payment gateways to offer customers various payment options </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     (credit cards, digital wallets, etc.).</a:t>
            </a:r>
            <a:br>
              <a:rPr b="1" lang="en-GB" sz="1000">
                <a:latin typeface="Times New Roman"/>
                <a:ea typeface="Times New Roman"/>
                <a:cs typeface="Times New Roman"/>
                <a:sym typeface="Times New Roman"/>
              </a:rPr>
            </a:br>
            <a:br>
              <a:rPr b="1" lang="en-GB" sz="800">
                <a:latin typeface="Times New Roman"/>
                <a:ea typeface="Times New Roman"/>
                <a:cs typeface="Times New Roman"/>
                <a:sym typeface="Times New Roman"/>
              </a:rPr>
            </a:br>
            <a:r>
              <a:rPr b="1" lang="en-GB" sz="1000">
                <a:latin typeface="Times New Roman"/>
                <a:ea typeface="Times New Roman"/>
                <a:cs typeface="Times New Roman"/>
                <a:sym typeface="Times New Roman"/>
              </a:rPr>
              <a:t>2. *</a:t>
            </a:r>
            <a:r>
              <a:rPr b="1" lang="en-GB" sz="1400">
                <a:latin typeface="Times New Roman"/>
                <a:ea typeface="Times New Roman"/>
                <a:cs typeface="Times New Roman"/>
                <a:sym typeface="Times New Roman"/>
              </a:rPr>
              <a:t>Inventory Management:</a:t>
            </a: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Implement real-time inventory tracking to prevent overselling and out-of-stock issues.</a:t>
            </a:r>
            <a:br>
              <a:rPr b="1" lang="en-GB" sz="1000">
                <a:latin typeface="Times New Roman"/>
                <a:ea typeface="Times New Roman"/>
                <a:cs typeface="Times New Roman"/>
                <a:sym typeface="Times New Roman"/>
              </a:rPr>
            </a:b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3. *</a:t>
            </a:r>
            <a:r>
              <a:rPr b="1" lang="en-GB" sz="1400">
                <a:latin typeface="Times New Roman"/>
                <a:ea typeface="Times New Roman"/>
                <a:cs typeface="Times New Roman"/>
                <a:sym typeface="Times New Roman"/>
              </a:rPr>
              <a:t>Product Recommendations:</a:t>
            </a:r>
            <a:br>
              <a:rPr b="1" lang="en-GB" sz="14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Provide personalized product recommendations based on user browsing and purchase history.</a:t>
            </a:r>
            <a:br>
              <a:rPr b="1" lang="en-GB" sz="1000">
                <a:latin typeface="Times New Roman"/>
                <a:ea typeface="Times New Roman"/>
                <a:cs typeface="Times New Roman"/>
                <a:sym typeface="Times New Roman"/>
              </a:rPr>
            </a:b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4. *</a:t>
            </a:r>
            <a:r>
              <a:rPr b="1" lang="en-GB" sz="1400">
                <a:latin typeface="Times New Roman"/>
                <a:ea typeface="Times New Roman"/>
                <a:cs typeface="Times New Roman"/>
                <a:sym typeface="Times New Roman"/>
              </a:rPr>
              <a:t>User Reviews and Ratings:</a:t>
            </a: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 Allow users to leave reviews and ratings for products, helping others make informed decisions.</a:t>
            </a:r>
            <a:br>
              <a:rPr b="1" lang="en-GB" sz="1000">
                <a:latin typeface="Times New Roman"/>
                <a:ea typeface="Times New Roman"/>
                <a:cs typeface="Times New Roman"/>
                <a:sym typeface="Times New Roman"/>
              </a:rPr>
            </a:b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5. </a:t>
            </a:r>
            <a:r>
              <a:rPr b="1" lang="en-GB" sz="1400">
                <a:latin typeface="Times New Roman"/>
                <a:ea typeface="Times New Roman"/>
                <a:cs typeface="Times New Roman"/>
                <a:sym typeface="Times New Roman"/>
              </a:rPr>
              <a:t>*Guest Checkout:</a:t>
            </a:r>
            <a:br>
              <a:rPr b="1" lang="en-GB" sz="14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Offer a guest checkout option to streamline the purchase process for users who don't want to create an account</a:t>
            </a:r>
            <a:r>
              <a:rPr b="1" lang="en-GB" sz="1000">
                <a:latin typeface="Times New Roman"/>
                <a:ea typeface="Times New Roman"/>
                <a:cs typeface="Times New Roman"/>
                <a:sym typeface="Times New Roman"/>
              </a:rPr>
              <a:t>.</a:t>
            </a:r>
            <a:br>
              <a:rPr b="1" lang="en-GB" sz="1000">
                <a:latin typeface="Times New Roman"/>
                <a:ea typeface="Times New Roman"/>
                <a:cs typeface="Times New Roman"/>
                <a:sym typeface="Times New Roman"/>
              </a:rPr>
            </a:b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6. </a:t>
            </a:r>
            <a:r>
              <a:rPr b="1" lang="en-GB" sz="1400">
                <a:latin typeface="Times New Roman"/>
                <a:ea typeface="Times New Roman"/>
                <a:cs typeface="Times New Roman"/>
                <a:sym typeface="Times New Roman"/>
              </a:rPr>
              <a:t>*Abandoned Cart Recovery:</a:t>
            </a: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Implement strategies to recover abandoned carts through email reminders and incentives.</a:t>
            </a:r>
            <a:br>
              <a:rPr b="1" lang="en-GB" sz="1000">
                <a:latin typeface="Times New Roman"/>
                <a:ea typeface="Times New Roman"/>
                <a:cs typeface="Times New Roman"/>
                <a:sym typeface="Times New Roman"/>
              </a:rPr>
            </a:b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7. *</a:t>
            </a:r>
            <a:r>
              <a:rPr b="1" lang="en-GB" sz="1400">
                <a:latin typeface="Times New Roman"/>
                <a:ea typeface="Times New Roman"/>
                <a:cs typeface="Times New Roman"/>
                <a:sym typeface="Times New Roman"/>
              </a:rPr>
              <a:t>Cross-Selling and Upselling:</a:t>
            </a:r>
            <a:br>
              <a:rPr b="1" lang="en-GB" sz="1000">
                <a:latin typeface="Times New Roman"/>
                <a:ea typeface="Times New Roman"/>
                <a:cs typeface="Times New Roman"/>
                <a:sym typeface="Times New Roman"/>
              </a:rPr>
            </a:br>
            <a:r>
              <a:rPr b="1" lang="en-GB" sz="1000">
                <a:latin typeface="Times New Roman"/>
                <a:ea typeface="Times New Roman"/>
                <a:cs typeface="Times New Roman"/>
                <a:sym typeface="Times New Roman"/>
              </a:rPr>
              <a:t>   - </a:t>
            </a:r>
            <a:r>
              <a:rPr lang="en-GB" sz="1200">
                <a:latin typeface="Times New Roman"/>
                <a:ea typeface="Times New Roman"/>
                <a:cs typeface="Times New Roman"/>
                <a:sym typeface="Times New Roman"/>
              </a:rPr>
              <a:t>Suggest related or higher-priced products during the checkout process to increase sales.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6200" y="133350"/>
            <a:ext cx="8991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Times New Roman"/>
                <a:ea typeface="Times New Roman"/>
                <a:cs typeface="Times New Roman"/>
                <a:sym typeface="Times New Roman"/>
              </a:rPr>
              <a:t>CLASS DIADRAM:</a:t>
            </a:r>
            <a:br>
              <a:rPr lang="en-GB"/>
            </a:br>
            <a:endParaRPr/>
          </a:p>
        </p:txBody>
      </p:sp>
      <p:pic>
        <p:nvPicPr>
          <p:cNvPr id="134" name="Google Shape;134;p18"/>
          <p:cNvPicPr preferRelativeResize="0"/>
          <p:nvPr/>
        </p:nvPicPr>
        <p:blipFill rotWithShape="1">
          <a:blip r:embed="rId3">
            <a:alphaModFix/>
          </a:blip>
          <a:srcRect b="0" l="0" r="0" t="0"/>
          <a:stretch/>
        </p:blipFill>
        <p:spPr>
          <a:xfrm>
            <a:off x="523875" y="514350"/>
            <a:ext cx="8096250" cy="43291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 name="Shape 30"/>
        <p:cNvGrpSpPr/>
        <p:nvPr/>
      </p:nvGrpSpPr>
      <p:grpSpPr>
        <a:xfrm>
          <a:off x="0" y="0"/>
          <a:ext cx="0" cy="0"/>
          <a:chOff x="0" y="0"/>
          <a:chExt cx="0" cy="0"/>
        </a:xfrm>
      </p:grpSpPr>
      <p:sp>
        <p:nvSpPr>
          <p:cNvPr id="31" name="Google Shape;31;p2"/>
          <p:cNvSpPr/>
          <p:nvPr/>
        </p:nvSpPr>
        <p:spPr>
          <a:xfrm>
            <a:off x="-76200" y="-4503"/>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
          <p:cNvSpPr txBox="1"/>
          <p:nvPr/>
        </p:nvSpPr>
        <p:spPr>
          <a:xfrm>
            <a:off x="1138524" y="1206603"/>
            <a:ext cx="2660890" cy="286425"/>
          </a:xfrm>
          <a:prstGeom prst="rect">
            <a:avLst/>
          </a:prstGeom>
          <a:noFill/>
          <a:ln>
            <a:noFill/>
          </a:ln>
        </p:spPr>
        <p:txBody>
          <a:bodyPr anchorCtr="0" anchor="t" bIns="0" lIns="0" spcFirstLastPara="1" rIns="0" wrap="square" tIns="0">
            <a:spAutoFit/>
          </a:bodyPr>
          <a:lstStyle/>
          <a:p>
            <a:pPr indent="0" lvl="0" marL="0" marR="0" rtl="0" algn="l">
              <a:lnSpc>
                <a:spcPct val="128810"/>
              </a:lnSpc>
              <a:spcBef>
                <a:spcPts val="0"/>
              </a:spcBef>
              <a:spcAft>
                <a:spcPts val="0"/>
              </a:spcAft>
              <a:buNone/>
            </a:pPr>
            <a:r>
              <a:rPr b="1" lang="en-GB" sz="1850">
                <a:solidFill>
                  <a:srgbClr val="F2F2F2"/>
                </a:solidFill>
                <a:latin typeface="Times New Roman"/>
                <a:ea typeface="Times New Roman"/>
                <a:cs typeface="Times New Roman"/>
                <a:sym typeface="Times New Roman"/>
              </a:rPr>
              <a:t>E- Commerce Website</a:t>
            </a:r>
            <a:endParaRPr b="1" sz="1850">
              <a:solidFill>
                <a:srgbClr val="F2F2F2"/>
              </a:solidFill>
              <a:latin typeface="Times New Roman"/>
              <a:ea typeface="Times New Roman"/>
              <a:cs typeface="Times New Roman"/>
              <a:sym typeface="Times New Roman"/>
            </a:endParaRPr>
          </a:p>
        </p:txBody>
      </p:sp>
      <p:sp>
        <p:nvSpPr>
          <p:cNvPr id="33" name="Google Shape;33;p2"/>
          <p:cNvSpPr txBox="1"/>
          <p:nvPr/>
        </p:nvSpPr>
        <p:spPr>
          <a:xfrm>
            <a:off x="236134" y="1345039"/>
            <a:ext cx="2735665" cy="295978"/>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t/>
            </a:r>
            <a:endParaRPr sz="1400">
              <a:solidFill>
                <a:srgbClr val="FFFFFF"/>
              </a:solidFill>
              <a:latin typeface="Arial"/>
              <a:ea typeface="Arial"/>
              <a:cs typeface="Arial"/>
              <a:sym typeface="Arial"/>
            </a:endParaRPr>
          </a:p>
        </p:txBody>
      </p:sp>
      <p:sp>
        <p:nvSpPr>
          <p:cNvPr id="34" name="Google Shape;34;p2"/>
          <p:cNvSpPr txBox="1"/>
          <p:nvPr/>
        </p:nvSpPr>
        <p:spPr>
          <a:xfrm>
            <a:off x="304800" y="2495550"/>
            <a:ext cx="1436143" cy="205184"/>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GB" sz="1400">
                <a:solidFill>
                  <a:srgbClr val="C88C32"/>
                </a:solidFill>
                <a:latin typeface="Times New Roman"/>
                <a:ea typeface="Times New Roman"/>
                <a:cs typeface="Times New Roman"/>
                <a:sym typeface="Times New Roman"/>
              </a:rPr>
              <a:t>LMS -</a:t>
            </a:r>
            <a:r>
              <a:rPr b="1" lang="en-GB" sz="1400">
                <a:solidFill>
                  <a:srgbClr val="C88C32"/>
                </a:solidFill>
                <a:latin typeface="Arial"/>
                <a:ea typeface="Arial"/>
                <a:cs typeface="Arial"/>
                <a:sym typeface="Arial"/>
              </a:rPr>
              <a:t> Username</a:t>
            </a:r>
            <a:endParaRPr/>
          </a:p>
        </p:txBody>
      </p:sp>
      <p:sp>
        <p:nvSpPr>
          <p:cNvPr id="35" name="Google Shape;35;p2"/>
          <p:cNvSpPr txBox="1"/>
          <p:nvPr/>
        </p:nvSpPr>
        <p:spPr>
          <a:xfrm>
            <a:off x="2504906" y="2448880"/>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GB" sz="1400">
                <a:solidFill>
                  <a:srgbClr val="C88C32"/>
                </a:solidFill>
                <a:latin typeface="Arial"/>
                <a:ea typeface="Arial"/>
                <a:cs typeface="Arial"/>
                <a:sym typeface="Arial"/>
              </a:rPr>
              <a:t>Name</a:t>
            </a:r>
            <a:endParaRPr/>
          </a:p>
        </p:txBody>
      </p:sp>
      <p:sp>
        <p:nvSpPr>
          <p:cNvPr id="36" name="Google Shape;36;p2"/>
          <p:cNvSpPr txBox="1"/>
          <p:nvPr/>
        </p:nvSpPr>
        <p:spPr>
          <a:xfrm>
            <a:off x="3771000"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GB" sz="1400">
                <a:solidFill>
                  <a:srgbClr val="C88C32"/>
                </a:solidFill>
                <a:latin typeface="Arial"/>
                <a:ea typeface="Arial"/>
                <a:cs typeface="Arial"/>
                <a:sym typeface="Arial"/>
              </a:rPr>
              <a:t>Batch</a:t>
            </a:r>
            <a:endParaRPr/>
          </a:p>
        </p:txBody>
      </p:sp>
      <p:sp>
        <p:nvSpPr>
          <p:cNvPr id="37" name="Google Shape;37;p2"/>
          <p:cNvSpPr txBox="1"/>
          <p:nvPr/>
        </p:nvSpPr>
        <p:spPr>
          <a:xfrm>
            <a:off x="1905000" y="2732285"/>
            <a:ext cx="24384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F2F2F2"/>
                </a:solidFill>
                <a:latin typeface="Times New Roman"/>
                <a:ea typeface="Times New Roman"/>
                <a:cs typeface="Times New Roman"/>
                <a:sym typeface="Times New Roman"/>
              </a:rPr>
              <a:t>Ashlin Reena .R         10</a:t>
            </a:r>
            <a:endParaRPr sz="1600">
              <a:solidFill>
                <a:srgbClr val="F2F2F2"/>
              </a:solidFill>
              <a:latin typeface="Times New Roman"/>
              <a:ea typeface="Times New Roman"/>
              <a:cs typeface="Times New Roman"/>
              <a:sym typeface="Times New Roman"/>
            </a:endParaRPr>
          </a:p>
        </p:txBody>
      </p:sp>
      <p:sp>
        <p:nvSpPr>
          <p:cNvPr id="38" name="Google Shape;38;p2"/>
          <p:cNvSpPr txBox="1"/>
          <p:nvPr/>
        </p:nvSpPr>
        <p:spPr>
          <a:xfrm>
            <a:off x="2040577" y="3186304"/>
            <a:ext cx="1459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txBox="1"/>
          <p:nvPr/>
        </p:nvSpPr>
        <p:spPr>
          <a:xfrm>
            <a:off x="1904999" y="3163244"/>
            <a:ext cx="25123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F2F2F2"/>
                </a:solidFill>
                <a:latin typeface="Times New Roman"/>
                <a:ea typeface="Times New Roman"/>
                <a:cs typeface="Times New Roman"/>
                <a:sym typeface="Times New Roman"/>
              </a:rPr>
              <a:t>Yamini . M                 10</a:t>
            </a:r>
            <a:endParaRPr sz="1600">
              <a:solidFill>
                <a:srgbClr val="F2F2F2"/>
              </a:solidFill>
              <a:latin typeface="Times New Roman"/>
              <a:ea typeface="Times New Roman"/>
              <a:cs typeface="Times New Roman"/>
              <a:sym typeface="Times New Roman"/>
            </a:endParaRPr>
          </a:p>
        </p:txBody>
      </p:sp>
      <p:sp>
        <p:nvSpPr>
          <p:cNvPr id="40" name="Google Shape;40;p2"/>
          <p:cNvSpPr txBox="1"/>
          <p:nvPr/>
        </p:nvSpPr>
        <p:spPr>
          <a:xfrm>
            <a:off x="1938545" y="3555636"/>
            <a:ext cx="24048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F2F2F2"/>
                </a:solidFill>
                <a:latin typeface="Times New Roman"/>
                <a:ea typeface="Times New Roman"/>
                <a:cs typeface="Times New Roman"/>
                <a:sym typeface="Times New Roman"/>
              </a:rPr>
              <a:t>Amrutha .N               10</a:t>
            </a:r>
            <a:endParaRPr sz="1600">
              <a:solidFill>
                <a:srgbClr val="F2F2F2"/>
              </a:solidFill>
              <a:latin typeface="Times New Roman"/>
              <a:ea typeface="Times New Roman"/>
              <a:cs typeface="Times New Roman"/>
              <a:sym typeface="Times New Roman"/>
            </a:endParaRPr>
          </a:p>
        </p:txBody>
      </p:sp>
      <p:sp>
        <p:nvSpPr>
          <p:cNvPr id="41" name="Google Shape;41;p2"/>
          <p:cNvSpPr txBox="1"/>
          <p:nvPr/>
        </p:nvSpPr>
        <p:spPr>
          <a:xfrm>
            <a:off x="2016037" y="3942386"/>
            <a:ext cx="23467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F2F2F2"/>
                </a:solidFill>
                <a:latin typeface="Times New Roman"/>
                <a:ea typeface="Times New Roman"/>
                <a:cs typeface="Times New Roman"/>
                <a:sym typeface="Times New Roman"/>
              </a:rPr>
              <a:t>Varshini .S               10      </a:t>
            </a:r>
            <a:endParaRPr/>
          </a:p>
        </p:txBody>
      </p:sp>
      <p:sp>
        <p:nvSpPr>
          <p:cNvPr id="42" name="Google Shape;42;p2"/>
          <p:cNvSpPr txBox="1"/>
          <p:nvPr/>
        </p:nvSpPr>
        <p:spPr>
          <a:xfrm>
            <a:off x="107116" y="2756689"/>
            <a:ext cx="15926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600">
                <a:solidFill>
                  <a:srgbClr val="E6EDF3"/>
                </a:solidFill>
                <a:latin typeface="Times New Roman"/>
                <a:ea typeface="Times New Roman"/>
                <a:cs typeface="Times New Roman"/>
                <a:sym typeface="Times New Roman"/>
              </a:rPr>
              <a:t>ashlin2002</a:t>
            </a:r>
            <a:endParaRPr sz="1600">
              <a:solidFill>
                <a:schemeClr val="dk1"/>
              </a:solidFill>
              <a:latin typeface="Times New Roman"/>
              <a:ea typeface="Times New Roman"/>
              <a:cs typeface="Times New Roman"/>
              <a:sym typeface="Times New Roman"/>
            </a:endParaRPr>
          </a:p>
        </p:txBody>
      </p:sp>
      <p:sp>
        <p:nvSpPr>
          <p:cNvPr id="43" name="Google Shape;43;p2"/>
          <p:cNvSpPr txBox="1"/>
          <p:nvPr/>
        </p:nvSpPr>
        <p:spPr>
          <a:xfrm>
            <a:off x="151100" y="3617700"/>
            <a:ext cx="1592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2F2F2"/>
                </a:solidFill>
                <a:latin typeface="Times New Roman"/>
                <a:ea typeface="Times New Roman"/>
                <a:cs typeface="Times New Roman"/>
                <a:sym typeface="Times New Roman"/>
              </a:rPr>
              <a:t>AMRUTHA.N-BECSE</a:t>
            </a:r>
            <a:endParaRPr sz="1100">
              <a:solidFill>
                <a:srgbClr val="F2F2F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txBox="1"/>
          <p:nvPr>
            <p:ph type="title"/>
          </p:nvPr>
        </p:nvSpPr>
        <p:spPr>
          <a:xfrm>
            <a:off x="377666" y="427735"/>
            <a:ext cx="6797992"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                                                         Introduction</a:t>
            </a:r>
            <a:br>
              <a:rPr lang="en-GB">
                <a:latin typeface="Times New Roman"/>
                <a:ea typeface="Times New Roman"/>
                <a:cs typeface="Times New Roman"/>
                <a:sym typeface="Times New Roman"/>
              </a:rPr>
            </a:br>
            <a:r>
              <a:rPr b="1" lang="en-GB">
                <a:latin typeface="Times New Roman"/>
                <a:ea typeface="Times New Roman"/>
                <a:cs typeface="Times New Roman"/>
                <a:sym typeface="Times New Roman"/>
              </a:rPr>
              <a:t>Purpose:</a:t>
            </a:r>
            <a:endParaRPr/>
          </a:p>
        </p:txBody>
      </p:sp>
      <p:sp>
        <p:nvSpPr>
          <p:cNvPr id="49" name="Google Shape;49;p3"/>
          <p:cNvSpPr txBox="1"/>
          <p:nvPr>
            <p:ph idx="1" type="body"/>
          </p:nvPr>
        </p:nvSpPr>
        <p:spPr>
          <a:xfrm>
            <a:off x="377666" y="1047750"/>
            <a:ext cx="7928134" cy="3323987"/>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ph type="title"/>
          </p:nvPr>
        </p:nvSpPr>
        <p:spPr>
          <a:xfrm>
            <a:off x="377666" y="427735"/>
            <a:ext cx="6797992" cy="2769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Document Conversions:</a:t>
            </a:r>
            <a:endParaRPr/>
          </a:p>
        </p:txBody>
      </p:sp>
      <p:sp>
        <p:nvSpPr>
          <p:cNvPr id="55" name="Google Shape;55;p4"/>
          <p:cNvSpPr txBox="1"/>
          <p:nvPr>
            <p:ph idx="1" type="body"/>
          </p:nvPr>
        </p:nvSpPr>
        <p:spPr>
          <a:xfrm>
            <a:off x="377666" y="819150"/>
            <a:ext cx="6797992" cy="4736783"/>
          </a:xfrm>
          <a:prstGeom prst="rect">
            <a:avLst/>
          </a:prstGeom>
          <a:noFill/>
          <a:ln>
            <a:noFill/>
          </a:ln>
        </p:spPr>
        <p:txBody>
          <a:bodyPr anchorCtr="0" anchor="t" bIns="0" lIns="0" spcFirstLastPara="1" rIns="0" wrap="square" tIns="0">
            <a:spAutoFit/>
          </a:bodyPr>
          <a:lstStyle/>
          <a:p>
            <a:pPr indent="-114300" lvl="0" marL="0" rtl="0" algn="l">
              <a:spcBef>
                <a:spcPts val="0"/>
              </a:spcBef>
              <a:spcAft>
                <a:spcPts val="0"/>
              </a:spcAft>
              <a:buSzPts val="1800"/>
              <a:buFont typeface="Noto Sans Symbols"/>
              <a:buChar char="⮚"/>
            </a:pPr>
            <a:r>
              <a:rPr lang="en-GB"/>
              <a:t> </a:t>
            </a:r>
            <a:r>
              <a:rPr lang="en-GB">
                <a:latin typeface="Times New Roman"/>
                <a:ea typeface="Times New Roman"/>
                <a:cs typeface="Times New Roman"/>
                <a:sym typeface="Times New Roman"/>
              </a:rPr>
              <a:t>Entire document should be justified.</a:t>
            </a:r>
            <a:endParaRPr/>
          </a:p>
          <a:p>
            <a:pPr indent="-114300" lvl="0" marL="0" rtl="0" algn="l">
              <a:spcBef>
                <a:spcPts val="0"/>
              </a:spcBef>
              <a:spcAft>
                <a:spcPts val="0"/>
              </a:spcAft>
              <a:buSzPts val="1800"/>
              <a:buFont typeface="Noto Sans Symbols"/>
              <a:buChar char="⮚"/>
            </a:pPr>
            <a:r>
              <a:rPr lang="en-GB">
                <a:latin typeface="Times New Roman"/>
                <a:ea typeface="Times New Roman"/>
                <a:cs typeface="Times New Roman"/>
                <a:sym typeface="Times New Roman"/>
              </a:rPr>
              <a:t> Convention for Main title</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face: Times New Roman</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style: Bold </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Size: 14</a:t>
            </a:r>
            <a:endParaRPr/>
          </a:p>
          <a:p>
            <a:pPr indent="0" lvl="0" marL="0" rtl="0" algn="just">
              <a:spcBef>
                <a:spcPts val="0"/>
              </a:spcBef>
              <a:spcAft>
                <a:spcPts val="0"/>
              </a:spcAft>
              <a:buSzPts val="1800"/>
              <a:buFont typeface="Arial"/>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Convention for Sub title</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face: Times New Roman</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style: Bold</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Size: 12</a:t>
            </a:r>
            <a:endParaRPr/>
          </a:p>
          <a:p>
            <a:pPr indent="0" lvl="0" marL="0" rtl="0" algn="just">
              <a:spcBef>
                <a:spcPts val="0"/>
              </a:spcBef>
              <a:spcAft>
                <a:spcPts val="0"/>
              </a:spcAft>
              <a:buSzPts val="1800"/>
              <a:buFont typeface="Arial"/>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Convention for body</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face: Times New Roman </a:t>
            </a:r>
            <a:endParaRPr/>
          </a:p>
          <a:p>
            <a:pPr indent="-114300" lvl="0" marL="0" rtl="0" algn="just">
              <a:spcBef>
                <a:spcPts val="0"/>
              </a:spcBef>
              <a:spcAft>
                <a:spcPts val="0"/>
              </a:spcAft>
              <a:buSzPts val="1800"/>
              <a:buFont typeface="Arial"/>
              <a:buChar char="•"/>
            </a:pPr>
            <a:r>
              <a:rPr lang="en-GB">
                <a:latin typeface="Times New Roman"/>
                <a:ea typeface="Times New Roman"/>
                <a:cs typeface="Times New Roman"/>
                <a:sym typeface="Times New Roman"/>
              </a:rPr>
              <a:t> Font Size: 12</a:t>
            </a:r>
            <a:endParaRPr>
              <a:latin typeface="Times New Roman"/>
              <a:ea typeface="Times New Roman"/>
              <a:cs typeface="Times New Roman"/>
              <a:sym typeface="Times New Roman"/>
            </a:endParaRPr>
          </a:p>
          <a:p>
            <a:pPr indent="0" lvl="0" marL="0" rtl="0" algn="just">
              <a:spcBef>
                <a:spcPts val="0"/>
              </a:spcBef>
              <a:spcAft>
                <a:spcPts val="0"/>
              </a:spcAft>
              <a:buSzPts val="1800"/>
              <a:buFont typeface="Noto Sans Symbols"/>
              <a:buNone/>
            </a:pPr>
            <a:r>
              <a:t/>
            </a:r>
            <a:endParaRPr/>
          </a:p>
          <a:p>
            <a:pPr indent="0" lvl="0" marL="0" rtl="0" algn="just">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ph type="title"/>
          </p:nvPr>
        </p:nvSpPr>
        <p:spPr>
          <a:xfrm>
            <a:off x="377666" y="285751"/>
            <a:ext cx="6797992" cy="2769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Scope of Development Project:</a:t>
            </a:r>
            <a:endParaRPr/>
          </a:p>
        </p:txBody>
      </p:sp>
      <p:sp>
        <p:nvSpPr>
          <p:cNvPr id="61" name="Google Shape;61;p5"/>
          <p:cNvSpPr txBox="1"/>
          <p:nvPr>
            <p:ph idx="1" type="body"/>
          </p:nvPr>
        </p:nvSpPr>
        <p:spPr>
          <a:xfrm>
            <a:off x="381000" y="742950"/>
            <a:ext cx="7696200" cy="4154984"/>
          </a:xfrm>
          <a:prstGeom prst="rect">
            <a:avLst/>
          </a:prstGeom>
          <a:noFill/>
          <a:ln>
            <a:noFill/>
          </a:ln>
        </p:spPr>
        <p:txBody>
          <a:bodyPr anchorCtr="0" anchor="t" bIns="0" lIns="0" spcFirstLastPara="1" rIns="0" wrap="square" tIns="0">
            <a:spAutoFit/>
          </a:bodyPr>
          <a:lstStyle/>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 The scope of an e-commerce website includes showcasing products or services, facilitating secure online transactions, optimizing for search engines, implementing marketing strategies, and ensuring legal compliance.</a:t>
            </a:r>
            <a:endParaRPr/>
          </a:p>
          <a:p>
            <a:pPr indent="0" lvl="0" marL="0" rtl="0" algn="just">
              <a:spcBef>
                <a:spcPts val="0"/>
              </a:spcBef>
              <a:spcAft>
                <a:spcPts val="0"/>
              </a:spcAft>
              <a:buSzPts val="1800"/>
              <a:buFont typeface="Noto Sans Symbols"/>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 It serves as a digital storefront for businesses to reach a global audience, manage inventory, and provide customer support.</a:t>
            </a:r>
            <a:endParaRPr/>
          </a:p>
          <a:p>
            <a:pPr indent="0" lvl="0" marL="0" rtl="0" algn="just">
              <a:spcBef>
                <a:spcPts val="0"/>
              </a:spcBef>
              <a:spcAft>
                <a:spcPts val="0"/>
              </a:spcAft>
              <a:buSzPts val="1800"/>
              <a:buFont typeface="Noto Sans Symbols"/>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 E-commerce websites play a pivotal role in the modern retail landscape, offering convenience and accessibility to both consumers and businesses.</a:t>
            </a:r>
            <a:endParaRPr/>
          </a:p>
          <a:p>
            <a:pPr indent="0" lvl="0" marL="0" rtl="0" algn="just">
              <a:spcBef>
                <a:spcPts val="0"/>
              </a:spcBef>
              <a:spcAft>
                <a:spcPts val="0"/>
              </a:spcAft>
              <a:buSzPts val="1800"/>
              <a:buFont typeface="Noto Sans Symbols"/>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 They must adapt to evolving technology and consumer preferences to remain competitive.</a:t>
            </a:r>
            <a:endParaRPr/>
          </a:p>
          <a:p>
            <a:pPr indent="0" lvl="0" marL="0" rtl="0" algn="just">
              <a:spcBef>
                <a:spcPts val="0"/>
              </a:spcBef>
              <a:spcAft>
                <a:spcPts val="0"/>
              </a:spcAft>
              <a:buSzPts val="1800"/>
              <a:buFont typeface="Noto Sans Symbols"/>
              <a:buNone/>
            </a:pPr>
            <a:r>
              <a:t/>
            </a:r>
            <a:endParaRPr>
              <a:latin typeface="Times New Roman"/>
              <a:ea typeface="Times New Roman"/>
              <a:cs typeface="Times New Roman"/>
              <a:sym typeface="Times New Roman"/>
            </a:endParaRPr>
          </a:p>
          <a:p>
            <a:pPr indent="-114300" lvl="0" marL="0" rtl="0" algn="just">
              <a:spcBef>
                <a:spcPts val="0"/>
              </a:spcBef>
              <a:spcAft>
                <a:spcPts val="0"/>
              </a:spcAft>
              <a:buSzPts val="1800"/>
              <a:buFont typeface="Noto Sans Symbols"/>
              <a:buChar char="⮚"/>
            </a:pPr>
            <a:r>
              <a:rPr lang="en-GB">
                <a:latin typeface="Times New Roman"/>
                <a:ea typeface="Times New Roman"/>
                <a:cs typeface="Times New Roman"/>
                <a:sym typeface="Times New Roman"/>
              </a:rPr>
              <a:t>The scope extends beyond just selling products; it encompasses the entire online shopping 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6"/>
          <p:cNvSpPr txBox="1"/>
          <p:nvPr>
            <p:ph type="title"/>
          </p:nvPr>
        </p:nvSpPr>
        <p:spPr>
          <a:xfrm>
            <a:off x="377666" y="427735"/>
            <a:ext cx="6797992" cy="2769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Definitions, Acronyms and Abbreviations:</a:t>
            </a:r>
            <a:endParaRPr/>
          </a:p>
        </p:txBody>
      </p:sp>
      <p:sp>
        <p:nvSpPr>
          <p:cNvPr id="67" name="Google Shape;67;p6"/>
          <p:cNvSpPr txBox="1"/>
          <p:nvPr>
            <p:ph idx="1" type="body"/>
          </p:nvPr>
        </p:nvSpPr>
        <p:spPr>
          <a:xfrm>
            <a:off x="381000" y="819151"/>
            <a:ext cx="6858000" cy="443198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Times New Roman"/>
                <a:ea typeface="Times New Roman"/>
                <a:cs typeface="Times New Roman"/>
                <a:sym typeface="Times New Roman"/>
              </a:rPr>
              <a:t> HTML-&gt;Hyper Text Markup Language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CSS-&gt;cascading style sheets</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JS-&gt;java script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SQL-&gt; Structured query Language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ER-&gt; Entity Relationship</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UML -&gt; Unified Modeling Language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IDE-&gt; Integrated Development Environment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SRS-&gt; Software Requirement Specification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7"/>
          <p:cNvSpPr txBox="1"/>
          <p:nvPr>
            <p:ph type="title"/>
          </p:nvPr>
        </p:nvSpPr>
        <p:spPr>
          <a:xfrm>
            <a:off x="377666" y="427735"/>
            <a:ext cx="6797992" cy="166199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References:</a:t>
            </a:r>
            <a:br>
              <a:rPr b="1" lang="en-GB">
                <a:latin typeface="Times New Roman"/>
                <a:ea typeface="Times New Roman"/>
                <a:cs typeface="Times New Roman"/>
                <a:sym typeface="Times New Roman"/>
              </a:rPr>
            </a:br>
            <a:br>
              <a:rPr b="1" lang="en-GB">
                <a:latin typeface="Times New Roman"/>
                <a:ea typeface="Times New Roman"/>
                <a:cs typeface="Times New Roman"/>
                <a:sym typeface="Times New Roman"/>
              </a:rPr>
            </a:br>
            <a:br>
              <a:rPr b="1" lang="en-GB">
                <a:latin typeface="Times New Roman"/>
                <a:ea typeface="Times New Roman"/>
                <a:cs typeface="Times New Roman"/>
                <a:sym typeface="Times New Roman"/>
              </a:rPr>
            </a:br>
            <a:br>
              <a:rPr b="1" lang="en-GB">
                <a:latin typeface="Times New Roman"/>
                <a:ea typeface="Times New Roman"/>
                <a:cs typeface="Times New Roman"/>
                <a:sym typeface="Times New Roman"/>
              </a:rPr>
            </a:br>
            <a:br>
              <a:rPr b="1" lang="en-GB">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73" name="Google Shape;73;p7"/>
          <p:cNvSpPr txBox="1"/>
          <p:nvPr>
            <p:ph idx="1" type="body"/>
          </p:nvPr>
        </p:nvSpPr>
        <p:spPr>
          <a:xfrm>
            <a:off x="377666" y="971550"/>
            <a:ext cx="6797992" cy="4154984"/>
          </a:xfrm>
          <a:prstGeom prst="rect">
            <a:avLst/>
          </a:prstGeom>
          <a:noFill/>
          <a:ln>
            <a:noFill/>
          </a:ln>
        </p:spPr>
        <p:txBody>
          <a:bodyPr anchorCtr="0" anchor="t" bIns="0" lIns="0" spcFirstLastPara="1" rIns="0" wrap="square" tIns="0">
            <a:spAutoFit/>
          </a:bodyPr>
          <a:lstStyle/>
          <a:p>
            <a:pPr indent="-114300" lvl="0" marL="0" rtl="0" algn="l">
              <a:spcBef>
                <a:spcPts val="0"/>
              </a:spcBef>
              <a:spcAft>
                <a:spcPts val="0"/>
              </a:spcAft>
              <a:buSzPts val="1800"/>
              <a:buFont typeface="Noto Sans Symbols"/>
              <a:buChar char="⮚"/>
            </a:pPr>
            <a:r>
              <a:rPr lang="en-GB">
                <a:latin typeface="Times New Roman"/>
                <a:ea typeface="Times New Roman"/>
                <a:cs typeface="Times New Roman"/>
                <a:sym typeface="Times New Roman"/>
              </a:rPr>
              <a:t> </a:t>
            </a:r>
            <a:r>
              <a:rPr b="1" lang="en-GB" u="sng">
                <a:latin typeface="Times New Roman"/>
                <a:ea typeface="Times New Roman"/>
                <a:cs typeface="Times New Roman"/>
                <a:sym typeface="Times New Roman"/>
              </a:rPr>
              <a:t>Books:</a:t>
            </a:r>
            <a:endParaRPr/>
          </a:p>
          <a:p>
            <a:pPr indent="0" lvl="0" marL="0" rtl="0" algn="l">
              <a:spcBef>
                <a:spcPts val="0"/>
              </a:spcBef>
              <a:spcAft>
                <a:spcPts val="0"/>
              </a:spcAft>
              <a:buSzPts val="1800"/>
              <a:buFont typeface="Noto Sans Symbols"/>
              <a:buNone/>
            </a:pPr>
            <a:r>
              <a:t/>
            </a:r>
            <a:endParaRPr>
              <a:latin typeface="Times New Roman"/>
              <a:ea typeface="Times New Roman"/>
              <a:cs typeface="Times New Roman"/>
              <a:sym typeface="Times New Roman"/>
            </a:endParaRPr>
          </a:p>
          <a:p>
            <a:pPr indent="-114300" lvl="0" marL="0" rtl="0" algn="l">
              <a:spcBef>
                <a:spcPts val="0"/>
              </a:spcBef>
              <a:spcAft>
                <a:spcPts val="0"/>
              </a:spcAft>
              <a:buSzPts val="1800"/>
              <a:buFont typeface="Arial"/>
              <a:buChar char="•"/>
            </a:pPr>
            <a:r>
              <a:rPr lang="en-GB"/>
              <a:t> </a:t>
            </a:r>
            <a:r>
              <a:rPr lang="en-GB">
                <a:latin typeface="Times New Roman"/>
                <a:ea typeface="Times New Roman"/>
                <a:cs typeface="Times New Roman"/>
                <a:sym typeface="Times New Roman"/>
              </a:rPr>
              <a:t>Software Requirements and Specifications: A Lexicon of Practice, Principles and Prejudices (ACM Press) by Michael Jackson</a:t>
            </a:r>
            <a:endParaRPr/>
          </a:p>
          <a:p>
            <a:pPr indent="-114300" lvl="0" marL="0" rtl="0" algn="l">
              <a:spcBef>
                <a:spcPts val="0"/>
              </a:spcBef>
              <a:spcAft>
                <a:spcPts val="0"/>
              </a:spcAft>
              <a:buSzPts val="1800"/>
              <a:buFont typeface="Arial"/>
              <a:buChar char="•"/>
            </a:pPr>
            <a:r>
              <a:rPr lang="en-GB">
                <a:latin typeface="Times New Roman"/>
                <a:ea typeface="Times New Roman"/>
                <a:cs typeface="Times New Roman"/>
                <a:sym typeface="Times New Roman"/>
              </a:rPr>
              <a:t> Software Requirements (Microsoft) Second Edition By Karl E. Wiegers</a:t>
            </a:r>
            <a:endParaRPr>
              <a:latin typeface="Times New Roman"/>
              <a:ea typeface="Times New Roman"/>
              <a:cs typeface="Times New Roman"/>
              <a:sym typeface="Times New Roman"/>
            </a:endParaRPr>
          </a:p>
          <a:p>
            <a:pPr indent="-114300" lvl="0" marL="0" rtl="0" algn="l">
              <a:spcBef>
                <a:spcPts val="0"/>
              </a:spcBef>
              <a:spcAft>
                <a:spcPts val="0"/>
              </a:spcAft>
              <a:buSzPts val="1800"/>
              <a:buFont typeface="Arial"/>
              <a:buChar char="•"/>
            </a:pPr>
            <a:r>
              <a:rPr lang="en-GB">
                <a:latin typeface="Times New Roman"/>
                <a:ea typeface="Times New Roman"/>
                <a:cs typeface="Times New Roman"/>
                <a:sym typeface="Times New Roman"/>
              </a:rPr>
              <a:t> Software Engineering: A Practitioner’s Approach Fifth Edition By Roger S. Pressman</a:t>
            </a:r>
            <a:endParaRPr/>
          </a:p>
          <a:p>
            <a:pPr indent="0" lvl="0" marL="0" rtl="0" algn="l">
              <a:spcBef>
                <a:spcPts val="0"/>
              </a:spcBef>
              <a:spcAft>
                <a:spcPts val="0"/>
              </a:spcAft>
              <a:buSzPts val="1800"/>
              <a:buFont typeface="Arial"/>
              <a:buNone/>
            </a:pPr>
            <a:r>
              <a:t/>
            </a:r>
            <a:endParaRPr>
              <a:latin typeface="Times New Roman"/>
              <a:ea typeface="Times New Roman"/>
              <a:cs typeface="Times New Roman"/>
              <a:sym typeface="Times New Roman"/>
            </a:endParaRPr>
          </a:p>
          <a:p>
            <a:pPr indent="-114300" lvl="0" marL="0" rtl="0" algn="l">
              <a:spcBef>
                <a:spcPts val="0"/>
              </a:spcBef>
              <a:spcAft>
                <a:spcPts val="0"/>
              </a:spcAft>
              <a:buSzPts val="1800"/>
              <a:buFont typeface="Noto Sans Symbols"/>
              <a:buChar char="⮚"/>
            </a:pPr>
            <a:r>
              <a:rPr lang="en-GB">
                <a:latin typeface="Times New Roman"/>
                <a:ea typeface="Times New Roman"/>
                <a:cs typeface="Times New Roman"/>
                <a:sym typeface="Times New Roman"/>
              </a:rPr>
              <a:t> </a:t>
            </a:r>
            <a:r>
              <a:rPr b="1" lang="en-GB" u="sng">
                <a:latin typeface="Times New Roman"/>
                <a:ea typeface="Times New Roman"/>
                <a:cs typeface="Times New Roman"/>
                <a:sym typeface="Times New Roman"/>
              </a:rPr>
              <a:t>Websites:</a:t>
            </a:r>
            <a:endParaRPr/>
          </a:p>
          <a:p>
            <a:pPr indent="0" lvl="0" marL="0" rtl="0" algn="l">
              <a:spcBef>
                <a:spcPts val="0"/>
              </a:spcBef>
              <a:spcAft>
                <a:spcPts val="0"/>
              </a:spcAft>
              <a:buSzPts val="1800"/>
              <a:buFont typeface="Noto Sans Symbols"/>
              <a:buNone/>
            </a:pPr>
            <a:r>
              <a:t/>
            </a:r>
            <a:endParaRPr b="1">
              <a:latin typeface="Times New Roman"/>
              <a:ea typeface="Times New Roman"/>
              <a:cs typeface="Times New Roman"/>
              <a:sym typeface="Times New Roman"/>
            </a:endParaRPr>
          </a:p>
          <a:p>
            <a:pPr indent="-114300" lvl="0" marL="0" rtl="0" algn="l">
              <a:spcBef>
                <a:spcPts val="0"/>
              </a:spcBef>
              <a:spcAft>
                <a:spcPts val="0"/>
              </a:spcAft>
              <a:buSzPts val="1800"/>
              <a:buFont typeface="Arial"/>
              <a:buChar char="•"/>
            </a:pPr>
            <a:r>
              <a:rPr lang="en-GB"/>
              <a:t> Amazon - </a:t>
            </a:r>
            <a:r>
              <a:rPr lang="en-GB" u="sng">
                <a:solidFill>
                  <a:schemeClr val="hlink"/>
                </a:solidFill>
                <a:hlinkClick r:id="rId3"/>
              </a:rPr>
              <a:t>www.amazon.com</a:t>
            </a:r>
            <a:endParaRPr/>
          </a:p>
          <a:p>
            <a:pPr indent="-114300" lvl="0" marL="0" rtl="0" algn="l">
              <a:spcBef>
                <a:spcPts val="0"/>
              </a:spcBef>
              <a:spcAft>
                <a:spcPts val="0"/>
              </a:spcAft>
              <a:buSzPts val="1800"/>
              <a:buFont typeface="Arial"/>
              <a:buChar char="•"/>
            </a:pPr>
            <a:r>
              <a:rPr lang="en-GB"/>
              <a:t> eBay - </a:t>
            </a:r>
            <a:r>
              <a:rPr lang="en-GB" u="sng">
                <a:solidFill>
                  <a:schemeClr val="hlink"/>
                </a:solidFill>
                <a:hlinkClick r:id="rId4"/>
              </a:rPr>
              <a:t>www.ebay.com</a:t>
            </a:r>
            <a:endParaRPr/>
          </a:p>
          <a:p>
            <a:pPr indent="-114300" lvl="0" marL="0" rtl="0" algn="l">
              <a:spcBef>
                <a:spcPts val="0"/>
              </a:spcBef>
              <a:spcAft>
                <a:spcPts val="0"/>
              </a:spcAft>
              <a:buSzPts val="1800"/>
              <a:buFont typeface="Arial"/>
              <a:buChar char="•"/>
            </a:pPr>
            <a:r>
              <a:rPr lang="en-GB"/>
              <a:t> Walmart - </a:t>
            </a:r>
            <a:r>
              <a:rPr lang="en-GB" u="sng">
                <a:solidFill>
                  <a:schemeClr val="hlink"/>
                </a:solidFill>
                <a:hlinkClick r:id="rId5"/>
              </a:rPr>
              <a:t>www.walmart.com</a:t>
            </a:r>
            <a:endParaRPr/>
          </a:p>
          <a:p>
            <a:pPr indent="-114300" lvl="0" marL="0" rtl="0" algn="l">
              <a:spcBef>
                <a:spcPts val="0"/>
              </a:spcBef>
              <a:spcAft>
                <a:spcPts val="0"/>
              </a:spcAft>
              <a:buSzPts val="1800"/>
              <a:buFont typeface="Arial"/>
              <a:buChar char="•"/>
            </a:pPr>
            <a:r>
              <a:rPr lang="en-GB"/>
              <a:t> Shopify - </a:t>
            </a:r>
            <a:r>
              <a:rPr lang="en-GB" u="sng">
                <a:solidFill>
                  <a:schemeClr val="hlink"/>
                </a:solidFill>
                <a:hlinkClick r:id="rId6"/>
              </a:rPr>
              <a:t>www.shopify.com</a:t>
            </a:r>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377666" y="133351"/>
            <a:ext cx="6797992" cy="83099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                                         Overall Descriptions</a:t>
            </a:r>
            <a:br>
              <a:rPr b="1" lang="en-GB">
                <a:latin typeface="Times New Roman"/>
                <a:ea typeface="Times New Roman"/>
                <a:cs typeface="Times New Roman"/>
                <a:sym typeface="Times New Roman"/>
              </a:rPr>
            </a:br>
            <a:r>
              <a:rPr b="1" lang="en-GB" u="sng">
                <a:latin typeface="Times New Roman"/>
                <a:ea typeface="Times New Roman"/>
                <a:cs typeface="Times New Roman"/>
                <a:sym typeface="Times New Roman"/>
              </a:rPr>
              <a:t>Product </a:t>
            </a:r>
            <a:r>
              <a:rPr b="1" lang="en-GB" u="sng"/>
              <a:t>Perspective:</a:t>
            </a:r>
            <a:br>
              <a:rPr b="1" lang="en-GB">
                <a:latin typeface="Times New Roman"/>
                <a:ea typeface="Times New Roman"/>
                <a:cs typeface="Times New Roman"/>
                <a:sym typeface="Times New Roman"/>
              </a:rPr>
            </a:br>
            <a:r>
              <a:rPr lang="en-GB">
                <a:latin typeface="Times New Roman"/>
                <a:ea typeface="Times New Roman"/>
                <a:cs typeface="Times New Roman"/>
                <a:sym typeface="Times New Roman"/>
              </a:rPr>
              <a:t>     Use diagram of E-commerce website</a:t>
            </a:r>
            <a:endParaRPr b="1">
              <a:latin typeface="Times New Roman"/>
              <a:ea typeface="Times New Roman"/>
              <a:cs typeface="Times New Roman"/>
              <a:sym typeface="Times New Roman"/>
            </a:endParaRPr>
          </a:p>
        </p:txBody>
      </p:sp>
      <p:pic>
        <p:nvPicPr>
          <p:cNvPr descr="bc.PNG" id="79" name="Google Shape;79;p8"/>
          <p:cNvPicPr preferRelativeResize="0"/>
          <p:nvPr/>
        </p:nvPicPr>
        <p:blipFill rotWithShape="1">
          <a:blip r:embed="rId3">
            <a:alphaModFix/>
          </a:blip>
          <a:srcRect b="0" l="0" r="0" t="0"/>
          <a:stretch/>
        </p:blipFill>
        <p:spPr>
          <a:xfrm>
            <a:off x="1524000" y="1047750"/>
            <a:ext cx="5582131" cy="36854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ph type="title"/>
          </p:nvPr>
        </p:nvSpPr>
        <p:spPr>
          <a:xfrm>
            <a:off x="377666" y="133350"/>
            <a:ext cx="6797992" cy="2769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u="sng">
                <a:latin typeface="Times New Roman"/>
                <a:ea typeface="Times New Roman"/>
                <a:cs typeface="Times New Roman"/>
                <a:sym typeface="Times New Roman"/>
              </a:rPr>
              <a:t>Product Function:</a:t>
            </a:r>
            <a:endParaRPr/>
          </a:p>
        </p:txBody>
      </p:sp>
      <p:pic>
        <p:nvPicPr>
          <p:cNvPr descr="er.PNG" id="86" name="Google Shape;86;p9"/>
          <p:cNvPicPr preferRelativeResize="0"/>
          <p:nvPr/>
        </p:nvPicPr>
        <p:blipFill rotWithShape="1">
          <a:blip r:embed="rId3">
            <a:alphaModFix/>
          </a:blip>
          <a:srcRect b="0" l="0" r="0" t="0"/>
          <a:stretch/>
        </p:blipFill>
        <p:spPr>
          <a:xfrm>
            <a:off x="1066800" y="666750"/>
            <a:ext cx="6754168" cy="4124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jothi</dc:creator>
</cp:coreProperties>
</file>