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03"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04" r:id="rId43"/>
    <p:sldId id="297" r:id="rId44"/>
    <p:sldId id="298" r:id="rId45"/>
    <p:sldId id="299" r:id="rId46"/>
    <p:sldId id="300" r:id="rId47"/>
    <p:sldId id="301" r:id="rId48"/>
    <p:sldId id="302" r:id="rId49"/>
  </p:sldIdLst>
  <p:sldSz cx="13004800" cy="7302500"/>
  <p:notesSz cx="6858000" cy="9144000"/>
  <p:embeddedFontLst>
    <p:embeddedFont>
      <p:font typeface="Roboto" panose="020B0604020202020204" charset="0"/>
      <p:regular r:id="rId51"/>
      <p:bold r:id="rId52"/>
      <p:italic r:id="rId53"/>
      <p:boldItalic r:id="rId54"/>
    </p:embeddedFont>
    <p:embeddedFont>
      <p:font typeface="Oswald" panose="020B0604020202020204" charset="0"/>
      <p:regular r:id="rId55"/>
      <p:bold r:id="rId56"/>
    </p:embeddedFont>
    <p:embeddedFont>
      <p:font typeface="Impact" panose="020B0806030902050204" pitchFamily="34" charset="0"/>
      <p:regular r:id="rId57"/>
    </p:embeddedFont>
    <p:embeddedFont>
      <p:font typeface="Georgia" panose="02040502050405020303" pitchFamily="18"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EBC573-C693-4DB1-808D-F7AC80FD0EA9}">
  <a:tblStyle styleId="{28EBC573-C693-4DB1-808D-F7AC80FD0EA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AF4"/>
          </a:solidFill>
        </a:fill>
      </a:tcStyle>
    </a:wholeTbl>
    <a:band1H>
      <a:tcStyle>
        <a:tcBdr/>
        <a:fill>
          <a:solidFill>
            <a:srgbClr val="CAD2E8"/>
          </a:solidFill>
        </a:fill>
      </a:tcStyle>
    </a:band1H>
    <a:band1V>
      <a:tcStyle>
        <a:tcBdr/>
        <a:fill>
          <a:solidFill>
            <a:srgbClr val="CAD2E8"/>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buChar char="●"/>
              <a:defRPr sz="1200" b="0" i="0" u="none" strike="noStrike" cap="none">
                <a:solidFill>
                  <a:schemeClr val="dk1"/>
                </a:solidFill>
                <a:latin typeface="Arial"/>
                <a:ea typeface="Arial"/>
                <a:cs typeface="Arial"/>
                <a:sym typeface="Arial"/>
              </a:defRPr>
            </a:lvl1pPr>
            <a:lvl2pPr marL="0" marR="0" lvl="1" indent="228600" algn="l" rtl="0">
              <a:spcBef>
                <a:spcPts val="0"/>
              </a:spcBef>
              <a:buChar char="○"/>
              <a:defRPr sz="1200" b="0" i="0" u="none" strike="noStrike" cap="none">
                <a:solidFill>
                  <a:schemeClr val="dk1"/>
                </a:solidFill>
                <a:latin typeface="Arial"/>
                <a:ea typeface="Arial"/>
                <a:cs typeface="Arial"/>
                <a:sym typeface="Arial"/>
              </a:defRPr>
            </a:lvl2pPr>
            <a:lvl3pPr marL="0" marR="0" lvl="2" indent="457200" algn="l" rtl="0">
              <a:spcBef>
                <a:spcPts val="0"/>
              </a:spcBef>
              <a:buChar char="■"/>
              <a:defRPr sz="1200" b="0" i="0" u="none" strike="noStrike" cap="none">
                <a:solidFill>
                  <a:schemeClr val="dk1"/>
                </a:solidFill>
                <a:latin typeface="Arial"/>
                <a:ea typeface="Arial"/>
                <a:cs typeface="Arial"/>
                <a:sym typeface="Arial"/>
              </a:defRPr>
            </a:lvl3pPr>
            <a:lvl4pPr marL="0" marR="0" lvl="3" indent="685800" algn="l" rtl="0">
              <a:spcBef>
                <a:spcPts val="0"/>
              </a:spcBef>
              <a:buChar char="●"/>
              <a:defRPr sz="1200" b="0" i="0" u="none" strike="noStrike" cap="none">
                <a:solidFill>
                  <a:schemeClr val="dk1"/>
                </a:solidFill>
                <a:latin typeface="Arial"/>
                <a:ea typeface="Arial"/>
                <a:cs typeface="Arial"/>
                <a:sym typeface="Arial"/>
              </a:defRPr>
            </a:lvl4pPr>
            <a:lvl5pPr marL="0" marR="0" lvl="4" indent="914400" algn="l" rtl="0">
              <a:spcBef>
                <a:spcPts val="0"/>
              </a:spcBef>
              <a:buChar char="○"/>
              <a:defRPr sz="1200" b="0" i="0" u="none" strike="noStrike" cap="none">
                <a:solidFill>
                  <a:schemeClr val="dk1"/>
                </a:solidFill>
                <a:latin typeface="Arial"/>
                <a:ea typeface="Arial"/>
                <a:cs typeface="Arial"/>
                <a:sym typeface="Arial"/>
              </a:defRPr>
            </a:lvl5pPr>
            <a:lvl6pPr marL="0" marR="0" lvl="5" indent="1143000" algn="l" rtl="0">
              <a:spcBef>
                <a:spcPts val="0"/>
              </a:spcBef>
              <a:buChar char="■"/>
              <a:defRPr sz="1200" b="0" i="0" u="none" strike="noStrike" cap="none">
                <a:solidFill>
                  <a:schemeClr val="dk1"/>
                </a:solidFill>
                <a:latin typeface="Arial"/>
                <a:ea typeface="Arial"/>
                <a:cs typeface="Arial"/>
                <a:sym typeface="Arial"/>
              </a:defRPr>
            </a:lvl6pPr>
            <a:lvl7pPr marL="0" marR="0" lvl="6" indent="1371600" algn="l" rtl="0">
              <a:spcBef>
                <a:spcPts val="0"/>
              </a:spcBef>
              <a:buChar char="●"/>
              <a:defRPr sz="1200" b="0" i="0" u="none" strike="noStrike" cap="none">
                <a:solidFill>
                  <a:schemeClr val="dk1"/>
                </a:solidFill>
                <a:latin typeface="Arial"/>
                <a:ea typeface="Arial"/>
                <a:cs typeface="Arial"/>
                <a:sym typeface="Arial"/>
              </a:defRPr>
            </a:lvl7pPr>
            <a:lvl8pPr marL="0" marR="0" lvl="7" indent="1600200" algn="l" rtl="0">
              <a:spcBef>
                <a:spcPts val="0"/>
              </a:spcBef>
              <a:buChar char="○"/>
              <a:defRPr sz="1200" b="0" i="0" u="none" strike="noStrike" cap="none">
                <a:solidFill>
                  <a:schemeClr val="dk1"/>
                </a:solidFill>
                <a:latin typeface="Arial"/>
                <a:ea typeface="Arial"/>
                <a:cs typeface="Arial"/>
                <a:sym typeface="Arial"/>
              </a:defRPr>
            </a:lvl8pPr>
            <a:lvl9pPr marL="0" marR="0" lvl="8" indent="1828800" algn="l" rtl="0">
              <a:spcBef>
                <a:spcPts val="0"/>
              </a:spcBef>
              <a:buChar char="■"/>
              <a:defRPr sz="12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384738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03" name="Shape 20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630702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0" name="Shape 2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15044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71" name="Shape 27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40398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77" name="Shape 27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6869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3" name="Shape 2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4376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203200" marR="0" lvl="0" indent="-203200" algn="l" rtl="0">
              <a:spcBef>
                <a:spcPts val="0"/>
              </a:spcBef>
              <a:spcAft>
                <a:spcPts val="0"/>
              </a:spcAft>
              <a:buClr>
                <a:schemeClr val="dk1"/>
              </a:buClr>
              <a:buSzPct val="100000"/>
              <a:buFont typeface="Georgia"/>
              <a:buChar char="‣"/>
            </a:pPr>
            <a:r>
              <a:rPr lang="en-US" sz="1200" b="0" i="0" u="none" strike="noStrike" cap="none">
                <a:solidFill>
                  <a:schemeClr val="dk1"/>
                </a:solidFill>
                <a:latin typeface="Georgia"/>
                <a:ea typeface="Georgia"/>
                <a:cs typeface="Georgia"/>
                <a:sym typeface="Georgia"/>
              </a:rPr>
              <a:t>Generally, 5% (or .05) is the standard cutoff for a p-value. This means that p-values below .05 </a:t>
            </a:r>
            <a:r>
              <a:rPr lang="en-US" sz="1200" b="0" i="1" u="none" strike="noStrike" cap="none">
                <a:solidFill>
                  <a:schemeClr val="dk1"/>
                </a:solidFill>
                <a:latin typeface="Georgia"/>
                <a:ea typeface="Georgia"/>
                <a:cs typeface="Georgia"/>
                <a:sym typeface="Georgia"/>
              </a:rPr>
              <a:t>can</a:t>
            </a:r>
            <a:r>
              <a:rPr lang="en-US" sz="1200" b="0" i="0" u="none" strike="noStrike" cap="none">
                <a:solidFill>
                  <a:schemeClr val="dk1"/>
                </a:solidFill>
                <a:latin typeface="Georgia"/>
                <a:ea typeface="Georgia"/>
                <a:cs typeface="Georgia"/>
                <a:sym typeface="Georgia"/>
              </a:rPr>
              <a:t> be interpreted as enough statistical evidence to reject the null hypothesis.</a:t>
            </a:r>
          </a:p>
          <a:p>
            <a:pPr marL="203200" marR="0" lvl="0" indent="-203200" algn="l" rtl="0">
              <a:spcBef>
                <a:spcPts val="0"/>
              </a:spcBef>
              <a:spcAft>
                <a:spcPts val="0"/>
              </a:spcAft>
              <a:buClr>
                <a:schemeClr val="dk1"/>
              </a:buClr>
              <a:buSzPct val="100000"/>
              <a:buFont typeface="Georgia"/>
              <a:buNone/>
            </a:pPr>
            <a:endParaRPr sz="1200" b="0" i="0" u="none" strike="noStrike" cap="none">
              <a:solidFill>
                <a:schemeClr val="dk1"/>
              </a:solidFill>
              <a:latin typeface="Georgia"/>
              <a:ea typeface="Georgia"/>
              <a:cs typeface="Georgia"/>
              <a:sym typeface="Georgia"/>
            </a:endParaRPr>
          </a:p>
          <a:p>
            <a:pPr marL="203200" marR="0" lvl="0" indent="-203200" algn="l" rtl="0">
              <a:spcBef>
                <a:spcPts val="0"/>
              </a:spcBef>
              <a:spcAft>
                <a:spcPts val="0"/>
              </a:spcAft>
              <a:buClr>
                <a:schemeClr val="dk1"/>
              </a:buClr>
              <a:buSzPct val="100000"/>
              <a:buFont typeface="Georgia"/>
              <a:buChar char="‣"/>
            </a:pPr>
            <a:r>
              <a:rPr lang="en-US" sz="1200" b="0" i="0" u="none" strike="noStrike" cap="none">
                <a:solidFill>
                  <a:schemeClr val="dk1"/>
                </a:solidFill>
                <a:latin typeface="Georgia"/>
                <a:ea typeface="Georgia"/>
                <a:cs typeface="Georgia"/>
                <a:sym typeface="Georgia"/>
              </a:rPr>
              <a:t>This cutoff value is sometimes referred to as α (alpha) or a sensitivity level for our statistical experiment.</a:t>
            </a:r>
          </a:p>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997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6" name="Shape 2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29274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6" name="Shape 2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1034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2" name="Shape 30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58070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0" name="Shape 31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75478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9" name="Shape 31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44338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7259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6" name="Shape 32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0915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3" name="Shape 3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68480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4" name="Shape 3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57190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61" name="Shape 3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58662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7" name="Shape 3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8773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88" name="Shape 38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524422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4" name="Shape 3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34675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0" name="Shape 41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49407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16" name="Shape 41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076559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2" name="Shape 4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92796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5" name="Shape 2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946867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9" name="Shape 4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200" b="0" i="1" u="none" strike="noStrike" cap="none">
                <a:solidFill>
                  <a:schemeClr val="dk1"/>
                </a:solidFill>
                <a:latin typeface="Arial"/>
                <a:ea typeface="Arial"/>
                <a:cs typeface="Arial"/>
                <a:sym typeface="Arial"/>
              </a:rPr>
              <a:t>Source: http://www.southalabama.edu/coe/bset/johnson/bonus/Ch11/Causality%20criteria.pdf</a:t>
            </a:r>
          </a:p>
        </p:txBody>
      </p:sp>
    </p:spTree>
    <p:extLst>
      <p:ext uri="{BB962C8B-B14F-4D97-AF65-F5344CB8AC3E}">
        <p14:creationId xmlns:p14="http://schemas.microsoft.com/office/powerpoint/2010/main" val="3467060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5" name="Shape 43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200" b="0" i="1" u="none" strike="noStrike" cap="none">
                <a:solidFill>
                  <a:schemeClr val="dk1"/>
                </a:solidFill>
                <a:latin typeface="Arial"/>
                <a:ea typeface="Arial"/>
                <a:cs typeface="Arial"/>
                <a:sym typeface="Arial"/>
              </a:rPr>
              <a:t>Source: http://www.southalabama.edu/coe/bset/johnson/bonus/Ch11/Causality%20criteria.pdf</a:t>
            </a:r>
          </a:p>
        </p:txBody>
      </p:sp>
    </p:spTree>
    <p:extLst>
      <p:ext uri="{BB962C8B-B14F-4D97-AF65-F5344CB8AC3E}">
        <p14:creationId xmlns:p14="http://schemas.microsoft.com/office/powerpoint/2010/main" val="1374188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1" name="Shape 4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200" b="0" i="1" u="none" strike="noStrike" cap="none">
                <a:solidFill>
                  <a:schemeClr val="dk1"/>
                </a:solidFill>
                <a:latin typeface="Arial"/>
                <a:ea typeface="Arial"/>
                <a:cs typeface="Arial"/>
                <a:sym typeface="Arial"/>
              </a:rPr>
              <a:t>Source: http://www.southalabama.edu/coe/bset/johnson/bonus/Ch11/Causality%20criteria.pdf</a:t>
            </a:r>
          </a:p>
        </p:txBody>
      </p:sp>
    </p:spTree>
    <p:extLst>
      <p:ext uri="{BB962C8B-B14F-4D97-AF65-F5344CB8AC3E}">
        <p14:creationId xmlns:p14="http://schemas.microsoft.com/office/powerpoint/2010/main" val="2737301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7" name="Shape 44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71985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53" name="Shape 45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665693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9" name="Shape 45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11782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5" name="Shape 46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48606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9" name="Shape 47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6096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6" name="Shape 48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065365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2" name="Shape 49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57500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23" name="Shape 22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4742729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8" name="Shape 498"/>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47701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914400" y="4343400"/>
            <a:ext cx="50292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04" name="Shape 50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998880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8" name="Shape 6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241686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0" name="Shape 510"/>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043166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6" name="Shape 51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463195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22" name="Shape 52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635890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8" name="Shape 52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8589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35" name="Shape 53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782566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Shape 542"/>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43" name="Shape 54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81523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9" name="Shape 2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75551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6" name="Shape 2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12465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2" name="Shape 2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34960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48" name="Shape 24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86445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54" name="Shape 25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2926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4"/>
        <p:cNvGrpSpPr/>
        <p:nvPr/>
      </p:nvGrpSpPr>
      <p:grpSpPr>
        <a:xfrm>
          <a:off x="0" y="0"/>
          <a:ext cx="0" cy="0"/>
          <a:chOff x="0" y="0"/>
          <a:chExt cx="0" cy="0"/>
        </a:xfrm>
      </p:grpSpPr>
      <p:pic>
        <p:nvPicPr>
          <p:cNvPr id="55" name="Shape 55"/>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6" name="Shape 56"/>
          <p:cNvCxnSpPr/>
          <p:nvPr/>
        </p:nvCxnSpPr>
        <p:spPr>
          <a:xfrm>
            <a:off x="635000" y="635000"/>
            <a:ext cx="11734800" cy="11"/>
          </a:xfrm>
          <a:prstGeom prst="straightConnector1">
            <a:avLst/>
          </a:prstGeom>
          <a:noFill/>
          <a:ln>
            <a:noFill/>
          </a:ln>
        </p:spPr>
      </p:cxnSp>
      <p:cxnSp>
        <p:nvCxnSpPr>
          <p:cNvPr id="57" name="Shape 57"/>
          <p:cNvCxnSpPr/>
          <p:nvPr/>
        </p:nvCxnSpPr>
        <p:spPr>
          <a:xfrm>
            <a:off x="635000" y="1219200"/>
            <a:ext cx="11734800" cy="11"/>
          </a:xfrm>
          <a:prstGeom prst="straightConnector1">
            <a:avLst/>
          </a:prstGeom>
          <a:noFill/>
          <a:ln>
            <a:noFill/>
          </a:ln>
        </p:spPr>
      </p:cxnSp>
      <p:sp>
        <p:nvSpPr>
          <p:cNvPr id="58" name="Shape 58"/>
          <p:cNvSpPr txBox="1">
            <a:spLocks noGrp="1"/>
          </p:cNvSpPr>
          <p:nvPr>
            <p:ph type="body" idx="1"/>
          </p:nvPr>
        </p:nvSpPr>
        <p:spPr>
          <a:xfrm>
            <a:off x="3822700" y="2095500"/>
            <a:ext cx="5435598" cy="40893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889000" marR="0" lvl="1" indent="-1397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2pPr>
            <a:lvl3pPr marL="1574800" marR="0" lvl="2" indent="-3683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3pPr>
            <a:lvl4pPr marL="2260600" marR="0" lvl="3" indent="-5969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4pPr>
            <a:lvl5pPr marL="2946400" marR="0" lvl="4" indent="-8255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5pPr>
            <a:lvl6pPr marL="3797300" marR="0" lvl="5" indent="-10541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4381500" marR="0" lvl="6" indent="-12827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4965700" marR="0" lvl="7" indent="-15113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5549900" marR="0" lvl="8" indent="-17399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9"/>
        <p:cNvGrpSpPr/>
        <p:nvPr/>
      </p:nvGrpSpPr>
      <p:grpSpPr>
        <a:xfrm>
          <a:off x="0" y="0"/>
          <a:ext cx="0" cy="0"/>
          <a:chOff x="0" y="0"/>
          <a:chExt cx="0" cy="0"/>
        </a:xfrm>
      </p:grpSpPr>
      <p:pic>
        <p:nvPicPr>
          <p:cNvPr id="60" name="Shape 60"/>
          <p:cNvPicPr preferRelativeResize="0"/>
          <p:nvPr/>
        </p:nvPicPr>
        <p:blipFill rotWithShape="1">
          <a:blip r:embed="rId2">
            <a:alphaModFix/>
          </a:blip>
          <a:srcRect/>
          <a:stretch/>
        </p:blipFill>
        <p:spPr>
          <a:xfrm>
            <a:off x="1016000" y="1313654"/>
            <a:ext cx="4043866" cy="6057899"/>
          </a:xfrm>
          <a:prstGeom prst="rect">
            <a:avLst/>
          </a:prstGeom>
          <a:noFill/>
          <a:ln>
            <a:noFill/>
          </a:ln>
        </p:spPr>
      </p:pic>
      <p:pic>
        <p:nvPicPr>
          <p:cNvPr id="61" name="Shape 61"/>
          <p:cNvPicPr preferRelativeResize="0"/>
          <p:nvPr/>
        </p:nvPicPr>
        <p:blipFill rotWithShape="1">
          <a:blip r:embed="rId3">
            <a:alphaModFix/>
          </a:blip>
          <a:srcRect/>
          <a:stretch/>
        </p:blipFill>
        <p:spPr>
          <a:xfrm>
            <a:off x="4673600" y="1371600"/>
            <a:ext cx="3695698" cy="5514677"/>
          </a:xfrm>
          <a:prstGeom prst="rect">
            <a:avLst/>
          </a:prstGeom>
          <a:noFill/>
          <a:ln>
            <a:noFill/>
          </a:ln>
        </p:spPr>
      </p:pic>
      <p:pic>
        <p:nvPicPr>
          <p:cNvPr id="62" name="Shape 62"/>
          <p:cNvPicPr preferRelativeResize="0"/>
          <p:nvPr/>
        </p:nvPicPr>
        <p:blipFill rotWithShape="1">
          <a:blip r:embed="rId4">
            <a:alphaModFix/>
          </a:blip>
          <a:srcRect/>
          <a:stretch/>
        </p:blipFill>
        <p:spPr>
          <a:xfrm>
            <a:off x="8509000" y="1358900"/>
            <a:ext cx="2984500" cy="5459450"/>
          </a:xfrm>
          <a:prstGeom prst="rect">
            <a:avLst/>
          </a:prstGeom>
          <a:noFill/>
          <a:ln>
            <a:noFill/>
          </a:ln>
        </p:spPr>
      </p:pic>
      <p:cxnSp>
        <p:nvCxnSpPr>
          <p:cNvPr id="63" name="Shape 63"/>
          <p:cNvCxnSpPr/>
          <p:nvPr/>
        </p:nvCxnSpPr>
        <p:spPr>
          <a:xfrm>
            <a:off x="635000" y="635000"/>
            <a:ext cx="11734800" cy="11"/>
          </a:xfrm>
          <a:prstGeom prst="straightConnector1">
            <a:avLst/>
          </a:prstGeom>
          <a:noFill/>
          <a:ln>
            <a:noFill/>
          </a:ln>
        </p:spPr>
      </p:cxnSp>
      <p:cxnSp>
        <p:nvCxnSpPr>
          <p:cNvPr id="64" name="Shape 64"/>
          <p:cNvCxnSpPr/>
          <p:nvPr/>
        </p:nvCxnSpPr>
        <p:spPr>
          <a:xfrm>
            <a:off x="635000" y="1219200"/>
            <a:ext cx="11734800" cy="11"/>
          </a:xfrm>
          <a:prstGeom prst="straightConnector1">
            <a:avLst/>
          </a:prstGeom>
          <a:noFill/>
          <a:ln>
            <a:noFill/>
          </a:ln>
        </p:spPr>
      </p:cxnSp>
      <p:sp>
        <p:nvSpPr>
          <p:cNvPr id="65" name="Shape 6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Drag an object here</a:t>
            </a:r>
          </a:p>
        </p:txBody>
      </p:sp>
      <p:sp>
        <p:nvSpPr>
          <p:cNvPr id="66" name="Shape 6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Drag an object here</a:t>
            </a:r>
          </a:p>
        </p:txBody>
      </p:sp>
      <p:sp>
        <p:nvSpPr>
          <p:cNvPr id="67" name="Shape 6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889000" marR="0" lvl="1" indent="-1397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2pPr>
            <a:lvl3pPr marL="1574800" marR="0" lvl="2" indent="-3683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3pPr>
            <a:lvl4pPr marL="2260600" marR="0" lvl="3" indent="-5969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4pPr>
            <a:lvl5pPr marL="2946400" marR="0" lvl="4" indent="-8255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5pPr>
            <a:lvl6pPr marL="3797300" marR="0" lvl="5" indent="-10541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4381500" marR="0" lvl="6" indent="-12827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4965700" marR="0" lvl="7" indent="-15113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5549900" marR="0" lvl="8" indent="-17399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rts">
    <p:spTree>
      <p:nvGrpSpPr>
        <p:cNvPr id="1" name="Shape 68"/>
        <p:cNvGrpSpPr/>
        <p:nvPr/>
      </p:nvGrpSpPr>
      <p:grpSpPr>
        <a:xfrm>
          <a:off x="0" y="0"/>
          <a:ext cx="0" cy="0"/>
          <a:chOff x="0" y="0"/>
          <a:chExt cx="0" cy="0"/>
        </a:xfrm>
      </p:grpSpPr>
      <p:cxnSp>
        <p:nvCxnSpPr>
          <p:cNvPr id="69" name="Shape 69"/>
          <p:cNvCxnSpPr/>
          <p:nvPr/>
        </p:nvCxnSpPr>
        <p:spPr>
          <a:xfrm>
            <a:off x="635000" y="635000"/>
            <a:ext cx="11734800" cy="11"/>
          </a:xfrm>
          <a:prstGeom prst="straightConnector1">
            <a:avLst/>
          </a:prstGeom>
          <a:noFill/>
          <a:ln>
            <a:noFill/>
          </a:ln>
        </p:spPr>
      </p:cxnSp>
      <p:cxnSp>
        <p:nvCxnSpPr>
          <p:cNvPr id="70" name="Shape 70"/>
          <p:cNvCxnSpPr/>
          <p:nvPr/>
        </p:nvCxnSpPr>
        <p:spPr>
          <a:xfrm>
            <a:off x="635000" y="1219200"/>
            <a:ext cx="11734800" cy="11"/>
          </a:xfrm>
          <a:prstGeom prst="straightConnector1">
            <a:avLst/>
          </a:prstGeom>
          <a:noFill/>
          <a:ln>
            <a:noFill/>
          </a:ln>
        </p:spPr>
      </p:cxnSp>
      <p:sp>
        <p:nvSpPr>
          <p:cNvPr id="71" name="Shape 71"/>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2" name="Shape 72"/>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3" name="Shape 73"/>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allouts">
    <p:spTree>
      <p:nvGrpSpPr>
        <p:cNvPr id="1" name="Shape 74"/>
        <p:cNvGrpSpPr/>
        <p:nvPr/>
      </p:nvGrpSpPr>
      <p:grpSpPr>
        <a:xfrm>
          <a:off x="0" y="0"/>
          <a:ext cx="0" cy="0"/>
          <a:chOff x="0" y="0"/>
          <a:chExt cx="0" cy="0"/>
        </a:xfrm>
      </p:grpSpPr>
      <p:cxnSp>
        <p:nvCxnSpPr>
          <p:cNvPr id="75" name="Shape 75"/>
          <p:cNvCxnSpPr/>
          <p:nvPr/>
        </p:nvCxnSpPr>
        <p:spPr>
          <a:xfrm>
            <a:off x="635000" y="635000"/>
            <a:ext cx="11734800" cy="11"/>
          </a:xfrm>
          <a:prstGeom prst="straightConnector1">
            <a:avLst/>
          </a:prstGeom>
          <a:noFill/>
          <a:ln>
            <a:noFill/>
          </a:ln>
        </p:spPr>
      </p:cxnSp>
      <p:cxnSp>
        <p:nvCxnSpPr>
          <p:cNvPr id="76" name="Shape 76"/>
          <p:cNvCxnSpPr/>
          <p:nvPr/>
        </p:nvCxnSpPr>
        <p:spPr>
          <a:xfrm>
            <a:off x="635000" y="1219200"/>
            <a:ext cx="11734800" cy="11"/>
          </a:xfrm>
          <a:prstGeom prst="straightConnector1">
            <a:avLst/>
          </a:prstGeom>
          <a:noFill/>
          <a:ln>
            <a:noFill/>
          </a:ln>
        </p:spPr>
      </p:cxnSp>
      <p:grpSp>
        <p:nvGrpSpPr>
          <p:cNvPr id="77" name="Shape 77"/>
          <p:cNvGrpSpPr/>
          <p:nvPr/>
        </p:nvGrpSpPr>
        <p:grpSpPr>
          <a:xfrm>
            <a:off x="635000" y="1828800"/>
            <a:ext cx="1270001" cy="1270001"/>
            <a:chOff x="0" y="0"/>
            <a:chExt cx="1270000" cy="1270000"/>
          </a:xfrm>
        </p:grpSpPr>
        <p:pic>
          <p:nvPicPr>
            <p:cNvPr id="78" name="Shape 78"/>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9" name="Shape 79"/>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spcAft>
                  <a:spcPts val="0"/>
                </a:spcAft>
                <a:buClr>
                  <a:srgbClr val="000000"/>
                </a:buClr>
                <a:buSzPct val="25000"/>
                <a:buFont typeface="Arial"/>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80" name="Shape 80"/>
          <p:cNvGrpSpPr/>
          <p:nvPr/>
        </p:nvGrpSpPr>
        <p:grpSpPr>
          <a:xfrm>
            <a:off x="2159000" y="1828800"/>
            <a:ext cx="1270001" cy="1270001"/>
            <a:chOff x="0" y="0"/>
            <a:chExt cx="1270000" cy="1270000"/>
          </a:xfrm>
        </p:grpSpPr>
        <p:pic>
          <p:nvPicPr>
            <p:cNvPr id="81" name="Shape 81"/>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82" name="Shape 82"/>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spcAft>
                  <a:spcPts val="0"/>
                </a:spcAft>
                <a:buClr>
                  <a:srgbClr val="FFFFFF"/>
                </a:buClr>
                <a:buSzPct val="25000"/>
                <a:buFont typeface="Arial"/>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635000" y="3340100"/>
            <a:ext cx="1270001" cy="1270001"/>
            <a:chOff x="0" y="0"/>
            <a:chExt cx="1270000" cy="1270000"/>
          </a:xfrm>
        </p:grpSpPr>
        <p:pic>
          <p:nvPicPr>
            <p:cNvPr id="84" name="Shape 84"/>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5" name="Shape 85"/>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spcAft>
                  <a:spcPts val="0"/>
                </a:spcAft>
                <a:buClr>
                  <a:srgbClr val="FFFFFF"/>
                </a:buClr>
                <a:buSzPct val="25000"/>
                <a:buFont typeface="Arial"/>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2159000" y="3340100"/>
            <a:ext cx="1270001" cy="1270001"/>
            <a:chOff x="0" y="0"/>
            <a:chExt cx="1270000" cy="1270000"/>
          </a:xfrm>
        </p:grpSpPr>
        <p:pic>
          <p:nvPicPr>
            <p:cNvPr id="87" name="Shape 87"/>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8" name="Shape 88"/>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spcAft>
                  <a:spcPts val="0"/>
                </a:spcAft>
                <a:buClr>
                  <a:srgbClr val="FFFFFF"/>
                </a:buClr>
                <a:buSzPct val="25000"/>
                <a:buFont typeface="Arial"/>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635000" y="4876800"/>
            <a:ext cx="1270001" cy="1270001"/>
            <a:chOff x="0" y="0"/>
            <a:chExt cx="1270000" cy="1270000"/>
          </a:xfrm>
        </p:grpSpPr>
        <p:pic>
          <p:nvPicPr>
            <p:cNvPr id="90" name="Shape 90"/>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91" name="Shape 91"/>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spcAft>
                  <a:spcPts val="0"/>
                </a:spcAft>
                <a:buClr>
                  <a:srgbClr val="FFFFFF"/>
                </a:buClr>
                <a:buSzPct val="25000"/>
                <a:buFont typeface="Arial"/>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92" name="Shape 92"/>
          <p:cNvGrpSpPr/>
          <p:nvPr/>
        </p:nvGrpSpPr>
        <p:grpSpPr>
          <a:xfrm>
            <a:off x="2159000" y="4876800"/>
            <a:ext cx="1270001" cy="1270001"/>
            <a:chOff x="0" y="0"/>
            <a:chExt cx="1270000" cy="1270000"/>
          </a:xfrm>
        </p:grpSpPr>
        <p:pic>
          <p:nvPicPr>
            <p:cNvPr id="93" name="Shape 93"/>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4" name="Shape 94"/>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spcAft>
                  <a:spcPts val="0"/>
                </a:spcAft>
                <a:buClr>
                  <a:srgbClr val="FFFFFF"/>
                </a:buClr>
                <a:buSzPct val="25000"/>
                <a:buFont typeface="Arial"/>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5" name="Shape 95"/>
          <p:cNvSpPr/>
          <p:nvPr/>
        </p:nvSpPr>
        <p:spPr>
          <a:xfrm>
            <a:off x="8790781" y="1828800"/>
            <a:ext cx="3236119" cy="2032000"/>
          </a:xfrm>
          <a:custGeom>
            <a:avLst/>
            <a:gdLst/>
            <a:ahLst/>
            <a:cxnLst/>
            <a:rect l="0" t="0" r="0" b="0"/>
            <a:pathLst>
              <a:path w="120000" h="120000" extrusionOk="0">
                <a:moveTo>
                  <a:pt x="20633" y="0"/>
                </a:moveTo>
                <a:cubicBezTo>
                  <a:pt x="15433" y="0"/>
                  <a:pt x="11216" y="6716"/>
                  <a:pt x="11216" y="15000"/>
                </a:cubicBezTo>
                <a:lnTo>
                  <a:pt x="11216" y="28966"/>
                </a:lnTo>
                <a:lnTo>
                  <a:pt x="0" y="37572"/>
                </a:lnTo>
                <a:lnTo>
                  <a:pt x="11216" y="46172"/>
                </a:lnTo>
                <a:lnTo>
                  <a:pt x="11216" y="105000"/>
                </a:lnTo>
                <a:cubicBezTo>
                  <a:pt x="11216" y="113283"/>
                  <a:pt x="15433" y="120000"/>
                  <a:pt x="20633" y="120000"/>
                </a:cubicBezTo>
                <a:lnTo>
                  <a:pt x="110583" y="120000"/>
                </a:lnTo>
                <a:cubicBezTo>
                  <a:pt x="115783" y="120000"/>
                  <a:pt x="120000" y="113283"/>
                  <a:pt x="120000" y="105000"/>
                </a:cubicBezTo>
                <a:lnTo>
                  <a:pt x="120000" y="15000"/>
                </a:lnTo>
                <a:cubicBezTo>
                  <a:pt x="120000" y="6716"/>
                  <a:pt x="115783" y="0"/>
                  <a:pt x="110583" y="0"/>
                </a:cubicBezTo>
                <a:lnTo>
                  <a:pt x="20633"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spcAft>
                <a:spcPts val="0"/>
              </a:spcAft>
              <a:buClr>
                <a:srgbClr val="FFFFFF"/>
              </a:buClr>
              <a:buSzPct val="25000"/>
              <a:buFont typeface="Arial"/>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6" name="Shape 96"/>
          <p:cNvGrpSpPr/>
          <p:nvPr/>
        </p:nvGrpSpPr>
        <p:grpSpPr>
          <a:xfrm>
            <a:off x="4051298" y="1828799"/>
            <a:ext cx="2032001" cy="2032001"/>
            <a:chOff x="0" y="0"/>
            <a:chExt cx="2032000" cy="2032000"/>
          </a:xfrm>
        </p:grpSpPr>
        <p:pic>
          <p:nvPicPr>
            <p:cNvPr id="97" name="Shape 97"/>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8" name="Shape 98"/>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spcAft>
                  <a:spcPts val="0"/>
                </a:spcAft>
                <a:buClr>
                  <a:srgbClr val="000000"/>
                </a:buClr>
                <a:buSzPct val="25000"/>
                <a:buFont typeface="Arial"/>
                <a:buNone/>
              </a:pPr>
              <a:r>
                <a:rPr lang="en-US" sz="1800" b="1" i="0" u="none" strike="noStrike" cap="none">
                  <a:solidFill>
                    <a:srgbClr val="000000"/>
                  </a:solidFill>
                  <a:latin typeface="Arial"/>
                  <a:ea typeface="Arial"/>
                  <a:cs typeface="Arial"/>
                  <a:sym typeface="Arial"/>
                </a:rPr>
                <a:t>INSERT TERM</a:t>
              </a:r>
            </a:p>
          </p:txBody>
        </p:sp>
        <p:sp>
          <p:nvSpPr>
            <p:cNvPr id="99" name="Shape 99"/>
            <p:cNvSpPr/>
            <p:nvPr/>
          </p:nvSpPr>
          <p:spPr>
            <a:xfrm>
              <a:off x="165100" y="419100"/>
              <a:ext cx="1676399" cy="1415134"/>
            </a:xfrm>
            <a:prstGeom prst="rect">
              <a:avLst/>
            </a:prstGeom>
            <a:noFill/>
            <a:ln>
              <a:noFill/>
            </a:ln>
          </p:spPr>
          <p:txBody>
            <a:bodyPr lIns="0" tIns="0" rIns="0" bIns="0" anchor="t" anchorCtr="0">
              <a:noAutofit/>
            </a:bodyPr>
            <a:lstStyle/>
            <a:p>
              <a:pPr marL="0" marR="0" lvl="0" indent="0" algn="l" rtl="0">
                <a:lnSpc>
                  <a:spcPct val="133333"/>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0" name="Shape 100"/>
          <p:cNvGrpSpPr/>
          <p:nvPr/>
        </p:nvGrpSpPr>
        <p:grpSpPr>
          <a:xfrm>
            <a:off x="6362698" y="1828799"/>
            <a:ext cx="2032001" cy="2032001"/>
            <a:chOff x="0" y="0"/>
            <a:chExt cx="2032000" cy="2032000"/>
          </a:xfrm>
        </p:grpSpPr>
        <p:pic>
          <p:nvPicPr>
            <p:cNvPr id="101" name="Shape 101"/>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102" name="Shape 102"/>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spcAft>
                  <a:spcPts val="0"/>
                </a:spcAft>
                <a:buClr>
                  <a:srgbClr val="FFFFFF"/>
                </a:buClr>
                <a:buSzPct val="25000"/>
                <a:buFont typeface="Arial"/>
                <a:buNone/>
              </a:pPr>
              <a:r>
                <a:rPr lang="en-US" sz="1800" b="1" i="0" u="none" strike="noStrike" cap="none">
                  <a:solidFill>
                    <a:srgbClr val="FFFFFF"/>
                  </a:solidFill>
                  <a:latin typeface="Arial"/>
                  <a:ea typeface="Arial"/>
                  <a:cs typeface="Arial"/>
                  <a:sym typeface="Arial"/>
                </a:rPr>
                <a:t>INSERT TERM</a:t>
              </a:r>
            </a:p>
          </p:txBody>
        </p:sp>
        <p:sp>
          <p:nvSpPr>
            <p:cNvPr id="103" name="Shape 103"/>
            <p:cNvSpPr/>
            <p:nvPr/>
          </p:nvSpPr>
          <p:spPr>
            <a:xfrm>
              <a:off x="177800" y="419100"/>
              <a:ext cx="1676399" cy="1415134"/>
            </a:xfrm>
            <a:prstGeom prst="rect">
              <a:avLst/>
            </a:prstGeom>
            <a:noFill/>
            <a:ln>
              <a:noFill/>
            </a:ln>
          </p:spPr>
          <p:txBody>
            <a:bodyPr lIns="0" tIns="0" rIns="0" bIns="0" anchor="t" anchorCtr="0">
              <a:noAutofit/>
            </a:bodyPr>
            <a:lstStyle/>
            <a:p>
              <a:pPr marL="0" marR="0" lvl="0" indent="0" algn="l" rtl="0">
                <a:lnSpc>
                  <a:spcPct val="133333"/>
                </a:lnSpc>
                <a:spcBef>
                  <a:spcPts val="0"/>
                </a:spcBef>
                <a:spcAft>
                  <a:spcPts val="0"/>
                </a:spcAft>
                <a:buClr>
                  <a:srgbClr val="FFFFFF"/>
                </a:buClr>
                <a:buSzPct val="25000"/>
                <a:buFont typeface="Arial"/>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4" name="Shape 104"/>
          <p:cNvGrpSpPr/>
          <p:nvPr/>
        </p:nvGrpSpPr>
        <p:grpSpPr>
          <a:xfrm>
            <a:off x="4051298" y="4114798"/>
            <a:ext cx="2032001" cy="2032001"/>
            <a:chOff x="0" y="0"/>
            <a:chExt cx="2032000" cy="2032000"/>
          </a:xfrm>
        </p:grpSpPr>
        <p:pic>
          <p:nvPicPr>
            <p:cNvPr id="105" name="Shape 105"/>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6" name="Shape 106"/>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spcAft>
                  <a:spcPts val="0"/>
                </a:spcAft>
                <a:buClr>
                  <a:srgbClr val="FFFFFF"/>
                </a:buClr>
                <a:buSzPct val="25000"/>
                <a:buFont typeface="Arial"/>
                <a:buNone/>
              </a:pPr>
              <a:r>
                <a:rPr lang="en-US" sz="1800" b="1" i="0" u="none" strike="noStrike" cap="none">
                  <a:solidFill>
                    <a:srgbClr val="FFFFFF"/>
                  </a:solidFill>
                  <a:latin typeface="Arial"/>
                  <a:ea typeface="Arial"/>
                  <a:cs typeface="Arial"/>
                  <a:sym typeface="Arial"/>
                </a:rPr>
                <a:t>INSERT TERM</a:t>
              </a:r>
            </a:p>
          </p:txBody>
        </p:sp>
        <p:sp>
          <p:nvSpPr>
            <p:cNvPr id="107" name="Shape 107"/>
            <p:cNvSpPr/>
            <p:nvPr/>
          </p:nvSpPr>
          <p:spPr>
            <a:xfrm>
              <a:off x="165100" y="444500"/>
              <a:ext cx="1676399" cy="1415134"/>
            </a:xfrm>
            <a:prstGeom prst="rect">
              <a:avLst/>
            </a:prstGeom>
            <a:noFill/>
            <a:ln>
              <a:noFill/>
            </a:ln>
          </p:spPr>
          <p:txBody>
            <a:bodyPr lIns="0" tIns="0" rIns="0" bIns="0" anchor="t" anchorCtr="0">
              <a:noAutofit/>
            </a:bodyPr>
            <a:lstStyle/>
            <a:p>
              <a:pPr marL="0" marR="0" lvl="0" indent="0" algn="l" rtl="0">
                <a:lnSpc>
                  <a:spcPct val="133333"/>
                </a:lnSpc>
                <a:spcBef>
                  <a:spcPts val="0"/>
                </a:spcBef>
                <a:spcAft>
                  <a:spcPts val="0"/>
                </a:spcAft>
                <a:buClr>
                  <a:srgbClr val="FFFFFF"/>
                </a:buClr>
                <a:buSzPct val="25000"/>
                <a:buFont typeface="Arial"/>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8" name="Shape 108"/>
          <p:cNvGrpSpPr/>
          <p:nvPr/>
        </p:nvGrpSpPr>
        <p:grpSpPr>
          <a:xfrm>
            <a:off x="6362698" y="4114798"/>
            <a:ext cx="2032001" cy="2032001"/>
            <a:chOff x="0" y="0"/>
            <a:chExt cx="2032000" cy="2032000"/>
          </a:xfrm>
        </p:grpSpPr>
        <p:pic>
          <p:nvPicPr>
            <p:cNvPr id="109" name="Shape 109"/>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10" name="Shape 110"/>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spcAft>
                  <a:spcPts val="0"/>
                </a:spcAft>
                <a:buClr>
                  <a:srgbClr val="FFFFFF"/>
                </a:buClr>
                <a:buSzPct val="25000"/>
                <a:buFont typeface="Arial"/>
                <a:buNone/>
              </a:pPr>
              <a:r>
                <a:rPr lang="en-US" sz="1800" b="1" i="0" u="none" strike="noStrike" cap="none">
                  <a:solidFill>
                    <a:srgbClr val="FFFFFF"/>
                  </a:solidFill>
                  <a:latin typeface="Arial"/>
                  <a:ea typeface="Arial"/>
                  <a:cs typeface="Arial"/>
                  <a:sym typeface="Arial"/>
                </a:rPr>
                <a:t>INSERT TERM</a:t>
              </a:r>
            </a:p>
          </p:txBody>
        </p:sp>
        <p:sp>
          <p:nvSpPr>
            <p:cNvPr id="111" name="Shape 111"/>
            <p:cNvSpPr/>
            <p:nvPr/>
          </p:nvSpPr>
          <p:spPr>
            <a:xfrm>
              <a:off x="177800" y="444500"/>
              <a:ext cx="1676399" cy="1415134"/>
            </a:xfrm>
            <a:prstGeom prst="rect">
              <a:avLst/>
            </a:prstGeom>
            <a:noFill/>
            <a:ln>
              <a:noFill/>
            </a:ln>
          </p:spPr>
          <p:txBody>
            <a:bodyPr lIns="0" tIns="0" rIns="0" bIns="0" anchor="t" anchorCtr="0">
              <a:noAutofit/>
            </a:bodyPr>
            <a:lstStyle/>
            <a:p>
              <a:pPr marL="0" marR="0" lvl="0" indent="0" algn="l" rtl="0">
                <a:lnSpc>
                  <a:spcPct val="133333"/>
                </a:lnSpc>
                <a:spcBef>
                  <a:spcPts val="0"/>
                </a:spcBef>
                <a:spcAft>
                  <a:spcPts val="0"/>
                </a:spcAft>
                <a:buClr>
                  <a:srgbClr val="FFFFFF"/>
                </a:buClr>
                <a:buSzPct val="25000"/>
                <a:buFont typeface="Arial"/>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12" name="Shape 112"/>
          <p:cNvSpPr/>
          <p:nvPr/>
        </p:nvSpPr>
        <p:spPr>
          <a:xfrm>
            <a:off x="8790781" y="4114800"/>
            <a:ext cx="3236119" cy="2032000"/>
          </a:xfrm>
          <a:custGeom>
            <a:avLst/>
            <a:gdLst/>
            <a:ahLst/>
            <a:cxnLst/>
            <a:rect l="0" t="0" r="0" b="0"/>
            <a:pathLst>
              <a:path w="120000" h="120000" extrusionOk="0">
                <a:moveTo>
                  <a:pt x="20633" y="0"/>
                </a:moveTo>
                <a:cubicBezTo>
                  <a:pt x="15433" y="0"/>
                  <a:pt x="11216" y="6716"/>
                  <a:pt x="11216" y="15000"/>
                </a:cubicBezTo>
                <a:lnTo>
                  <a:pt x="11216" y="28966"/>
                </a:lnTo>
                <a:lnTo>
                  <a:pt x="0" y="37572"/>
                </a:lnTo>
                <a:lnTo>
                  <a:pt x="11216" y="46172"/>
                </a:lnTo>
                <a:lnTo>
                  <a:pt x="11216" y="105000"/>
                </a:lnTo>
                <a:cubicBezTo>
                  <a:pt x="11216" y="113283"/>
                  <a:pt x="15433" y="120000"/>
                  <a:pt x="20633" y="120000"/>
                </a:cubicBezTo>
                <a:lnTo>
                  <a:pt x="110583" y="120000"/>
                </a:lnTo>
                <a:cubicBezTo>
                  <a:pt x="115783" y="120000"/>
                  <a:pt x="120000" y="113283"/>
                  <a:pt x="120000" y="105000"/>
                </a:cubicBezTo>
                <a:lnTo>
                  <a:pt x="120000" y="15000"/>
                </a:lnTo>
                <a:cubicBezTo>
                  <a:pt x="120000" y="6716"/>
                  <a:pt x="115783" y="0"/>
                  <a:pt x="110583" y="0"/>
                </a:cubicBezTo>
                <a:lnTo>
                  <a:pt x="20633"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ctivity">
    <p:spTree>
      <p:nvGrpSpPr>
        <p:cNvPr id="1" name="Shape 113"/>
        <p:cNvGrpSpPr/>
        <p:nvPr/>
      </p:nvGrpSpPr>
      <p:grpSpPr>
        <a:xfrm>
          <a:off x="0" y="0"/>
          <a:ext cx="0" cy="0"/>
          <a:chOff x="0" y="0"/>
          <a:chExt cx="0" cy="0"/>
        </a:xfrm>
      </p:grpSpPr>
      <p:cxnSp>
        <p:nvCxnSpPr>
          <p:cNvPr id="114" name="Shape 114"/>
          <p:cNvCxnSpPr/>
          <p:nvPr/>
        </p:nvCxnSpPr>
        <p:spPr>
          <a:xfrm>
            <a:off x="635000" y="635000"/>
            <a:ext cx="11734800" cy="11"/>
          </a:xfrm>
          <a:prstGeom prst="straightConnector1">
            <a:avLst/>
          </a:prstGeom>
          <a:noFill/>
          <a:ln>
            <a:noFill/>
          </a:ln>
        </p:spPr>
      </p:cxnSp>
      <p:cxnSp>
        <p:nvCxnSpPr>
          <p:cNvPr id="115" name="Shape 115"/>
          <p:cNvCxnSpPr/>
          <p:nvPr/>
        </p:nvCxnSpPr>
        <p:spPr>
          <a:xfrm>
            <a:off x="635000" y="1219200"/>
            <a:ext cx="11734800" cy="11"/>
          </a:xfrm>
          <a:prstGeom prst="straightConnector1">
            <a:avLst/>
          </a:prstGeom>
          <a:noFill/>
          <a:ln>
            <a:noFill/>
          </a:ln>
        </p:spPr>
      </p:cxnSp>
      <p:grpSp>
        <p:nvGrpSpPr>
          <p:cNvPr id="116" name="Shape 116"/>
          <p:cNvGrpSpPr/>
          <p:nvPr/>
        </p:nvGrpSpPr>
        <p:grpSpPr>
          <a:xfrm>
            <a:off x="1384299" y="3130550"/>
            <a:ext cx="1270001" cy="1270001"/>
            <a:chOff x="0" y="0"/>
            <a:chExt cx="1270000" cy="1270000"/>
          </a:xfrm>
        </p:grpSpPr>
        <p:pic>
          <p:nvPicPr>
            <p:cNvPr id="117" name="Shape 117"/>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8" name="Shape 118"/>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spcAft>
                  <a:spcPts val="0"/>
                </a:spcAft>
                <a:buClr>
                  <a:srgbClr val="FFFFFF"/>
                </a:buClr>
                <a:buSzPct val="25000"/>
                <a:buFont typeface="Arial"/>
                <a:buNone/>
              </a:pPr>
              <a:r>
                <a:rPr lang="en-US" sz="1800" b="1" i="0" u="none" strike="noStrike" cap="none">
                  <a:solidFill>
                    <a:srgbClr val="FFFFFF"/>
                  </a:solidFill>
                  <a:latin typeface="Arial"/>
                  <a:ea typeface="Arial"/>
                  <a:cs typeface="Arial"/>
                  <a:sym typeface="Arial"/>
                </a:rPr>
                <a:t>EXERCISE</a:t>
              </a:r>
            </a:p>
          </p:txBody>
        </p:sp>
      </p:grpSp>
      <p:cxnSp>
        <p:nvCxnSpPr>
          <p:cNvPr id="119" name="Shape 119"/>
          <p:cNvCxnSpPr/>
          <p:nvPr/>
        </p:nvCxnSpPr>
        <p:spPr>
          <a:xfrm rot="10800000" flipH="1">
            <a:off x="3911600" y="3243406"/>
            <a:ext cx="3735026" cy="290"/>
          </a:xfrm>
          <a:prstGeom prst="straightConnector1">
            <a:avLst/>
          </a:prstGeom>
          <a:noFill/>
          <a:ln>
            <a:noFill/>
          </a:ln>
        </p:spPr>
      </p:cxnSp>
      <p:cxnSp>
        <p:nvCxnSpPr>
          <p:cNvPr id="120" name="Shape 120"/>
          <p:cNvCxnSpPr/>
          <p:nvPr/>
        </p:nvCxnSpPr>
        <p:spPr>
          <a:xfrm rot="10800000" flipH="1">
            <a:off x="3911600" y="5381322"/>
            <a:ext cx="3735026" cy="290"/>
          </a:xfrm>
          <a:prstGeom prst="straightConnector1">
            <a:avLst/>
          </a:prstGeom>
          <a:noFill/>
          <a:ln>
            <a:noFill/>
          </a:ln>
        </p:spPr>
      </p:cxnSp>
      <p:sp>
        <p:nvSpPr>
          <p:cNvPr id="121" name="Shape 121"/>
          <p:cNvSpPr/>
          <p:nvPr/>
        </p:nvSpPr>
        <p:spPr>
          <a:xfrm>
            <a:off x="3911600" y="2989696"/>
            <a:ext cx="3733800" cy="2540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1" i="0" u="none" strike="noStrike" cap="none">
                <a:solidFill>
                  <a:srgbClr val="000000"/>
                </a:solidFill>
                <a:latin typeface="Arial"/>
                <a:ea typeface="Arial"/>
                <a:cs typeface="Arial"/>
                <a:sym typeface="Arial"/>
              </a:rPr>
              <a:t>TIMING</a:t>
            </a:r>
          </a:p>
        </p:txBody>
      </p:sp>
      <p:sp>
        <p:nvSpPr>
          <p:cNvPr id="122" name="Shape 122"/>
          <p:cNvSpPr/>
          <p:nvPr/>
        </p:nvSpPr>
        <p:spPr>
          <a:xfrm>
            <a:off x="3911600" y="5114914"/>
            <a:ext cx="3733800" cy="2540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1" i="0" u="none" strike="noStrike" cap="none">
                <a:solidFill>
                  <a:srgbClr val="000000"/>
                </a:solidFill>
                <a:latin typeface="Arial"/>
                <a:ea typeface="Arial"/>
                <a:cs typeface="Arial"/>
                <a:sym typeface="Arial"/>
              </a:rPr>
              <a:t>DELIVERABLE</a:t>
            </a:r>
          </a:p>
        </p:txBody>
      </p:sp>
      <p:cxnSp>
        <p:nvCxnSpPr>
          <p:cNvPr id="123" name="Shape 123"/>
          <p:cNvCxnSpPr/>
          <p:nvPr/>
        </p:nvCxnSpPr>
        <p:spPr>
          <a:xfrm rot="10800000" flipH="1">
            <a:off x="3911600" y="2223009"/>
            <a:ext cx="3735026" cy="290"/>
          </a:xfrm>
          <a:prstGeom prst="straightConnector1">
            <a:avLst/>
          </a:prstGeom>
          <a:noFill/>
          <a:ln>
            <a:noFill/>
          </a:ln>
        </p:spPr>
      </p:cxnSp>
      <p:sp>
        <p:nvSpPr>
          <p:cNvPr id="124" name="Shape 124"/>
          <p:cNvSpPr/>
          <p:nvPr/>
        </p:nvSpPr>
        <p:spPr>
          <a:xfrm>
            <a:off x="3911600" y="1969299"/>
            <a:ext cx="3733800" cy="2540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1" i="0" u="none" strike="noStrike" cap="none">
                <a:solidFill>
                  <a:srgbClr val="000000"/>
                </a:solidFill>
                <a:latin typeface="Arial"/>
                <a:ea typeface="Arial"/>
                <a:cs typeface="Arial"/>
                <a:sym typeface="Arial"/>
              </a:rPr>
              <a:t>KEY OBJECTIVE(S)</a:t>
            </a:r>
          </a:p>
        </p:txBody>
      </p:sp>
      <p:cxnSp>
        <p:nvCxnSpPr>
          <p:cNvPr id="125" name="Shape 125"/>
          <p:cNvCxnSpPr/>
          <p:nvPr/>
        </p:nvCxnSpPr>
        <p:spPr>
          <a:xfrm rot="10800000">
            <a:off x="3225800" y="1803658"/>
            <a:ext cx="0" cy="4430477"/>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6"/>
        <p:cNvGrpSpPr/>
        <p:nvPr/>
      </p:nvGrpSpPr>
      <p:grpSpPr>
        <a:xfrm>
          <a:off x="0" y="0"/>
          <a:ext cx="0" cy="0"/>
          <a:chOff x="0" y="0"/>
          <a:chExt cx="0" cy="0"/>
        </a:xfrm>
      </p:grpSpPr>
      <p:cxnSp>
        <p:nvCxnSpPr>
          <p:cNvPr id="127" name="Shape 127"/>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8" name="Shape 128"/>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9" name="Shape 129"/>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spcAft>
                <a:spcPts val="0"/>
              </a:spcAft>
              <a:buClr>
                <a:srgbClr val="FFFFFF"/>
              </a:buClr>
              <a:buSzPct val="25000"/>
              <a:buFont typeface="Arial"/>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30"/>
        <p:cNvGrpSpPr/>
        <p:nvPr/>
      </p:nvGrpSpPr>
      <p:grpSpPr>
        <a:xfrm>
          <a:off x="0" y="0"/>
          <a:ext cx="0" cy="0"/>
          <a:chOff x="0" y="0"/>
          <a:chExt cx="0" cy="0"/>
        </a:xfrm>
      </p:grpSpPr>
      <p:cxnSp>
        <p:nvCxnSpPr>
          <p:cNvPr id="131" name="Shape 13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32" name="Shape 13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3" name="Shape 133"/>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spcAft>
                <a:spcPts val="0"/>
              </a:spcAft>
              <a:buClr>
                <a:srgbClr val="FFFFFF"/>
              </a:buClr>
              <a:buSzPct val="25000"/>
              <a:buFont typeface="Arial"/>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4"/>
        <p:cNvGrpSpPr/>
        <p:nvPr/>
      </p:nvGrpSpPr>
      <p:grpSpPr>
        <a:xfrm>
          <a:off x="0" y="0"/>
          <a:ext cx="0" cy="0"/>
          <a:chOff x="0" y="0"/>
          <a:chExt cx="0" cy="0"/>
        </a:xfrm>
      </p:grpSpPr>
      <p:cxnSp>
        <p:nvCxnSpPr>
          <p:cNvPr id="135" name="Shape 135"/>
          <p:cNvCxnSpPr/>
          <p:nvPr/>
        </p:nvCxnSpPr>
        <p:spPr>
          <a:xfrm>
            <a:off x="635000" y="635000"/>
            <a:ext cx="11734800" cy="11"/>
          </a:xfrm>
          <a:prstGeom prst="straightConnector1">
            <a:avLst/>
          </a:prstGeom>
          <a:noFill/>
          <a:ln>
            <a:noFill/>
          </a:ln>
        </p:spPr>
      </p:cxnSp>
      <p:cxnSp>
        <p:nvCxnSpPr>
          <p:cNvPr id="136" name="Shape 136"/>
          <p:cNvCxnSpPr/>
          <p:nvPr/>
        </p:nvCxnSpPr>
        <p:spPr>
          <a:xfrm>
            <a:off x="635000" y="1219200"/>
            <a:ext cx="11734800" cy="11"/>
          </a:xfrm>
          <a:prstGeom prst="straightConnector1">
            <a:avLst/>
          </a:prstGeom>
          <a:noFill/>
          <a:ln>
            <a:noFill/>
          </a:ln>
        </p:spPr>
      </p:cxnSp>
      <p:grpSp>
        <p:nvGrpSpPr>
          <p:cNvPr id="137" name="Shape 137"/>
          <p:cNvGrpSpPr/>
          <p:nvPr/>
        </p:nvGrpSpPr>
        <p:grpSpPr>
          <a:xfrm>
            <a:off x="1384299" y="3130550"/>
            <a:ext cx="1270001" cy="1270001"/>
            <a:chOff x="0" y="0"/>
            <a:chExt cx="1270000" cy="1270000"/>
          </a:xfrm>
        </p:grpSpPr>
        <p:pic>
          <p:nvPicPr>
            <p:cNvPr id="138" name="Shape 138"/>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9" name="Shape 139"/>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spcAft>
                  <a:spcPts val="0"/>
                </a:spcAft>
                <a:buClr>
                  <a:srgbClr val="FFFFFF"/>
                </a:buClr>
                <a:buSzPct val="25000"/>
                <a:buFont typeface="Arial"/>
                <a:buNone/>
              </a:pPr>
              <a:r>
                <a:rPr lang="en-US" sz="1800" b="1" i="0" u="none" strike="noStrike" cap="none">
                  <a:solidFill>
                    <a:srgbClr val="FFFFFF"/>
                  </a:solidFill>
                  <a:latin typeface="Arial"/>
                  <a:ea typeface="Arial"/>
                  <a:cs typeface="Arial"/>
                  <a:sym typeface="Arial"/>
                </a:rPr>
                <a:t>EXERCISE</a:t>
              </a:r>
            </a:p>
          </p:txBody>
        </p:sp>
      </p:grpSp>
      <p:cxnSp>
        <p:nvCxnSpPr>
          <p:cNvPr id="140" name="Shape 140"/>
          <p:cNvCxnSpPr/>
          <p:nvPr/>
        </p:nvCxnSpPr>
        <p:spPr>
          <a:xfrm rot="10800000">
            <a:off x="3225800" y="1803658"/>
            <a:ext cx="0" cy="4430477"/>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41"/>
        <p:cNvGrpSpPr/>
        <p:nvPr/>
      </p:nvGrpSpPr>
      <p:grpSpPr>
        <a:xfrm>
          <a:off x="0" y="0"/>
          <a:ext cx="0" cy="0"/>
          <a:chOff x="0" y="0"/>
          <a:chExt cx="0" cy="0"/>
        </a:xfrm>
      </p:grpSpPr>
      <p:cxnSp>
        <p:nvCxnSpPr>
          <p:cNvPr id="142" name="Shape 142"/>
          <p:cNvCxnSpPr/>
          <p:nvPr/>
        </p:nvCxnSpPr>
        <p:spPr>
          <a:xfrm>
            <a:off x="635000" y="635000"/>
            <a:ext cx="11734800" cy="11"/>
          </a:xfrm>
          <a:prstGeom prst="straightConnector1">
            <a:avLst/>
          </a:prstGeom>
          <a:noFill/>
          <a:ln>
            <a:noFill/>
          </a:ln>
        </p:spPr>
      </p:cxnSp>
      <p:cxnSp>
        <p:nvCxnSpPr>
          <p:cNvPr id="143" name="Shape 143"/>
          <p:cNvCxnSpPr/>
          <p:nvPr/>
        </p:nvCxnSpPr>
        <p:spPr>
          <a:xfrm>
            <a:off x="635000" y="1219200"/>
            <a:ext cx="11734800" cy="11"/>
          </a:xfrm>
          <a:prstGeom prst="straightConnector1">
            <a:avLst/>
          </a:prstGeom>
          <a:noFill/>
          <a:ln>
            <a:noFill/>
          </a:ln>
        </p:spPr>
      </p:cxnSp>
      <p:cxnSp>
        <p:nvCxnSpPr>
          <p:cNvPr id="144" name="Shape 144"/>
          <p:cNvCxnSpPr/>
          <p:nvPr/>
        </p:nvCxnSpPr>
        <p:spPr>
          <a:xfrm rot="10800000" flipH="1">
            <a:off x="8623300" y="2781009"/>
            <a:ext cx="3735026" cy="290"/>
          </a:xfrm>
          <a:prstGeom prst="straightConnector1">
            <a:avLst/>
          </a:prstGeom>
          <a:noFill/>
          <a:ln>
            <a:noFill/>
          </a:ln>
        </p:spPr>
      </p:cxnSp>
      <p:cxnSp>
        <p:nvCxnSpPr>
          <p:cNvPr id="145" name="Shape 145"/>
          <p:cNvCxnSpPr/>
          <p:nvPr/>
        </p:nvCxnSpPr>
        <p:spPr>
          <a:xfrm rot="10800000" flipH="1">
            <a:off x="635000" y="2781141"/>
            <a:ext cx="7742696" cy="157"/>
          </a:xfrm>
          <a:prstGeom prst="straightConnector1">
            <a:avLst/>
          </a:prstGeom>
          <a:noFill/>
          <a:ln>
            <a:noFill/>
          </a:ln>
        </p:spPr>
      </p:cxnSp>
      <p:sp>
        <p:nvSpPr>
          <p:cNvPr id="146" name="Shape 146"/>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1" i="0" u="none" strike="noStrike" cap="none">
                <a:solidFill>
                  <a:srgbClr val="000000"/>
                </a:solidFill>
                <a:latin typeface="Arial"/>
                <a:ea typeface="Arial"/>
                <a:cs typeface="Arial"/>
                <a:sym typeface="Arial"/>
              </a:rPr>
              <a:t>SUMMARY</a:t>
            </a:r>
          </a:p>
        </p:txBody>
      </p:sp>
      <p:sp>
        <p:nvSpPr>
          <p:cNvPr id="147" name="Shape 147"/>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1" i="0" u="none" strike="noStrike" cap="none">
                <a:solidFill>
                  <a:srgbClr val="000000"/>
                </a:solidFill>
                <a:latin typeface="Arial"/>
                <a:ea typeface="Arial"/>
                <a:cs typeface="Arial"/>
                <a:sym typeface="Arial"/>
              </a:rPr>
              <a:t>KEY CHALLENGE / QUESTION</a:t>
            </a:r>
          </a:p>
        </p:txBody>
      </p:sp>
      <p:sp>
        <p:nvSpPr>
          <p:cNvPr id="148" name="Shape 148"/>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1" indent="228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2" indent="457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3" indent="685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4" indent="9144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5" indent="11430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6" indent="1371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7" indent="1600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8" indent="1828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889000" marR="0" lvl="1" indent="-1397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2pPr>
            <a:lvl3pPr marL="1574800" marR="0" lvl="2" indent="-3683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3pPr>
            <a:lvl4pPr marL="2260600" marR="0" lvl="3" indent="-5969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4pPr>
            <a:lvl5pPr marL="2946400" marR="0" lvl="4" indent="-8255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5pPr>
            <a:lvl6pPr marL="3797300" marR="0" lvl="5" indent="-10541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4381500" marR="0" lvl="6" indent="-12827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4965700" marR="0" lvl="7" indent="-15113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5549900" marR="0" lvl="8" indent="-17399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1" name="Shape 151"/>
          <p:cNvSpPr txBox="1">
            <a:spLocks noGrp="1"/>
          </p:cNvSpPr>
          <p:nvPr>
            <p:ph type="title"/>
          </p:nvPr>
        </p:nvSpPr>
        <p:spPr>
          <a:xfrm>
            <a:off x="635000" y="1473200"/>
            <a:ext cx="11734800" cy="1498598"/>
          </a:xfrm>
          <a:prstGeom prst="rect">
            <a:avLst/>
          </a:prstGeom>
          <a:noFill/>
          <a:ln>
            <a:noFill/>
          </a:ln>
        </p:spPr>
        <p:txBody>
          <a:bodyPr lIns="91425" tIns="91425" rIns="91425" bIns="91425" anchor="t" anchorCtr="0"/>
          <a:lstStyle>
            <a:lvl1pPr marL="0" marR="0" lvl="0" indent="0" algn="l" rtl="0">
              <a:lnSpc>
                <a:spcPct val="92592"/>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228600" algn="l" rtl="0">
              <a:lnSpc>
                <a:spcPct val="92592"/>
              </a:lnSpc>
              <a:spcBef>
                <a:spcPts val="0"/>
              </a:spcBef>
              <a:buNone/>
              <a:defRPr sz="1800"/>
            </a:lvl2pPr>
            <a:lvl3pPr marL="0" marR="0" lvl="2" indent="457200" algn="l" rtl="0">
              <a:lnSpc>
                <a:spcPct val="92592"/>
              </a:lnSpc>
              <a:spcBef>
                <a:spcPts val="0"/>
              </a:spcBef>
              <a:buNone/>
              <a:defRPr sz="1800"/>
            </a:lvl3pPr>
            <a:lvl4pPr marL="0" marR="0" lvl="3" indent="685800" algn="l" rtl="0">
              <a:lnSpc>
                <a:spcPct val="92592"/>
              </a:lnSpc>
              <a:spcBef>
                <a:spcPts val="0"/>
              </a:spcBef>
              <a:buNone/>
              <a:defRPr sz="1800"/>
            </a:lvl4pPr>
            <a:lvl5pPr marL="0" marR="0" lvl="4" indent="914400" algn="l" rtl="0">
              <a:lnSpc>
                <a:spcPct val="92592"/>
              </a:lnSpc>
              <a:spcBef>
                <a:spcPts val="0"/>
              </a:spcBef>
              <a:buNone/>
              <a:defRPr sz="1800"/>
            </a:lvl5pPr>
            <a:lvl6pPr marL="0" marR="0" lvl="5" indent="1143000" algn="l" rtl="0">
              <a:lnSpc>
                <a:spcPct val="92592"/>
              </a:lnSpc>
              <a:spcBef>
                <a:spcPts val="0"/>
              </a:spcBef>
              <a:buNone/>
              <a:defRPr sz="1800"/>
            </a:lvl6pPr>
            <a:lvl7pPr marL="0" marR="0" lvl="6" indent="1371600" algn="l" rtl="0">
              <a:lnSpc>
                <a:spcPct val="92592"/>
              </a:lnSpc>
              <a:spcBef>
                <a:spcPts val="0"/>
              </a:spcBef>
              <a:buNone/>
              <a:defRPr sz="1800"/>
            </a:lvl7pPr>
            <a:lvl8pPr marL="0" marR="0" lvl="7" indent="1600200" algn="l" rtl="0">
              <a:lnSpc>
                <a:spcPct val="92592"/>
              </a:lnSpc>
              <a:spcBef>
                <a:spcPts val="0"/>
              </a:spcBef>
              <a:buNone/>
              <a:defRPr sz="1800"/>
            </a:lvl8pPr>
            <a:lvl9pPr marL="0" marR="0" lvl="8" indent="1828800" algn="l" rtl="0">
              <a:lnSpc>
                <a:spcPct val="92592"/>
              </a:lnSpc>
              <a:spcBef>
                <a:spcPts val="0"/>
              </a:spcBef>
              <a:buNone/>
              <a:defRPr sz="1800"/>
            </a:lvl9pPr>
          </a:lstStyle>
          <a:p>
            <a:endParaRPr/>
          </a:p>
        </p:txBody>
      </p:sp>
      <p:sp>
        <p:nvSpPr>
          <p:cNvPr id="152" name="Shape 15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1" indent="228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2" indent="457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3" indent="685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4" indent="9144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5" indent="11430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6" indent="1371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7" indent="1600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8" indent="1828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marL="0" marR="0" lvl="0" indent="0" algn="l" rtl="0">
              <a:lnSpc>
                <a:spcPct val="92592"/>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228600" algn="l" rtl="0">
              <a:lnSpc>
                <a:spcPct val="92592"/>
              </a:lnSpc>
              <a:spcBef>
                <a:spcPts val="0"/>
              </a:spcBef>
              <a:buNone/>
              <a:defRPr sz="1800"/>
            </a:lvl2pPr>
            <a:lvl3pPr marL="0" marR="0" lvl="2" indent="457200" algn="l" rtl="0">
              <a:lnSpc>
                <a:spcPct val="92592"/>
              </a:lnSpc>
              <a:spcBef>
                <a:spcPts val="0"/>
              </a:spcBef>
              <a:buNone/>
              <a:defRPr sz="1800"/>
            </a:lvl3pPr>
            <a:lvl4pPr marL="0" marR="0" lvl="3" indent="685800" algn="l" rtl="0">
              <a:lnSpc>
                <a:spcPct val="92592"/>
              </a:lnSpc>
              <a:spcBef>
                <a:spcPts val="0"/>
              </a:spcBef>
              <a:buNone/>
              <a:defRPr sz="1800"/>
            </a:lvl4pPr>
            <a:lvl5pPr marL="0" marR="0" lvl="4" indent="914400" algn="l" rtl="0">
              <a:lnSpc>
                <a:spcPct val="92592"/>
              </a:lnSpc>
              <a:spcBef>
                <a:spcPts val="0"/>
              </a:spcBef>
              <a:buNone/>
              <a:defRPr sz="1800"/>
            </a:lvl5pPr>
            <a:lvl6pPr marL="0" marR="0" lvl="5" indent="1143000" algn="l" rtl="0">
              <a:lnSpc>
                <a:spcPct val="92592"/>
              </a:lnSpc>
              <a:spcBef>
                <a:spcPts val="0"/>
              </a:spcBef>
              <a:buNone/>
              <a:defRPr sz="1800"/>
            </a:lvl6pPr>
            <a:lvl7pPr marL="0" marR="0" lvl="6" indent="1371600" algn="l" rtl="0">
              <a:lnSpc>
                <a:spcPct val="92592"/>
              </a:lnSpc>
              <a:spcBef>
                <a:spcPts val="0"/>
              </a:spcBef>
              <a:buNone/>
              <a:defRPr sz="1800"/>
            </a:lvl7pPr>
            <a:lvl8pPr marL="0" marR="0" lvl="7" indent="1600200" algn="l" rtl="0">
              <a:lnSpc>
                <a:spcPct val="92592"/>
              </a:lnSpc>
              <a:spcBef>
                <a:spcPts val="0"/>
              </a:spcBef>
              <a:buNone/>
              <a:defRPr sz="1800"/>
            </a:lvl8pPr>
            <a:lvl9pPr marL="0" marR="0" lvl="8" indent="1828800" algn="l" rtl="0">
              <a:lnSpc>
                <a:spcPct val="92592"/>
              </a:lnSpc>
              <a:spcBef>
                <a:spcPts val="0"/>
              </a:spcBef>
              <a:buNone/>
              <a:defRPr sz="1800"/>
            </a:lvl9pPr>
          </a:lstStyle>
          <a:p>
            <a:endParaRPr/>
          </a:p>
        </p:txBody>
      </p:sp>
      <p:sp>
        <p:nvSpPr>
          <p:cNvPr id="16" name="Shape 16"/>
          <p:cNvSpPr txBox="1">
            <a:spLocks noGrp="1"/>
          </p:cNvSpPr>
          <p:nvPr>
            <p:ph type="body" idx="1"/>
          </p:nvPr>
        </p:nvSpPr>
        <p:spPr>
          <a:xfrm>
            <a:off x="632056" y="2413000"/>
            <a:ext cx="11734801" cy="3809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660400" marR="0" lvl="1" indent="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2pPr>
            <a:lvl3pPr marL="1117600" marR="0" lvl="2" indent="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3pPr>
            <a:lvl4pPr marL="1574800" marR="0" lvl="3" indent="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4pPr>
            <a:lvl5pPr marL="2032000" marR="0" lvl="4" indent="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5pPr>
            <a:lvl6pPr marL="2654300" marR="0" lvl="5" indent="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3009900" marR="0" lvl="6" indent="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3365500" marR="0" lvl="7" indent="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3721100" marR="0" lvl="8" indent="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3"/>
        <p:cNvGrpSpPr/>
        <p:nvPr/>
      </p:nvGrpSpPr>
      <p:grpSpPr>
        <a:xfrm>
          <a:off x="0" y="0"/>
          <a:ext cx="0" cy="0"/>
          <a:chOff x="0" y="0"/>
          <a:chExt cx="0" cy="0"/>
        </a:xfrm>
      </p:grpSpPr>
      <p:pic>
        <p:nvPicPr>
          <p:cNvPr id="154" name="Shape 154"/>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5" name="Shape 155"/>
          <p:cNvCxnSpPr/>
          <p:nvPr/>
        </p:nvCxnSpPr>
        <p:spPr>
          <a:xfrm>
            <a:off x="635000" y="635000"/>
            <a:ext cx="11734800" cy="11"/>
          </a:xfrm>
          <a:prstGeom prst="straightConnector1">
            <a:avLst/>
          </a:prstGeom>
          <a:noFill/>
          <a:ln>
            <a:noFill/>
          </a:ln>
        </p:spPr>
      </p:cxnSp>
      <p:cxnSp>
        <p:nvCxnSpPr>
          <p:cNvPr id="156" name="Shape 156"/>
          <p:cNvCxnSpPr/>
          <p:nvPr/>
        </p:nvCxnSpPr>
        <p:spPr>
          <a:xfrm>
            <a:off x="635000" y="1219200"/>
            <a:ext cx="11734800" cy="11"/>
          </a:xfrm>
          <a:prstGeom prst="straightConnector1">
            <a:avLst/>
          </a:prstGeom>
          <a:noFill/>
          <a:ln>
            <a:noFill/>
          </a:ln>
        </p:spPr>
      </p:cxnSp>
      <p:sp>
        <p:nvSpPr>
          <p:cNvPr id="157" name="Shape 157"/>
          <p:cNvSpPr txBox="1">
            <a:spLocks noGrp="1"/>
          </p:cNvSpPr>
          <p:nvPr>
            <p:ph type="body" idx="1"/>
          </p:nvPr>
        </p:nvSpPr>
        <p:spPr>
          <a:xfrm>
            <a:off x="3606800" y="1803400"/>
            <a:ext cx="5829298" cy="32892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889000" marR="0" lvl="1" indent="-1397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2pPr>
            <a:lvl3pPr marL="1574800" marR="0" lvl="2" indent="-3683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3pPr>
            <a:lvl4pPr marL="2260600" marR="0" lvl="3" indent="-5969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4pPr>
            <a:lvl5pPr marL="2946400" marR="0" lvl="4" indent="-8255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5pPr>
            <a:lvl6pPr marL="3797300" marR="0" lvl="5" indent="-10541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4381500" marR="0" lvl="6" indent="-12827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4965700" marR="0" lvl="7" indent="-15113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5549900" marR="0" lvl="8" indent="-17399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8" name="Shape 15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1" indent="228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2" indent="457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3" indent="685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4" indent="9144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5" indent="11430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6" indent="1371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7" indent="1600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8" indent="1828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9"/>
        <p:cNvGrpSpPr/>
        <p:nvPr/>
      </p:nvGrpSpPr>
      <p:grpSpPr>
        <a:xfrm>
          <a:off x="0" y="0"/>
          <a:ext cx="0" cy="0"/>
          <a:chOff x="0" y="0"/>
          <a:chExt cx="0" cy="0"/>
        </a:xfrm>
      </p:grpSpPr>
      <p:pic>
        <p:nvPicPr>
          <p:cNvPr id="160" name="Shape 160"/>
          <p:cNvPicPr preferRelativeResize="0"/>
          <p:nvPr/>
        </p:nvPicPr>
        <p:blipFill rotWithShape="1">
          <a:blip r:embed="rId2">
            <a:alphaModFix/>
          </a:blip>
          <a:srcRect/>
          <a:stretch/>
        </p:blipFill>
        <p:spPr>
          <a:xfrm>
            <a:off x="2794791" y="1556145"/>
            <a:ext cx="7328694" cy="5128522"/>
          </a:xfrm>
          <a:prstGeom prst="rect">
            <a:avLst/>
          </a:prstGeom>
          <a:noFill/>
          <a:ln>
            <a:noFill/>
          </a:ln>
        </p:spPr>
      </p:pic>
      <p:cxnSp>
        <p:nvCxnSpPr>
          <p:cNvPr id="161" name="Shape 161"/>
          <p:cNvCxnSpPr/>
          <p:nvPr/>
        </p:nvCxnSpPr>
        <p:spPr>
          <a:xfrm>
            <a:off x="635000" y="635000"/>
            <a:ext cx="11734800" cy="11"/>
          </a:xfrm>
          <a:prstGeom prst="straightConnector1">
            <a:avLst/>
          </a:prstGeom>
          <a:noFill/>
          <a:ln>
            <a:noFill/>
          </a:ln>
        </p:spPr>
      </p:cxnSp>
      <p:cxnSp>
        <p:nvCxnSpPr>
          <p:cNvPr id="162" name="Shape 162"/>
          <p:cNvCxnSpPr/>
          <p:nvPr/>
        </p:nvCxnSpPr>
        <p:spPr>
          <a:xfrm>
            <a:off x="635000" y="1219200"/>
            <a:ext cx="11734800" cy="11"/>
          </a:xfrm>
          <a:prstGeom prst="straightConnector1">
            <a:avLst/>
          </a:prstGeom>
          <a:noFill/>
          <a:ln>
            <a:noFill/>
          </a:ln>
        </p:spPr>
      </p:cxnSp>
      <p:sp>
        <p:nvSpPr>
          <p:cNvPr id="163" name="Shape 1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889000" marR="0" lvl="1" indent="-1397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2pPr>
            <a:lvl3pPr marL="1574800" marR="0" lvl="2" indent="-3683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3pPr>
            <a:lvl4pPr marL="2260600" marR="0" lvl="3" indent="-5969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4pPr>
            <a:lvl5pPr marL="2946400" marR="0" lvl="4" indent="-8255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5pPr>
            <a:lvl6pPr marL="3797300" marR="0" lvl="5" indent="-10541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4381500" marR="0" lvl="6" indent="-12827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4965700" marR="0" lvl="7" indent="-15113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5549900" marR="0" lvl="8" indent="-17399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64" name="Shape 164"/>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1" indent="228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2" indent="457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3" indent="685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4" indent="9144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5" indent="11430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6" indent="1371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7" indent="1600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8" indent="1828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5"/>
        <p:cNvGrpSpPr/>
        <p:nvPr/>
      </p:nvGrpSpPr>
      <p:grpSpPr>
        <a:xfrm>
          <a:off x="0" y="0"/>
          <a:ext cx="0" cy="0"/>
          <a:chOff x="0" y="0"/>
          <a:chExt cx="0" cy="0"/>
        </a:xfrm>
      </p:grpSpPr>
      <p:pic>
        <p:nvPicPr>
          <p:cNvPr id="166" name="Shape 166"/>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7" name="Shape 167"/>
          <p:cNvCxnSpPr/>
          <p:nvPr/>
        </p:nvCxnSpPr>
        <p:spPr>
          <a:xfrm>
            <a:off x="635000" y="635000"/>
            <a:ext cx="11734800" cy="11"/>
          </a:xfrm>
          <a:prstGeom prst="straightConnector1">
            <a:avLst/>
          </a:prstGeom>
          <a:noFill/>
          <a:ln>
            <a:noFill/>
          </a:ln>
        </p:spPr>
      </p:cxnSp>
      <p:cxnSp>
        <p:nvCxnSpPr>
          <p:cNvPr id="168" name="Shape 168"/>
          <p:cNvCxnSpPr/>
          <p:nvPr/>
        </p:nvCxnSpPr>
        <p:spPr>
          <a:xfrm>
            <a:off x="635000" y="1219200"/>
            <a:ext cx="11734800" cy="11"/>
          </a:xfrm>
          <a:prstGeom prst="straightConnector1">
            <a:avLst/>
          </a:prstGeom>
          <a:noFill/>
          <a:ln>
            <a:noFill/>
          </a:ln>
        </p:spPr>
      </p:cxnSp>
      <p:sp>
        <p:nvSpPr>
          <p:cNvPr id="169" name="Shape 169"/>
          <p:cNvSpPr txBox="1">
            <a:spLocks noGrp="1"/>
          </p:cNvSpPr>
          <p:nvPr>
            <p:ph type="body" idx="1"/>
          </p:nvPr>
        </p:nvSpPr>
        <p:spPr>
          <a:xfrm>
            <a:off x="3822700" y="2095500"/>
            <a:ext cx="5435598" cy="40893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889000" marR="0" lvl="1" indent="-1397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2pPr>
            <a:lvl3pPr marL="1574800" marR="0" lvl="2" indent="-3683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3pPr>
            <a:lvl4pPr marL="2260600" marR="0" lvl="3" indent="-5969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4pPr>
            <a:lvl5pPr marL="2946400" marR="0" lvl="4" indent="-8255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5pPr>
            <a:lvl6pPr marL="3797300" marR="0" lvl="5" indent="-10541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4381500" marR="0" lvl="6" indent="-12827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4965700" marR="0" lvl="7" indent="-15113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5549900" marR="0" lvl="8" indent="-17399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0" name="Shape 17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1" indent="228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2" indent="457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3" indent="685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4" indent="9144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5" indent="11430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6" indent="1371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7" indent="1600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8" indent="1828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71"/>
        <p:cNvGrpSpPr/>
        <p:nvPr/>
      </p:nvGrpSpPr>
      <p:grpSpPr>
        <a:xfrm>
          <a:off x="0" y="0"/>
          <a:ext cx="0" cy="0"/>
          <a:chOff x="0" y="0"/>
          <a:chExt cx="0" cy="0"/>
        </a:xfrm>
      </p:grpSpPr>
      <p:pic>
        <p:nvPicPr>
          <p:cNvPr id="172" name="Shape 172"/>
          <p:cNvPicPr preferRelativeResize="0"/>
          <p:nvPr/>
        </p:nvPicPr>
        <p:blipFill rotWithShape="1">
          <a:blip r:embed="rId2">
            <a:alphaModFix/>
          </a:blip>
          <a:srcRect/>
          <a:stretch/>
        </p:blipFill>
        <p:spPr>
          <a:xfrm>
            <a:off x="1016000" y="1313654"/>
            <a:ext cx="4043866" cy="6057899"/>
          </a:xfrm>
          <a:prstGeom prst="rect">
            <a:avLst/>
          </a:prstGeom>
          <a:noFill/>
          <a:ln>
            <a:noFill/>
          </a:ln>
        </p:spPr>
      </p:pic>
      <p:pic>
        <p:nvPicPr>
          <p:cNvPr id="173" name="Shape 173"/>
          <p:cNvPicPr preferRelativeResize="0"/>
          <p:nvPr/>
        </p:nvPicPr>
        <p:blipFill rotWithShape="1">
          <a:blip r:embed="rId3">
            <a:alphaModFix/>
          </a:blip>
          <a:srcRect/>
          <a:stretch/>
        </p:blipFill>
        <p:spPr>
          <a:xfrm>
            <a:off x="4673600" y="1371600"/>
            <a:ext cx="3695698" cy="5514677"/>
          </a:xfrm>
          <a:prstGeom prst="rect">
            <a:avLst/>
          </a:prstGeom>
          <a:noFill/>
          <a:ln>
            <a:noFill/>
          </a:ln>
        </p:spPr>
      </p:pic>
      <p:pic>
        <p:nvPicPr>
          <p:cNvPr id="174" name="Shape 174"/>
          <p:cNvPicPr preferRelativeResize="0"/>
          <p:nvPr/>
        </p:nvPicPr>
        <p:blipFill rotWithShape="1">
          <a:blip r:embed="rId4">
            <a:alphaModFix/>
          </a:blip>
          <a:srcRect/>
          <a:stretch/>
        </p:blipFill>
        <p:spPr>
          <a:xfrm>
            <a:off x="8509000" y="1358900"/>
            <a:ext cx="2984500" cy="5459450"/>
          </a:xfrm>
          <a:prstGeom prst="rect">
            <a:avLst/>
          </a:prstGeom>
          <a:noFill/>
          <a:ln>
            <a:noFill/>
          </a:ln>
        </p:spPr>
      </p:pic>
      <p:cxnSp>
        <p:nvCxnSpPr>
          <p:cNvPr id="175" name="Shape 175"/>
          <p:cNvCxnSpPr/>
          <p:nvPr/>
        </p:nvCxnSpPr>
        <p:spPr>
          <a:xfrm>
            <a:off x="635000" y="635000"/>
            <a:ext cx="11734800" cy="11"/>
          </a:xfrm>
          <a:prstGeom prst="straightConnector1">
            <a:avLst/>
          </a:prstGeom>
          <a:noFill/>
          <a:ln>
            <a:noFill/>
          </a:ln>
        </p:spPr>
      </p:cxnSp>
      <p:cxnSp>
        <p:nvCxnSpPr>
          <p:cNvPr id="176" name="Shape 176"/>
          <p:cNvCxnSpPr/>
          <p:nvPr/>
        </p:nvCxnSpPr>
        <p:spPr>
          <a:xfrm>
            <a:off x="635000" y="1219200"/>
            <a:ext cx="11734800" cy="11"/>
          </a:xfrm>
          <a:prstGeom prst="straightConnector1">
            <a:avLst/>
          </a:prstGeom>
          <a:noFill/>
          <a:ln>
            <a:noFill/>
          </a:ln>
        </p:spPr>
      </p:cxnSp>
      <p:sp>
        <p:nvSpPr>
          <p:cNvPr id="177" name="Shape 177"/>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Drag an object here</a:t>
            </a:r>
          </a:p>
        </p:txBody>
      </p:sp>
      <p:sp>
        <p:nvSpPr>
          <p:cNvPr id="178" name="Shape 178"/>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Drag an object here</a:t>
            </a:r>
          </a:p>
        </p:txBody>
      </p:sp>
      <p:sp>
        <p:nvSpPr>
          <p:cNvPr id="179" name="Shape 179"/>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889000" marR="0" lvl="1" indent="-1397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2pPr>
            <a:lvl3pPr marL="1574800" marR="0" lvl="2" indent="-3683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3pPr>
            <a:lvl4pPr marL="2260600" marR="0" lvl="3" indent="-5969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4pPr>
            <a:lvl5pPr marL="2946400" marR="0" lvl="4" indent="-8255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5pPr>
            <a:lvl6pPr marL="3797300" marR="0" lvl="5" indent="-10541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4381500" marR="0" lvl="6" indent="-12827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4965700" marR="0" lvl="7" indent="-15113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5549900" marR="0" lvl="8" indent="-17399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 name="Shape 18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1" indent="228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2" indent="457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3" indent="685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4" indent="9144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5" indent="11430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6" indent="1371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7" indent="1600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8" indent="1828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81"/>
        <p:cNvGrpSpPr/>
        <p:nvPr/>
      </p:nvGrpSpPr>
      <p:grpSpPr>
        <a:xfrm>
          <a:off x="0" y="0"/>
          <a:ext cx="0" cy="0"/>
          <a:chOff x="0" y="0"/>
          <a:chExt cx="0" cy="0"/>
        </a:xfrm>
      </p:grpSpPr>
      <p:cxnSp>
        <p:nvCxnSpPr>
          <p:cNvPr id="182" name="Shape 182"/>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3" name="Shape 183"/>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4" name="Shape 184"/>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spcAft>
                <a:spcPts val="0"/>
              </a:spcAft>
              <a:buClr>
                <a:srgbClr val="FFFFFF"/>
              </a:buClr>
              <a:buSzPct val="25000"/>
              <a:buFont typeface="Arial"/>
              <a:buNone/>
            </a:pPr>
            <a:r>
              <a:rPr lang="en-US" sz="12000" b="1" i="0" u="none" strike="noStrike" cap="none">
                <a:solidFill>
                  <a:srgbClr val="FFFFFF"/>
                </a:solidFill>
                <a:latin typeface="Arial"/>
                <a:ea typeface="Arial"/>
                <a:cs typeface="Arial"/>
                <a:sym typeface="Arial"/>
              </a:rPr>
              <a:t>DISCUSSION TIME</a:t>
            </a:r>
          </a:p>
        </p:txBody>
      </p:sp>
      <p:sp>
        <p:nvSpPr>
          <p:cNvPr id="185" name="Shape 185"/>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1" indent="228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2" indent="457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3" indent="685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4" indent="9144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5" indent="11430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6" indent="13716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7" indent="16002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8" indent="18288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6"/>
        <p:cNvGrpSpPr/>
        <p:nvPr/>
      </p:nvGrpSpPr>
      <p:grpSpPr>
        <a:xfrm>
          <a:off x="0" y="0"/>
          <a:ext cx="0" cy="0"/>
          <a:chOff x="0" y="0"/>
          <a:chExt cx="0" cy="0"/>
        </a:xfrm>
      </p:grpSpPr>
      <p:cxnSp>
        <p:nvCxnSpPr>
          <p:cNvPr id="187" name="Shape 187"/>
          <p:cNvCxnSpPr/>
          <p:nvPr/>
        </p:nvCxnSpPr>
        <p:spPr>
          <a:xfrm>
            <a:off x="635000" y="635000"/>
            <a:ext cx="11734800" cy="11"/>
          </a:xfrm>
          <a:prstGeom prst="straightConnector1">
            <a:avLst/>
          </a:prstGeom>
          <a:noFill/>
          <a:ln>
            <a:noFill/>
          </a:ln>
        </p:spPr>
      </p:cxnSp>
      <p:cxnSp>
        <p:nvCxnSpPr>
          <p:cNvPr id="188" name="Shape 18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9"/>
        <p:cNvGrpSpPr/>
        <p:nvPr/>
      </p:nvGrpSpPr>
      <p:grpSpPr>
        <a:xfrm>
          <a:off x="0" y="0"/>
          <a:ext cx="0" cy="0"/>
          <a:chOff x="0" y="0"/>
          <a:chExt cx="0" cy="0"/>
        </a:xfrm>
      </p:grpSpPr>
      <p:cxnSp>
        <p:nvCxnSpPr>
          <p:cNvPr id="190" name="Shape 190"/>
          <p:cNvCxnSpPr/>
          <p:nvPr/>
        </p:nvCxnSpPr>
        <p:spPr>
          <a:xfrm>
            <a:off x="635000" y="635000"/>
            <a:ext cx="11734800" cy="11"/>
          </a:xfrm>
          <a:prstGeom prst="straightConnector1">
            <a:avLst/>
          </a:prstGeom>
          <a:noFill/>
          <a:ln>
            <a:noFill/>
          </a:ln>
        </p:spPr>
      </p:cxnSp>
      <p:cxnSp>
        <p:nvCxnSpPr>
          <p:cNvPr id="191" name="Shape 191"/>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2"/>
        <p:cNvGrpSpPr/>
        <p:nvPr/>
      </p:nvGrpSpPr>
      <p:grpSpPr>
        <a:xfrm>
          <a:off x="0" y="0"/>
          <a:ext cx="0" cy="0"/>
          <a:chOff x="0" y="0"/>
          <a:chExt cx="0" cy="0"/>
        </a:xfrm>
      </p:grpSpPr>
      <p:cxnSp>
        <p:nvCxnSpPr>
          <p:cNvPr id="193" name="Shape 193"/>
          <p:cNvCxnSpPr/>
          <p:nvPr/>
        </p:nvCxnSpPr>
        <p:spPr>
          <a:xfrm>
            <a:off x="635000" y="635000"/>
            <a:ext cx="11734800" cy="11"/>
          </a:xfrm>
          <a:prstGeom prst="straightConnector1">
            <a:avLst/>
          </a:prstGeom>
          <a:noFill/>
          <a:ln>
            <a:noFill/>
          </a:ln>
        </p:spPr>
      </p:cxnSp>
      <p:cxnSp>
        <p:nvCxnSpPr>
          <p:cNvPr id="194" name="Shape 194"/>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5"/>
        <p:cNvGrpSpPr/>
        <p:nvPr/>
      </p:nvGrpSpPr>
      <p:grpSpPr>
        <a:xfrm>
          <a:off x="0" y="0"/>
          <a:ext cx="0" cy="0"/>
          <a:chOff x="0" y="0"/>
          <a:chExt cx="0" cy="0"/>
        </a:xfrm>
      </p:grpSpPr>
      <p:cxnSp>
        <p:nvCxnSpPr>
          <p:cNvPr id="196" name="Shape 196"/>
          <p:cNvCxnSpPr/>
          <p:nvPr/>
        </p:nvCxnSpPr>
        <p:spPr>
          <a:xfrm>
            <a:off x="635000" y="635000"/>
            <a:ext cx="11734800" cy="11"/>
          </a:xfrm>
          <a:prstGeom prst="straightConnector1">
            <a:avLst/>
          </a:prstGeom>
          <a:noFill/>
          <a:ln>
            <a:noFill/>
          </a:ln>
        </p:spPr>
      </p:cxnSp>
      <p:cxnSp>
        <p:nvCxnSpPr>
          <p:cNvPr id="197" name="Shape 197"/>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8"/>
        <p:cNvGrpSpPr/>
        <p:nvPr/>
      </p:nvGrpSpPr>
      <p:grpSpPr>
        <a:xfrm>
          <a:off x="0" y="0"/>
          <a:ext cx="0" cy="0"/>
          <a:chOff x="0" y="0"/>
          <a:chExt cx="0" cy="0"/>
        </a:xfrm>
      </p:grpSpPr>
      <p:cxnSp>
        <p:nvCxnSpPr>
          <p:cNvPr id="199" name="Shape 199"/>
          <p:cNvCxnSpPr/>
          <p:nvPr/>
        </p:nvCxnSpPr>
        <p:spPr>
          <a:xfrm>
            <a:off x="635000" y="635000"/>
            <a:ext cx="11734800" cy="11"/>
          </a:xfrm>
          <a:prstGeom prst="straightConnector1">
            <a:avLst/>
          </a:prstGeom>
          <a:noFill/>
          <a:ln>
            <a:noFill/>
          </a:ln>
        </p:spPr>
      </p:cxnSp>
      <p:cxnSp>
        <p:nvCxnSpPr>
          <p:cNvPr id="200" name="Shape 200"/>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7"/>
        <p:cNvGrpSpPr/>
        <p:nvPr/>
      </p:nvGrpSpPr>
      <p:grpSpPr>
        <a:xfrm>
          <a:off x="0" y="0"/>
          <a:ext cx="0" cy="0"/>
          <a:chOff x="0" y="0"/>
          <a:chExt cx="0" cy="0"/>
        </a:xfrm>
      </p:grpSpPr>
      <p:cxnSp>
        <p:nvCxnSpPr>
          <p:cNvPr id="18" name="Shape 1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9" name="Shape 1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20"/>
        <p:cNvGrpSpPr/>
        <p:nvPr/>
      </p:nvGrpSpPr>
      <p:grpSpPr>
        <a:xfrm>
          <a:off x="0" y="0"/>
          <a:ext cx="0" cy="0"/>
          <a:chOff x="0" y="0"/>
          <a:chExt cx="0" cy="0"/>
        </a:xfrm>
      </p:grpSpPr>
      <p:cxnSp>
        <p:nvCxnSpPr>
          <p:cNvPr id="21" name="Shape 21"/>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2" name="Shape 22"/>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889000" marR="0" lvl="1" indent="-1397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2pPr>
            <a:lvl3pPr marL="1574800" marR="0" lvl="2" indent="-3683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3pPr>
            <a:lvl4pPr marL="2260600" marR="0" lvl="3" indent="-5969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4pPr>
            <a:lvl5pPr marL="2946400" marR="0" lvl="4" indent="-8255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5pPr>
            <a:lvl6pPr marL="3797300" marR="0" lvl="5" indent="-10541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4381500" marR="0" lvl="6" indent="-12827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4965700" marR="0" lvl="7" indent="-15113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5549900" marR="0" lvl="8" indent="-17399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title"/>
          </p:nvPr>
        </p:nvSpPr>
        <p:spPr>
          <a:xfrm>
            <a:off x="635000" y="1473200"/>
            <a:ext cx="11734800" cy="1498598"/>
          </a:xfrm>
          <a:prstGeom prst="rect">
            <a:avLst/>
          </a:prstGeom>
          <a:noFill/>
          <a:ln>
            <a:noFill/>
          </a:ln>
        </p:spPr>
        <p:txBody>
          <a:bodyPr lIns="91425" tIns="91425" rIns="91425" bIns="91425" anchor="t" anchorCtr="0"/>
          <a:lstStyle>
            <a:lvl1pPr marL="0" marR="0" lvl="0" indent="0" algn="l" rtl="0">
              <a:lnSpc>
                <a:spcPct val="92592"/>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228600" algn="l" rtl="0">
              <a:lnSpc>
                <a:spcPct val="92592"/>
              </a:lnSpc>
              <a:spcBef>
                <a:spcPts val="0"/>
              </a:spcBef>
              <a:buNone/>
              <a:defRPr sz="1800"/>
            </a:lvl2pPr>
            <a:lvl3pPr marL="0" marR="0" lvl="2" indent="457200" algn="l" rtl="0">
              <a:lnSpc>
                <a:spcPct val="92592"/>
              </a:lnSpc>
              <a:spcBef>
                <a:spcPts val="0"/>
              </a:spcBef>
              <a:buNone/>
              <a:defRPr sz="1800"/>
            </a:lvl3pPr>
            <a:lvl4pPr marL="0" marR="0" lvl="3" indent="685800" algn="l" rtl="0">
              <a:lnSpc>
                <a:spcPct val="92592"/>
              </a:lnSpc>
              <a:spcBef>
                <a:spcPts val="0"/>
              </a:spcBef>
              <a:buNone/>
              <a:defRPr sz="1800"/>
            </a:lvl4pPr>
            <a:lvl5pPr marL="0" marR="0" lvl="4" indent="914400" algn="l" rtl="0">
              <a:lnSpc>
                <a:spcPct val="92592"/>
              </a:lnSpc>
              <a:spcBef>
                <a:spcPts val="0"/>
              </a:spcBef>
              <a:buNone/>
              <a:defRPr sz="1800"/>
            </a:lvl5pPr>
            <a:lvl6pPr marL="0" marR="0" lvl="5" indent="1143000" algn="l" rtl="0">
              <a:lnSpc>
                <a:spcPct val="92592"/>
              </a:lnSpc>
              <a:spcBef>
                <a:spcPts val="0"/>
              </a:spcBef>
              <a:buNone/>
              <a:defRPr sz="1800"/>
            </a:lvl6pPr>
            <a:lvl7pPr marL="0" marR="0" lvl="6" indent="1371600" algn="l" rtl="0">
              <a:lnSpc>
                <a:spcPct val="92592"/>
              </a:lnSpc>
              <a:spcBef>
                <a:spcPts val="0"/>
              </a:spcBef>
              <a:buNone/>
              <a:defRPr sz="1800"/>
            </a:lvl7pPr>
            <a:lvl8pPr marL="0" marR="0" lvl="7" indent="1600200" algn="l" rtl="0">
              <a:lnSpc>
                <a:spcPct val="92592"/>
              </a:lnSpc>
              <a:spcBef>
                <a:spcPts val="0"/>
              </a:spcBef>
              <a:buNone/>
              <a:defRPr sz="1800"/>
            </a:lvl8pPr>
            <a:lvl9pPr marL="0" marR="0" lvl="8" indent="1828800" algn="l" rtl="0">
              <a:lnSpc>
                <a:spcPct val="92592"/>
              </a:lnSpc>
              <a:spcBef>
                <a:spcPts val="0"/>
              </a:spcBef>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Exercise">
    <p:spTree>
      <p:nvGrpSpPr>
        <p:cNvPr id="1" name="Shape 26"/>
        <p:cNvGrpSpPr/>
        <p:nvPr/>
      </p:nvGrpSpPr>
      <p:grpSpPr>
        <a:xfrm>
          <a:off x="0" y="0"/>
          <a:ext cx="0" cy="0"/>
          <a:chOff x="0" y="0"/>
          <a:chExt cx="0" cy="0"/>
        </a:xfrm>
      </p:grpSpPr>
      <p:cxnSp>
        <p:nvCxnSpPr>
          <p:cNvPr id="27" name="Shape 27"/>
          <p:cNvCxnSpPr/>
          <p:nvPr/>
        </p:nvCxnSpPr>
        <p:spPr>
          <a:xfrm>
            <a:off x="635000" y="635000"/>
            <a:ext cx="11734800" cy="11"/>
          </a:xfrm>
          <a:prstGeom prst="straightConnector1">
            <a:avLst/>
          </a:prstGeom>
          <a:noFill/>
          <a:ln>
            <a:noFill/>
          </a:ln>
        </p:spPr>
      </p:cxnSp>
      <p:cxnSp>
        <p:nvCxnSpPr>
          <p:cNvPr id="28" name="Shape 28"/>
          <p:cNvCxnSpPr/>
          <p:nvPr/>
        </p:nvCxnSpPr>
        <p:spPr>
          <a:xfrm>
            <a:off x="635000" y="1219200"/>
            <a:ext cx="11734800" cy="11"/>
          </a:xfrm>
          <a:prstGeom prst="straightConnector1">
            <a:avLst/>
          </a:prstGeom>
          <a:noFill/>
          <a:ln>
            <a:noFill/>
          </a:ln>
        </p:spPr>
      </p:cxnSp>
      <p:cxnSp>
        <p:nvCxnSpPr>
          <p:cNvPr id="29" name="Shape 29"/>
          <p:cNvCxnSpPr/>
          <p:nvPr/>
        </p:nvCxnSpPr>
        <p:spPr>
          <a:xfrm rot="10800000" flipH="1">
            <a:off x="635000" y="2781009"/>
            <a:ext cx="3735026" cy="290"/>
          </a:xfrm>
          <a:prstGeom prst="straightConnector1">
            <a:avLst/>
          </a:prstGeom>
          <a:noFill/>
          <a:ln>
            <a:noFill/>
          </a:ln>
        </p:spPr>
      </p:cxnSp>
      <p:cxnSp>
        <p:nvCxnSpPr>
          <p:cNvPr id="30" name="Shape 30"/>
          <p:cNvCxnSpPr/>
          <p:nvPr/>
        </p:nvCxnSpPr>
        <p:spPr>
          <a:xfrm rot="10800000" flipH="1">
            <a:off x="4622800" y="2781141"/>
            <a:ext cx="7742696" cy="157"/>
          </a:xfrm>
          <a:prstGeom prst="straightConnector1">
            <a:avLst/>
          </a:prstGeom>
          <a:noFill/>
          <a:ln>
            <a:noFill/>
          </a:ln>
        </p:spPr>
      </p:cxnSp>
      <p:cxnSp>
        <p:nvCxnSpPr>
          <p:cNvPr id="31" name="Shape 31"/>
          <p:cNvCxnSpPr/>
          <p:nvPr/>
        </p:nvCxnSpPr>
        <p:spPr>
          <a:xfrm rot="10800000" flipH="1">
            <a:off x="635000" y="5752808"/>
            <a:ext cx="3735026" cy="290"/>
          </a:xfrm>
          <a:prstGeom prst="straightConnector1">
            <a:avLst/>
          </a:prstGeom>
          <a:noFill/>
          <a:ln>
            <a:noFill/>
          </a:ln>
        </p:spPr>
      </p:cxnSp>
      <p:cxnSp>
        <p:nvCxnSpPr>
          <p:cNvPr id="32" name="Shape 32"/>
          <p:cNvCxnSpPr/>
          <p:nvPr/>
        </p:nvCxnSpPr>
        <p:spPr>
          <a:xfrm>
            <a:off x="4635500" y="5753100"/>
            <a:ext cx="7731807" cy="17"/>
          </a:xfrm>
          <a:prstGeom prst="straightConnector1">
            <a:avLst/>
          </a:prstGeom>
          <a:noFill/>
          <a:ln>
            <a:noFill/>
          </a:ln>
        </p:spPr>
      </p:cxnSp>
      <p:sp>
        <p:nvSpPr>
          <p:cNvPr id="33" name="Shape 33"/>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1" i="0" u="none" strike="noStrike" cap="none">
                <a:solidFill>
                  <a:srgbClr val="000000"/>
                </a:solidFill>
                <a:latin typeface="Arial"/>
                <a:ea typeface="Arial"/>
                <a:cs typeface="Arial"/>
                <a:sym typeface="Arial"/>
              </a:rPr>
              <a:t>KEY OBJECTIVE(S)</a:t>
            </a:r>
          </a:p>
        </p:txBody>
      </p:sp>
      <p:sp>
        <p:nvSpPr>
          <p:cNvPr id="34" name="Shape 34"/>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1" i="0" u="none" strike="noStrike" cap="none">
                <a:solidFill>
                  <a:srgbClr val="000000"/>
                </a:solidFill>
                <a:latin typeface="Arial"/>
                <a:ea typeface="Arial"/>
                <a:cs typeface="Arial"/>
                <a:sym typeface="Arial"/>
              </a:rPr>
              <a:t>AGENDA</a:t>
            </a:r>
          </a:p>
        </p:txBody>
      </p:sp>
      <p:sp>
        <p:nvSpPr>
          <p:cNvPr id="35" name="Shape 35"/>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1" i="0" u="none" strike="noStrike" cap="none">
                <a:solidFill>
                  <a:srgbClr val="000000"/>
                </a:solidFill>
                <a:latin typeface="Arial"/>
                <a:ea typeface="Arial"/>
                <a:cs typeface="Arial"/>
                <a:sym typeface="Arial"/>
              </a:rPr>
              <a:t>RESOURCES</a:t>
            </a:r>
          </a:p>
        </p:txBody>
      </p:sp>
      <p:sp>
        <p:nvSpPr>
          <p:cNvPr id="36" name="Shape 36"/>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se Study">
    <p:spTree>
      <p:nvGrpSpPr>
        <p:cNvPr id="1" name="Shape 37"/>
        <p:cNvGrpSpPr/>
        <p:nvPr/>
      </p:nvGrpSpPr>
      <p:grpSpPr>
        <a:xfrm>
          <a:off x="0" y="0"/>
          <a:ext cx="0" cy="0"/>
          <a:chOff x="0" y="0"/>
          <a:chExt cx="0" cy="0"/>
        </a:xfrm>
      </p:grpSpPr>
      <p:cxnSp>
        <p:nvCxnSpPr>
          <p:cNvPr id="38" name="Shape 38"/>
          <p:cNvCxnSpPr/>
          <p:nvPr/>
        </p:nvCxnSpPr>
        <p:spPr>
          <a:xfrm>
            <a:off x="635000" y="635000"/>
            <a:ext cx="11734800" cy="11"/>
          </a:xfrm>
          <a:prstGeom prst="straightConnector1">
            <a:avLst/>
          </a:prstGeom>
          <a:noFill/>
          <a:ln>
            <a:noFill/>
          </a:ln>
        </p:spPr>
      </p:cxnSp>
      <p:cxnSp>
        <p:nvCxnSpPr>
          <p:cNvPr id="39" name="Shape 39"/>
          <p:cNvCxnSpPr/>
          <p:nvPr/>
        </p:nvCxnSpPr>
        <p:spPr>
          <a:xfrm>
            <a:off x="635000" y="1219200"/>
            <a:ext cx="11734800" cy="11"/>
          </a:xfrm>
          <a:prstGeom prst="straightConnector1">
            <a:avLst/>
          </a:prstGeom>
          <a:noFill/>
          <a:ln>
            <a:noFill/>
          </a:ln>
        </p:spPr>
      </p:cxnSp>
      <p:cxnSp>
        <p:nvCxnSpPr>
          <p:cNvPr id="40" name="Shape 40"/>
          <p:cNvCxnSpPr/>
          <p:nvPr/>
        </p:nvCxnSpPr>
        <p:spPr>
          <a:xfrm rot="10800000" flipH="1">
            <a:off x="8623300" y="2781009"/>
            <a:ext cx="3735026" cy="290"/>
          </a:xfrm>
          <a:prstGeom prst="straightConnector1">
            <a:avLst/>
          </a:prstGeom>
          <a:noFill/>
          <a:ln>
            <a:noFill/>
          </a:ln>
        </p:spPr>
      </p:cxnSp>
      <p:cxnSp>
        <p:nvCxnSpPr>
          <p:cNvPr id="41" name="Shape 41"/>
          <p:cNvCxnSpPr/>
          <p:nvPr/>
        </p:nvCxnSpPr>
        <p:spPr>
          <a:xfrm rot="10800000" flipH="1">
            <a:off x="635000" y="2781141"/>
            <a:ext cx="7742696" cy="157"/>
          </a:xfrm>
          <a:prstGeom prst="straightConnector1">
            <a:avLst/>
          </a:prstGeom>
          <a:noFill/>
          <a:ln>
            <a:noFill/>
          </a:ln>
        </p:spPr>
      </p:cxnSp>
      <p:sp>
        <p:nvSpPr>
          <p:cNvPr id="42" name="Shape 42"/>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1" i="0" u="none" strike="noStrike" cap="none">
                <a:solidFill>
                  <a:srgbClr val="000000"/>
                </a:solidFill>
                <a:latin typeface="Arial"/>
                <a:ea typeface="Arial"/>
                <a:cs typeface="Arial"/>
                <a:sym typeface="Arial"/>
              </a:rPr>
              <a:t>SUMMARY</a:t>
            </a:r>
          </a:p>
        </p:txBody>
      </p:sp>
      <p:sp>
        <p:nvSpPr>
          <p:cNvPr id="43" name="Shape 43"/>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4"/>
        <p:cNvGrpSpPr/>
        <p:nvPr/>
      </p:nvGrpSpPr>
      <p:grpSpPr>
        <a:xfrm>
          <a:off x="0" y="0"/>
          <a:ext cx="0" cy="0"/>
          <a:chOff x="0" y="0"/>
          <a:chExt cx="0" cy="0"/>
        </a:xfrm>
      </p:grpSpPr>
      <p:pic>
        <p:nvPicPr>
          <p:cNvPr id="45" name="Shape 45"/>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6" name="Shape 46"/>
          <p:cNvCxnSpPr/>
          <p:nvPr/>
        </p:nvCxnSpPr>
        <p:spPr>
          <a:xfrm>
            <a:off x="635000" y="635000"/>
            <a:ext cx="11734800" cy="11"/>
          </a:xfrm>
          <a:prstGeom prst="straightConnector1">
            <a:avLst/>
          </a:prstGeom>
          <a:noFill/>
          <a:ln>
            <a:noFill/>
          </a:ln>
        </p:spPr>
      </p:cxnSp>
      <p:cxnSp>
        <p:nvCxnSpPr>
          <p:cNvPr id="47" name="Shape 47"/>
          <p:cNvCxnSpPr/>
          <p:nvPr/>
        </p:nvCxnSpPr>
        <p:spPr>
          <a:xfrm>
            <a:off x="635000" y="1219200"/>
            <a:ext cx="11734800" cy="11"/>
          </a:xfrm>
          <a:prstGeom prst="straightConnector1">
            <a:avLst/>
          </a:prstGeom>
          <a:noFill/>
          <a:ln>
            <a:noFill/>
          </a:ln>
        </p:spPr>
      </p:cxnSp>
      <p:sp>
        <p:nvSpPr>
          <p:cNvPr id="48" name="Shape 48"/>
          <p:cNvSpPr txBox="1">
            <a:spLocks noGrp="1"/>
          </p:cNvSpPr>
          <p:nvPr>
            <p:ph type="body" idx="1"/>
          </p:nvPr>
        </p:nvSpPr>
        <p:spPr>
          <a:xfrm>
            <a:off x="3606800" y="1803400"/>
            <a:ext cx="5829298" cy="32892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889000" marR="0" lvl="1" indent="-1397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2pPr>
            <a:lvl3pPr marL="1574800" marR="0" lvl="2" indent="-3683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3pPr>
            <a:lvl4pPr marL="2260600" marR="0" lvl="3" indent="-5969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4pPr>
            <a:lvl5pPr marL="2946400" marR="0" lvl="4" indent="-8255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5pPr>
            <a:lvl6pPr marL="3797300" marR="0" lvl="5" indent="-10541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4381500" marR="0" lvl="6" indent="-12827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4965700" marR="0" lvl="7" indent="-15113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5549900" marR="0" lvl="8" indent="-17399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2794791" y="1556145"/>
            <a:ext cx="7328694" cy="5128522"/>
          </a:xfrm>
          <a:prstGeom prst="rect">
            <a:avLst/>
          </a:prstGeom>
          <a:noFill/>
          <a:ln>
            <a:noFill/>
          </a:ln>
        </p:spPr>
      </p:pic>
      <p:cxnSp>
        <p:nvCxnSpPr>
          <p:cNvPr id="51" name="Shape 51"/>
          <p:cNvCxnSpPr/>
          <p:nvPr/>
        </p:nvCxnSpPr>
        <p:spPr>
          <a:xfrm>
            <a:off x="635000" y="635000"/>
            <a:ext cx="11734800" cy="11"/>
          </a:xfrm>
          <a:prstGeom prst="straightConnector1">
            <a:avLst/>
          </a:prstGeom>
          <a:noFill/>
          <a:ln>
            <a:noFill/>
          </a:ln>
        </p:spPr>
      </p:cxnSp>
      <p:cxnSp>
        <p:nvCxnSpPr>
          <p:cNvPr id="52" name="Shape 52"/>
          <p:cNvCxnSpPr/>
          <p:nvPr/>
        </p:nvCxnSpPr>
        <p:spPr>
          <a:xfrm>
            <a:off x="635000" y="1219200"/>
            <a:ext cx="11734800" cy="11"/>
          </a:xfrm>
          <a:prstGeom prst="straightConnector1">
            <a:avLst/>
          </a:prstGeom>
          <a:noFill/>
          <a:ln>
            <a:noFill/>
          </a:ln>
        </p:spPr>
      </p:cxnSp>
      <p:sp>
        <p:nvSpPr>
          <p:cNvPr id="53" name="Shape 5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889000" marR="0" lvl="1" indent="-1397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2pPr>
            <a:lvl3pPr marL="1574800" marR="0" lvl="2" indent="-3683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3pPr>
            <a:lvl4pPr marL="2260600" marR="0" lvl="3" indent="-5969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4pPr>
            <a:lvl5pPr marL="2946400" marR="0" lvl="4" indent="-825500" algn="l" rtl="0">
              <a:lnSpc>
                <a:spcPct val="100000"/>
              </a:lnSpc>
              <a:spcBef>
                <a:spcPts val="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5pPr>
            <a:lvl6pPr marL="3797300" marR="0" lvl="5" indent="-10541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4381500" marR="0" lvl="6" indent="-12827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4965700" marR="0" lvl="7" indent="-15113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5549900" marR="0" lvl="8" indent="-173990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228600" algn="l" rtl="0">
              <a:lnSpc>
                <a:spcPct val="92592"/>
              </a:lnSpc>
              <a:spcBef>
                <a:spcPts val="0"/>
              </a:spcBef>
              <a:buNone/>
              <a:defRPr sz="1800"/>
            </a:lvl2pPr>
            <a:lvl3pPr marL="0" marR="0" lvl="2" indent="457200" algn="l" rtl="0">
              <a:lnSpc>
                <a:spcPct val="92592"/>
              </a:lnSpc>
              <a:spcBef>
                <a:spcPts val="0"/>
              </a:spcBef>
              <a:buNone/>
              <a:defRPr sz="1800"/>
            </a:lvl3pPr>
            <a:lvl4pPr marL="0" marR="0" lvl="3" indent="685800" algn="l" rtl="0">
              <a:lnSpc>
                <a:spcPct val="92592"/>
              </a:lnSpc>
              <a:spcBef>
                <a:spcPts val="0"/>
              </a:spcBef>
              <a:buNone/>
              <a:defRPr sz="1800"/>
            </a:lvl4pPr>
            <a:lvl5pPr marL="0" marR="0" lvl="4" indent="914400" algn="l" rtl="0">
              <a:lnSpc>
                <a:spcPct val="92592"/>
              </a:lnSpc>
              <a:spcBef>
                <a:spcPts val="0"/>
              </a:spcBef>
              <a:buNone/>
              <a:defRPr sz="1800"/>
            </a:lvl5pPr>
            <a:lvl6pPr marL="0" marR="0" lvl="5" indent="1143000" algn="l" rtl="0">
              <a:lnSpc>
                <a:spcPct val="92592"/>
              </a:lnSpc>
              <a:spcBef>
                <a:spcPts val="0"/>
              </a:spcBef>
              <a:buNone/>
              <a:defRPr sz="1800"/>
            </a:lvl6pPr>
            <a:lvl7pPr marL="0" marR="0" lvl="6" indent="1371600" algn="l" rtl="0">
              <a:lnSpc>
                <a:spcPct val="92592"/>
              </a:lnSpc>
              <a:spcBef>
                <a:spcPts val="0"/>
              </a:spcBef>
              <a:buNone/>
              <a:defRPr sz="1800"/>
            </a:lvl7pPr>
            <a:lvl8pPr marL="0" marR="0" lvl="7" indent="1600200" algn="l" rtl="0">
              <a:lnSpc>
                <a:spcPct val="92592"/>
              </a:lnSpc>
              <a:spcBef>
                <a:spcPts val="0"/>
              </a:spcBef>
              <a:buNone/>
              <a:defRPr sz="1800"/>
            </a:lvl8pPr>
            <a:lvl9pPr marL="0" marR="0" lvl="8" indent="1828800" algn="l" rtl="0">
              <a:lnSpc>
                <a:spcPct val="92592"/>
              </a:lnSpc>
              <a:spcBef>
                <a:spcPts val="0"/>
              </a:spcBef>
              <a:buNone/>
              <a:defRPr sz="1800"/>
            </a:lvl9pPr>
          </a:lstStyle>
          <a:p>
            <a:endParaRPr/>
          </a:p>
        </p:txBody>
      </p:sp>
      <p:sp>
        <p:nvSpPr>
          <p:cNvPr id="9" name="Shape 9"/>
          <p:cNvSpPr txBox="1">
            <a:spLocks noGrp="1"/>
          </p:cNvSpPr>
          <p:nvPr>
            <p:ph type="body" idx="1"/>
          </p:nvPr>
        </p:nvSpPr>
        <p:spPr>
          <a:xfrm>
            <a:off x="632056" y="2413000"/>
            <a:ext cx="11734801" cy="380999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000000"/>
              </a:buClr>
              <a:buFont typeface="Arial"/>
              <a:buChar char="●"/>
              <a:defRPr sz="1400" b="0" i="0" u="none" strike="noStrike" cap="none">
                <a:solidFill>
                  <a:srgbClr val="000000"/>
                </a:solidFill>
                <a:latin typeface="Arial"/>
                <a:ea typeface="Arial"/>
                <a:cs typeface="Arial"/>
                <a:sym typeface="Arial"/>
              </a:defRPr>
            </a:lvl1pPr>
            <a:lvl2pPr marL="660400" marR="0" lvl="1" indent="0" algn="l" rtl="0">
              <a:lnSpc>
                <a:spcPct val="100000"/>
              </a:lnSpc>
              <a:spcBef>
                <a:spcPts val="100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2pPr>
            <a:lvl3pPr marL="1117600" marR="0" lvl="2" indent="0" algn="l" rtl="0">
              <a:lnSpc>
                <a:spcPct val="100000"/>
              </a:lnSpc>
              <a:spcBef>
                <a:spcPts val="100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3pPr>
            <a:lvl4pPr marL="1574800" marR="0" lvl="3" indent="0" algn="l" rtl="0">
              <a:lnSpc>
                <a:spcPct val="100000"/>
              </a:lnSpc>
              <a:spcBef>
                <a:spcPts val="100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4pPr>
            <a:lvl5pPr marL="2032000" marR="0" lvl="4" indent="0" algn="l" rtl="0">
              <a:lnSpc>
                <a:spcPct val="100000"/>
              </a:lnSpc>
              <a:spcBef>
                <a:spcPts val="1000"/>
              </a:spcBef>
              <a:spcAft>
                <a:spcPts val="0"/>
              </a:spcAft>
              <a:buClr>
                <a:srgbClr val="000000"/>
              </a:buClr>
              <a:buSzPct val="100000"/>
              <a:buFont typeface="Merriweather Sans"/>
              <a:buChar char="‣"/>
              <a:defRPr sz="1400" b="0" i="0" u="none" strike="noStrike" cap="none">
                <a:solidFill>
                  <a:srgbClr val="000000"/>
                </a:solidFill>
                <a:latin typeface="Arial"/>
                <a:ea typeface="Arial"/>
                <a:cs typeface="Arial"/>
                <a:sym typeface="Arial"/>
              </a:defRPr>
            </a:lvl5pPr>
            <a:lvl6pPr marL="2654300" marR="0" lvl="5" indent="0" algn="l" rtl="0">
              <a:lnSpc>
                <a:spcPct val="100000"/>
              </a:lnSpc>
              <a:spcBef>
                <a:spcPts val="100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3009900" marR="0" lvl="6" indent="0" algn="l" rtl="0">
              <a:lnSpc>
                <a:spcPct val="100000"/>
              </a:lnSpc>
              <a:spcBef>
                <a:spcPts val="100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3365500" marR="0" lvl="7" indent="0" algn="l" rtl="0">
              <a:lnSpc>
                <a:spcPct val="100000"/>
              </a:lnSpc>
              <a:spcBef>
                <a:spcPts val="100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3721100" marR="0" lvl="8" indent="0" algn="l" rtl="0">
              <a:lnSpc>
                <a:spcPct val="100000"/>
              </a:lnSpc>
              <a:spcBef>
                <a:spcPts val="100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7.jpg"/><Relationship Id="rId4" Type="http://schemas.openxmlformats.org/officeDocument/2006/relationships/image" Target="../media/image46.jp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spcAft>
                <a:spcPts val="0"/>
              </a:spcAft>
              <a:buClr>
                <a:srgbClr val="FFFFFF"/>
              </a:buClr>
              <a:buSzPct val="25000"/>
              <a:buFont typeface="Oswald"/>
              <a:buNone/>
            </a:pPr>
            <a:r>
              <a:rPr lang="en-US" sz="9600" b="1" i="0" u="none" strike="noStrike" cap="none">
                <a:solidFill>
                  <a:srgbClr val="FFFFFF"/>
                </a:solidFill>
                <a:latin typeface="Oswald"/>
                <a:ea typeface="Oswald"/>
                <a:cs typeface="Oswald"/>
                <a:sym typeface="Oswald"/>
              </a:rPr>
              <a:t>STATISTICS FUNDAMENTALS, 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UNIVARIATE FEATURE SELECTION</a:t>
            </a:r>
          </a:p>
        </p:txBody>
      </p:sp>
      <p:sp>
        <p:nvSpPr>
          <p:cNvPr id="263" name="Shape 263"/>
          <p:cNvSpPr txBox="1">
            <a:spLocks noGrp="1"/>
          </p:cNvSpPr>
          <p:nvPr>
            <p:ph type="body" idx="1"/>
          </p:nvPr>
        </p:nvSpPr>
        <p:spPr>
          <a:xfrm>
            <a:off x="635006" y="1292775"/>
            <a:ext cx="11734800" cy="380999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1" i="0" u="none" strike="noStrike" cap="none">
                <a:solidFill>
                  <a:srgbClr val="000000"/>
                </a:solidFill>
                <a:latin typeface="Georgia"/>
                <a:ea typeface="Georgia"/>
                <a:cs typeface="Georgia"/>
                <a:sym typeface="Georgia"/>
              </a:rPr>
              <a:t>Correlation</a:t>
            </a:r>
            <a:r>
              <a:rPr lang="en-US" sz="2800" b="0" i="0" u="none" strike="noStrike" cap="none">
                <a:solidFill>
                  <a:srgbClr val="000000"/>
                </a:solidFill>
                <a:latin typeface="Georgia"/>
                <a:ea typeface="Georgia"/>
                <a:cs typeface="Georgia"/>
                <a:sym typeface="Georgia"/>
              </a:rPr>
              <a:t> is the measure of  interdependence or association between two variables. It is measured on a scale of -1 (negatively associated) to 1 (positively associated).</a:t>
            </a:r>
          </a:p>
          <a:p>
            <a:pPr marL="203200" marR="0" lvl="0" indent="-203200" algn="l" rtl="0">
              <a:lnSpc>
                <a:spcPct val="100000"/>
              </a:lnSpc>
              <a:spcBef>
                <a:spcPts val="0"/>
              </a:spcBef>
              <a:spcAft>
                <a:spcPts val="0"/>
              </a:spcAft>
              <a:buClr>
                <a:srgbClr val="000000"/>
              </a:buClr>
              <a:buSzPct val="100000"/>
              <a:buFont typeface="Georgia"/>
              <a:buNone/>
            </a:pPr>
            <a:endParaRPr sz="2800" b="1" i="0" u="none" strike="noStrike" cap="none">
              <a:solidFill>
                <a:srgbClr val="000000"/>
              </a:solidFill>
              <a:latin typeface="Georgia"/>
              <a:ea typeface="Georgia"/>
              <a:cs typeface="Georgia"/>
              <a:sym typeface="Georgia"/>
            </a:endParaRPr>
          </a:p>
          <a:p>
            <a:pPr marL="0" marR="0" lvl="0" indent="0" algn="l" rtl="0">
              <a:lnSpc>
                <a:spcPct val="100000"/>
              </a:lnSpc>
              <a:spcBef>
                <a:spcPts val="100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p:txBody>
      </p:sp>
      <p:grpSp>
        <p:nvGrpSpPr>
          <p:cNvPr id="264" name="Shape 264"/>
          <p:cNvGrpSpPr/>
          <p:nvPr/>
        </p:nvGrpSpPr>
        <p:grpSpPr>
          <a:xfrm>
            <a:off x="1429993" y="3194049"/>
            <a:ext cx="10144813" cy="3291840"/>
            <a:chOff x="2006600" y="3413123"/>
            <a:chExt cx="8013700" cy="2600324"/>
          </a:xfrm>
        </p:grpSpPr>
        <p:pic>
          <p:nvPicPr>
            <p:cNvPr id="265" name="Shape 265"/>
            <p:cNvPicPr preferRelativeResize="0"/>
            <p:nvPr/>
          </p:nvPicPr>
          <p:blipFill rotWithShape="1">
            <a:blip r:embed="rId3">
              <a:alphaModFix/>
            </a:blip>
            <a:srcRect/>
            <a:stretch/>
          </p:blipFill>
          <p:spPr>
            <a:xfrm>
              <a:off x="2006600" y="3422650"/>
              <a:ext cx="3609975" cy="2581274"/>
            </a:xfrm>
            <a:prstGeom prst="rect">
              <a:avLst/>
            </a:prstGeom>
            <a:noFill/>
            <a:ln>
              <a:noFill/>
            </a:ln>
          </p:spPr>
        </p:pic>
        <p:pic>
          <p:nvPicPr>
            <p:cNvPr id="266" name="Shape 266"/>
            <p:cNvPicPr preferRelativeResize="0"/>
            <p:nvPr/>
          </p:nvPicPr>
          <p:blipFill rotWithShape="1">
            <a:blip r:embed="rId4">
              <a:alphaModFix/>
            </a:blip>
            <a:srcRect/>
            <a:stretch/>
          </p:blipFill>
          <p:spPr>
            <a:xfrm>
              <a:off x="6286500" y="3413123"/>
              <a:ext cx="3733800" cy="2600324"/>
            </a:xfrm>
            <a:prstGeom prst="rect">
              <a:avLst/>
            </a:prstGeom>
            <a:noFill/>
            <a:ln>
              <a:noFill/>
            </a:ln>
          </p:spPr>
        </p:pic>
      </p:grpSp>
      <p:sp>
        <p:nvSpPr>
          <p:cNvPr id="267" name="Shape 267"/>
          <p:cNvSpPr txBox="1"/>
          <p:nvPr/>
        </p:nvSpPr>
        <p:spPr>
          <a:xfrm>
            <a:off x="1429992" y="6473832"/>
            <a:ext cx="4569988" cy="46166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US" sz="2400" b="0" i="0" u="none" strike="noStrike" cap="none">
                <a:solidFill>
                  <a:srgbClr val="000000"/>
                </a:solidFill>
                <a:latin typeface="Georgia"/>
                <a:ea typeface="Georgia"/>
                <a:cs typeface="Georgia"/>
                <a:sym typeface="Georgia"/>
              </a:rPr>
              <a:t>Correlation of 1</a:t>
            </a:r>
          </a:p>
        </p:txBody>
      </p:sp>
      <p:sp>
        <p:nvSpPr>
          <p:cNvPr id="268" name="Shape 268"/>
          <p:cNvSpPr txBox="1"/>
          <p:nvPr/>
        </p:nvSpPr>
        <p:spPr>
          <a:xfrm>
            <a:off x="6854413" y="6473832"/>
            <a:ext cx="4726742" cy="46166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US" sz="2400" b="0" i="0" u="none" strike="noStrike" cap="none">
                <a:solidFill>
                  <a:srgbClr val="000000"/>
                </a:solidFill>
                <a:latin typeface="Georgia"/>
                <a:ea typeface="Georgia"/>
                <a:cs typeface="Georgia"/>
                <a:sym typeface="Georgia"/>
              </a:rPr>
              <a:t>Correlation of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INTRODUCTION</a:t>
            </a:r>
          </a:p>
        </p:txBody>
      </p:sp>
      <p:sp>
        <p:nvSpPr>
          <p:cNvPr id="274" name="Shape 274"/>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spcAft>
                <a:spcPts val="0"/>
              </a:spcAft>
              <a:buClr>
                <a:srgbClr val="000000"/>
              </a:buClr>
              <a:buFont typeface="Arial"/>
              <a:buNone/>
            </a:pPr>
            <a:endParaRPr sz="1400" b="0" i="0" u="none" strike="noStrike" cap="none">
              <a:solidFill>
                <a:srgbClr val="000000"/>
              </a:solidFill>
              <a:latin typeface="Oswald"/>
              <a:ea typeface="Oswald"/>
              <a:cs typeface="Oswald"/>
              <a:sym typeface="Oswald"/>
            </a:endParaRPr>
          </a:p>
          <a:p>
            <a:pPr marL="0" marR="0" lvl="0" indent="0" algn="l" rtl="0">
              <a:lnSpc>
                <a:spcPct val="88333"/>
              </a:lnSpc>
              <a:spcBef>
                <a:spcPts val="0"/>
              </a:spcBef>
              <a:spcAft>
                <a:spcPts val="0"/>
              </a:spcAft>
              <a:buClr>
                <a:srgbClr val="FFFFFF"/>
              </a:buClr>
              <a:buSzPct val="25000"/>
              <a:buFont typeface="Oswald"/>
              <a:buNone/>
            </a:pPr>
            <a:r>
              <a:rPr lang="en-US" sz="9600" b="1" i="0" u="none" strike="noStrike" cap="none">
                <a:solidFill>
                  <a:srgbClr val="FFFFFF"/>
                </a:solidFill>
                <a:latin typeface="Oswald"/>
                <a:ea typeface="Oswald"/>
                <a:cs typeface="Oswald"/>
                <a:sym typeface="Oswald"/>
              </a:rPr>
              <a:t>A/B TESTING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UNIVARIATE FEATURE SELECTION</a:t>
            </a:r>
          </a:p>
        </p:txBody>
      </p:sp>
      <p:sp>
        <p:nvSpPr>
          <p:cNvPr id="280" name="Shape 280"/>
          <p:cNvSpPr txBox="1">
            <a:spLocks noGrp="1"/>
          </p:cNvSpPr>
          <p:nvPr>
            <p:ph type="body" idx="1"/>
          </p:nvPr>
        </p:nvSpPr>
        <p:spPr>
          <a:xfrm>
            <a:off x="635006" y="1292775"/>
            <a:ext cx="11734800" cy="380999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How can we prove a </a:t>
            </a:r>
            <a:r>
              <a:rPr lang="en-US" sz="2800" b="1" i="0" u="none" strike="noStrike" cap="none">
                <a:solidFill>
                  <a:srgbClr val="000000"/>
                </a:solidFill>
                <a:latin typeface="Georgia"/>
                <a:ea typeface="Georgia"/>
                <a:cs typeface="Georgia"/>
                <a:sym typeface="Georgia"/>
              </a:rPr>
              <a:t>statistically significant </a:t>
            </a:r>
            <a:r>
              <a:rPr lang="en-US" sz="2800" b="0" i="0" u="none" strike="noStrike" cap="none">
                <a:solidFill>
                  <a:srgbClr val="000000"/>
                </a:solidFill>
                <a:latin typeface="Georgia"/>
                <a:ea typeface="Georgia"/>
                <a:cs typeface="Georgia"/>
                <a:sym typeface="Georgia"/>
              </a:rPr>
              <a:t>difference between two groups of observations? </a:t>
            </a:r>
          </a:p>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Imagine we are testing the health of smokers vs. non-smokers.  At a cursory glance, our results may show that smokers are marginally healthier than non-smokers.  </a:t>
            </a:r>
          </a:p>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chemeClr val="dk1"/>
              </a:buClr>
              <a:buSzPct val="100000"/>
              <a:buFont typeface="Georgia"/>
              <a:buChar char="‣"/>
            </a:pPr>
            <a:r>
              <a:rPr lang="en-US" sz="2800" b="0" i="0" u="none" strike="noStrike" cap="none">
                <a:solidFill>
                  <a:schemeClr val="dk1"/>
                </a:solidFill>
                <a:latin typeface="Georgia"/>
                <a:ea typeface="Georgia"/>
                <a:cs typeface="Georgia"/>
                <a:sym typeface="Georgia"/>
              </a:rPr>
              <a:t>Are they healthier due to random chance or is there a statistically significant difference?</a:t>
            </a:r>
            <a:r>
              <a:rPr lang="en-US" sz="2800" b="0" i="0" u="none" strike="noStrike" cap="none">
                <a:solidFill>
                  <a:srgbClr val="000000"/>
                </a:solidFill>
                <a:latin typeface="Georgia"/>
                <a:ea typeface="Georgia"/>
                <a:cs typeface="Georgia"/>
                <a:sym typeface="Georgia"/>
              </a:rPr>
              <a:t>  Maybe we happened to assemble a strange group of smoking triathletes and a group of non-smoking couch potatoes.</a:t>
            </a:r>
          </a:p>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35006" y="1292775"/>
            <a:ext cx="11734800" cy="380999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Then, you would identify the proper statistical procedure/test to evaluate the chosen hypothesis.</a:t>
            </a:r>
          </a:p>
          <a:p>
            <a:pPr marL="203200" marR="0" lvl="0" indent="-203200" algn="l" rtl="0">
              <a:lnSpc>
                <a:spcPct val="100000"/>
              </a:lnSpc>
              <a:spcBef>
                <a:spcPts val="0"/>
              </a:spcBef>
              <a:spcAft>
                <a:spcPts val="0"/>
              </a:spcAft>
              <a:buClr>
                <a:srgbClr val="000000"/>
              </a:buClr>
              <a:buSzPct val="100000"/>
              <a:buFont typeface="Georgia"/>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The result of the test is some evidence that the null hypothesis is true. If that evidence is </a:t>
            </a:r>
            <a:r>
              <a:rPr lang="en-US" sz="2800" b="0" i="1" u="none" strike="noStrike" cap="none">
                <a:solidFill>
                  <a:srgbClr val="000000"/>
                </a:solidFill>
                <a:latin typeface="Georgia"/>
                <a:ea typeface="Georgia"/>
                <a:cs typeface="Georgia"/>
                <a:sym typeface="Georgia"/>
              </a:rPr>
              <a:t>small</a:t>
            </a:r>
            <a:r>
              <a:rPr lang="en-US" sz="2800" b="0" i="0" u="none" strike="noStrike" cap="none">
                <a:solidFill>
                  <a:srgbClr val="000000"/>
                </a:solidFill>
                <a:latin typeface="Georgia"/>
                <a:ea typeface="Georgia"/>
                <a:cs typeface="Georgia"/>
                <a:sym typeface="Georgia"/>
              </a:rPr>
              <a:t>, you would reasonably reject the null hypothesis and accept the alternate hypothesis.</a:t>
            </a:r>
          </a:p>
          <a:p>
            <a:pPr marL="203200" marR="0" lvl="0" indent="-203200" algn="l" rtl="0">
              <a:lnSpc>
                <a:spcPct val="100000"/>
              </a:lnSpc>
              <a:spcBef>
                <a:spcPts val="0"/>
              </a:spcBef>
              <a:spcAft>
                <a:spcPts val="0"/>
              </a:spcAft>
              <a:buClr>
                <a:srgbClr val="000000"/>
              </a:buClr>
              <a:buSzPct val="100000"/>
              <a:buFont typeface="Georgia"/>
              <a:buNone/>
            </a:pPr>
            <a:endParaRPr sz="2800" b="0" i="1"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If that evidence is </a:t>
            </a:r>
            <a:r>
              <a:rPr lang="en-US" sz="2800" b="0" i="1" u="none" strike="noStrike" cap="none">
                <a:solidFill>
                  <a:srgbClr val="000000"/>
                </a:solidFill>
                <a:latin typeface="Georgia"/>
                <a:ea typeface="Georgia"/>
                <a:cs typeface="Georgia"/>
                <a:sym typeface="Georgia"/>
              </a:rPr>
              <a:t>large</a:t>
            </a:r>
            <a:r>
              <a:rPr lang="en-US" sz="2800" b="0" i="0" u="none" strike="noStrike" cap="none">
                <a:solidFill>
                  <a:srgbClr val="000000"/>
                </a:solidFill>
                <a:latin typeface="Georgia"/>
                <a:ea typeface="Georgia"/>
                <a:cs typeface="Georgia"/>
                <a:sym typeface="Georgia"/>
              </a:rPr>
              <a:t>, then you can’t reject the null hypothesis and accept the alternate hypothesis. </a:t>
            </a:r>
            <a:r>
              <a:rPr lang="en-US" sz="2800" b="0" i="1" u="none" strike="noStrike" cap="none">
                <a:solidFill>
                  <a:srgbClr val="000000"/>
                </a:solidFill>
                <a:latin typeface="Georgia"/>
                <a:ea typeface="Georgia"/>
                <a:cs typeface="Georgia"/>
                <a:sym typeface="Georgia"/>
              </a:rPr>
              <a:t>However, this doesn’t mean we accept the null hypothesis. It just simply means that a verdict of “not null” was rendered.</a:t>
            </a:r>
          </a:p>
        </p:txBody>
      </p:sp>
      <p:sp>
        <p:nvSpPr>
          <p:cNvPr id="286" name="Shape 28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HYPOTHESIS TESTING STEPS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35006" y="1292775"/>
            <a:ext cx="11734800" cy="3809998"/>
          </a:xfrm>
          <a:prstGeom prst="rect">
            <a:avLst/>
          </a:prstGeom>
          <a:noFill/>
          <a:ln>
            <a:noFill/>
          </a:ln>
        </p:spPr>
        <p:txBody>
          <a:bodyPr lIns="0" tIns="0" rIns="0" bIns="0" anchor="t" anchorCtr="0">
            <a:noAutofit/>
          </a:bodyPr>
          <a:lstStyle/>
          <a:p>
            <a:pPr marL="203200" marR="0" lvl="0" indent="-203200" algn="l" rtl="0">
              <a:lnSpc>
                <a:spcPct val="100000"/>
              </a:lnSpc>
              <a:spcBef>
                <a:spcPts val="0"/>
              </a:spcBef>
              <a:spcAft>
                <a:spcPts val="0"/>
              </a:spcAft>
              <a:buClr>
                <a:srgbClr val="000000"/>
              </a:buClr>
              <a:buSzPct val="100000"/>
              <a:buFont typeface="Georgia"/>
              <a:buNone/>
            </a:pPr>
            <a:endParaRPr sz="2800" b="0" i="0"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dirty="0">
                <a:solidFill>
                  <a:srgbClr val="000000"/>
                </a:solidFill>
                <a:latin typeface="Georgia"/>
                <a:ea typeface="Georgia"/>
                <a:cs typeface="Georgia"/>
                <a:sym typeface="Georgia"/>
              </a:rPr>
              <a:t>To be more specific, the result of a hypothesis test is called a </a:t>
            </a:r>
            <a:r>
              <a:rPr lang="en-US" sz="2800" b="1" i="0" u="none" strike="noStrike" cap="none" dirty="0">
                <a:solidFill>
                  <a:srgbClr val="000000"/>
                </a:solidFill>
                <a:latin typeface="Georgia"/>
                <a:ea typeface="Georgia"/>
                <a:cs typeface="Georgia"/>
                <a:sym typeface="Georgia"/>
              </a:rPr>
              <a:t>p-value</a:t>
            </a:r>
            <a:r>
              <a:rPr lang="en-US" sz="2800" b="0" i="0" u="none" strike="noStrike" cap="none" dirty="0">
                <a:solidFill>
                  <a:srgbClr val="000000"/>
                </a:solidFill>
                <a:latin typeface="Georgia"/>
                <a:ea typeface="Georgia"/>
                <a:cs typeface="Georgia"/>
                <a:sym typeface="Georgia"/>
              </a:rPr>
              <a:t> (or probability value) and it represents the probability that the our data could have reasonably occurred (or been generated) </a:t>
            </a:r>
            <a:r>
              <a:rPr lang="en-US" sz="2800" b="0" i="0" u="sng" strike="noStrike" cap="none" dirty="0">
                <a:solidFill>
                  <a:srgbClr val="000000"/>
                </a:solidFill>
                <a:latin typeface="Georgia"/>
                <a:ea typeface="Georgia"/>
                <a:cs typeface="Georgia"/>
                <a:sym typeface="Georgia"/>
              </a:rPr>
              <a:t>if the null hypothesis was true</a:t>
            </a:r>
            <a:r>
              <a:rPr lang="en-US" sz="2800" b="0" i="0" u="none" strike="noStrike" cap="none" dirty="0">
                <a:solidFill>
                  <a:srgbClr val="000000"/>
                </a:solidFill>
                <a:latin typeface="Georgia"/>
                <a:ea typeface="Georgia"/>
                <a:cs typeface="Georgia"/>
                <a:sym typeface="Georgia"/>
              </a:rPr>
              <a:t>.</a:t>
            </a:r>
          </a:p>
          <a:p>
            <a:pPr marL="863600" marR="0" lvl="1" indent="-266700" algn="l" rtl="0">
              <a:lnSpc>
                <a:spcPct val="100000"/>
              </a:lnSpc>
              <a:spcBef>
                <a:spcPts val="0"/>
              </a:spcBef>
              <a:spcAft>
                <a:spcPts val="0"/>
              </a:spcAft>
              <a:buClr>
                <a:srgbClr val="000000"/>
              </a:buClr>
              <a:buSzPct val="100000"/>
              <a:buFont typeface="Georgia"/>
              <a:buNone/>
            </a:pPr>
            <a:endParaRPr sz="2800" b="0" i="1"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dirty="0">
                <a:solidFill>
                  <a:srgbClr val="000000"/>
                </a:solidFill>
                <a:latin typeface="Georgia"/>
                <a:ea typeface="Georgia"/>
                <a:cs typeface="Georgia"/>
                <a:sym typeface="Georgia"/>
              </a:rPr>
              <a:t>A small p-value would indicate the it’s not very likely that this data would have occurred under the null hypothesis while a large p-value would indicate that it is likely that this data would have occurred.</a:t>
            </a:r>
          </a:p>
          <a:p>
            <a:pPr marL="0" marR="0" lvl="0" indent="0" algn="l" rtl="0">
              <a:lnSpc>
                <a:spcPct val="100000"/>
              </a:lnSpc>
              <a:spcBef>
                <a:spcPts val="0"/>
              </a:spcBef>
              <a:spcAft>
                <a:spcPts val="0"/>
              </a:spcAft>
              <a:buClr>
                <a:srgbClr val="000000"/>
              </a:buClr>
              <a:buSzPct val="25000"/>
              <a:buFont typeface="Arial"/>
              <a:buNone/>
            </a:pPr>
            <a:endParaRPr sz="2800" b="0" i="0" u="none" strike="noStrike" cap="none" dirty="0">
              <a:solidFill>
                <a:srgbClr val="000000"/>
              </a:solidFill>
              <a:latin typeface="Georgia"/>
              <a:ea typeface="Georgia"/>
              <a:cs typeface="Georgia"/>
              <a:sym typeface="Georgia"/>
            </a:endParaRPr>
          </a:p>
        </p:txBody>
      </p:sp>
      <p:sp>
        <p:nvSpPr>
          <p:cNvPr id="292" name="Shape 2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HYPOTHESIS TESTING AND P-VALUES</a:t>
            </a:r>
          </a:p>
        </p:txBody>
      </p:sp>
      <p:pic>
        <p:nvPicPr>
          <p:cNvPr id="293" name="Shape 293"/>
          <p:cNvPicPr preferRelativeResize="0"/>
          <p:nvPr/>
        </p:nvPicPr>
        <p:blipFill rotWithShape="1">
          <a:blip r:embed="rId3">
            <a:alphaModFix/>
          </a:blip>
          <a:srcRect/>
          <a:stretch/>
        </p:blipFill>
        <p:spPr>
          <a:xfrm>
            <a:off x="4536439" y="5350044"/>
            <a:ext cx="3931919" cy="16546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35006" y="1292775"/>
            <a:ext cx="11734800" cy="380999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endParaRPr sz="2800" b="0" i="0"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dirty="0">
                <a:solidFill>
                  <a:srgbClr val="000000"/>
                </a:solidFill>
                <a:latin typeface="Georgia"/>
                <a:ea typeface="Georgia"/>
                <a:cs typeface="Georgia"/>
                <a:sym typeface="Georgia"/>
              </a:rPr>
              <a:t>There are </a:t>
            </a:r>
            <a:r>
              <a:rPr lang="en-US" sz="2800" b="0" i="1" u="none" strike="noStrike" cap="none" dirty="0">
                <a:solidFill>
                  <a:srgbClr val="000000"/>
                </a:solidFill>
                <a:latin typeface="Georgia"/>
                <a:ea typeface="Georgia"/>
                <a:cs typeface="Georgia"/>
                <a:sym typeface="Georgia"/>
              </a:rPr>
              <a:t>a lot</a:t>
            </a:r>
            <a:r>
              <a:rPr lang="en-US" sz="2800" b="0" i="0" u="none" strike="noStrike" cap="none" dirty="0">
                <a:solidFill>
                  <a:srgbClr val="000000"/>
                </a:solidFill>
                <a:latin typeface="Georgia"/>
                <a:ea typeface="Georgia"/>
                <a:cs typeface="Georgia"/>
                <a:sym typeface="Georgia"/>
              </a:rPr>
              <a:t> of hypothesis tests to choose from and many of them allow you to test similar hypotheses using your data so how do you choose one?</a:t>
            </a:r>
          </a:p>
          <a:p>
            <a:pPr marL="203200" marR="0" lvl="0" indent="-203200" algn="l" rtl="0">
              <a:lnSpc>
                <a:spcPct val="100000"/>
              </a:lnSpc>
              <a:spcBef>
                <a:spcPts val="0"/>
              </a:spcBef>
              <a:spcAft>
                <a:spcPts val="0"/>
              </a:spcAft>
              <a:buClr>
                <a:srgbClr val="000000"/>
              </a:buClr>
              <a:buSzPct val="100000"/>
              <a:buFont typeface="Georgia"/>
              <a:buNone/>
            </a:pPr>
            <a:endParaRPr sz="2800" b="0" i="1" u="none" strike="noStrike" cap="none" dirty="0">
              <a:solidFill>
                <a:srgbClr val="000000"/>
              </a:solidFill>
              <a:latin typeface="Georgia"/>
              <a:ea typeface="Georgia"/>
              <a:cs typeface="Georgia"/>
              <a:sym typeface="Georgia"/>
            </a:endParaRPr>
          </a:p>
          <a:p>
            <a:pPr marL="863600" marR="0" lvl="1" indent="-266700" algn="l" rtl="0">
              <a:lnSpc>
                <a:spcPct val="100000"/>
              </a:lnSpc>
              <a:spcBef>
                <a:spcPts val="0"/>
              </a:spcBef>
              <a:spcAft>
                <a:spcPts val="0"/>
              </a:spcAft>
              <a:buClr>
                <a:srgbClr val="000000"/>
              </a:buClr>
              <a:buSzPct val="100000"/>
              <a:buFont typeface="Georgia"/>
              <a:buChar char="‣"/>
            </a:pPr>
            <a:r>
              <a:rPr lang="en-US" sz="2800" b="0" i="0" u="none" strike="noStrike" cap="none" dirty="0">
                <a:solidFill>
                  <a:srgbClr val="000000"/>
                </a:solidFill>
                <a:latin typeface="Georgia"/>
                <a:ea typeface="Georgia"/>
                <a:cs typeface="Georgia"/>
                <a:sym typeface="Georgia"/>
              </a:rPr>
              <a:t>Assumptions – Every hypothesis test comes with its own set of assumptions that need to be met in order to use it. If your data does not meet these assumptions, your results will be </a:t>
            </a:r>
            <a:r>
              <a:rPr lang="en-US" sz="2800" b="0" i="1" u="none" strike="noStrike" cap="none" dirty="0">
                <a:solidFill>
                  <a:srgbClr val="000000"/>
                </a:solidFill>
                <a:latin typeface="Georgia"/>
                <a:ea typeface="Georgia"/>
                <a:cs typeface="Georgia"/>
                <a:sym typeface="Georgia"/>
              </a:rPr>
              <a:t>nonsensical</a:t>
            </a:r>
            <a:r>
              <a:rPr lang="en-US" sz="2800" b="0" i="0" u="none" strike="noStrike" cap="none" dirty="0">
                <a:solidFill>
                  <a:srgbClr val="000000"/>
                </a:solidFill>
                <a:latin typeface="Georgia"/>
                <a:ea typeface="Georgia"/>
                <a:cs typeface="Georgia"/>
                <a:sym typeface="Georgia"/>
              </a:rPr>
              <a:t>.</a:t>
            </a:r>
          </a:p>
          <a:p>
            <a:pPr marL="863600" marR="0" lvl="1" indent="-266700" algn="l" rtl="0">
              <a:lnSpc>
                <a:spcPct val="100000"/>
              </a:lnSpc>
              <a:spcBef>
                <a:spcPts val="0"/>
              </a:spcBef>
              <a:spcAft>
                <a:spcPts val="0"/>
              </a:spcAft>
              <a:buClr>
                <a:srgbClr val="000000"/>
              </a:buClr>
              <a:buSzPct val="100000"/>
              <a:buFont typeface="Georgia"/>
              <a:buNone/>
            </a:pPr>
            <a:endParaRPr sz="2800" b="0" i="0" u="none" strike="noStrike" cap="none" dirty="0">
              <a:solidFill>
                <a:srgbClr val="000000"/>
              </a:solidFill>
              <a:latin typeface="Georgia"/>
              <a:ea typeface="Georgia"/>
              <a:cs typeface="Georgia"/>
              <a:sym typeface="Georgia"/>
            </a:endParaRPr>
          </a:p>
          <a:p>
            <a:pPr marL="863600" marR="0" lvl="1" indent="-266700" algn="l" rtl="0">
              <a:lnSpc>
                <a:spcPct val="100000"/>
              </a:lnSpc>
              <a:spcBef>
                <a:spcPts val="0"/>
              </a:spcBef>
              <a:spcAft>
                <a:spcPts val="0"/>
              </a:spcAft>
              <a:buClr>
                <a:srgbClr val="000000"/>
              </a:buClr>
              <a:buSzPct val="100000"/>
              <a:buFont typeface="Georgia"/>
              <a:buChar char="‣"/>
            </a:pPr>
            <a:r>
              <a:rPr lang="en-US" sz="2800" b="0" i="0" u="none" strike="noStrike" cap="none" dirty="0">
                <a:solidFill>
                  <a:srgbClr val="000000"/>
                </a:solidFill>
                <a:latin typeface="Georgia"/>
                <a:ea typeface="Georgia"/>
                <a:cs typeface="Georgia"/>
                <a:sym typeface="Georgia"/>
              </a:rPr>
              <a:t>Specifics – Pick the hypothesis test that best aligns to the question you have about your data. Choosing a more general hypothesis test means you can only make a general claim about your data. </a:t>
            </a:r>
          </a:p>
        </p:txBody>
      </p:sp>
      <p:sp>
        <p:nvSpPr>
          <p:cNvPr id="299" name="Shape 2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CHOOSING A HYPOTHESIS TEST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9" name="Shape 2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CHOOSING A HYPOTHESIS TEST</a:t>
            </a:r>
          </a:p>
        </p:txBody>
      </p:sp>
      <p:grpSp>
        <p:nvGrpSpPr>
          <p:cNvPr id="10" name="Group 9"/>
          <p:cNvGrpSpPr/>
          <p:nvPr/>
        </p:nvGrpSpPr>
        <p:grpSpPr>
          <a:xfrm>
            <a:off x="635000" y="1581862"/>
            <a:ext cx="11734800" cy="5005368"/>
            <a:chOff x="635000" y="1581862"/>
            <a:chExt cx="10212633" cy="5005368"/>
          </a:xfrm>
        </p:grpSpPr>
        <p:grpSp>
          <p:nvGrpSpPr>
            <p:cNvPr id="4" name="Group 3"/>
            <p:cNvGrpSpPr/>
            <p:nvPr/>
          </p:nvGrpSpPr>
          <p:grpSpPr>
            <a:xfrm>
              <a:off x="635000" y="1581862"/>
              <a:ext cx="10212633" cy="5005368"/>
              <a:chOff x="709095" y="99292"/>
              <a:chExt cx="9650267" cy="5005368"/>
            </a:xfrm>
          </p:grpSpPr>
          <p:sp>
            <p:nvSpPr>
              <p:cNvPr id="5" name="Right Arrow 4"/>
              <p:cNvSpPr/>
              <p:nvPr/>
            </p:nvSpPr>
            <p:spPr>
              <a:xfrm>
                <a:off x="1243144" y="99292"/>
                <a:ext cx="9116218" cy="5005368"/>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eform 5"/>
              <p:cNvSpPr/>
              <p:nvPr/>
            </p:nvSpPr>
            <p:spPr>
              <a:xfrm>
                <a:off x="709095" y="1600902"/>
                <a:ext cx="2325263" cy="2002147"/>
              </a:xfrm>
              <a:custGeom>
                <a:avLst/>
                <a:gdLst>
                  <a:gd name="connsiteX0" fmla="*/ 0 w 2325263"/>
                  <a:gd name="connsiteY0" fmla="*/ 333698 h 2002147"/>
                  <a:gd name="connsiteX1" fmla="*/ 333698 w 2325263"/>
                  <a:gd name="connsiteY1" fmla="*/ 0 h 2002147"/>
                  <a:gd name="connsiteX2" fmla="*/ 1991565 w 2325263"/>
                  <a:gd name="connsiteY2" fmla="*/ 0 h 2002147"/>
                  <a:gd name="connsiteX3" fmla="*/ 2325263 w 2325263"/>
                  <a:gd name="connsiteY3" fmla="*/ 333698 h 2002147"/>
                  <a:gd name="connsiteX4" fmla="*/ 2325263 w 2325263"/>
                  <a:gd name="connsiteY4" fmla="*/ 1668449 h 2002147"/>
                  <a:gd name="connsiteX5" fmla="*/ 1991565 w 2325263"/>
                  <a:gd name="connsiteY5" fmla="*/ 2002147 h 2002147"/>
                  <a:gd name="connsiteX6" fmla="*/ 333698 w 2325263"/>
                  <a:gd name="connsiteY6" fmla="*/ 2002147 h 2002147"/>
                  <a:gd name="connsiteX7" fmla="*/ 0 w 2325263"/>
                  <a:gd name="connsiteY7" fmla="*/ 1668449 h 2002147"/>
                  <a:gd name="connsiteX8" fmla="*/ 0 w 2325263"/>
                  <a:gd name="connsiteY8" fmla="*/ 333698 h 200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5263" h="2002147">
                    <a:moveTo>
                      <a:pt x="0" y="333698"/>
                    </a:moveTo>
                    <a:cubicBezTo>
                      <a:pt x="0" y="149402"/>
                      <a:pt x="149402" y="0"/>
                      <a:pt x="333698" y="0"/>
                    </a:cubicBezTo>
                    <a:lnTo>
                      <a:pt x="1991565" y="0"/>
                    </a:lnTo>
                    <a:cubicBezTo>
                      <a:pt x="2175861" y="0"/>
                      <a:pt x="2325263" y="149402"/>
                      <a:pt x="2325263" y="333698"/>
                    </a:cubicBezTo>
                    <a:lnTo>
                      <a:pt x="2325263" y="1668449"/>
                    </a:lnTo>
                    <a:cubicBezTo>
                      <a:pt x="2325263" y="1852745"/>
                      <a:pt x="2175861" y="2002147"/>
                      <a:pt x="1991565" y="2002147"/>
                    </a:cubicBezTo>
                    <a:lnTo>
                      <a:pt x="333698" y="2002147"/>
                    </a:lnTo>
                    <a:cubicBezTo>
                      <a:pt x="149402" y="2002147"/>
                      <a:pt x="0" y="1852745"/>
                      <a:pt x="0" y="1668449"/>
                    </a:cubicBezTo>
                    <a:lnTo>
                      <a:pt x="0" y="3336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27" tIns="208227" rIns="208227" bIns="208227" numCol="1" spcCol="1270" anchor="ctr" anchorCtr="0">
                <a:noAutofit/>
              </a:bodyPr>
              <a:lstStyle/>
              <a:p>
                <a:pPr lvl="0" defTabSz="1289050">
                  <a:lnSpc>
                    <a:spcPct val="90000"/>
                  </a:lnSpc>
                  <a:spcBef>
                    <a:spcPct val="0"/>
                  </a:spcBef>
                  <a:spcAft>
                    <a:spcPct val="35000"/>
                  </a:spcAft>
                </a:pPr>
                <a:r>
                  <a:rPr lang="en-US" sz="2900" kern="1200" dirty="0" smtClean="0"/>
                  <a:t>Collect Sample Data</a:t>
                </a:r>
                <a:endParaRPr lang="en-US" sz="2900" kern="1200" dirty="0"/>
              </a:p>
            </p:txBody>
          </p:sp>
          <p:sp>
            <p:nvSpPr>
              <p:cNvPr id="7" name="Freeform 6"/>
              <p:cNvSpPr/>
              <p:nvPr/>
            </p:nvSpPr>
            <p:spPr>
              <a:xfrm>
                <a:off x="3150763" y="1600902"/>
                <a:ext cx="2325263" cy="2002147"/>
              </a:xfrm>
              <a:custGeom>
                <a:avLst/>
                <a:gdLst>
                  <a:gd name="connsiteX0" fmla="*/ 0 w 2325263"/>
                  <a:gd name="connsiteY0" fmla="*/ 333698 h 2002147"/>
                  <a:gd name="connsiteX1" fmla="*/ 333698 w 2325263"/>
                  <a:gd name="connsiteY1" fmla="*/ 0 h 2002147"/>
                  <a:gd name="connsiteX2" fmla="*/ 1991565 w 2325263"/>
                  <a:gd name="connsiteY2" fmla="*/ 0 h 2002147"/>
                  <a:gd name="connsiteX3" fmla="*/ 2325263 w 2325263"/>
                  <a:gd name="connsiteY3" fmla="*/ 333698 h 2002147"/>
                  <a:gd name="connsiteX4" fmla="*/ 2325263 w 2325263"/>
                  <a:gd name="connsiteY4" fmla="*/ 1668449 h 2002147"/>
                  <a:gd name="connsiteX5" fmla="*/ 1991565 w 2325263"/>
                  <a:gd name="connsiteY5" fmla="*/ 2002147 h 2002147"/>
                  <a:gd name="connsiteX6" fmla="*/ 333698 w 2325263"/>
                  <a:gd name="connsiteY6" fmla="*/ 2002147 h 2002147"/>
                  <a:gd name="connsiteX7" fmla="*/ 0 w 2325263"/>
                  <a:gd name="connsiteY7" fmla="*/ 1668449 h 2002147"/>
                  <a:gd name="connsiteX8" fmla="*/ 0 w 2325263"/>
                  <a:gd name="connsiteY8" fmla="*/ 333698 h 200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5263" h="2002147">
                    <a:moveTo>
                      <a:pt x="0" y="333698"/>
                    </a:moveTo>
                    <a:cubicBezTo>
                      <a:pt x="0" y="149402"/>
                      <a:pt x="149402" y="0"/>
                      <a:pt x="333698" y="0"/>
                    </a:cubicBezTo>
                    <a:lnTo>
                      <a:pt x="1991565" y="0"/>
                    </a:lnTo>
                    <a:cubicBezTo>
                      <a:pt x="2175861" y="0"/>
                      <a:pt x="2325263" y="149402"/>
                      <a:pt x="2325263" y="333698"/>
                    </a:cubicBezTo>
                    <a:lnTo>
                      <a:pt x="2325263" y="1668449"/>
                    </a:lnTo>
                    <a:cubicBezTo>
                      <a:pt x="2325263" y="1852745"/>
                      <a:pt x="2175861" y="2002147"/>
                      <a:pt x="1991565" y="2002147"/>
                    </a:cubicBezTo>
                    <a:lnTo>
                      <a:pt x="333698" y="2002147"/>
                    </a:lnTo>
                    <a:cubicBezTo>
                      <a:pt x="149402" y="2002147"/>
                      <a:pt x="0" y="1852745"/>
                      <a:pt x="0" y="1668449"/>
                    </a:cubicBezTo>
                    <a:lnTo>
                      <a:pt x="0" y="3336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27" tIns="208227" rIns="208227" bIns="208227" numCol="1" spcCol="1270" anchor="ctr" anchorCtr="0">
                <a:noAutofit/>
              </a:bodyPr>
              <a:lstStyle/>
              <a:p>
                <a:pPr lvl="0" defTabSz="1289050">
                  <a:lnSpc>
                    <a:spcPct val="90000"/>
                  </a:lnSpc>
                  <a:spcBef>
                    <a:spcPct val="0"/>
                  </a:spcBef>
                  <a:spcAft>
                    <a:spcPct val="35000"/>
                  </a:spcAft>
                </a:pPr>
                <a:r>
                  <a:rPr lang="en-US" sz="2900" kern="1200" dirty="0" smtClean="0"/>
                  <a:t>Determine test and c</a:t>
                </a:r>
                <a:r>
                  <a:rPr lang="en-US" sz="2900" kern="1200" dirty="0" smtClean="0"/>
                  <a:t>alculate test statistic</a:t>
                </a:r>
                <a:endParaRPr lang="en-US" sz="2900" kern="1200" dirty="0"/>
              </a:p>
            </p:txBody>
          </p:sp>
          <p:sp>
            <p:nvSpPr>
              <p:cNvPr id="8" name="Freeform 7"/>
              <p:cNvSpPr/>
              <p:nvPr/>
            </p:nvSpPr>
            <p:spPr>
              <a:xfrm>
                <a:off x="5592431" y="1600902"/>
                <a:ext cx="2325263" cy="2002147"/>
              </a:xfrm>
              <a:custGeom>
                <a:avLst/>
                <a:gdLst>
                  <a:gd name="connsiteX0" fmla="*/ 0 w 2325263"/>
                  <a:gd name="connsiteY0" fmla="*/ 333698 h 2002147"/>
                  <a:gd name="connsiteX1" fmla="*/ 333698 w 2325263"/>
                  <a:gd name="connsiteY1" fmla="*/ 0 h 2002147"/>
                  <a:gd name="connsiteX2" fmla="*/ 1991565 w 2325263"/>
                  <a:gd name="connsiteY2" fmla="*/ 0 h 2002147"/>
                  <a:gd name="connsiteX3" fmla="*/ 2325263 w 2325263"/>
                  <a:gd name="connsiteY3" fmla="*/ 333698 h 2002147"/>
                  <a:gd name="connsiteX4" fmla="*/ 2325263 w 2325263"/>
                  <a:gd name="connsiteY4" fmla="*/ 1668449 h 2002147"/>
                  <a:gd name="connsiteX5" fmla="*/ 1991565 w 2325263"/>
                  <a:gd name="connsiteY5" fmla="*/ 2002147 h 2002147"/>
                  <a:gd name="connsiteX6" fmla="*/ 333698 w 2325263"/>
                  <a:gd name="connsiteY6" fmla="*/ 2002147 h 2002147"/>
                  <a:gd name="connsiteX7" fmla="*/ 0 w 2325263"/>
                  <a:gd name="connsiteY7" fmla="*/ 1668449 h 2002147"/>
                  <a:gd name="connsiteX8" fmla="*/ 0 w 2325263"/>
                  <a:gd name="connsiteY8" fmla="*/ 333698 h 200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5263" h="2002147">
                    <a:moveTo>
                      <a:pt x="0" y="333698"/>
                    </a:moveTo>
                    <a:cubicBezTo>
                      <a:pt x="0" y="149402"/>
                      <a:pt x="149402" y="0"/>
                      <a:pt x="333698" y="0"/>
                    </a:cubicBezTo>
                    <a:lnTo>
                      <a:pt x="1991565" y="0"/>
                    </a:lnTo>
                    <a:cubicBezTo>
                      <a:pt x="2175861" y="0"/>
                      <a:pt x="2325263" y="149402"/>
                      <a:pt x="2325263" y="333698"/>
                    </a:cubicBezTo>
                    <a:lnTo>
                      <a:pt x="2325263" y="1668449"/>
                    </a:lnTo>
                    <a:cubicBezTo>
                      <a:pt x="2325263" y="1852745"/>
                      <a:pt x="2175861" y="2002147"/>
                      <a:pt x="1991565" y="2002147"/>
                    </a:cubicBezTo>
                    <a:lnTo>
                      <a:pt x="333698" y="2002147"/>
                    </a:lnTo>
                    <a:cubicBezTo>
                      <a:pt x="149402" y="2002147"/>
                      <a:pt x="0" y="1852745"/>
                      <a:pt x="0" y="1668449"/>
                    </a:cubicBezTo>
                    <a:lnTo>
                      <a:pt x="0" y="3336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27" tIns="208227" rIns="208227" bIns="208227" numCol="1" spcCol="1270" anchor="ctr" anchorCtr="0">
                <a:noAutofit/>
              </a:bodyPr>
              <a:lstStyle/>
              <a:p>
                <a:pPr lvl="0" defTabSz="1289050">
                  <a:lnSpc>
                    <a:spcPct val="90000"/>
                  </a:lnSpc>
                  <a:spcBef>
                    <a:spcPct val="0"/>
                  </a:spcBef>
                  <a:spcAft>
                    <a:spcPct val="35000"/>
                  </a:spcAft>
                </a:pPr>
                <a:r>
                  <a:rPr lang="en-US" sz="2000" kern="1200" dirty="0" smtClean="0"/>
                  <a:t>Validate against appropriate distribution</a:t>
                </a:r>
              </a:p>
              <a:p>
                <a:pPr marL="457200" lvl="0" indent="-457200" defTabSz="1289050">
                  <a:lnSpc>
                    <a:spcPct val="90000"/>
                  </a:lnSpc>
                  <a:spcBef>
                    <a:spcPct val="0"/>
                  </a:spcBef>
                  <a:spcAft>
                    <a:spcPct val="35000"/>
                  </a:spcAft>
                  <a:buFont typeface="Arial" panose="020B0604020202020204" pitchFamily="34" charset="0"/>
                  <a:buChar char="•"/>
                </a:pPr>
                <a:r>
                  <a:rPr lang="en-US" sz="2000" kern="1200" dirty="0" smtClean="0"/>
                  <a:t>Is this sample ‘weird’ or ‘normal’? </a:t>
                </a:r>
                <a:endParaRPr lang="en-US" sz="2000" kern="1200" dirty="0"/>
              </a:p>
            </p:txBody>
          </p:sp>
        </p:grpSp>
        <p:sp>
          <p:nvSpPr>
            <p:cNvPr id="11" name="Freeform 10"/>
            <p:cNvSpPr/>
            <p:nvPr/>
          </p:nvSpPr>
          <p:spPr>
            <a:xfrm>
              <a:off x="8522370" y="3083472"/>
              <a:ext cx="2325263" cy="2002147"/>
            </a:xfrm>
            <a:custGeom>
              <a:avLst/>
              <a:gdLst>
                <a:gd name="connsiteX0" fmla="*/ 0 w 2325263"/>
                <a:gd name="connsiteY0" fmla="*/ 333698 h 2002147"/>
                <a:gd name="connsiteX1" fmla="*/ 333698 w 2325263"/>
                <a:gd name="connsiteY1" fmla="*/ 0 h 2002147"/>
                <a:gd name="connsiteX2" fmla="*/ 1991565 w 2325263"/>
                <a:gd name="connsiteY2" fmla="*/ 0 h 2002147"/>
                <a:gd name="connsiteX3" fmla="*/ 2325263 w 2325263"/>
                <a:gd name="connsiteY3" fmla="*/ 333698 h 2002147"/>
                <a:gd name="connsiteX4" fmla="*/ 2325263 w 2325263"/>
                <a:gd name="connsiteY4" fmla="*/ 1668449 h 2002147"/>
                <a:gd name="connsiteX5" fmla="*/ 1991565 w 2325263"/>
                <a:gd name="connsiteY5" fmla="*/ 2002147 h 2002147"/>
                <a:gd name="connsiteX6" fmla="*/ 333698 w 2325263"/>
                <a:gd name="connsiteY6" fmla="*/ 2002147 h 2002147"/>
                <a:gd name="connsiteX7" fmla="*/ 0 w 2325263"/>
                <a:gd name="connsiteY7" fmla="*/ 1668449 h 2002147"/>
                <a:gd name="connsiteX8" fmla="*/ 0 w 2325263"/>
                <a:gd name="connsiteY8" fmla="*/ 333698 h 200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5263" h="2002147">
                  <a:moveTo>
                    <a:pt x="0" y="333698"/>
                  </a:moveTo>
                  <a:cubicBezTo>
                    <a:pt x="0" y="149402"/>
                    <a:pt x="149402" y="0"/>
                    <a:pt x="333698" y="0"/>
                  </a:cubicBezTo>
                  <a:lnTo>
                    <a:pt x="1991565" y="0"/>
                  </a:lnTo>
                  <a:cubicBezTo>
                    <a:pt x="2175861" y="0"/>
                    <a:pt x="2325263" y="149402"/>
                    <a:pt x="2325263" y="333698"/>
                  </a:cubicBezTo>
                  <a:lnTo>
                    <a:pt x="2325263" y="1668449"/>
                  </a:lnTo>
                  <a:cubicBezTo>
                    <a:pt x="2325263" y="1852745"/>
                    <a:pt x="2175861" y="2002147"/>
                    <a:pt x="1991565" y="2002147"/>
                  </a:cubicBezTo>
                  <a:lnTo>
                    <a:pt x="333698" y="2002147"/>
                  </a:lnTo>
                  <a:cubicBezTo>
                    <a:pt x="149402" y="2002147"/>
                    <a:pt x="0" y="1852745"/>
                    <a:pt x="0" y="1668449"/>
                  </a:cubicBezTo>
                  <a:lnTo>
                    <a:pt x="0" y="3336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27" tIns="208227" rIns="208227" bIns="208227" numCol="1" spcCol="1270" anchor="ctr" anchorCtr="0">
              <a:noAutofit/>
            </a:bodyPr>
            <a:lstStyle/>
            <a:p>
              <a:pPr lvl="0" defTabSz="1289050">
                <a:lnSpc>
                  <a:spcPct val="90000"/>
                </a:lnSpc>
                <a:spcBef>
                  <a:spcPct val="0"/>
                </a:spcBef>
                <a:spcAft>
                  <a:spcPct val="35000"/>
                </a:spcAft>
              </a:pPr>
              <a:r>
                <a:rPr lang="en-US" sz="2900" kern="1200" dirty="0" smtClean="0"/>
                <a:t>Determine if statistically significant</a:t>
              </a:r>
              <a:endParaRPr lang="en-US" sz="2900" kern="1200" dirty="0"/>
            </a:p>
          </p:txBody>
        </p:sp>
      </p:grpSp>
      <p:sp>
        <p:nvSpPr>
          <p:cNvPr id="9" name="Rectangle 8"/>
          <p:cNvSpPr/>
          <p:nvPr/>
        </p:nvSpPr>
        <p:spPr>
          <a:xfrm>
            <a:off x="1589372" y="1864276"/>
            <a:ext cx="7474729" cy="523220"/>
          </a:xfrm>
          <a:prstGeom prst="rect">
            <a:avLst/>
          </a:prstGeom>
        </p:spPr>
        <p:txBody>
          <a:bodyPr wrap="square">
            <a:spAutoFit/>
          </a:bodyPr>
          <a:lstStyle/>
          <a:p>
            <a:pPr lvl="0">
              <a:buClr>
                <a:srgbClr val="000000"/>
              </a:buClr>
              <a:buSzPct val="100000"/>
            </a:pPr>
            <a:r>
              <a:rPr lang="en-US" sz="2800" b="1" dirty="0" smtClean="0">
                <a:latin typeface="Georgia"/>
                <a:ea typeface="Georgia"/>
                <a:cs typeface="Georgia"/>
                <a:sym typeface="Georgia"/>
              </a:rPr>
              <a:t>Process of conducting a hypothesis test</a:t>
            </a:r>
            <a:endParaRPr lang="en-US" sz="2800" b="1" dirty="0">
              <a:latin typeface="Georgia"/>
              <a:ea typeface="Georgia"/>
              <a:cs typeface="Georgia"/>
              <a:sym typeface="Georgia"/>
            </a:endParaRPr>
          </a:p>
        </p:txBody>
      </p:sp>
    </p:spTree>
    <p:extLst>
      <p:ext uri="{BB962C8B-B14F-4D97-AF65-F5344CB8AC3E}">
        <p14:creationId xmlns:p14="http://schemas.microsoft.com/office/powerpoint/2010/main" val="2604103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graphicFrame>
        <p:nvGraphicFramePr>
          <p:cNvPr id="305" name="Shape 305"/>
          <p:cNvGraphicFramePr/>
          <p:nvPr>
            <p:extLst>
              <p:ext uri="{D42A27DB-BD31-4B8C-83A1-F6EECF244321}">
                <p14:modId xmlns:p14="http://schemas.microsoft.com/office/powerpoint/2010/main" val="1691764411"/>
              </p:ext>
            </p:extLst>
          </p:nvPr>
        </p:nvGraphicFramePr>
        <p:xfrm>
          <a:off x="124286" y="1475481"/>
          <a:ext cx="12774969" cy="5450850"/>
        </p:xfrm>
        <a:graphic>
          <a:graphicData uri="http://schemas.openxmlformats.org/drawingml/2006/table">
            <a:tbl>
              <a:tblPr firstRow="1" bandRow="1">
                <a:noFill/>
                <a:tableStyleId>{28EBC573-C693-4DB1-808D-F7AC80FD0EA9}</a:tableStyleId>
              </a:tblPr>
              <a:tblGrid>
                <a:gridCol w="813410"/>
                <a:gridCol w="2675516"/>
                <a:gridCol w="3595456"/>
                <a:gridCol w="2334827"/>
                <a:gridCol w="3355760"/>
              </a:tblGrid>
              <a:tr h="607500">
                <a:tc>
                  <a:txBody>
                    <a:bodyPr/>
                    <a:lstStyle/>
                    <a:p>
                      <a:pPr marL="0" marR="0" lvl="0" indent="0" algn="l" rtl="0">
                        <a:lnSpc>
                          <a:spcPct val="100000"/>
                        </a:lnSpc>
                        <a:spcBef>
                          <a:spcPts val="0"/>
                        </a:spcBef>
                        <a:spcAft>
                          <a:spcPts val="0"/>
                        </a:spcAft>
                        <a:buClr>
                          <a:srgbClr val="000000"/>
                        </a:buClr>
                        <a:buSzPct val="25000"/>
                        <a:buFont typeface="Georgia"/>
                        <a:buNone/>
                      </a:pPr>
                      <a:r>
                        <a:rPr lang="en-US" sz="1600" u="none" strike="noStrike" cap="none" dirty="0">
                          <a:latin typeface="Georgia"/>
                          <a:ea typeface="Georgia"/>
                          <a:cs typeface="Georgia"/>
                          <a:sym typeface="Georgia"/>
                        </a:rPr>
                        <a:t>Test</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Georgia"/>
                        <a:buNone/>
                      </a:pPr>
                      <a:r>
                        <a:rPr lang="en-US" sz="1600" u="none" strike="noStrike" cap="none">
                          <a:latin typeface="Georgia"/>
                          <a:ea typeface="Georgia"/>
                          <a:cs typeface="Georgia"/>
                          <a:sym typeface="Georgia"/>
                        </a:rPr>
                        <a:t>Description</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Georgia"/>
                        <a:buNone/>
                      </a:pPr>
                      <a:r>
                        <a:rPr lang="en-US" sz="1600" u="none" strike="noStrike" cap="none">
                          <a:latin typeface="Georgia"/>
                          <a:ea typeface="Georgia"/>
                          <a:cs typeface="Georgia"/>
                          <a:sym typeface="Georgia"/>
                        </a:rPr>
                        <a:t>Assumptions</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Georgia"/>
                        <a:buNone/>
                      </a:pPr>
                      <a:r>
                        <a:rPr lang="en-US" sz="1600" u="none" strike="noStrike" cap="none" dirty="0">
                          <a:latin typeface="Georgia"/>
                          <a:ea typeface="Georgia"/>
                          <a:cs typeface="Georgia"/>
                          <a:sym typeface="Georgia"/>
                        </a:rPr>
                        <a:t>Formula for test statistic</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Georgia"/>
                        <a:buNone/>
                      </a:pPr>
                      <a:r>
                        <a:rPr lang="en-US" sz="1600" u="none" strike="noStrike" cap="none" dirty="0" smtClean="0">
                          <a:latin typeface="Georgia"/>
                          <a:ea typeface="Georgia"/>
                          <a:cs typeface="Georgia"/>
                          <a:sym typeface="Georgia"/>
                        </a:rPr>
                        <a:t>Distribution shape</a:t>
                      </a:r>
                      <a:endParaRPr lang="en-US" sz="1600" u="none" strike="noStrike" cap="none" dirty="0">
                        <a:latin typeface="Georgia"/>
                        <a:ea typeface="Georgia"/>
                        <a:cs typeface="Georgia"/>
                        <a:sym typeface="Georgia"/>
                      </a:endParaRPr>
                    </a:p>
                  </a:txBody>
                  <a:tcPr marL="91450" marR="91450" marT="45725" marB="45725"/>
                </a:tc>
              </a:tr>
              <a:tr h="2700225">
                <a:tc>
                  <a:txBody>
                    <a:bodyPr/>
                    <a:lstStyle/>
                    <a:p>
                      <a:pPr marL="0" marR="0" lvl="0" indent="0" algn="ctr" rtl="0">
                        <a:lnSpc>
                          <a:spcPct val="100000"/>
                        </a:lnSpc>
                        <a:spcBef>
                          <a:spcPts val="0"/>
                        </a:spcBef>
                        <a:spcAft>
                          <a:spcPts val="0"/>
                        </a:spcAft>
                        <a:buClr>
                          <a:srgbClr val="000000"/>
                        </a:buClr>
                        <a:buSzPct val="25000"/>
                        <a:buFont typeface="Georgia"/>
                        <a:buNone/>
                      </a:pPr>
                      <a:r>
                        <a:rPr lang="en-US" sz="1400" b="0" i="0" u="none" strike="noStrike" cap="none" dirty="0">
                          <a:solidFill>
                            <a:srgbClr val="000000"/>
                          </a:solidFill>
                          <a:latin typeface="Georgia"/>
                          <a:ea typeface="Georgia"/>
                          <a:cs typeface="Georgia"/>
                          <a:sym typeface="Georgia"/>
                        </a:rPr>
                        <a:t>T-test</a:t>
                      </a:r>
                    </a:p>
                  </a:txBody>
                  <a:tcPr marL="9525" marR="9525" marT="9525" marB="0" anchor="ctr"/>
                </a:tc>
                <a:tc>
                  <a:txBody>
                    <a:bodyPr/>
                    <a:lstStyle/>
                    <a:p>
                      <a:pPr marL="365760" marR="0" lvl="1" indent="-353060" algn="l" rtl="0">
                        <a:lnSpc>
                          <a:spcPct val="100000"/>
                        </a:lnSpc>
                        <a:spcBef>
                          <a:spcPts val="0"/>
                        </a:spcBef>
                        <a:spcAft>
                          <a:spcPts val="0"/>
                        </a:spcAft>
                        <a:buClr>
                          <a:srgbClr val="000000"/>
                        </a:buClr>
                        <a:buSzPct val="100000"/>
                        <a:buFont typeface="Arial"/>
                        <a:buChar char="•"/>
                      </a:pPr>
                      <a:r>
                        <a:rPr lang="en-US" sz="1400" u="none" strike="noStrike" cap="none" dirty="0">
                          <a:latin typeface="Georgia"/>
                          <a:ea typeface="Georgia"/>
                          <a:cs typeface="Georgia"/>
                          <a:sym typeface="Georgia"/>
                        </a:rPr>
                        <a:t>Tests </a:t>
                      </a:r>
                      <a:r>
                        <a:rPr lang="en-US" sz="1400" u="none" strike="noStrike" cap="none" dirty="0" smtClean="0">
                          <a:latin typeface="Georgia"/>
                          <a:ea typeface="Georgia"/>
                          <a:cs typeface="Georgia"/>
                          <a:sym typeface="Georgia"/>
                        </a:rPr>
                        <a:t>whether </a:t>
                      </a:r>
                      <a:r>
                        <a:rPr lang="en-US" sz="1400" u="none" strike="noStrike" cap="none" dirty="0">
                          <a:latin typeface="Georgia"/>
                          <a:ea typeface="Georgia"/>
                          <a:cs typeface="Georgia"/>
                          <a:sym typeface="Georgia"/>
                        </a:rPr>
                        <a:t>there are any statistically significant differences in means between groups</a:t>
                      </a:r>
                    </a:p>
                  </a:txBody>
                  <a:tcPr marL="9525" marR="9525" marT="9525" marB="0" anchor="ctr"/>
                </a:tc>
                <a:tc>
                  <a:txBody>
                    <a:bodyPr/>
                    <a:lstStyle/>
                    <a:p>
                      <a:pPr marL="365760" marR="0" lvl="0" indent="-353060" algn="l" rtl="0">
                        <a:lnSpc>
                          <a:spcPct val="100000"/>
                        </a:lnSpc>
                        <a:spcBef>
                          <a:spcPts val="0"/>
                        </a:spcBef>
                        <a:spcAft>
                          <a:spcPts val="0"/>
                        </a:spcAft>
                        <a:buClr>
                          <a:srgbClr val="000000"/>
                        </a:buClr>
                        <a:buSzPct val="100000"/>
                        <a:buFont typeface="Arial"/>
                        <a:buChar char="•"/>
                      </a:pPr>
                      <a:r>
                        <a:rPr lang="en-US" sz="1400" b="0" i="0" u="none" strike="noStrike" cap="none" dirty="0">
                          <a:solidFill>
                            <a:srgbClr val="000000"/>
                          </a:solidFill>
                          <a:latin typeface="Georgia"/>
                          <a:ea typeface="Georgia"/>
                          <a:cs typeface="Georgia"/>
                          <a:sym typeface="Georgia"/>
                        </a:rPr>
                        <a:t>Data is normally distributed (or is large enough for CLT to apply).</a:t>
                      </a:r>
                    </a:p>
                    <a:p>
                      <a:pPr marL="365760" marR="0" lvl="0" indent="-353060" algn="l" rtl="0">
                        <a:lnSpc>
                          <a:spcPct val="100000"/>
                        </a:lnSpc>
                        <a:spcBef>
                          <a:spcPts val="0"/>
                        </a:spcBef>
                        <a:spcAft>
                          <a:spcPts val="0"/>
                        </a:spcAft>
                        <a:buClr>
                          <a:srgbClr val="000000"/>
                        </a:buClr>
                        <a:buSzPct val="100000"/>
                        <a:buFont typeface="Arial"/>
                        <a:buNone/>
                      </a:pPr>
                      <a:endParaRPr sz="1400" b="0" i="0" u="none" strike="noStrike" cap="none" dirty="0">
                        <a:solidFill>
                          <a:srgbClr val="000000"/>
                        </a:solidFill>
                        <a:latin typeface="Georgia"/>
                        <a:ea typeface="Georgia"/>
                        <a:cs typeface="Georgia"/>
                        <a:sym typeface="Georgia"/>
                      </a:endParaRPr>
                    </a:p>
                    <a:p>
                      <a:pPr marL="365760" marR="0" lvl="0" indent="-353060" algn="l" rtl="0">
                        <a:lnSpc>
                          <a:spcPct val="100000"/>
                        </a:lnSpc>
                        <a:spcBef>
                          <a:spcPts val="0"/>
                        </a:spcBef>
                        <a:spcAft>
                          <a:spcPts val="0"/>
                        </a:spcAft>
                        <a:buClr>
                          <a:srgbClr val="000000"/>
                        </a:buClr>
                        <a:buSzPct val="100000"/>
                        <a:buFont typeface="Arial"/>
                        <a:buChar char="•"/>
                      </a:pPr>
                      <a:r>
                        <a:rPr lang="en-US" sz="1400" b="0" i="0" u="none" strike="noStrike" cap="none" dirty="0">
                          <a:solidFill>
                            <a:srgbClr val="000000"/>
                          </a:solidFill>
                          <a:latin typeface="Georgia"/>
                          <a:ea typeface="Georgia"/>
                          <a:cs typeface="Georgia"/>
                          <a:sym typeface="Georgia"/>
                        </a:rPr>
                        <a:t>The standard deviation of the true/larger population is unknown.</a:t>
                      </a:r>
                    </a:p>
                    <a:p>
                      <a:pPr marL="365760" marR="0" lvl="0" indent="-353060" algn="l" rtl="0">
                        <a:lnSpc>
                          <a:spcPct val="100000"/>
                        </a:lnSpc>
                        <a:spcBef>
                          <a:spcPts val="0"/>
                        </a:spcBef>
                        <a:spcAft>
                          <a:spcPts val="0"/>
                        </a:spcAft>
                        <a:buClr>
                          <a:srgbClr val="000000"/>
                        </a:buClr>
                        <a:buSzPct val="100000"/>
                        <a:buFont typeface="Arial"/>
                        <a:buNone/>
                      </a:pPr>
                      <a:endParaRPr sz="1400" b="0" i="0" u="none" strike="noStrike" cap="none" dirty="0">
                        <a:solidFill>
                          <a:srgbClr val="000000"/>
                        </a:solidFill>
                        <a:latin typeface="Georgia"/>
                        <a:ea typeface="Georgia"/>
                        <a:cs typeface="Georgia"/>
                        <a:sym typeface="Georgia"/>
                      </a:endParaRPr>
                    </a:p>
                    <a:p>
                      <a:pPr marL="365760" marR="0" lvl="0" indent="-353060" algn="l" rtl="0">
                        <a:lnSpc>
                          <a:spcPct val="100000"/>
                        </a:lnSpc>
                        <a:spcBef>
                          <a:spcPts val="0"/>
                        </a:spcBef>
                        <a:spcAft>
                          <a:spcPts val="0"/>
                        </a:spcAft>
                        <a:buClr>
                          <a:srgbClr val="000000"/>
                        </a:buClr>
                        <a:buSzPct val="100000"/>
                        <a:buFont typeface="Arial"/>
                        <a:buChar char="•"/>
                      </a:pPr>
                      <a:r>
                        <a:rPr lang="en-US" sz="1400" b="0" i="0" u="none" strike="noStrike" cap="none" dirty="0">
                          <a:solidFill>
                            <a:srgbClr val="000000"/>
                          </a:solidFill>
                          <a:latin typeface="Georgia"/>
                          <a:ea typeface="Georgia"/>
                          <a:cs typeface="Georgia"/>
                          <a:sym typeface="Georgia"/>
                        </a:rPr>
                        <a:t>The two data sets are independent.</a:t>
                      </a:r>
                    </a:p>
                    <a:p>
                      <a:pPr marL="0" marR="0" lvl="0" indent="0" algn="l" rtl="0">
                        <a:lnSpc>
                          <a:spcPct val="100000"/>
                        </a:lnSpc>
                        <a:spcBef>
                          <a:spcPts val="0"/>
                        </a:spcBef>
                        <a:spcAft>
                          <a:spcPts val="0"/>
                        </a:spcAft>
                        <a:buClr>
                          <a:srgbClr val="000000"/>
                        </a:buClr>
                        <a:buSzPct val="25000"/>
                        <a:buFont typeface="Arial"/>
                        <a:buNone/>
                      </a:pPr>
                      <a:endParaRPr sz="1400" b="0" i="0" u="none" strike="noStrike" cap="none" dirty="0">
                        <a:solidFill>
                          <a:srgbClr val="000000"/>
                        </a:solidFill>
                        <a:latin typeface="Georgia"/>
                        <a:ea typeface="Georgia"/>
                        <a:cs typeface="Georgia"/>
                        <a:sym typeface="Georgia"/>
                      </a:endParaRPr>
                    </a:p>
                  </a:txBody>
                  <a:tcPr marL="9525" marR="9525" marT="9525" marB="0" anchor="ctr"/>
                </a:tc>
                <a:tc>
                  <a:txBody>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dirty="0">
                        <a:solidFill>
                          <a:srgbClr val="000000"/>
                        </a:solidFill>
                        <a:latin typeface="Georgia"/>
                        <a:ea typeface="Georgia"/>
                        <a:cs typeface="Georgia"/>
                        <a:sym typeface="Georgia"/>
                      </a:endParaRPr>
                    </a:p>
                  </a:txBody>
                  <a:tcPr marL="9525" marR="9525" marT="9525" marB="0" anchor="ctr"/>
                </a:tc>
                <a:tc>
                  <a:txBody>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dirty="0">
                        <a:solidFill>
                          <a:srgbClr val="000000"/>
                        </a:solidFill>
                        <a:latin typeface="Georgia"/>
                        <a:ea typeface="Georgia"/>
                        <a:cs typeface="Georgia"/>
                        <a:sym typeface="Georgia"/>
                      </a:endParaRPr>
                    </a:p>
                  </a:txBody>
                  <a:tcPr marL="9525" marR="9525" marT="9525" marB="0" anchor="ctr"/>
                </a:tc>
              </a:tr>
              <a:tr h="2102475">
                <a:tc>
                  <a:txBody>
                    <a:bodyPr/>
                    <a:lstStyle/>
                    <a:p>
                      <a:pPr marL="0" marR="0" lvl="0" indent="0" algn="ctr" rtl="0">
                        <a:lnSpc>
                          <a:spcPct val="100000"/>
                        </a:lnSpc>
                        <a:spcBef>
                          <a:spcPts val="0"/>
                        </a:spcBef>
                        <a:spcAft>
                          <a:spcPts val="0"/>
                        </a:spcAft>
                        <a:buClr>
                          <a:srgbClr val="000000"/>
                        </a:buClr>
                        <a:buSzPct val="25000"/>
                        <a:buFont typeface="Georgia"/>
                        <a:buNone/>
                      </a:pPr>
                      <a:r>
                        <a:rPr lang="en-US" sz="1400" b="0" i="0" u="none" strike="noStrike" cap="none" dirty="0">
                          <a:solidFill>
                            <a:srgbClr val="000000"/>
                          </a:solidFill>
                          <a:latin typeface="Georgia"/>
                          <a:ea typeface="Georgia"/>
                          <a:cs typeface="Georgia"/>
                          <a:sym typeface="Georgia"/>
                        </a:rPr>
                        <a:t>Chi-Squared</a:t>
                      </a:r>
                    </a:p>
                  </a:txBody>
                  <a:tcPr marL="9525" marR="9525" marT="9525" marB="0" anchor="ctr"/>
                </a:tc>
                <a:tc>
                  <a:txBody>
                    <a:bodyPr/>
                    <a:lstStyle/>
                    <a:p>
                      <a:pPr marL="365760" marR="0" lvl="0" indent="-353060" algn="l" rtl="0">
                        <a:lnSpc>
                          <a:spcPct val="100000"/>
                        </a:lnSpc>
                        <a:spcBef>
                          <a:spcPts val="0"/>
                        </a:spcBef>
                        <a:spcAft>
                          <a:spcPts val="0"/>
                        </a:spcAft>
                        <a:buClr>
                          <a:srgbClr val="000000"/>
                        </a:buClr>
                        <a:buSzPct val="100000"/>
                        <a:buFont typeface="Arial"/>
                        <a:buChar char="•"/>
                      </a:pPr>
                      <a:r>
                        <a:rPr lang="en-US" sz="1400" u="none" strike="noStrike" cap="none">
                          <a:latin typeface="Georgia"/>
                          <a:ea typeface="Georgia"/>
                          <a:cs typeface="Georgia"/>
                          <a:sym typeface="Georgia"/>
                        </a:rPr>
                        <a:t>Checks if two categorical variables are independent by looking at observed frequencies vs. expected frequencies. </a:t>
                      </a:r>
                    </a:p>
                  </a:txBody>
                  <a:tcPr marL="9525" marR="9525" marT="9525" marB="0" anchor="ctr"/>
                </a:tc>
                <a:tc>
                  <a:txBody>
                    <a:bodyPr/>
                    <a:lstStyle/>
                    <a:p>
                      <a:pPr marL="365760" marR="0" lvl="0" indent="-353060" algn="l" rtl="0">
                        <a:lnSpc>
                          <a:spcPct val="100000"/>
                        </a:lnSpc>
                        <a:spcBef>
                          <a:spcPts val="0"/>
                        </a:spcBef>
                        <a:spcAft>
                          <a:spcPts val="0"/>
                        </a:spcAft>
                        <a:buClr>
                          <a:srgbClr val="000000"/>
                        </a:buClr>
                        <a:buSzPct val="100000"/>
                        <a:buFont typeface="Arial"/>
                        <a:buChar char="•"/>
                      </a:pPr>
                      <a:r>
                        <a:rPr lang="en-US" sz="1400" b="0" i="0" u="none" strike="noStrike" cap="none" dirty="0">
                          <a:solidFill>
                            <a:srgbClr val="000000"/>
                          </a:solidFill>
                          <a:latin typeface="Georgia"/>
                          <a:ea typeface="Georgia"/>
                          <a:cs typeface="Georgia"/>
                          <a:sym typeface="Georgia"/>
                        </a:rPr>
                        <a:t>The sampling method is simple random sampling.</a:t>
                      </a:r>
                    </a:p>
                    <a:p>
                      <a:pPr marL="22860" marR="0" lvl="0" indent="-10159" algn="l" rtl="0">
                        <a:lnSpc>
                          <a:spcPct val="100000"/>
                        </a:lnSpc>
                        <a:spcBef>
                          <a:spcPts val="0"/>
                        </a:spcBef>
                        <a:spcAft>
                          <a:spcPts val="0"/>
                        </a:spcAft>
                        <a:buClr>
                          <a:srgbClr val="000000"/>
                        </a:buClr>
                        <a:buSzPct val="25000"/>
                        <a:buFont typeface="Arial"/>
                        <a:buNone/>
                      </a:pPr>
                      <a:endParaRPr sz="1400" b="0" i="0" u="none" strike="noStrike" cap="none" dirty="0">
                        <a:solidFill>
                          <a:srgbClr val="000000"/>
                        </a:solidFill>
                        <a:latin typeface="Georgia"/>
                        <a:ea typeface="Georgia"/>
                        <a:cs typeface="Georgia"/>
                        <a:sym typeface="Georgia"/>
                      </a:endParaRPr>
                    </a:p>
                    <a:p>
                      <a:pPr marL="365760" marR="0" lvl="0" indent="-353060" algn="l" rtl="0">
                        <a:lnSpc>
                          <a:spcPct val="100000"/>
                        </a:lnSpc>
                        <a:spcBef>
                          <a:spcPts val="0"/>
                        </a:spcBef>
                        <a:spcAft>
                          <a:spcPts val="0"/>
                        </a:spcAft>
                        <a:buClr>
                          <a:srgbClr val="000000"/>
                        </a:buClr>
                        <a:buSzPct val="100000"/>
                        <a:buFont typeface="Arial"/>
                        <a:buChar char="•"/>
                      </a:pPr>
                      <a:r>
                        <a:rPr lang="en-US" sz="1400" b="0" i="0" u="none" strike="noStrike" cap="none" dirty="0">
                          <a:solidFill>
                            <a:srgbClr val="000000"/>
                          </a:solidFill>
                          <a:latin typeface="Georgia"/>
                          <a:ea typeface="Georgia"/>
                          <a:cs typeface="Georgia"/>
                          <a:sym typeface="Georgia"/>
                        </a:rPr>
                        <a:t>The variables under study are each categorical.</a:t>
                      </a:r>
                    </a:p>
                    <a:p>
                      <a:pPr marL="22860" marR="0" lvl="0" indent="-10159" algn="l" rtl="0">
                        <a:lnSpc>
                          <a:spcPct val="100000"/>
                        </a:lnSpc>
                        <a:spcBef>
                          <a:spcPts val="0"/>
                        </a:spcBef>
                        <a:spcAft>
                          <a:spcPts val="0"/>
                        </a:spcAft>
                        <a:buClr>
                          <a:srgbClr val="000000"/>
                        </a:buClr>
                        <a:buSzPct val="25000"/>
                        <a:buFont typeface="Arial"/>
                        <a:buNone/>
                      </a:pPr>
                      <a:endParaRPr sz="1400" b="0" i="0" u="none" strike="noStrike" cap="none" dirty="0">
                        <a:solidFill>
                          <a:srgbClr val="000000"/>
                        </a:solidFill>
                        <a:latin typeface="Georgia"/>
                        <a:ea typeface="Georgia"/>
                        <a:cs typeface="Georgia"/>
                        <a:sym typeface="Georgia"/>
                      </a:endParaRPr>
                    </a:p>
                    <a:p>
                      <a:pPr marL="365760" marR="0" lvl="0" indent="-353060" algn="l" rtl="0">
                        <a:lnSpc>
                          <a:spcPct val="100000"/>
                        </a:lnSpc>
                        <a:spcBef>
                          <a:spcPts val="0"/>
                        </a:spcBef>
                        <a:spcAft>
                          <a:spcPts val="0"/>
                        </a:spcAft>
                        <a:buClr>
                          <a:srgbClr val="000000"/>
                        </a:buClr>
                        <a:buSzPct val="100000"/>
                        <a:buFont typeface="Arial"/>
                        <a:buChar char="•"/>
                      </a:pPr>
                      <a:r>
                        <a:rPr lang="en-US" sz="1400" b="0" i="0" u="none" strike="noStrike" cap="none" dirty="0">
                          <a:solidFill>
                            <a:srgbClr val="000000"/>
                          </a:solidFill>
                          <a:latin typeface="Georgia"/>
                          <a:ea typeface="Georgia"/>
                          <a:cs typeface="Georgia"/>
                          <a:sym typeface="Georgia"/>
                        </a:rPr>
                        <a:t>If sample data are displayed in a contingency table, the expected frequency count for each cell of the table is at least 5.</a:t>
                      </a:r>
                    </a:p>
                  </a:txBody>
                  <a:tcPr marL="9525" marR="9525" marT="9525" marB="0" anchor="ctr"/>
                </a:tc>
                <a:tc>
                  <a:txBody>
                    <a:bodyPr/>
                    <a:lstStyle/>
                    <a:p>
                      <a:pPr marL="365760" marR="0" lvl="0" indent="-353060" algn="l" rtl="0">
                        <a:lnSpc>
                          <a:spcPct val="100000"/>
                        </a:lnSpc>
                        <a:spcBef>
                          <a:spcPts val="0"/>
                        </a:spcBef>
                        <a:spcAft>
                          <a:spcPts val="0"/>
                        </a:spcAft>
                        <a:buClr>
                          <a:srgbClr val="000000"/>
                        </a:buClr>
                        <a:buSzPct val="100000"/>
                        <a:buFont typeface="Arial"/>
                        <a:buNone/>
                      </a:pPr>
                      <a:endParaRPr sz="1400" b="0" i="0" u="none" strike="noStrike" cap="none" dirty="0">
                        <a:solidFill>
                          <a:srgbClr val="000000"/>
                        </a:solidFill>
                        <a:latin typeface="Georgia"/>
                        <a:ea typeface="Georgia"/>
                        <a:cs typeface="Georgia"/>
                        <a:sym typeface="Georgia"/>
                      </a:endParaRPr>
                    </a:p>
                  </a:txBody>
                  <a:tcPr marL="9525" marR="9525" marT="9525" marB="0" anchor="ctr"/>
                </a:tc>
                <a:tc>
                  <a:txBody>
                    <a:bodyPr/>
                    <a:lstStyle/>
                    <a:p>
                      <a:pPr marL="365760" marR="0" lvl="0" indent="-353060" algn="l" rtl="0">
                        <a:lnSpc>
                          <a:spcPct val="100000"/>
                        </a:lnSpc>
                        <a:spcBef>
                          <a:spcPts val="0"/>
                        </a:spcBef>
                        <a:spcAft>
                          <a:spcPts val="0"/>
                        </a:spcAft>
                        <a:buClr>
                          <a:srgbClr val="000000"/>
                        </a:buClr>
                        <a:buSzPct val="100000"/>
                        <a:buFont typeface="Arial"/>
                        <a:buNone/>
                      </a:pPr>
                      <a:endParaRPr sz="1400" b="0" i="0" u="none" strike="noStrike" cap="none" dirty="0">
                        <a:solidFill>
                          <a:srgbClr val="000000"/>
                        </a:solidFill>
                        <a:latin typeface="Georgia"/>
                        <a:ea typeface="Georgia"/>
                        <a:cs typeface="Georgia"/>
                        <a:sym typeface="Georgia"/>
                      </a:endParaRPr>
                    </a:p>
                  </a:txBody>
                  <a:tcPr marL="9525" marR="9525" marT="9525" marB="0" anchor="ctr"/>
                </a:tc>
              </a:tr>
            </a:tbl>
          </a:graphicData>
        </a:graphic>
      </p:graphicFrame>
      <p:sp>
        <p:nvSpPr>
          <p:cNvPr id="304" name="Shape 30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HANDY HYPOTHESIS TESTS</a:t>
            </a:r>
          </a:p>
        </p:txBody>
      </p:sp>
      <p:pic>
        <p:nvPicPr>
          <p:cNvPr id="306" name="Shape 306" descr="https://encrypted-tbn0.gstatic.com/images?q=tbn:ANd9GcT7ZG2muV3kKomoP7vgpL0frIwG7RyOUF4mb2UgJR0kmVkdXJLhEwAXAlE"/>
          <p:cNvPicPr preferRelativeResize="0"/>
          <p:nvPr/>
        </p:nvPicPr>
        <p:blipFill rotWithShape="1">
          <a:blip r:embed="rId3">
            <a:alphaModFix/>
          </a:blip>
          <a:srcRect/>
          <a:stretch/>
        </p:blipFill>
        <p:spPr>
          <a:xfrm>
            <a:off x="7362055" y="2613603"/>
            <a:ext cx="2066031" cy="1202400"/>
          </a:xfrm>
          <a:prstGeom prst="rect">
            <a:avLst/>
          </a:prstGeom>
          <a:noFill/>
          <a:ln>
            <a:noFill/>
          </a:ln>
        </p:spPr>
      </p:pic>
      <p:pic>
        <p:nvPicPr>
          <p:cNvPr id="307" name="Shape 307" descr="Image result for chi square formula"/>
          <p:cNvPicPr preferRelativeResize="0"/>
          <p:nvPr/>
        </p:nvPicPr>
        <p:blipFill rotWithShape="1">
          <a:blip r:embed="rId4">
            <a:alphaModFix/>
          </a:blip>
          <a:srcRect/>
          <a:stretch/>
        </p:blipFill>
        <p:spPr>
          <a:xfrm>
            <a:off x="7455270" y="5275485"/>
            <a:ext cx="1879600" cy="880801"/>
          </a:xfrm>
          <a:prstGeom prst="rect">
            <a:avLst/>
          </a:prstGeom>
          <a:noFill/>
          <a:ln>
            <a:noFill/>
          </a:ln>
        </p:spPr>
      </p:pic>
      <p:pic>
        <p:nvPicPr>
          <p:cNvPr id="2" name="Picture 1"/>
          <p:cNvPicPr>
            <a:picLocks noChangeAspect="1"/>
          </p:cNvPicPr>
          <p:nvPr/>
        </p:nvPicPr>
        <p:blipFill>
          <a:blip r:embed="rId5"/>
          <a:stretch>
            <a:fillRect/>
          </a:stretch>
        </p:blipFill>
        <p:spPr>
          <a:xfrm>
            <a:off x="9609607" y="2124445"/>
            <a:ext cx="2573762" cy="2373096"/>
          </a:xfrm>
          <a:prstGeom prst="rect">
            <a:avLst/>
          </a:prstGeom>
        </p:spPr>
      </p:pic>
      <p:pic>
        <p:nvPicPr>
          <p:cNvPr id="2050" name="Picture 2" descr="Image result for chi square distribu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7463" y="4811687"/>
            <a:ext cx="2712599" cy="1808399"/>
          </a:xfrm>
          <a:prstGeom prst="rect">
            <a:avLst/>
          </a:prstGeom>
          <a:solidFill>
            <a:schemeClr val="bg1"/>
          </a:solidFill>
        </p:spPr>
      </p:pic>
      <p:sp>
        <p:nvSpPr>
          <p:cNvPr id="3" name="TextBox 2"/>
          <p:cNvSpPr txBox="1"/>
          <p:nvPr/>
        </p:nvSpPr>
        <p:spPr>
          <a:xfrm>
            <a:off x="12183369" y="2352582"/>
            <a:ext cx="715886" cy="646331"/>
          </a:xfrm>
          <a:prstGeom prst="rect">
            <a:avLst/>
          </a:prstGeom>
          <a:solidFill>
            <a:schemeClr val="bg1"/>
          </a:solidFill>
        </p:spPr>
        <p:txBody>
          <a:bodyPr wrap="square" rtlCol="0">
            <a:spAutoFit/>
          </a:bodyPr>
          <a:lstStyle/>
          <a:p>
            <a:r>
              <a:rPr lang="en-US" sz="900" dirty="0" smtClean="0"/>
              <a:t>V = degrees of freedom</a:t>
            </a:r>
            <a:endParaRPr lang="en-US" sz="900" dirty="0"/>
          </a:p>
        </p:txBody>
      </p:sp>
      <p:sp>
        <p:nvSpPr>
          <p:cNvPr id="10" name="TextBox 9"/>
          <p:cNvSpPr txBox="1"/>
          <p:nvPr/>
        </p:nvSpPr>
        <p:spPr>
          <a:xfrm>
            <a:off x="12233430" y="4811687"/>
            <a:ext cx="715886" cy="646331"/>
          </a:xfrm>
          <a:prstGeom prst="rect">
            <a:avLst/>
          </a:prstGeom>
          <a:solidFill>
            <a:schemeClr val="bg1"/>
          </a:solidFill>
        </p:spPr>
        <p:txBody>
          <a:bodyPr wrap="square" rtlCol="0">
            <a:spAutoFit/>
          </a:bodyPr>
          <a:lstStyle/>
          <a:p>
            <a:r>
              <a:rPr lang="en-US" sz="900" dirty="0" smtClean="0"/>
              <a:t>k = degrees of freedom</a:t>
            </a:r>
            <a:endParaRPr lang="en-US" sz="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UNIVARIATE FEATURE SELECTION</a:t>
            </a:r>
          </a:p>
        </p:txBody>
      </p:sp>
      <p:sp>
        <p:nvSpPr>
          <p:cNvPr id="313" name="Shape 313"/>
          <p:cNvSpPr txBox="1">
            <a:spLocks noGrp="1"/>
          </p:cNvSpPr>
          <p:nvPr>
            <p:ph type="body" idx="1"/>
          </p:nvPr>
        </p:nvSpPr>
        <p:spPr>
          <a:xfrm>
            <a:off x="635000" y="1517650"/>
            <a:ext cx="11734800" cy="1143000"/>
          </a:xfrm>
          <a:prstGeom prst="rect">
            <a:avLst/>
          </a:prstGeom>
          <a:noFill/>
          <a:ln>
            <a:noFill/>
          </a:ln>
        </p:spPr>
        <p:txBody>
          <a:bodyPr lIns="0" tIns="0" rIns="0" bIns="0" anchor="t" anchorCtr="0">
            <a:noAutofit/>
          </a:bodyPr>
          <a:lstStyle/>
          <a:p>
            <a:pPr marL="203200" marR="0" lvl="0" indent="-203200" algn="l" rtl="0">
              <a:lnSpc>
                <a:spcPct val="100000"/>
              </a:lnSpc>
              <a:spcBef>
                <a:spcPts val="0"/>
              </a:spcBef>
              <a:spcAft>
                <a:spcPts val="0"/>
              </a:spcAft>
              <a:buClr>
                <a:srgbClr val="000000"/>
              </a:buClr>
              <a:buSzPct val="100000"/>
              <a:buFont typeface="Georgia"/>
              <a:buChar char="‣"/>
            </a:pPr>
            <a:r>
              <a:rPr lang="en-US" sz="2400" b="1" i="0" u="none" strike="noStrike" cap="none" dirty="0" smtClean="0">
                <a:solidFill>
                  <a:srgbClr val="000000"/>
                </a:solidFill>
                <a:latin typeface="Georgia"/>
                <a:ea typeface="Georgia"/>
                <a:cs typeface="Georgia"/>
                <a:sym typeface="Georgia"/>
              </a:rPr>
              <a:t>Chi-Squared </a:t>
            </a:r>
            <a:r>
              <a:rPr lang="en-US" sz="2400" b="1" i="0" u="none" strike="noStrike" cap="none" dirty="0">
                <a:solidFill>
                  <a:srgbClr val="000000"/>
                </a:solidFill>
                <a:latin typeface="Georgia"/>
                <a:ea typeface="Georgia"/>
                <a:cs typeface="Georgia"/>
                <a:sym typeface="Georgia"/>
              </a:rPr>
              <a:t>Tests </a:t>
            </a:r>
            <a:r>
              <a:rPr lang="en-US" sz="2400" b="0" i="0" u="none" strike="noStrike" cap="none" dirty="0">
                <a:solidFill>
                  <a:srgbClr val="000000"/>
                </a:solidFill>
                <a:latin typeface="Georgia"/>
                <a:ea typeface="Georgia"/>
                <a:cs typeface="Georgia"/>
                <a:sym typeface="Georgia"/>
              </a:rPr>
              <a:t>check if two categorical variables are independent by looking at observed frequencies vs. expected frequencies. Our base assumption is that the two variables are independent. </a:t>
            </a:r>
          </a:p>
          <a:p>
            <a:pPr marL="203200" marR="0" lvl="0" indent="-203200" algn="l" rtl="0">
              <a:lnSpc>
                <a:spcPct val="100000"/>
              </a:lnSpc>
              <a:spcBef>
                <a:spcPts val="0"/>
              </a:spcBef>
              <a:spcAft>
                <a:spcPts val="0"/>
              </a:spcAft>
              <a:buClr>
                <a:srgbClr val="000000"/>
              </a:buClr>
              <a:buSzPct val="100000"/>
              <a:buFont typeface="Georgia"/>
              <a:buNone/>
            </a:pPr>
            <a:endParaRPr sz="2400" b="0" i="0"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400" b="0" i="0" u="none" strike="noStrike" cap="none" dirty="0">
                <a:solidFill>
                  <a:srgbClr val="000000"/>
                </a:solidFill>
                <a:latin typeface="Georgia"/>
                <a:ea typeface="Georgia"/>
                <a:cs typeface="Georgia"/>
                <a:sym typeface="Georgia"/>
              </a:rPr>
              <a:t>We first calculate a test statistic based on our data. We then compare that test statistic to a critical value from </a:t>
            </a:r>
            <a:r>
              <a:rPr lang="en-US" sz="2400" b="0" i="0" u="none" strike="noStrike" cap="none" dirty="0" smtClean="0">
                <a:solidFill>
                  <a:srgbClr val="000000"/>
                </a:solidFill>
                <a:latin typeface="Georgia"/>
                <a:ea typeface="Georgia"/>
                <a:cs typeface="Georgia"/>
                <a:sym typeface="Georgia"/>
              </a:rPr>
              <a:t>the </a:t>
            </a:r>
            <a:r>
              <a:rPr lang="en-US" sz="2400" b="0" i="0" u="none" strike="noStrike" cap="none" dirty="0" smtClean="0">
                <a:solidFill>
                  <a:srgbClr val="000000"/>
                </a:solidFill>
                <a:latin typeface="Georgia"/>
                <a:ea typeface="Georgia"/>
                <a:cs typeface="Georgia"/>
                <a:sym typeface="Georgia"/>
              </a:rPr>
              <a:t>chi-squared </a:t>
            </a:r>
            <a:r>
              <a:rPr lang="en-US" sz="2400" b="0" i="0" u="none" strike="noStrike" cap="none" dirty="0" smtClean="0">
                <a:solidFill>
                  <a:srgbClr val="000000"/>
                </a:solidFill>
                <a:latin typeface="Georgia"/>
                <a:ea typeface="Georgia"/>
                <a:cs typeface="Georgia"/>
                <a:sym typeface="Georgia"/>
              </a:rPr>
              <a:t>distribution.</a:t>
            </a:r>
            <a:endParaRPr lang="en-US" sz="2400" b="0" i="0" u="none" strike="noStrike" cap="none" dirty="0">
              <a:solidFill>
                <a:srgbClr val="000000"/>
              </a:solidFill>
              <a:latin typeface="Georgia"/>
              <a:ea typeface="Georgia"/>
              <a:cs typeface="Georgia"/>
              <a:sym typeface="Georgia"/>
            </a:endParaRPr>
          </a:p>
        </p:txBody>
      </p:sp>
      <p:pic>
        <p:nvPicPr>
          <p:cNvPr id="314" name="Shape 314" descr="Image result for chi square test"/>
          <p:cNvPicPr preferRelativeResize="0"/>
          <p:nvPr/>
        </p:nvPicPr>
        <p:blipFill rotWithShape="1">
          <a:blip r:embed="rId3">
            <a:alphaModFix/>
          </a:blip>
          <a:srcRect/>
          <a:stretch/>
        </p:blipFill>
        <p:spPr>
          <a:xfrm>
            <a:off x="482600" y="3956050"/>
            <a:ext cx="5191125" cy="2895600"/>
          </a:xfrm>
          <a:prstGeom prst="rect">
            <a:avLst/>
          </a:prstGeom>
          <a:noFill/>
          <a:ln>
            <a:noFill/>
          </a:ln>
          <a:effectLst>
            <a:outerShdw blurRad="63500" sx="102000" sy="102000" algn="ctr" rotWithShape="0">
              <a:srgbClr val="000000">
                <a:alpha val="40000"/>
              </a:srgbClr>
            </a:outerShdw>
          </a:effectLst>
        </p:spPr>
      </p:pic>
      <p:pic>
        <p:nvPicPr>
          <p:cNvPr id="315" name="Shape 315" descr="Image result for chi square test distribution"/>
          <p:cNvPicPr preferRelativeResize="0"/>
          <p:nvPr/>
        </p:nvPicPr>
        <p:blipFill rotWithShape="1">
          <a:blip r:embed="rId4">
            <a:alphaModFix/>
          </a:blip>
          <a:srcRect/>
          <a:stretch/>
        </p:blipFill>
        <p:spPr>
          <a:xfrm>
            <a:off x="7697911" y="4016426"/>
            <a:ext cx="4697287" cy="2774848"/>
          </a:xfrm>
          <a:prstGeom prst="rect">
            <a:avLst/>
          </a:prstGeom>
          <a:solidFill>
            <a:schemeClr val="lt1"/>
          </a:solidFill>
          <a:ln>
            <a:noFill/>
          </a:ln>
          <a:effectLst>
            <a:outerShdw blurRad="63500" sx="102000" sy="102000" algn="ctr" rotWithShape="0">
              <a:srgbClr val="000000">
                <a:alpha val="40000"/>
              </a:srgbClr>
            </a:outerShdw>
          </a:effectLst>
        </p:spPr>
      </p:pic>
      <p:cxnSp>
        <p:nvCxnSpPr>
          <p:cNvPr id="316" name="Shape 316"/>
          <p:cNvCxnSpPr/>
          <p:nvPr/>
        </p:nvCxnSpPr>
        <p:spPr>
          <a:xfrm>
            <a:off x="5892800" y="5175250"/>
            <a:ext cx="1600199" cy="0"/>
          </a:xfrm>
          <a:prstGeom prst="straightConnector1">
            <a:avLst/>
          </a:prstGeom>
          <a:noFill/>
          <a:ln w="57150" cap="flat" cmpd="sng">
            <a:solidFill>
              <a:srgbClr val="0062BF"/>
            </a:solidFill>
            <a:prstDash val="solid"/>
            <a:round/>
            <a:headEnd type="none" w="med" len="med"/>
            <a:tailEnd type="triangl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UNIVARIATE FEATURE SELECTION</a:t>
            </a:r>
          </a:p>
        </p:txBody>
      </p:sp>
      <p:pic>
        <p:nvPicPr>
          <p:cNvPr id="322" name="Shape 322"/>
          <p:cNvPicPr preferRelativeResize="0"/>
          <p:nvPr/>
        </p:nvPicPr>
        <p:blipFill rotWithShape="1">
          <a:blip r:embed="rId3">
            <a:alphaModFix/>
          </a:blip>
          <a:srcRect/>
          <a:stretch/>
        </p:blipFill>
        <p:spPr>
          <a:xfrm>
            <a:off x="1473200" y="1351642"/>
            <a:ext cx="10413999" cy="5271406"/>
          </a:xfrm>
          <a:prstGeom prst="rect">
            <a:avLst/>
          </a:prstGeom>
          <a:noFill/>
          <a:ln>
            <a:noFill/>
          </a:ln>
        </p:spPr>
      </p:pic>
      <p:sp>
        <p:nvSpPr>
          <p:cNvPr id="323" name="Shape 323"/>
          <p:cNvSpPr txBox="1"/>
          <p:nvPr/>
        </p:nvSpPr>
        <p:spPr>
          <a:xfrm>
            <a:off x="762000" y="1351642"/>
            <a:ext cx="11125200" cy="338554"/>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US" sz="1600" b="1" i="0" u="none" strike="noStrike" cap="none">
                <a:solidFill>
                  <a:srgbClr val="000000"/>
                </a:solidFill>
                <a:latin typeface="Georgia"/>
                <a:ea typeface="Georgia"/>
                <a:cs typeface="Georgia"/>
                <a:sym typeface="Georgia"/>
              </a:rPr>
              <a:t>Example: </a:t>
            </a:r>
            <a:r>
              <a:rPr lang="en-US" sz="1600" b="0" i="0" u="none" strike="noStrike" cap="none">
                <a:solidFill>
                  <a:srgbClr val="000000"/>
                </a:solidFill>
                <a:latin typeface="Georgia"/>
                <a:ea typeface="Georgia"/>
                <a:cs typeface="Georgia"/>
                <a:sym typeface="Georgia"/>
              </a:rPr>
              <a:t>are party affiliation and opinion on tax reform independent?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STATISTICS FUNDAMENTALS, PART 2</a:t>
            </a:r>
          </a:p>
        </p:txBody>
      </p:sp>
      <p:sp>
        <p:nvSpPr>
          <p:cNvPr id="211" name="Shape 211"/>
          <p:cNvSpPr txBox="1">
            <a:spLocks noGrp="1"/>
          </p:cNvSpPr>
          <p:nvPr>
            <p:ph type="body" idx="1"/>
          </p:nvPr>
        </p:nvSpPr>
        <p:spPr>
          <a:xfrm>
            <a:off x="635000" y="2643228"/>
            <a:ext cx="11734800" cy="4606599"/>
          </a:xfrm>
          <a:prstGeom prst="rect">
            <a:avLst/>
          </a:prstGeom>
          <a:noFill/>
          <a:ln>
            <a:noFill/>
          </a:ln>
        </p:spPr>
        <p:txBody>
          <a:bodyPr lIns="0" tIns="0" rIns="0" bIns="0" anchor="t" anchorCtr="0">
            <a:noAutofit/>
          </a:bodyPr>
          <a:lstStyle/>
          <a:p>
            <a:pPr marL="203200" marR="0" lvl="0" indent="-203200" algn="l" rtl="0">
              <a:lnSpc>
                <a:spcPct val="100000"/>
              </a:lnSpc>
              <a:spcBef>
                <a:spcPts val="1000"/>
              </a:spcBef>
              <a:spcAft>
                <a:spcPts val="0"/>
              </a:spcAft>
              <a:buClr>
                <a:srgbClr val="000000"/>
              </a:buClr>
              <a:buSzPct val="100000"/>
              <a:buFont typeface="Georgia"/>
              <a:buChar char="‣"/>
            </a:pPr>
            <a:r>
              <a:rPr lang="en-US" sz="2800" b="0" i="0" u="none" strike="noStrike" cap="none" dirty="0">
                <a:solidFill>
                  <a:srgbClr val="000000"/>
                </a:solidFill>
                <a:latin typeface="Georgia"/>
                <a:ea typeface="Georgia"/>
                <a:cs typeface="Georgia"/>
                <a:sym typeface="Georgia"/>
              </a:rPr>
              <a:t>Feature Selection</a:t>
            </a:r>
          </a:p>
          <a:p>
            <a:pPr marL="863600" marR="0" lvl="1" indent="-266700" algn="l" rtl="0">
              <a:lnSpc>
                <a:spcPct val="100000"/>
              </a:lnSpc>
              <a:spcBef>
                <a:spcPts val="1000"/>
              </a:spcBef>
              <a:spcAft>
                <a:spcPts val="0"/>
              </a:spcAft>
              <a:buClr>
                <a:srgbClr val="000000"/>
              </a:buClr>
              <a:buSzPct val="100000"/>
              <a:buFont typeface="Georgia"/>
              <a:buChar char="‣"/>
            </a:pPr>
            <a:r>
              <a:rPr lang="en-US" sz="2800" b="0" i="0" u="none" strike="noStrike" cap="none" dirty="0">
                <a:solidFill>
                  <a:srgbClr val="000000"/>
                </a:solidFill>
                <a:latin typeface="Georgia"/>
                <a:ea typeface="Georgia"/>
                <a:cs typeface="Georgia"/>
                <a:sym typeface="Georgia"/>
              </a:rPr>
              <a:t>Numerical &amp; Categorical variables</a:t>
            </a:r>
          </a:p>
          <a:p>
            <a:pPr marL="863600" marR="0" lvl="1" indent="-266700" algn="l" rtl="0">
              <a:lnSpc>
                <a:spcPct val="100000"/>
              </a:lnSpc>
              <a:spcBef>
                <a:spcPts val="1000"/>
              </a:spcBef>
              <a:spcAft>
                <a:spcPts val="0"/>
              </a:spcAft>
              <a:buClr>
                <a:srgbClr val="000000"/>
              </a:buClr>
              <a:buSzPct val="100000"/>
              <a:buFont typeface="Georgia"/>
              <a:buChar char="‣"/>
            </a:pPr>
            <a:r>
              <a:rPr lang="en-US" sz="2800" b="0" i="0" u="none" strike="noStrike" cap="none" dirty="0">
                <a:solidFill>
                  <a:srgbClr val="000000"/>
                </a:solidFill>
                <a:latin typeface="Georgia"/>
                <a:ea typeface="Georgia"/>
                <a:cs typeface="Georgia"/>
                <a:sym typeface="Georgia"/>
              </a:rPr>
              <a:t>Validate your findings using statistical analysis</a:t>
            </a:r>
          </a:p>
          <a:p>
            <a:pPr marL="863600" marR="0" lvl="1" indent="-266700" algn="l" rtl="0">
              <a:lnSpc>
                <a:spcPct val="100000"/>
              </a:lnSpc>
              <a:spcBef>
                <a:spcPts val="1000"/>
              </a:spcBef>
              <a:spcAft>
                <a:spcPts val="0"/>
              </a:spcAft>
              <a:buClr>
                <a:srgbClr val="000000"/>
              </a:buClr>
              <a:buSzPct val="100000"/>
              <a:buFont typeface="Georgia"/>
              <a:buChar char="‣"/>
            </a:pPr>
            <a:r>
              <a:rPr lang="en-US" sz="2800" b="0" i="0" u="none" strike="noStrike" cap="none" dirty="0">
                <a:solidFill>
                  <a:srgbClr val="000000"/>
                </a:solidFill>
                <a:latin typeface="Georgia"/>
                <a:ea typeface="Georgia"/>
                <a:cs typeface="Georgia"/>
                <a:sym typeface="Georgia"/>
              </a:rPr>
              <a:t>Are my variables impactful? If so, by how much?</a:t>
            </a:r>
          </a:p>
          <a:p>
            <a:pPr marL="863600" marR="0" lvl="1" indent="-266700" algn="l" rtl="0">
              <a:lnSpc>
                <a:spcPct val="100000"/>
              </a:lnSpc>
              <a:spcBef>
                <a:spcPts val="1000"/>
              </a:spcBef>
              <a:spcAft>
                <a:spcPts val="0"/>
              </a:spcAft>
              <a:buClr>
                <a:srgbClr val="000000"/>
              </a:buClr>
              <a:buSzPct val="100000"/>
              <a:buFont typeface="Georgia"/>
              <a:buChar char="‣"/>
            </a:pPr>
            <a:r>
              <a:rPr lang="en-US" sz="2800" b="0" i="0" u="none" strike="noStrike" cap="none" dirty="0">
                <a:solidFill>
                  <a:srgbClr val="000000"/>
                </a:solidFill>
                <a:latin typeface="Georgia"/>
                <a:ea typeface="Georgia"/>
                <a:cs typeface="Georgia"/>
                <a:sym typeface="Georgia"/>
              </a:rPr>
              <a:t>Correlation, </a:t>
            </a:r>
            <a:r>
              <a:rPr lang="en-US" sz="2800" b="0" i="0" u="none" strike="noStrike" cap="none" dirty="0" smtClean="0">
                <a:solidFill>
                  <a:srgbClr val="000000"/>
                </a:solidFill>
                <a:latin typeface="Georgia"/>
                <a:ea typeface="Georgia"/>
                <a:cs typeface="Georgia"/>
                <a:sym typeface="Georgia"/>
              </a:rPr>
              <a:t>Chi-Squared, </a:t>
            </a:r>
            <a:r>
              <a:rPr lang="en-US" sz="2800" b="0" i="0" u="none" strike="noStrike" cap="none" dirty="0">
                <a:solidFill>
                  <a:srgbClr val="000000"/>
                </a:solidFill>
                <a:latin typeface="Georgia"/>
                <a:ea typeface="Georgia"/>
                <a:cs typeface="Georgia"/>
                <a:sym typeface="Georgia"/>
              </a:rPr>
              <a:t>T-Test</a:t>
            </a:r>
          </a:p>
          <a:p>
            <a:pPr marL="203200" marR="0" lvl="0" indent="-203200" algn="l" rtl="0">
              <a:lnSpc>
                <a:spcPct val="100000"/>
              </a:lnSpc>
              <a:spcBef>
                <a:spcPts val="1000"/>
              </a:spcBef>
              <a:spcAft>
                <a:spcPts val="0"/>
              </a:spcAft>
              <a:buClr>
                <a:srgbClr val="000000"/>
              </a:buClr>
              <a:buSzPct val="100000"/>
              <a:buFont typeface="Georgia"/>
              <a:buChar char="‣"/>
            </a:pPr>
            <a:r>
              <a:rPr lang="en-US" sz="2800" b="0" i="0" u="none" strike="noStrike" cap="none" dirty="0">
                <a:solidFill>
                  <a:srgbClr val="000000"/>
                </a:solidFill>
                <a:latin typeface="Georgia"/>
                <a:ea typeface="Georgia"/>
                <a:cs typeface="Georgia"/>
                <a:sym typeface="Georgia"/>
              </a:rPr>
              <a:t>Correlation vs. Causation</a:t>
            </a:r>
          </a:p>
          <a:p>
            <a:pPr marL="203200" marR="0" lvl="0" indent="-203200" algn="l" rtl="0">
              <a:lnSpc>
                <a:spcPct val="100000"/>
              </a:lnSpc>
              <a:spcBef>
                <a:spcPts val="1000"/>
              </a:spcBef>
              <a:spcAft>
                <a:spcPts val="0"/>
              </a:spcAft>
              <a:buClr>
                <a:srgbClr val="000000"/>
              </a:buClr>
              <a:buSzPct val="100000"/>
              <a:buFont typeface="Georgia"/>
              <a:buChar char="‣"/>
            </a:pPr>
            <a:r>
              <a:rPr lang="en-US" sz="2800" dirty="0">
                <a:latin typeface="Georgia"/>
                <a:ea typeface="Georgia"/>
                <a:cs typeface="Georgia"/>
                <a:sym typeface="Georgia"/>
              </a:rPr>
              <a:t>Sampling Bias</a:t>
            </a:r>
          </a:p>
          <a:p>
            <a:pPr marL="863600" marR="0" lvl="1" indent="-266700" algn="l" rtl="0">
              <a:lnSpc>
                <a:spcPct val="100000"/>
              </a:lnSpc>
              <a:spcBef>
                <a:spcPts val="1000"/>
              </a:spcBef>
              <a:spcAft>
                <a:spcPts val="0"/>
              </a:spcAft>
              <a:buClr>
                <a:srgbClr val="000000"/>
              </a:buClr>
              <a:buSzPct val="100000"/>
              <a:buFont typeface="Georgia"/>
              <a:buNone/>
            </a:pPr>
            <a:endParaRPr sz="2800" b="0" i="0" u="none" strike="noStrike" cap="none" dirty="0">
              <a:solidFill>
                <a:srgbClr val="000000"/>
              </a:solidFill>
              <a:latin typeface="Georgia"/>
              <a:ea typeface="Georgia"/>
              <a:cs typeface="Georgia"/>
              <a:sym typeface="Georgia"/>
            </a:endParaRPr>
          </a:p>
          <a:p>
            <a:pPr marL="0" marR="0" lvl="0" indent="0" algn="l" rtl="0">
              <a:lnSpc>
                <a:spcPct val="100000"/>
              </a:lnSpc>
              <a:spcBef>
                <a:spcPts val="1000"/>
              </a:spcBef>
              <a:spcAft>
                <a:spcPts val="0"/>
              </a:spcAft>
              <a:buClr>
                <a:srgbClr val="000000"/>
              </a:buClr>
              <a:buSzPct val="25000"/>
              <a:buFont typeface="Arial"/>
              <a:buNone/>
            </a:pPr>
            <a:endParaRPr sz="2800" b="0" i="0" u="none" strike="noStrike" cap="none" dirty="0">
              <a:solidFill>
                <a:srgbClr val="000000"/>
              </a:solidFill>
              <a:latin typeface="Georgia"/>
              <a:ea typeface="Georgia"/>
              <a:cs typeface="Georgia"/>
              <a:sym typeface="Georgia"/>
            </a:endParaRPr>
          </a:p>
        </p:txBody>
      </p:sp>
      <p:sp>
        <p:nvSpPr>
          <p:cNvPr id="212" name="Shape 21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spcAft>
                <a:spcPts val="0"/>
              </a:spcAft>
              <a:buClr>
                <a:srgbClr val="000000"/>
              </a:buClr>
              <a:buSzPct val="25000"/>
              <a:buFont typeface="Oswald"/>
              <a:buNone/>
            </a:pPr>
            <a:r>
              <a:rPr lang="en-US" sz="5400" b="1" i="0" u="none" strike="noStrike" cap="none">
                <a:solidFill>
                  <a:srgbClr val="000000"/>
                </a:solidFill>
                <a:latin typeface="Oswald"/>
                <a:ea typeface="Oswald"/>
                <a:cs typeface="Oswald"/>
                <a:sym typeface="Oswald"/>
              </a:rPr>
              <a:t>TODAY’S 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UNIVARIATE FEATURE SELECTION</a:t>
            </a:r>
          </a:p>
        </p:txBody>
      </p:sp>
      <p:sp>
        <p:nvSpPr>
          <p:cNvPr id="329" name="Shape 329"/>
          <p:cNvSpPr txBox="1"/>
          <p:nvPr/>
        </p:nvSpPr>
        <p:spPr>
          <a:xfrm>
            <a:off x="762000" y="1351642"/>
            <a:ext cx="11125200" cy="338554"/>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US" sz="1600" b="1" i="0" u="none" strike="noStrike" cap="none">
                <a:solidFill>
                  <a:srgbClr val="000000"/>
                </a:solidFill>
                <a:latin typeface="Georgia"/>
                <a:ea typeface="Georgia"/>
                <a:cs typeface="Georgia"/>
                <a:sym typeface="Georgia"/>
              </a:rPr>
              <a:t>Example: </a:t>
            </a:r>
            <a:r>
              <a:rPr lang="en-US" sz="1600" b="0" i="0" u="none" strike="noStrike" cap="none">
                <a:solidFill>
                  <a:srgbClr val="000000"/>
                </a:solidFill>
                <a:latin typeface="Georgia"/>
                <a:ea typeface="Georgia"/>
                <a:cs typeface="Georgia"/>
                <a:sym typeface="Georgia"/>
              </a:rPr>
              <a:t>are party affiliation and opinion on tax reform independent?</a:t>
            </a:r>
          </a:p>
        </p:txBody>
      </p:sp>
      <p:pic>
        <p:nvPicPr>
          <p:cNvPr id="330" name="Shape 330"/>
          <p:cNvPicPr preferRelativeResize="0"/>
          <p:nvPr/>
        </p:nvPicPr>
        <p:blipFill rotWithShape="1">
          <a:blip r:embed="rId3">
            <a:alphaModFix/>
          </a:blip>
          <a:srcRect/>
          <a:stretch/>
        </p:blipFill>
        <p:spPr>
          <a:xfrm>
            <a:off x="631091" y="1909666"/>
            <a:ext cx="11878325" cy="1396710"/>
          </a:xfrm>
          <a:prstGeom prst="rect">
            <a:avLst/>
          </a:prstGeom>
          <a:noFill/>
          <a:ln>
            <a:noFill/>
          </a:ln>
          <a:effectLst>
            <a:outerShdw blurRad="63500" sx="102000" sy="102000" algn="ctr" rotWithShape="0">
              <a:srgbClr val="000000">
                <a:alpha val="40000"/>
              </a:srgbClr>
            </a:outerShdw>
          </a:effectLst>
        </p:spPr>
      </p:pic>
      <p:sp>
        <p:nvSpPr>
          <p:cNvPr id="331" name="Shape 331"/>
          <p:cNvSpPr txBox="1"/>
          <p:nvPr/>
        </p:nvSpPr>
        <p:spPr>
          <a:xfrm>
            <a:off x="8187271" y="3525844"/>
            <a:ext cx="3684296" cy="3539430"/>
          </a:xfrm>
          <a:prstGeom prst="rect">
            <a:avLst/>
          </a:prstGeom>
          <a:solidFill>
            <a:schemeClr val="lt1"/>
          </a:solid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rgbClr val="000000"/>
              </a:buClr>
              <a:buSzPct val="100000"/>
              <a:buFont typeface="Arial"/>
              <a:buChar char="•"/>
            </a:pPr>
            <a:r>
              <a:rPr lang="en-US" sz="1600" b="0" i="0" u="none" strike="noStrike" cap="none" dirty="0">
                <a:solidFill>
                  <a:srgbClr val="000000"/>
                </a:solidFill>
                <a:latin typeface="Georgia"/>
                <a:ea typeface="Georgia"/>
                <a:cs typeface="Georgia"/>
                <a:sym typeface="Georgia"/>
              </a:rPr>
              <a:t>We take the test statistic (22.152) and compare it to a value from the </a:t>
            </a:r>
            <a:r>
              <a:rPr lang="en-US" sz="1600" b="0" i="0" u="none" strike="noStrike" cap="none" dirty="0" smtClean="0">
                <a:solidFill>
                  <a:srgbClr val="000000"/>
                </a:solidFill>
                <a:latin typeface="Georgia"/>
                <a:ea typeface="Georgia"/>
                <a:cs typeface="Georgia"/>
                <a:sym typeface="Georgia"/>
              </a:rPr>
              <a:t>chi-squared </a:t>
            </a:r>
            <a:r>
              <a:rPr lang="en-US" sz="1600" b="0" i="0" u="none" strike="noStrike" cap="none" dirty="0">
                <a:solidFill>
                  <a:srgbClr val="000000"/>
                </a:solidFill>
                <a:latin typeface="Georgia"/>
                <a:ea typeface="Georgia"/>
                <a:cs typeface="Georgia"/>
                <a:sym typeface="Georgia"/>
              </a:rPr>
              <a:t>distribution.</a:t>
            </a:r>
          </a:p>
          <a:p>
            <a:pPr marL="285750" marR="0" lvl="0" indent="-285750" algn="l" rtl="0">
              <a:lnSpc>
                <a:spcPct val="100000"/>
              </a:lnSpc>
              <a:spcBef>
                <a:spcPts val="0"/>
              </a:spcBef>
              <a:spcAft>
                <a:spcPts val="0"/>
              </a:spcAft>
              <a:buClr>
                <a:srgbClr val="000000"/>
              </a:buClr>
              <a:buFont typeface="Arial"/>
              <a:buNone/>
            </a:pPr>
            <a:endParaRPr sz="1600" b="0" i="0" u="none" strike="noStrike" cap="none" dirty="0">
              <a:solidFill>
                <a:srgbClr val="000000"/>
              </a:solidFill>
              <a:latin typeface="Georgia"/>
              <a:ea typeface="Georgia"/>
              <a:cs typeface="Georgia"/>
              <a:sym typeface="Georgia"/>
            </a:endParaRPr>
          </a:p>
          <a:p>
            <a:pPr marL="285750" marR="0" lvl="0" indent="-285750" algn="l" rtl="0">
              <a:lnSpc>
                <a:spcPct val="100000"/>
              </a:lnSpc>
              <a:spcBef>
                <a:spcPts val="0"/>
              </a:spcBef>
              <a:spcAft>
                <a:spcPts val="0"/>
              </a:spcAft>
              <a:buClr>
                <a:srgbClr val="000000"/>
              </a:buClr>
              <a:buSzPct val="100000"/>
              <a:buFont typeface="Arial"/>
              <a:buChar char="•"/>
            </a:pPr>
            <a:r>
              <a:rPr lang="en-US" sz="1600" b="0" i="0" u="none" strike="noStrike" cap="none" dirty="0">
                <a:solidFill>
                  <a:srgbClr val="000000"/>
                </a:solidFill>
                <a:latin typeface="Georgia"/>
                <a:ea typeface="Georgia"/>
                <a:cs typeface="Georgia"/>
                <a:sym typeface="Georgia"/>
              </a:rPr>
              <a:t>As you can see, it’s much higher than the critical value (at p=0.05) which means the probability of observing this sample set is very, very low (less than 5%). </a:t>
            </a:r>
          </a:p>
          <a:p>
            <a:pPr marL="285750" marR="0" lvl="0" indent="-285750" algn="l" rtl="0">
              <a:lnSpc>
                <a:spcPct val="100000"/>
              </a:lnSpc>
              <a:spcBef>
                <a:spcPts val="0"/>
              </a:spcBef>
              <a:spcAft>
                <a:spcPts val="0"/>
              </a:spcAft>
              <a:buClr>
                <a:srgbClr val="000000"/>
              </a:buClr>
              <a:buFont typeface="Arial"/>
              <a:buNone/>
            </a:pPr>
            <a:endParaRPr sz="1600" b="0" i="0" u="none" strike="noStrike" cap="none" dirty="0">
              <a:solidFill>
                <a:srgbClr val="000000"/>
              </a:solidFill>
              <a:latin typeface="Georgia"/>
              <a:ea typeface="Georgia"/>
              <a:cs typeface="Georgia"/>
              <a:sym typeface="Georgia"/>
            </a:endParaRPr>
          </a:p>
          <a:p>
            <a:pPr marL="285750" marR="0" lvl="0" indent="-285750" algn="l" rtl="0">
              <a:lnSpc>
                <a:spcPct val="100000"/>
              </a:lnSpc>
              <a:spcBef>
                <a:spcPts val="0"/>
              </a:spcBef>
              <a:spcAft>
                <a:spcPts val="0"/>
              </a:spcAft>
              <a:buClr>
                <a:srgbClr val="000000"/>
              </a:buClr>
              <a:buSzPct val="100000"/>
              <a:buFont typeface="Arial"/>
              <a:buChar char="•"/>
            </a:pPr>
            <a:r>
              <a:rPr lang="en-US" sz="1600" b="0" i="0" u="none" strike="noStrike" cap="none" dirty="0">
                <a:solidFill>
                  <a:srgbClr val="000000"/>
                </a:solidFill>
                <a:latin typeface="Georgia"/>
                <a:ea typeface="Georgia"/>
                <a:cs typeface="Georgia"/>
                <a:sym typeface="Georgia"/>
              </a:rPr>
              <a:t>Therefore, we reject the base assumption and assume that political affiliation and opinion on tax reform are dependent. </a:t>
            </a:r>
          </a:p>
        </p:txBody>
      </p:sp>
      <p:grpSp>
        <p:nvGrpSpPr>
          <p:cNvPr id="332" name="Shape 332"/>
          <p:cNvGrpSpPr/>
          <p:nvPr/>
        </p:nvGrpSpPr>
        <p:grpSpPr>
          <a:xfrm>
            <a:off x="740507" y="3833049"/>
            <a:ext cx="6577303" cy="3176582"/>
            <a:chOff x="1625599" y="3903667"/>
            <a:chExt cx="5791200" cy="2517577"/>
          </a:xfrm>
        </p:grpSpPr>
        <p:pic>
          <p:nvPicPr>
            <p:cNvPr id="333" name="Shape 333" descr="Image result for chi square test distribution"/>
            <p:cNvPicPr preferRelativeResize="0"/>
            <p:nvPr/>
          </p:nvPicPr>
          <p:blipFill rotWithShape="1">
            <a:blip r:embed="rId4">
              <a:alphaModFix/>
            </a:blip>
            <a:srcRect/>
            <a:stretch/>
          </p:blipFill>
          <p:spPr>
            <a:xfrm>
              <a:off x="1625599" y="3903667"/>
              <a:ext cx="4648199" cy="2383314"/>
            </a:xfrm>
            <a:prstGeom prst="rect">
              <a:avLst/>
            </a:prstGeom>
            <a:noFill/>
            <a:ln>
              <a:noFill/>
            </a:ln>
          </p:spPr>
        </p:pic>
        <p:cxnSp>
          <p:nvCxnSpPr>
            <p:cNvPr id="334" name="Shape 334"/>
            <p:cNvCxnSpPr/>
            <p:nvPr/>
          </p:nvCxnSpPr>
          <p:spPr>
            <a:xfrm rot="10800000">
              <a:off x="4521198" y="3903668"/>
              <a:ext cx="0" cy="2209799"/>
            </a:xfrm>
            <a:prstGeom prst="straightConnector1">
              <a:avLst/>
            </a:prstGeom>
            <a:noFill/>
            <a:ln w="9525" cap="flat" cmpd="sng">
              <a:solidFill>
                <a:srgbClr val="0062BF"/>
              </a:solidFill>
              <a:prstDash val="solid"/>
              <a:round/>
              <a:headEnd type="none" w="med" len="med"/>
              <a:tailEnd type="none" w="med" len="med"/>
            </a:ln>
          </p:spPr>
        </p:cxnSp>
        <p:sp>
          <p:nvSpPr>
            <p:cNvPr id="335" name="Shape 335"/>
            <p:cNvSpPr/>
            <p:nvPr/>
          </p:nvSpPr>
          <p:spPr>
            <a:xfrm>
              <a:off x="3966992" y="6113467"/>
              <a:ext cx="113397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222222"/>
                </a:buClr>
                <a:buSzPct val="25000"/>
                <a:buFont typeface="Roboto"/>
                <a:buNone/>
              </a:pPr>
              <a:r>
                <a:rPr lang="en-US" sz="1400" b="0" i="0" u="none" strike="noStrike" cap="none">
                  <a:solidFill>
                    <a:srgbClr val="222222"/>
                  </a:solidFill>
                  <a:latin typeface="Roboto"/>
                  <a:ea typeface="Roboto"/>
                  <a:cs typeface="Roboto"/>
                  <a:sym typeface="Roboto"/>
                </a:rPr>
                <a:t>Χ</a:t>
              </a:r>
              <a:r>
                <a:rPr lang="en-US" sz="1400" b="0" i="0" u="none" strike="noStrike" cap="none" baseline="30000">
                  <a:solidFill>
                    <a:srgbClr val="222222"/>
                  </a:solidFill>
                  <a:latin typeface="Roboto"/>
                  <a:ea typeface="Roboto"/>
                  <a:cs typeface="Roboto"/>
                  <a:sym typeface="Roboto"/>
                </a:rPr>
                <a:t>2</a:t>
              </a:r>
              <a:r>
                <a:rPr lang="en-US" sz="1400" b="0" i="0" u="none" strike="noStrike" cap="none">
                  <a:solidFill>
                    <a:srgbClr val="222222"/>
                  </a:solidFill>
                  <a:latin typeface="Roboto"/>
                  <a:ea typeface="Roboto"/>
                  <a:cs typeface="Roboto"/>
                  <a:sym typeface="Roboto"/>
                </a:rPr>
                <a:t> = 5.99</a:t>
              </a:r>
            </a:p>
          </p:txBody>
        </p:sp>
        <p:cxnSp>
          <p:nvCxnSpPr>
            <p:cNvPr id="336" name="Shape 336"/>
            <p:cNvCxnSpPr/>
            <p:nvPr/>
          </p:nvCxnSpPr>
          <p:spPr>
            <a:xfrm rot="10800000">
              <a:off x="5587998" y="3903668"/>
              <a:ext cx="0" cy="2209799"/>
            </a:xfrm>
            <a:prstGeom prst="straightConnector1">
              <a:avLst/>
            </a:prstGeom>
            <a:noFill/>
            <a:ln w="9525" cap="flat" cmpd="sng">
              <a:solidFill>
                <a:srgbClr val="0062BF"/>
              </a:solidFill>
              <a:prstDash val="solid"/>
              <a:round/>
              <a:headEnd type="none" w="med" len="med"/>
              <a:tailEnd type="none" w="med" len="med"/>
            </a:ln>
          </p:spPr>
        </p:cxnSp>
        <p:sp>
          <p:nvSpPr>
            <p:cNvPr id="337" name="Shape 337"/>
            <p:cNvSpPr/>
            <p:nvPr/>
          </p:nvSpPr>
          <p:spPr>
            <a:xfrm>
              <a:off x="5429710" y="6090585"/>
              <a:ext cx="1398295"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222222"/>
                </a:buClr>
                <a:buSzPct val="25000"/>
                <a:buFont typeface="Roboto"/>
                <a:buNone/>
              </a:pPr>
              <a:r>
                <a:rPr lang="en-US" sz="1400" b="0" i="0" u="none" strike="noStrike" cap="none">
                  <a:solidFill>
                    <a:srgbClr val="222222"/>
                  </a:solidFill>
                  <a:latin typeface="Roboto"/>
                  <a:ea typeface="Roboto"/>
                  <a:cs typeface="Roboto"/>
                  <a:sym typeface="Roboto"/>
                </a:rPr>
                <a:t>Χ</a:t>
              </a:r>
              <a:r>
                <a:rPr lang="en-US" sz="1400" b="0" i="0" u="none" strike="noStrike" cap="none" baseline="30000">
                  <a:solidFill>
                    <a:srgbClr val="222222"/>
                  </a:solidFill>
                  <a:latin typeface="Roboto"/>
                  <a:ea typeface="Roboto"/>
                  <a:cs typeface="Roboto"/>
                  <a:sym typeface="Roboto"/>
                </a:rPr>
                <a:t>2</a:t>
              </a:r>
              <a:r>
                <a:rPr lang="en-US" sz="1400" b="0" i="0" u="none" strike="noStrike" cap="none">
                  <a:solidFill>
                    <a:srgbClr val="222222"/>
                  </a:solidFill>
                  <a:latin typeface="Roboto"/>
                  <a:ea typeface="Roboto"/>
                  <a:cs typeface="Roboto"/>
                  <a:sym typeface="Roboto"/>
                </a:rPr>
                <a:t> = 22.152</a:t>
              </a:r>
            </a:p>
          </p:txBody>
        </p:sp>
        <p:sp>
          <p:nvSpPr>
            <p:cNvPr id="338" name="Shape 338"/>
            <p:cNvSpPr txBox="1"/>
            <p:nvPr/>
          </p:nvSpPr>
          <p:spPr>
            <a:xfrm>
              <a:off x="2371997" y="5137801"/>
              <a:ext cx="1219199" cy="95410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Don’t reject base assumption if </a:t>
              </a:r>
              <a:r>
                <a:rPr lang="en-US" sz="1400" b="0" i="0" u="none" strike="noStrike" cap="none">
                  <a:solidFill>
                    <a:srgbClr val="222222"/>
                  </a:solidFill>
                  <a:latin typeface="Roboto"/>
                  <a:ea typeface="Roboto"/>
                  <a:cs typeface="Roboto"/>
                  <a:sym typeface="Roboto"/>
                </a:rPr>
                <a:t>Χ</a:t>
              </a:r>
              <a:r>
                <a:rPr lang="en-US" sz="1400" b="0" i="0" u="none" strike="noStrike" cap="none" baseline="30000">
                  <a:solidFill>
                    <a:srgbClr val="222222"/>
                  </a:solidFill>
                  <a:latin typeface="Roboto"/>
                  <a:ea typeface="Roboto"/>
                  <a:cs typeface="Roboto"/>
                  <a:sym typeface="Roboto"/>
                </a:rPr>
                <a:t>2</a:t>
              </a:r>
              <a:r>
                <a:rPr lang="en-US" sz="1400" b="0" i="0" u="none" strike="noStrike" cap="none">
                  <a:solidFill>
                    <a:srgbClr val="000000"/>
                  </a:solidFill>
                  <a:latin typeface="Arial"/>
                  <a:ea typeface="Arial"/>
                  <a:cs typeface="Arial"/>
                  <a:sym typeface="Arial"/>
                </a:rPr>
                <a:t> &lt;5.99</a:t>
              </a:r>
            </a:p>
          </p:txBody>
        </p:sp>
        <p:sp>
          <p:nvSpPr>
            <p:cNvPr id="339" name="Shape 339"/>
            <p:cNvSpPr txBox="1"/>
            <p:nvPr/>
          </p:nvSpPr>
          <p:spPr>
            <a:xfrm>
              <a:off x="6197600" y="4260850"/>
              <a:ext cx="1219199" cy="738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Reject base assumption if </a:t>
              </a:r>
              <a:r>
                <a:rPr lang="en-US" sz="1400" b="0" i="0" u="none" strike="noStrike" cap="none" dirty="0">
                  <a:solidFill>
                    <a:srgbClr val="222222"/>
                  </a:solidFill>
                  <a:latin typeface="Roboto"/>
                  <a:ea typeface="Roboto"/>
                  <a:cs typeface="Roboto"/>
                  <a:sym typeface="Roboto"/>
                </a:rPr>
                <a:t>Χ</a:t>
              </a:r>
              <a:r>
                <a:rPr lang="en-US" sz="1400" b="0" i="0" u="none" strike="noStrike" cap="none" baseline="30000" dirty="0">
                  <a:solidFill>
                    <a:srgbClr val="222222"/>
                  </a:solidFill>
                  <a:latin typeface="Roboto"/>
                  <a:ea typeface="Roboto"/>
                  <a:cs typeface="Roboto"/>
                  <a:sym typeface="Roboto"/>
                </a:rPr>
                <a:t>2 </a:t>
              </a:r>
              <a:r>
                <a:rPr lang="en-US" sz="1400" b="0" i="0" u="none" strike="noStrike" cap="none" dirty="0">
                  <a:solidFill>
                    <a:srgbClr val="000000"/>
                  </a:solidFill>
                  <a:latin typeface="Arial"/>
                  <a:ea typeface="Arial"/>
                  <a:cs typeface="Arial"/>
                  <a:sym typeface="Arial"/>
                </a:rPr>
                <a:t>&gt;5.99</a:t>
              </a:r>
            </a:p>
          </p:txBody>
        </p:sp>
        <p:cxnSp>
          <p:nvCxnSpPr>
            <p:cNvPr id="340" name="Shape 340"/>
            <p:cNvCxnSpPr/>
            <p:nvPr/>
          </p:nvCxnSpPr>
          <p:spPr>
            <a:xfrm flipH="1">
              <a:off x="4679488" y="4735517"/>
              <a:ext cx="1518109" cy="1345545"/>
            </a:xfrm>
            <a:prstGeom prst="straightConnector1">
              <a:avLst/>
            </a:prstGeom>
            <a:noFill/>
            <a:ln w="9525" cap="flat" cmpd="sng">
              <a:solidFill>
                <a:srgbClr val="0062BF"/>
              </a:solidFill>
              <a:prstDash val="solid"/>
              <a:round/>
              <a:headEnd type="none" w="med" len="med"/>
              <a:tailEnd type="triangle" w="lg" len="lg"/>
            </a:ln>
          </p:spPr>
        </p:cxnSp>
      </p:grpSp>
      <p:sp>
        <p:nvSpPr>
          <p:cNvPr id="15" name="Shape 339"/>
          <p:cNvSpPr txBox="1"/>
          <p:nvPr/>
        </p:nvSpPr>
        <p:spPr>
          <a:xfrm>
            <a:off x="4766673" y="3044665"/>
            <a:ext cx="3115853" cy="261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900" b="1" i="0" u="none" strike="noStrike" cap="none" dirty="0" smtClean="0">
                <a:solidFill>
                  <a:srgbClr val="000000"/>
                </a:solidFill>
                <a:latin typeface="Arial"/>
                <a:ea typeface="Arial"/>
                <a:cs typeface="Arial"/>
                <a:sym typeface="Arial"/>
              </a:rPr>
              <a:t>Degrees of freedom = (# of columns -1)(# of rows – 1)</a:t>
            </a:r>
            <a:endParaRPr lang="en-US" sz="900" b="1" i="0" u="none" strike="noStrike" cap="none" dirty="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UNIVARIATE FEATURE SELECTION</a:t>
            </a:r>
          </a:p>
        </p:txBody>
      </p:sp>
      <p:sp>
        <p:nvSpPr>
          <p:cNvPr id="346" name="Shape 346"/>
          <p:cNvSpPr txBox="1"/>
          <p:nvPr/>
        </p:nvSpPr>
        <p:spPr>
          <a:xfrm>
            <a:off x="672122" y="1441450"/>
            <a:ext cx="11697678" cy="954106"/>
          </a:xfrm>
          <a:prstGeom prst="rect">
            <a:avLst/>
          </a:prstGeom>
          <a:solidFill>
            <a:schemeClr val="lt1"/>
          </a:solidFill>
          <a:ln>
            <a:noFill/>
          </a:ln>
        </p:spPr>
        <p:txBody>
          <a:bodyPr lIns="91425" tIns="45700" rIns="91425" bIns="45700" anchor="t" anchorCtr="0">
            <a:noAutofit/>
          </a:bodyPr>
          <a:lstStyle/>
          <a:p>
            <a:pPr marL="203200" marR="0" lvl="0" indent="-203200" algn="l" rtl="0">
              <a:lnSpc>
                <a:spcPct val="100000"/>
              </a:lnSpc>
              <a:spcBef>
                <a:spcPts val="0"/>
              </a:spcBef>
              <a:spcAft>
                <a:spcPts val="0"/>
              </a:spcAft>
              <a:buClr>
                <a:srgbClr val="000000"/>
              </a:buClr>
              <a:buSzPct val="100000"/>
              <a:buFont typeface="Georgia"/>
              <a:buChar char="‣"/>
            </a:pPr>
            <a:r>
              <a:rPr lang="en-US" sz="2800" b="1" i="0" u="none" strike="noStrike" cap="none" dirty="0">
                <a:solidFill>
                  <a:srgbClr val="000000"/>
                </a:solidFill>
                <a:latin typeface="Georgia"/>
                <a:ea typeface="Georgia"/>
                <a:cs typeface="Georgia"/>
                <a:sym typeface="Georgia"/>
              </a:rPr>
              <a:t>T-Tests </a:t>
            </a:r>
            <a:r>
              <a:rPr lang="en-US" sz="2800" b="0" i="0" u="none" strike="noStrike" cap="none" dirty="0">
                <a:solidFill>
                  <a:srgbClr val="000000"/>
                </a:solidFill>
                <a:latin typeface="Georgia"/>
                <a:ea typeface="Georgia"/>
                <a:cs typeface="Georgia"/>
                <a:sym typeface="Georgia"/>
              </a:rPr>
              <a:t>are used to test whether there are any statistically significant differences in means between groups.</a:t>
            </a:r>
          </a:p>
        </p:txBody>
      </p:sp>
      <p:pic>
        <p:nvPicPr>
          <p:cNvPr id="347" name="Shape 347"/>
          <p:cNvPicPr preferRelativeResize="0"/>
          <p:nvPr/>
        </p:nvPicPr>
        <p:blipFill rotWithShape="1">
          <a:blip r:embed="rId3">
            <a:alphaModFix/>
          </a:blip>
          <a:srcRect/>
          <a:stretch/>
        </p:blipFill>
        <p:spPr>
          <a:xfrm>
            <a:off x="3652123" y="2747207"/>
            <a:ext cx="5700554" cy="3124199"/>
          </a:xfrm>
          <a:prstGeom prst="rect">
            <a:avLst/>
          </a:prstGeom>
          <a:noFill/>
          <a:ln>
            <a:noFill/>
          </a:ln>
        </p:spPr>
      </p:pic>
      <p:cxnSp>
        <p:nvCxnSpPr>
          <p:cNvPr id="348" name="Shape 348"/>
          <p:cNvCxnSpPr/>
          <p:nvPr/>
        </p:nvCxnSpPr>
        <p:spPr>
          <a:xfrm rot="10800000">
            <a:off x="5557123" y="5871406"/>
            <a:ext cx="0" cy="762000"/>
          </a:xfrm>
          <a:prstGeom prst="straightConnector1">
            <a:avLst/>
          </a:prstGeom>
          <a:noFill/>
          <a:ln w="9525" cap="flat" cmpd="sng">
            <a:solidFill>
              <a:srgbClr val="0062BF"/>
            </a:solidFill>
            <a:prstDash val="solid"/>
            <a:round/>
            <a:headEnd type="none" w="med" len="med"/>
            <a:tailEnd type="triangle" w="lg" len="lg"/>
          </a:ln>
        </p:spPr>
      </p:cxnSp>
      <p:sp>
        <p:nvSpPr>
          <p:cNvPr id="349" name="Shape 349"/>
          <p:cNvSpPr txBox="1"/>
          <p:nvPr/>
        </p:nvSpPr>
        <p:spPr>
          <a:xfrm>
            <a:off x="4109323" y="6709607"/>
            <a:ext cx="2407137"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“Health level” of smokers</a:t>
            </a:r>
          </a:p>
        </p:txBody>
      </p:sp>
      <p:sp>
        <p:nvSpPr>
          <p:cNvPr id="350" name="Shape 350"/>
          <p:cNvSpPr txBox="1"/>
          <p:nvPr/>
        </p:nvSpPr>
        <p:spPr>
          <a:xfrm>
            <a:off x="6564540" y="6709607"/>
            <a:ext cx="281940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“Health level” of non-smokers</a:t>
            </a:r>
          </a:p>
        </p:txBody>
      </p:sp>
      <p:cxnSp>
        <p:nvCxnSpPr>
          <p:cNvPr id="351" name="Shape 351"/>
          <p:cNvCxnSpPr/>
          <p:nvPr/>
        </p:nvCxnSpPr>
        <p:spPr>
          <a:xfrm rot="10800000">
            <a:off x="7157323" y="5871406"/>
            <a:ext cx="0" cy="762000"/>
          </a:xfrm>
          <a:prstGeom prst="straightConnector1">
            <a:avLst/>
          </a:prstGeom>
          <a:noFill/>
          <a:ln w="9525" cap="flat" cmpd="sng">
            <a:solidFill>
              <a:srgbClr val="0062BF"/>
            </a:solidFill>
            <a:prstDash val="solid"/>
            <a:round/>
            <a:headEnd type="none" w="med" len="med"/>
            <a:tailEnd type="triangle" w="lg" len="lg"/>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UNIVARIATE FEATURE SELECTION</a:t>
            </a:r>
          </a:p>
        </p:txBody>
      </p:sp>
      <p:sp>
        <p:nvSpPr>
          <p:cNvPr id="357" name="Shape 357"/>
          <p:cNvSpPr txBox="1"/>
          <p:nvPr/>
        </p:nvSpPr>
        <p:spPr>
          <a:xfrm>
            <a:off x="672122" y="1441450"/>
            <a:ext cx="11125200" cy="523219"/>
          </a:xfrm>
          <a:prstGeom prst="rect">
            <a:avLst/>
          </a:prstGeom>
          <a:solidFill>
            <a:schemeClr val="lt1"/>
          </a:solidFill>
          <a:ln>
            <a:noFill/>
          </a:ln>
        </p:spPr>
        <p:txBody>
          <a:bodyPr lIns="91425" tIns="45700" rIns="91425" bIns="45700" anchor="t" anchorCtr="0">
            <a:noAutofit/>
          </a:bodyPr>
          <a:lstStyle/>
          <a:p>
            <a:pPr marL="203200" marR="0" lvl="0" indent="-203200" algn="l" rtl="0">
              <a:lnSpc>
                <a:spcPct val="100000"/>
              </a:lnSpc>
              <a:spcBef>
                <a:spcPts val="0"/>
              </a:spcBef>
              <a:spcAft>
                <a:spcPts val="0"/>
              </a:spcAft>
              <a:buClr>
                <a:srgbClr val="000000"/>
              </a:buClr>
              <a:buSzPct val="100000"/>
              <a:buFont typeface="Georgia"/>
              <a:buChar char="‣"/>
            </a:pPr>
            <a:r>
              <a:rPr lang="en-US" sz="2800" b="1" i="0" u="none" strike="noStrike" cap="none" dirty="0">
                <a:solidFill>
                  <a:srgbClr val="000000"/>
                </a:solidFill>
                <a:latin typeface="Georgia"/>
                <a:ea typeface="Georgia"/>
                <a:cs typeface="Georgia"/>
                <a:sym typeface="Georgia"/>
              </a:rPr>
              <a:t>Example</a:t>
            </a:r>
            <a:r>
              <a:rPr lang="en-US" sz="2800" b="0" i="0" u="none" strike="noStrike" cap="none" dirty="0">
                <a:solidFill>
                  <a:srgbClr val="000000"/>
                </a:solidFill>
                <a:latin typeface="Georgia"/>
                <a:ea typeface="Georgia"/>
                <a:cs typeface="Georgia"/>
                <a:sym typeface="Georgia"/>
              </a:rPr>
              <a:t>: does amount of sleep affect SCAT scores?</a:t>
            </a:r>
          </a:p>
        </p:txBody>
      </p:sp>
      <p:pic>
        <p:nvPicPr>
          <p:cNvPr id="358" name="Shape 358"/>
          <p:cNvPicPr preferRelativeResize="0"/>
          <p:nvPr/>
        </p:nvPicPr>
        <p:blipFill rotWithShape="1">
          <a:blip r:embed="rId3">
            <a:alphaModFix/>
          </a:blip>
          <a:srcRect/>
          <a:stretch/>
        </p:blipFill>
        <p:spPr>
          <a:xfrm>
            <a:off x="1641543" y="2127250"/>
            <a:ext cx="9186357" cy="44815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UNIVARIATE FEATURE SELECTION</a:t>
            </a:r>
          </a:p>
        </p:txBody>
      </p:sp>
      <p:sp>
        <p:nvSpPr>
          <p:cNvPr id="364" name="Shape 364"/>
          <p:cNvSpPr txBox="1"/>
          <p:nvPr/>
        </p:nvSpPr>
        <p:spPr>
          <a:xfrm>
            <a:off x="672122" y="1441450"/>
            <a:ext cx="11125200" cy="523219"/>
          </a:xfrm>
          <a:prstGeom prst="rect">
            <a:avLst/>
          </a:prstGeom>
          <a:solidFill>
            <a:schemeClr val="lt1"/>
          </a:solidFill>
          <a:ln>
            <a:noFill/>
          </a:ln>
        </p:spPr>
        <p:txBody>
          <a:bodyPr lIns="91425" tIns="45700" rIns="91425" bIns="45700" anchor="t" anchorCtr="0">
            <a:noAutofit/>
          </a:bodyPr>
          <a:lstStyle/>
          <a:p>
            <a:pPr marL="203200" marR="0" lvl="0" indent="-203200" algn="l" rtl="0">
              <a:lnSpc>
                <a:spcPct val="100000"/>
              </a:lnSpc>
              <a:spcBef>
                <a:spcPts val="0"/>
              </a:spcBef>
              <a:spcAft>
                <a:spcPts val="0"/>
              </a:spcAft>
              <a:buClr>
                <a:srgbClr val="000000"/>
              </a:buClr>
              <a:buSzPct val="100000"/>
              <a:buFont typeface="Georgia"/>
              <a:buChar char="‣"/>
            </a:pPr>
            <a:r>
              <a:rPr lang="en-US" sz="2800" b="1" i="0" u="none" strike="noStrike" cap="none">
                <a:solidFill>
                  <a:srgbClr val="000000"/>
                </a:solidFill>
                <a:latin typeface="Georgia"/>
                <a:ea typeface="Georgia"/>
                <a:cs typeface="Georgia"/>
                <a:sym typeface="Georgia"/>
              </a:rPr>
              <a:t>Example</a:t>
            </a:r>
            <a:r>
              <a:rPr lang="en-US" sz="2800" b="0" i="0" u="none" strike="noStrike" cap="none">
                <a:solidFill>
                  <a:srgbClr val="000000"/>
                </a:solidFill>
                <a:latin typeface="Georgia"/>
                <a:ea typeface="Georgia"/>
                <a:cs typeface="Georgia"/>
                <a:sym typeface="Georgia"/>
              </a:rPr>
              <a:t>: does amount of sleep affect SCAT scores?</a:t>
            </a:r>
          </a:p>
        </p:txBody>
      </p:sp>
      <p:grpSp>
        <p:nvGrpSpPr>
          <p:cNvPr id="365" name="Shape 365"/>
          <p:cNvGrpSpPr/>
          <p:nvPr/>
        </p:nvGrpSpPr>
        <p:grpSpPr>
          <a:xfrm>
            <a:off x="7340599" y="2591386"/>
            <a:ext cx="5295899" cy="3726864"/>
            <a:chOff x="6731000" y="2591385"/>
            <a:chExt cx="5905500" cy="2819400"/>
          </a:xfrm>
        </p:grpSpPr>
        <p:pic>
          <p:nvPicPr>
            <p:cNvPr id="366" name="Shape 366"/>
            <p:cNvPicPr preferRelativeResize="0"/>
            <p:nvPr/>
          </p:nvPicPr>
          <p:blipFill rotWithShape="1">
            <a:blip r:embed="rId3">
              <a:alphaModFix/>
            </a:blip>
            <a:srcRect/>
            <a:stretch/>
          </p:blipFill>
          <p:spPr>
            <a:xfrm>
              <a:off x="6731000" y="2591385"/>
              <a:ext cx="5905500" cy="2819400"/>
            </a:xfrm>
            <a:prstGeom prst="rect">
              <a:avLst/>
            </a:prstGeom>
            <a:noFill/>
            <a:ln>
              <a:noFill/>
            </a:ln>
            <a:effectLst>
              <a:outerShdw blurRad="63500" sx="102000" sy="102000" algn="ctr" rotWithShape="0">
                <a:srgbClr val="000000">
                  <a:alpha val="40000"/>
                </a:srgbClr>
              </a:outerShdw>
            </a:effectLst>
          </p:spPr>
        </p:pic>
        <p:sp>
          <p:nvSpPr>
            <p:cNvPr id="367" name="Shape 367"/>
            <p:cNvSpPr txBox="1"/>
            <p:nvPr/>
          </p:nvSpPr>
          <p:spPr>
            <a:xfrm>
              <a:off x="10998199" y="5099050"/>
              <a:ext cx="916044" cy="232835"/>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2.145</a:t>
              </a:r>
            </a:p>
          </p:txBody>
        </p:sp>
        <p:sp>
          <p:nvSpPr>
            <p:cNvPr id="368" name="Shape 368"/>
            <p:cNvSpPr txBox="1"/>
            <p:nvPr/>
          </p:nvSpPr>
          <p:spPr>
            <a:xfrm>
              <a:off x="7665682" y="5080942"/>
              <a:ext cx="849712" cy="232835"/>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-2.145</a:t>
              </a:r>
            </a:p>
          </p:txBody>
        </p:sp>
        <p:sp>
          <p:nvSpPr>
            <p:cNvPr id="369" name="Shape 369"/>
            <p:cNvSpPr txBox="1"/>
            <p:nvPr/>
          </p:nvSpPr>
          <p:spPr>
            <a:xfrm>
              <a:off x="10655300" y="3444026"/>
              <a:ext cx="685799" cy="311736"/>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pic>
        <p:nvPicPr>
          <p:cNvPr id="370" name="Shape 370"/>
          <p:cNvPicPr preferRelativeResize="0"/>
          <p:nvPr/>
        </p:nvPicPr>
        <p:blipFill rotWithShape="1">
          <a:blip r:embed="rId4">
            <a:alphaModFix/>
          </a:blip>
          <a:srcRect/>
          <a:stretch/>
        </p:blipFill>
        <p:spPr>
          <a:xfrm>
            <a:off x="168676" y="2432050"/>
            <a:ext cx="6961392" cy="3087978"/>
          </a:xfrm>
          <a:prstGeom prst="rect">
            <a:avLst/>
          </a:prstGeom>
          <a:noFill/>
          <a:ln>
            <a:noFill/>
          </a:ln>
          <a:effectLst>
            <a:outerShdw blurRad="63500" sx="102000" sy="102000" algn="ctr" rotWithShape="0">
              <a:srgbClr val="000000">
                <a:alpha val="40000"/>
              </a:srgbClr>
            </a:outerShdw>
          </a:effectLst>
        </p:spPr>
      </p:pic>
      <p:sp>
        <p:nvSpPr>
          <p:cNvPr id="371" name="Shape 371"/>
          <p:cNvSpPr txBox="1"/>
          <p:nvPr/>
        </p:nvSpPr>
        <p:spPr>
          <a:xfrm>
            <a:off x="3202596" y="4565650"/>
            <a:ext cx="1166204" cy="307777"/>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1" i="0" u="none" strike="noStrike" cap="none">
                <a:solidFill>
                  <a:srgbClr val="000000"/>
                </a:solidFill>
                <a:latin typeface="Arial"/>
                <a:ea typeface="Arial"/>
                <a:cs typeface="Arial"/>
                <a:sym typeface="Arial"/>
              </a:rPr>
              <a:t>T = 0.847</a:t>
            </a:r>
          </a:p>
        </p:txBody>
      </p:sp>
      <p:cxnSp>
        <p:nvCxnSpPr>
          <p:cNvPr id="372" name="Shape 372"/>
          <p:cNvCxnSpPr/>
          <p:nvPr/>
        </p:nvCxnSpPr>
        <p:spPr>
          <a:xfrm>
            <a:off x="10617200" y="3718462"/>
            <a:ext cx="0" cy="2058887"/>
          </a:xfrm>
          <a:prstGeom prst="straightConnector1">
            <a:avLst/>
          </a:prstGeom>
          <a:noFill/>
          <a:ln w="9525" cap="flat" cmpd="sng">
            <a:solidFill>
              <a:srgbClr val="0062BF"/>
            </a:solidFill>
            <a:prstDash val="solid"/>
            <a:round/>
            <a:headEnd type="none" w="med" len="med"/>
            <a:tailEnd type="none" w="med" len="med"/>
          </a:ln>
        </p:spPr>
      </p:cxnSp>
      <p:sp>
        <p:nvSpPr>
          <p:cNvPr id="373" name="Shape 373"/>
          <p:cNvSpPr txBox="1"/>
          <p:nvPr/>
        </p:nvSpPr>
        <p:spPr>
          <a:xfrm>
            <a:off x="10859810" y="3079978"/>
            <a:ext cx="959874" cy="307777"/>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T = 0.847</a:t>
            </a:r>
          </a:p>
        </p:txBody>
      </p:sp>
      <p:cxnSp>
        <p:nvCxnSpPr>
          <p:cNvPr id="374" name="Shape 374"/>
          <p:cNvCxnSpPr/>
          <p:nvPr/>
        </p:nvCxnSpPr>
        <p:spPr>
          <a:xfrm flipH="1">
            <a:off x="10617199" y="3387755"/>
            <a:ext cx="242610" cy="330706"/>
          </a:xfrm>
          <a:prstGeom prst="straightConnector1">
            <a:avLst/>
          </a:prstGeom>
          <a:noFill/>
          <a:ln w="9525" cap="flat" cmpd="sng">
            <a:solidFill>
              <a:srgbClr val="0062BF"/>
            </a:solidFill>
            <a:prstDash val="solid"/>
            <a:round/>
            <a:headEnd type="none" w="med" len="med"/>
            <a:tailEnd type="triangle" w="lg" len="lg"/>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UNIVARIATE FEATURE SELECTION</a:t>
            </a:r>
          </a:p>
        </p:txBody>
      </p:sp>
      <p:graphicFrame>
        <p:nvGraphicFramePr>
          <p:cNvPr id="380" name="Shape 380"/>
          <p:cNvGraphicFramePr/>
          <p:nvPr>
            <p:extLst>
              <p:ext uri="{D42A27DB-BD31-4B8C-83A1-F6EECF244321}">
                <p14:modId xmlns:p14="http://schemas.microsoft.com/office/powerpoint/2010/main" val="3035174367"/>
              </p:ext>
            </p:extLst>
          </p:nvPr>
        </p:nvGraphicFramePr>
        <p:xfrm>
          <a:off x="3759200" y="3117850"/>
          <a:ext cx="5465100" cy="3429025"/>
        </p:xfrm>
        <a:graphic>
          <a:graphicData uri="http://schemas.openxmlformats.org/drawingml/2006/table">
            <a:tbl>
              <a:tblPr firstRow="1" bandRow="1">
                <a:noFill/>
                <a:tableStyleId>{28EBC573-C693-4DB1-808D-F7AC80FD0EA9}</a:tableStyleId>
              </a:tblPr>
              <a:tblGrid>
                <a:gridCol w="1350300"/>
                <a:gridCol w="1905000"/>
                <a:gridCol w="2209800"/>
              </a:tblGrid>
              <a:tr h="1056825">
                <a:tc>
                  <a:txBody>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dirty="0">
                        <a:solidFill>
                          <a:srgbClr val="000000"/>
                        </a:solidFill>
                        <a:latin typeface="Georgia"/>
                        <a:ea typeface="Georgia"/>
                        <a:cs typeface="Georgia"/>
                        <a:sym typeface="Georgia"/>
                      </a:endParaRPr>
                    </a:p>
                  </a:txBody>
                  <a:tcPr marL="9525" marR="9525" marT="9525" marB="0" anchor="ctr"/>
                </a:tc>
                <a:tc>
                  <a:txBody>
                    <a:bodyPr/>
                    <a:lstStyle/>
                    <a:p>
                      <a:pPr marL="22860" marR="0" lvl="1" indent="-10159" algn="ctr" rtl="0">
                        <a:lnSpc>
                          <a:spcPct val="100000"/>
                        </a:lnSpc>
                        <a:spcBef>
                          <a:spcPts val="0"/>
                        </a:spcBef>
                        <a:spcAft>
                          <a:spcPts val="0"/>
                        </a:spcAft>
                        <a:buClr>
                          <a:schemeClr val="lt1"/>
                        </a:buClr>
                        <a:buSzPct val="25000"/>
                        <a:buFont typeface="Arial"/>
                        <a:buNone/>
                      </a:pPr>
                      <a:r>
                        <a:rPr lang="en-US" sz="1400" b="1" i="0" u="none" strike="noStrike" cap="none">
                          <a:solidFill>
                            <a:schemeClr val="lt1"/>
                          </a:solidFill>
                          <a:latin typeface="Georgia"/>
                          <a:ea typeface="Georgia"/>
                          <a:cs typeface="Georgia"/>
                          <a:sym typeface="Georgia"/>
                        </a:rPr>
                        <a:t>Numerical</a:t>
                      </a:r>
                    </a:p>
                  </a:txBody>
                  <a:tcPr marL="9525" marR="9525" marT="9525" marB="0" anchor="ctr"/>
                </a:tc>
                <a:tc>
                  <a:txBody>
                    <a:bodyPr/>
                    <a:lstStyle/>
                    <a:p>
                      <a:pPr marL="22860" marR="0" lvl="1" indent="-10159" algn="ctr" rtl="0">
                        <a:lnSpc>
                          <a:spcPct val="100000"/>
                        </a:lnSpc>
                        <a:spcBef>
                          <a:spcPts val="0"/>
                        </a:spcBef>
                        <a:spcAft>
                          <a:spcPts val="0"/>
                        </a:spcAft>
                        <a:buClr>
                          <a:schemeClr val="lt1"/>
                        </a:buClr>
                        <a:buSzPct val="25000"/>
                        <a:buFont typeface="Arial"/>
                        <a:buNone/>
                      </a:pPr>
                      <a:r>
                        <a:rPr lang="en-US" sz="1400" b="1" i="0" u="none" strike="noStrike" cap="none">
                          <a:solidFill>
                            <a:schemeClr val="lt1"/>
                          </a:solidFill>
                          <a:latin typeface="Georgia"/>
                          <a:ea typeface="Georgia"/>
                          <a:cs typeface="Georgia"/>
                          <a:sym typeface="Georgia"/>
                        </a:rPr>
                        <a:t>Categorical</a:t>
                      </a:r>
                    </a:p>
                  </a:txBody>
                  <a:tcPr marL="9525" marR="9525" marT="9525" marB="0" anchor="ctr"/>
                </a:tc>
              </a:tr>
              <a:tr h="1056825">
                <a:tc>
                  <a:txBody>
                    <a:bodyPr/>
                    <a:lstStyle/>
                    <a:p>
                      <a:pPr marL="0" marR="0" lvl="0" indent="0" algn="ctr" rtl="0">
                        <a:lnSpc>
                          <a:spcPct val="100000"/>
                        </a:lnSpc>
                        <a:spcBef>
                          <a:spcPts val="0"/>
                        </a:spcBef>
                        <a:spcAft>
                          <a:spcPts val="0"/>
                        </a:spcAft>
                        <a:buClr>
                          <a:srgbClr val="000000"/>
                        </a:buClr>
                        <a:buSzPct val="25000"/>
                        <a:buFont typeface="Georgia"/>
                        <a:buNone/>
                      </a:pPr>
                      <a:r>
                        <a:rPr lang="en-US" sz="1400" b="1" i="0" u="none" strike="noStrike" cap="none">
                          <a:solidFill>
                            <a:srgbClr val="000000"/>
                          </a:solidFill>
                          <a:latin typeface="Georgia"/>
                          <a:ea typeface="Georgia"/>
                          <a:cs typeface="Georgia"/>
                          <a:sym typeface="Georgia"/>
                        </a:rPr>
                        <a:t>Numerical</a:t>
                      </a:r>
                    </a:p>
                  </a:txBody>
                  <a:tcPr marL="9525" marR="9525" marT="9525" marB="0" anchor="ctr"/>
                </a:tc>
                <a:tc>
                  <a:txBody>
                    <a:bodyPr/>
                    <a:lstStyle/>
                    <a:p>
                      <a:pPr marL="308610" marR="0" lvl="1" indent="-295910" algn="ctr" rtl="0">
                        <a:lnSpc>
                          <a:spcPct val="100000"/>
                        </a:lnSpc>
                        <a:spcBef>
                          <a:spcPts val="0"/>
                        </a:spcBef>
                        <a:spcAft>
                          <a:spcPts val="0"/>
                        </a:spcAft>
                        <a:buClr>
                          <a:srgbClr val="000000"/>
                        </a:buClr>
                        <a:buSzPct val="100000"/>
                        <a:buFont typeface="Arial"/>
                        <a:buChar char="•"/>
                      </a:pPr>
                      <a:r>
                        <a:rPr lang="en-US" sz="1400" b="0" i="0" u="none" strike="noStrike" cap="none">
                          <a:solidFill>
                            <a:srgbClr val="000000"/>
                          </a:solidFill>
                          <a:latin typeface="Georgia"/>
                          <a:ea typeface="Georgia"/>
                          <a:cs typeface="Georgia"/>
                          <a:sym typeface="Georgia"/>
                        </a:rPr>
                        <a:t>Correlation</a:t>
                      </a:r>
                    </a:p>
                  </a:txBody>
                  <a:tcPr marL="9525" marR="9525" marT="9525" marB="0" anchor="ctr"/>
                </a:tc>
                <a:tc>
                  <a:txBody>
                    <a:bodyPr/>
                    <a:lstStyle/>
                    <a:p>
                      <a:pPr marL="308610" marR="0" lvl="0" indent="-295910" algn="ctr" rtl="0">
                        <a:lnSpc>
                          <a:spcPct val="100000"/>
                        </a:lnSpc>
                        <a:spcBef>
                          <a:spcPts val="0"/>
                        </a:spcBef>
                        <a:spcAft>
                          <a:spcPts val="0"/>
                        </a:spcAft>
                        <a:buClr>
                          <a:srgbClr val="000000"/>
                        </a:buClr>
                        <a:buSzPct val="100000"/>
                        <a:buFont typeface="Arial"/>
                        <a:buChar char="•"/>
                      </a:pPr>
                      <a:r>
                        <a:rPr lang="en-US" sz="1400" b="0" i="0" u="none" strike="noStrike" cap="none">
                          <a:solidFill>
                            <a:srgbClr val="000000"/>
                          </a:solidFill>
                          <a:latin typeface="Georgia"/>
                          <a:ea typeface="Georgia"/>
                          <a:cs typeface="Georgia"/>
                          <a:sym typeface="Georgia"/>
                        </a:rPr>
                        <a:t>ANOVA / T-Test</a:t>
                      </a:r>
                    </a:p>
                  </a:txBody>
                  <a:tcPr marL="9525" marR="9525" marT="9525" marB="0" anchor="ctr"/>
                </a:tc>
              </a:tr>
              <a:tr h="1315375">
                <a:tc>
                  <a:txBody>
                    <a:bodyPr/>
                    <a:lstStyle/>
                    <a:p>
                      <a:pPr marL="0" marR="0" lvl="0" indent="0" algn="ctr" rtl="0">
                        <a:lnSpc>
                          <a:spcPct val="100000"/>
                        </a:lnSpc>
                        <a:spcBef>
                          <a:spcPts val="0"/>
                        </a:spcBef>
                        <a:spcAft>
                          <a:spcPts val="0"/>
                        </a:spcAft>
                        <a:buClr>
                          <a:srgbClr val="000000"/>
                        </a:buClr>
                        <a:buSzPct val="25000"/>
                        <a:buFont typeface="Georgia"/>
                        <a:buNone/>
                      </a:pPr>
                      <a:r>
                        <a:rPr lang="en-US" sz="1400" b="1" i="0" u="none" strike="noStrike" cap="none">
                          <a:solidFill>
                            <a:srgbClr val="000000"/>
                          </a:solidFill>
                          <a:latin typeface="Georgia"/>
                          <a:ea typeface="Georgia"/>
                          <a:cs typeface="Georgia"/>
                          <a:sym typeface="Georgia"/>
                        </a:rPr>
                        <a:t>Categorical</a:t>
                      </a:r>
                    </a:p>
                  </a:txBody>
                  <a:tcPr marL="9525" marR="9525" marT="9525" marB="0" anchor="ctr"/>
                </a:tc>
                <a:tc>
                  <a:txBody>
                    <a:bodyPr/>
                    <a:lstStyle/>
                    <a:p>
                      <a:pPr marL="308610" marR="0" lvl="0" indent="-295910" algn="ctr" rtl="0">
                        <a:lnSpc>
                          <a:spcPct val="100000"/>
                        </a:lnSpc>
                        <a:spcBef>
                          <a:spcPts val="0"/>
                        </a:spcBef>
                        <a:spcAft>
                          <a:spcPts val="0"/>
                        </a:spcAft>
                        <a:buClr>
                          <a:srgbClr val="000000"/>
                        </a:buClr>
                        <a:buSzPct val="100000"/>
                        <a:buFont typeface="Arial"/>
                        <a:buChar char="•"/>
                      </a:pPr>
                      <a:r>
                        <a:rPr lang="en-US" sz="1400" b="0" i="0" u="none" strike="noStrike" cap="none">
                          <a:solidFill>
                            <a:srgbClr val="000000"/>
                          </a:solidFill>
                          <a:latin typeface="Georgia"/>
                          <a:ea typeface="Georgia"/>
                          <a:cs typeface="Georgia"/>
                          <a:sym typeface="Georgia"/>
                        </a:rPr>
                        <a:t>ANOVA / T-Test</a:t>
                      </a:r>
                    </a:p>
                  </a:txBody>
                  <a:tcPr marL="9525" marR="9525" marT="9525" marB="0" anchor="ctr"/>
                </a:tc>
                <a:tc>
                  <a:txBody>
                    <a:bodyPr/>
                    <a:lstStyle/>
                    <a:p>
                      <a:pPr marL="308610" marR="0" lvl="0" indent="-295910" algn="ctr" rtl="0">
                        <a:lnSpc>
                          <a:spcPct val="100000"/>
                        </a:lnSpc>
                        <a:spcBef>
                          <a:spcPts val="0"/>
                        </a:spcBef>
                        <a:spcAft>
                          <a:spcPts val="0"/>
                        </a:spcAft>
                        <a:buClr>
                          <a:srgbClr val="000000"/>
                        </a:buClr>
                        <a:buSzPct val="100000"/>
                        <a:buFont typeface="Arial"/>
                        <a:buChar char="•"/>
                      </a:pPr>
                      <a:r>
                        <a:rPr lang="en-US" sz="1400" b="0" i="0" u="none" strike="noStrike" cap="none" dirty="0" smtClean="0">
                          <a:solidFill>
                            <a:srgbClr val="000000"/>
                          </a:solidFill>
                          <a:latin typeface="Georgia"/>
                          <a:ea typeface="Georgia"/>
                          <a:cs typeface="Georgia"/>
                          <a:sym typeface="Georgia"/>
                        </a:rPr>
                        <a:t>Chi-Squared </a:t>
                      </a:r>
                      <a:r>
                        <a:rPr lang="en-US" sz="1400" b="0" i="0" u="none" strike="noStrike" cap="none" dirty="0">
                          <a:solidFill>
                            <a:srgbClr val="000000"/>
                          </a:solidFill>
                          <a:latin typeface="Georgia"/>
                          <a:ea typeface="Georgia"/>
                          <a:cs typeface="Georgia"/>
                          <a:sym typeface="Georgia"/>
                        </a:rPr>
                        <a:t>Test</a:t>
                      </a:r>
                    </a:p>
                  </a:txBody>
                  <a:tcPr marL="9525" marR="9525" marT="9525" marB="0" anchor="ctr"/>
                </a:tc>
              </a:tr>
            </a:tbl>
          </a:graphicData>
        </a:graphic>
      </p:graphicFrame>
      <p:sp>
        <p:nvSpPr>
          <p:cNvPr id="381" name="Shape 381"/>
          <p:cNvSpPr/>
          <p:nvPr/>
        </p:nvSpPr>
        <p:spPr>
          <a:xfrm>
            <a:off x="3280701" y="3117850"/>
            <a:ext cx="304799" cy="3429000"/>
          </a:xfrm>
          <a:prstGeom prst="leftBrace">
            <a:avLst>
              <a:gd name="adj1" fmla="val 8333"/>
              <a:gd name="adj2" fmla="val 50000"/>
            </a:avLst>
          </a:prstGeom>
          <a:noFill/>
          <a:ln w="9525" cap="flat" cmpd="sng">
            <a:solidFill>
              <a:srgbClr val="0062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382" name="Shape 382"/>
          <p:cNvSpPr txBox="1"/>
          <p:nvPr/>
        </p:nvSpPr>
        <p:spPr>
          <a:xfrm rot="-5400000">
            <a:off x="976823" y="4786616"/>
            <a:ext cx="3756553" cy="36933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a:solidFill>
                  <a:srgbClr val="000000"/>
                </a:solidFill>
                <a:latin typeface="Arial"/>
                <a:ea typeface="Arial"/>
                <a:cs typeface="Arial"/>
                <a:sym typeface="Arial"/>
              </a:rPr>
              <a:t>Independent Variable Types</a:t>
            </a:r>
          </a:p>
        </p:txBody>
      </p:sp>
      <p:sp>
        <p:nvSpPr>
          <p:cNvPr id="383" name="Shape 383"/>
          <p:cNvSpPr/>
          <p:nvPr/>
        </p:nvSpPr>
        <p:spPr>
          <a:xfrm rot="5400000">
            <a:off x="7022885" y="816603"/>
            <a:ext cx="304799" cy="4114800"/>
          </a:xfrm>
          <a:prstGeom prst="leftBrace">
            <a:avLst>
              <a:gd name="adj1" fmla="val 8333"/>
              <a:gd name="adj2" fmla="val 50000"/>
            </a:avLst>
          </a:prstGeom>
          <a:noFill/>
          <a:ln w="9525" cap="flat" cmpd="sng">
            <a:solidFill>
              <a:srgbClr val="0062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384" name="Shape 384"/>
          <p:cNvSpPr txBox="1"/>
          <p:nvPr/>
        </p:nvSpPr>
        <p:spPr>
          <a:xfrm>
            <a:off x="5033301" y="2201003"/>
            <a:ext cx="4114800" cy="36933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a:solidFill>
                  <a:srgbClr val="000000"/>
                </a:solidFill>
                <a:latin typeface="Arial"/>
                <a:ea typeface="Arial"/>
                <a:cs typeface="Arial"/>
                <a:sym typeface="Arial"/>
              </a:rPr>
              <a:t>Response Variable Type</a:t>
            </a:r>
          </a:p>
        </p:txBody>
      </p:sp>
      <p:sp>
        <p:nvSpPr>
          <p:cNvPr id="385" name="Shape 385"/>
          <p:cNvSpPr txBox="1">
            <a:spLocks noGrp="1"/>
          </p:cNvSpPr>
          <p:nvPr>
            <p:ph type="body" idx="1"/>
          </p:nvPr>
        </p:nvSpPr>
        <p:spPr>
          <a:xfrm>
            <a:off x="650783" y="1449113"/>
            <a:ext cx="11734800" cy="533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US" sz="2400" b="0" i="0" u="none" strike="noStrike" cap="none">
                <a:solidFill>
                  <a:srgbClr val="000000"/>
                </a:solidFill>
                <a:latin typeface="Georgia"/>
                <a:ea typeface="Georgia"/>
                <a:cs typeface="Georgia"/>
                <a:sym typeface="Georgia"/>
              </a:rPr>
              <a:t>The chart below can help you determine which statistical tests to apply to your feature and response variables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INTRODUCTION</a:t>
            </a:r>
          </a:p>
        </p:txBody>
      </p:sp>
      <p:sp>
        <p:nvSpPr>
          <p:cNvPr id="391" name="Shape 391"/>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spcAft>
                <a:spcPts val="0"/>
              </a:spcAft>
              <a:buClr>
                <a:srgbClr val="000000"/>
              </a:buClr>
              <a:buFont typeface="Arial"/>
              <a:buNone/>
            </a:pPr>
            <a:endParaRPr sz="1400" b="0" i="0" u="none" strike="noStrike" cap="none">
              <a:solidFill>
                <a:srgbClr val="000000"/>
              </a:solidFill>
              <a:latin typeface="Oswald"/>
              <a:ea typeface="Oswald"/>
              <a:cs typeface="Oswald"/>
              <a:sym typeface="Oswald"/>
            </a:endParaRPr>
          </a:p>
          <a:p>
            <a:pPr marL="0" marR="0" lvl="0" indent="0" algn="l" rtl="0">
              <a:lnSpc>
                <a:spcPct val="88333"/>
              </a:lnSpc>
              <a:spcBef>
                <a:spcPts val="0"/>
              </a:spcBef>
              <a:spcAft>
                <a:spcPts val="0"/>
              </a:spcAft>
              <a:buClr>
                <a:srgbClr val="FFFFFF"/>
              </a:buClr>
              <a:buSzPct val="25000"/>
              <a:buFont typeface="Oswald"/>
              <a:buNone/>
            </a:pPr>
            <a:r>
              <a:rPr lang="en-US" sz="9600" b="1" i="0" u="none" strike="noStrike" cap="none">
                <a:solidFill>
                  <a:srgbClr val="FFFFFF"/>
                </a:solidFill>
                <a:latin typeface="Oswald"/>
                <a:ea typeface="Oswald"/>
                <a:cs typeface="Oswald"/>
                <a:sym typeface="Oswald"/>
              </a:rPr>
              <a:t>CORRELATION VS. CAUSATION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CORRELATION MATRICES AND COLINEARITY</a:t>
            </a:r>
          </a:p>
        </p:txBody>
      </p:sp>
      <p:sp>
        <p:nvSpPr>
          <p:cNvPr id="397" name="Shape 397"/>
          <p:cNvSpPr txBox="1">
            <a:spLocks noGrp="1"/>
          </p:cNvSpPr>
          <p:nvPr>
            <p:ph type="body" idx="1"/>
          </p:nvPr>
        </p:nvSpPr>
        <p:spPr>
          <a:xfrm>
            <a:off x="635000" y="1417250"/>
            <a:ext cx="11734800" cy="3809998"/>
          </a:xfrm>
          <a:prstGeom prst="rect">
            <a:avLst/>
          </a:prstGeom>
          <a:noFill/>
          <a:ln>
            <a:noFill/>
          </a:ln>
        </p:spPr>
        <p:txBody>
          <a:bodyPr lIns="0" tIns="0" rIns="0" bIns="0" anchor="t" anchorCtr="0">
            <a:noAutofit/>
          </a:bodyPr>
          <a:lstStyle/>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dirty="0" smtClean="0">
                <a:solidFill>
                  <a:srgbClr val="000000"/>
                </a:solidFill>
                <a:latin typeface="Georgia"/>
                <a:ea typeface="Georgia"/>
                <a:cs typeface="Georgia"/>
                <a:sym typeface="Georgia"/>
              </a:rPr>
              <a:t>Correlation </a:t>
            </a:r>
            <a:r>
              <a:rPr lang="en-US" sz="2800" b="0" i="0" u="none" strike="noStrike" cap="none" dirty="0">
                <a:solidFill>
                  <a:srgbClr val="000000"/>
                </a:solidFill>
                <a:latin typeface="Georgia"/>
                <a:ea typeface="Georgia"/>
                <a:cs typeface="Georgia"/>
                <a:sym typeface="Georgia"/>
              </a:rPr>
              <a:t>is particularly useful for quickly determining the association between several variables in a large dataset. Most often, this is represented as a </a:t>
            </a:r>
            <a:r>
              <a:rPr lang="en-US" sz="2800" b="1" i="0" u="none" strike="noStrike" cap="none" dirty="0">
                <a:solidFill>
                  <a:srgbClr val="000000"/>
                </a:solidFill>
                <a:latin typeface="Georgia"/>
                <a:ea typeface="Georgia"/>
                <a:cs typeface="Georgia"/>
                <a:sym typeface="Georgia"/>
              </a:rPr>
              <a:t>correlation matrix</a:t>
            </a:r>
            <a:r>
              <a:rPr lang="en-US" sz="2800" b="0" i="0" u="none" strike="noStrike" cap="none" dirty="0">
                <a:solidFill>
                  <a:srgbClr val="000000"/>
                </a:solidFill>
                <a:latin typeface="Georgia"/>
                <a:ea typeface="Georgia"/>
                <a:cs typeface="Georgia"/>
                <a:sym typeface="Georgia"/>
              </a:rPr>
              <a:t>.</a:t>
            </a:r>
          </a:p>
          <a:p>
            <a:pPr marL="203200" marR="0" lvl="0" indent="-203200" algn="l" rtl="0">
              <a:lnSpc>
                <a:spcPct val="100000"/>
              </a:lnSpc>
              <a:spcBef>
                <a:spcPts val="0"/>
              </a:spcBef>
              <a:spcAft>
                <a:spcPts val="0"/>
              </a:spcAft>
              <a:buClr>
                <a:srgbClr val="000000"/>
              </a:buClr>
              <a:buSzPct val="100000"/>
              <a:buFont typeface="Georgia"/>
              <a:buNone/>
            </a:pPr>
            <a:endParaRPr sz="2800" b="0" i="0"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None/>
            </a:pPr>
            <a:endParaRPr sz="2800" b="0" i="0"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None/>
            </a:pPr>
            <a:endParaRPr sz="2800" b="0" i="0"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None/>
            </a:pPr>
            <a:endParaRPr sz="2800" b="0" i="0"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None/>
            </a:pPr>
            <a:endParaRPr sz="2800" b="0" i="0"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None/>
            </a:pPr>
            <a:endParaRPr sz="2800" b="0" i="0"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None/>
            </a:pPr>
            <a:endParaRPr sz="2800" b="0" i="0"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dirty="0" smtClean="0">
                <a:solidFill>
                  <a:srgbClr val="000000"/>
                </a:solidFill>
                <a:latin typeface="Georgia"/>
                <a:ea typeface="Georgia"/>
                <a:cs typeface="Georgia"/>
                <a:sym typeface="Georgia"/>
              </a:rPr>
              <a:t>This </a:t>
            </a:r>
            <a:r>
              <a:rPr lang="en-US" sz="2800" b="0" i="0" u="none" strike="noStrike" cap="none" dirty="0">
                <a:solidFill>
                  <a:srgbClr val="000000"/>
                </a:solidFill>
                <a:latin typeface="Georgia"/>
                <a:ea typeface="Georgia"/>
                <a:cs typeface="Georgia"/>
                <a:sym typeface="Georgia"/>
              </a:rPr>
              <a:t>is also useful for identifying </a:t>
            </a:r>
            <a:r>
              <a:rPr lang="en-US" sz="2800" b="1" i="0" u="none" strike="noStrike" cap="none" dirty="0" err="1">
                <a:solidFill>
                  <a:srgbClr val="000000"/>
                </a:solidFill>
                <a:latin typeface="Georgia"/>
                <a:ea typeface="Georgia"/>
                <a:cs typeface="Georgia"/>
                <a:sym typeface="Georgia"/>
              </a:rPr>
              <a:t>collinearity</a:t>
            </a:r>
            <a:r>
              <a:rPr lang="en-US" sz="2800" b="0" i="0" u="none" strike="noStrike" cap="none" dirty="0">
                <a:solidFill>
                  <a:srgbClr val="000000"/>
                </a:solidFill>
                <a:latin typeface="Georgia"/>
                <a:ea typeface="Georgia"/>
                <a:cs typeface="Georgia"/>
                <a:sym typeface="Georgia"/>
              </a:rPr>
              <a:t> or a lack of independence between variables in a dataset which is key to avoid for many types of statistical models.</a:t>
            </a:r>
          </a:p>
          <a:p>
            <a:pPr marL="203200" marR="0" lvl="0" indent="-203200" algn="l" rtl="0">
              <a:lnSpc>
                <a:spcPct val="100000"/>
              </a:lnSpc>
              <a:spcBef>
                <a:spcPts val="0"/>
              </a:spcBef>
              <a:spcAft>
                <a:spcPts val="0"/>
              </a:spcAft>
              <a:buClr>
                <a:srgbClr val="000000"/>
              </a:buClr>
              <a:buSzPct val="100000"/>
              <a:buFont typeface="Georgia"/>
              <a:buNone/>
            </a:pPr>
            <a:endParaRPr sz="2800" b="1" i="0" u="none" strike="noStrike" cap="none" dirty="0">
              <a:solidFill>
                <a:srgbClr val="000000"/>
              </a:solidFill>
              <a:latin typeface="Georgia"/>
              <a:ea typeface="Georgia"/>
              <a:cs typeface="Georgia"/>
              <a:sym typeface="Georgia"/>
            </a:endParaRPr>
          </a:p>
          <a:p>
            <a:pPr marL="0" marR="0" lvl="0" indent="0" algn="l" rtl="0">
              <a:lnSpc>
                <a:spcPct val="100000"/>
              </a:lnSpc>
              <a:spcBef>
                <a:spcPts val="1000"/>
              </a:spcBef>
              <a:spcAft>
                <a:spcPts val="0"/>
              </a:spcAft>
              <a:buClr>
                <a:srgbClr val="000000"/>
              </a:buClr>
              <a:buSzPct val="25000"/>
              <a:buFont typeface="Arial"/>
              <a:buNone/>
            </a:pPr>
            <a:endParaRPr sz="2800" b="0" i="0" u="none" strike="noStrike" cap="none" dirty="0">
              <a:solidFill>
                <a:srgbClr val="000000"/>
              </a:solidFill>
              <a:latin typeface="Georgia"/>
              <a:ea typeface="Georgia"/>
              <a:cs typeface="Georgia"/>
              <a:sym typeface="Georgia"/>
            </a:endParaRPr>
          </a:p>
        </p:txBody>
      </p:sp>
      <p:grpSp>
        <p:nvGrpSpPr>
          <p:cNvPr id="398" name="Shape 398"/>
          <p:cNvGrpSpPr/>
          <p:nvPr/>
        </p:nvGrpSpPr>
        <p:grpSpPr>
          <a:xfrm>
            <a:off x="1667746" y="2849809"/>
            <a:ext cx="9669307" cy="2377439"/>
            <a:chOff x="640347" y="3675062"/>
            <a:chExt cx="11156892" cy="2743199"/>
          </a:xfrm>
        </p:grpSpPr>
        <p:pic>
          <p:nvPicPr>
            <p:cNvPr id="399" name="Shape 399"/>
            <p:cNvPicPr preferRelativeResize="0"/>
            <p:nvPr/>
          </p:nvPicPr>
          <p:blipFill rotWithShape="1">
            <a:blip r:embed="rId3">
              <a:alphaModFix/>
            </a:blip>
            <a:srcRect/>
            <a:stretch/>
          </p:blipFill>
          <p:spPr>
            <a:xfrm>
              <a:off x="640347" y="3675062"/>
              <a:ext cx="6690922" cy="2743199"/>
            </a:xfrm>
            <a:prstGeom prst="rect">
              <a:avLst/>
            </a:prstGeom>
            <a:noFill/>
            <a:ln>
              <a:noFill/>
            </a:ln>
          </p:spPr>
        </p:pic>
        <p:pic>
          <p:nvPicPr>
            <p:cNvPr id="400" name="Shape 400"/>
            <p:cNvPicPr preferRelativeResize="0"/>
            <p:nvPr/>
          </p:nvPicPr>
          <p:blipFill rotWithShape="1">
            <a:blip r:embed="rId4">
              <a:alphaModFix/>
            </a:blip>
            <a:srcRect/>
            <a:stretch/>
          </p:blipFill>
          <p:spPr>
            <a:xfrm>
              <a:off x="7950200" y="3675062"/>
              <a:ext cx="3847039" cy="2743199"/>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CAUSATION AND CORRELATION</a:t>
            </a:r>
          </a:p>
        </p:txBody>
      </p:sp>
      <p:sp>
        <p:nvSpPr>
          <p:cNvPr id="413" name="Shape 413"/>
          <p:cNvSpPr txBox="1">
            <a:spLocks noGrp="1"/>
          </p:cNvSpPr>
          <p:nvPr>
            <p:ph type="body" idx="1"/>
          </p:nvPr>
        </p:nvSpPr>
        <p:spPr>
          <a:xfrm>
            <a:off x="635000" y="1390430"/>
            <a:ext cx="11734800" cy="3809998"/>
          </a:xfrm>
          <a:prstGeom prst="rect">
            <a:avLst/>
          </a:prstGeom>
          <a:noFill/>
          <a:ln>
            <a:noFill/>
          </a:ln>
        </p:spPr>
        <p:txBody>
          <a:bodyPr lIns="0" tIns="0" rIns="0" bIns="0" anchor="t" anchorCtr="0">
            <a:noAutofit/>
          </a:bodyPr>
          <a:lstStyle/>
          <a:p>
            <a:pPr marL="203200" indent="-203200">
              <a:buSzPct val="100000"/>
              <a:buFont typeface="Georgia"/>
              <a:buChar char="‣"/>
            </a:pPr>
            <a:r>
              <a:rPr lang="en-US" sz="2600" b="1" i="1" dirty="0" smtClean="0">
                <a:solidFill>
                  <a:schemeClr val="dk1"/>
                </a:solidFill>
                <a:latin typeface="Georgia"/>
                <a:ea typeface="Georgia"/>
                <a:cs typeface="Georgia"/>
                <a:sym typeface="Georgia"/>
              </a:rPr>
              <a:t>Correlation </a:t>
            </a:r>
            <a:r>
              <a:rPr lang="en-US" sz="2600" b="1" i="1" dirty="0">
                <a:solidFill>
                  <a:schemeClr val="dk1"/>
                </a:solidFill>
                <a:latin typeface="Georgia"/>
                <a:ea typeface="Georgia"/>
                <a:cs typeface="Georgia"/>
                <a:sym typeface="Georgia"/>
              </a:rPr>
              <a:t>does not equal causation.</a:t>
            </a:r>
            <a:r>
              <a:rPr lang="en-US" sz="2600" i="1" dirty="0">
                <a:solidFill>
                  <a:schemeClr val="dk1"/>
                </a:solidFill>
                <a:latin typeface="Georgia"/>
                <a:ea typeface="Georgia"/>
                <a:cs typeface="Georgia"/>
                <a:sym typeface="Georgia"/>
              </a:rPr>
              <a:t> </a:t>
            </a:r>
            <a:r>
              <a:rPr lang="en-US" sz="2600" dirty="0">
                <a:latin typeface="Georgia"/>
                <a:ea typeface="Georgia"/>
                <a:cs typeface="Georgia"/>
                <a:sym typeface="Georgia"/>
              </a:rPr>
              <a:t>It is simply a measure of association. </a:t>
            </a:r>
            <a:endParaRPr lang="en-US" sz="2600" dirty="0" smtClean="0">
              <a:latin typeface="Georgia"/>
              <a:ea typeface="Georgia"/>
              <a:cs typeface="Georgia"/>
              <a:sym typeface="Georgia"/>
            </a:endParaRPr>
          </a:p>
          <a:p>
            <a:pPr marL="203200" indent="-203200">
              <a:buSzPct val="100000"/>
              <a:buFont typeface="Georgia"/>
              <a:buChar char="‣"/>
            </a:pPr>
            <a:endParaRPr lang="en-US" sz="2600" dirty="0">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600" b="0" i="0" u="none" strike="noStrike" cap="none" dirty="0" smtClean="0">
                <a:solidFill>
                  <a:srgbClr val="000000"/>
                </a:solidFill>
                <a:latin typeface="Georgia"/>
                <a:ea typeface="Georgia"/>
                <a:cs typeface="Georgia"/>
                <a:sym typeface="Georgia"/>
              </a:rPr>
              <a:t>There </a:t>
            </a:r>
            <a:r>
              <a:rPr lang="en-US" sz="2600" b="0" i="0" u="none" strike="noStrike" cap="none" dirty="0">
                <a:solidFill>
                  <a:srgbClr val="000000"/>
                </a:solidFill>
                <a:latin typeface="Georgia"/>
                <a:ea typeface="Georgia"/>
                <a:cs typeface="Georgia"/>
                <a:sym typeface="Georgia"/>
              </a:rPr>
              <a:t>is also often a lack of understanding of the difference between </a:t>
            </a:r>
            <a:r>
              <a:rPr lang="en-US" sz="2600" b="0" i="1" u="none" strike="noStrike" cap="none" dirty="0">
                <a:solidFill>
                  <a:srgbClr val="000000"/>
                </a:solidFill>
                <a:latin typeface="Georgia"/>
                <a:ea typeface="Georgia"/>
                <a:cs typeface="Georgia"/>
                <a:sym typeface="Georgia"/>
              </a:rPr>
              <a:t>causation</a:t>
            </a:r>
            <a:r>
              <a:rPr lang="en-US" sz="2600" b="0" i="0" u="none" strike="noStrike" cap="none" dirty="0">
                <a:solidFill>
                  <a:srgbClr val="000000"/>
                </a:solidFill>
                <a:latin typeface="Georgia"/>
                <a:ea typeface="Georgia"/>
                <a:cs typeface="Georgia"/>
                <a:sym typeface="Georgia"/>
              </a:rPr>
              <a:t> and </a:t>
            </a:r>
            <a:r>
              <a:rPr lang="en-US" sz="2600" b="0" i="1" u="none" strike="noStrike" cap="none" dirty="0">
                <a:solidFill>
                  <a:srgbClr val="000000"/>
                </a:solidFill>
                <a:latin typeface="Georgia"/>
                <a:ea typeface="Georgia"/>
                <a:cs typeface="Georgia"/>
                <a:sym typeface="Georgia"/>
              </a:rPr>
              <a:t>correlation</a:t>
            </a:r>
            <a:r>
              <a:rPr lang="en-US" sz="2600" b="0" i="0" u="none" strike="noStrike" cap="none" dirty="0">
                <a:solidFill>
                  <a:srgbClr val="000000"/>
                </a:solidFill>
                <a:latin typeface="Georgia"/>
                <a:ea typeface="Georgia"/>
                <a:cs typeface="Georgia"/>
                <a:sym typeface="Georgia"/>
              </a:rPr>
              <a:t>.</a:t>
            </a:r>
          </a:p>
          <a:p>
            <a:pPr marL="0" marR="0" lvl="0" indent="0" algn="l" rtl="0">
              <a:lnSpc>
                <a:spcPct val="100000"/>
              </a:lnSpc>
              <a:spcBef>
                <a:spcPts val="0"/>
              </a:spcBef>
              <a:spcAft>
                <a:spcPts val="0"/>
              </a:spcAft>
              <a:buClr>
                <a:srgbClr val="000000"/>
              </a:buClr>
              <a:buSzPct val="25000"/>
              <a:buFont typeface="Arial"/>
              <a:buNone/>
            </a:pPr>
            <a:endParaRPr sz="2600" b="0" i="0"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600" b="0" i="0" u="none" strike="noStrike" cap="none" dirty="0">
                <a:solidFill>
                  <a:srgbClr val="000000"/>
                </a:solidFill>
                <a:latin typeface="Georgia"/>
                <a:ea typeface="Georgia"/>
                <a:cs typeface="Georgia"/>
                <a:sym typeface="Georgia"/>
              </a:rPr>
              <a:t>Understanding this difference is critical in the data science workflow, especially when </a:t>
            </a:r>
            <a:r>
              <a:rPr lang="en-US" sz="2600" b="1" i="0" u="none" strike="noStrike" cap="none" dirty="0">
                <a:solidFill>
                  <a:srgbClr val="000000"/>
                </a:solidFill>
                <a:latin typeface="Georgia"/>
                <a:ea typeface="Georgia"/>
                <a:cs typeface="Georgia"/>
                <a:sym typeface="Georgia"/>
              </a:rPr>
              <a:t>Identifying</a:t>
            </a:r>
            <a:r>
              <a:rPr lang="en-US" sz="2600" b="0" i="0" u="none" strike="noStrike" cap="none" dirty="0">
                <a:solidFill>
                  <a:srgbClr val="000000"/>
                </a:solidFill>
                <a:latin typeface="Georgia"/>
                <a:ea typeface="Georgia"/>
                <a:cs typeface="Georgia"/>
                <a:sym typeface="Georgia"/>
              </a:rPr>
              <a:t> and </a:t>
            </a:r>
            <a:r>
              <a:rPr lang="en-US" sz="2600" b="1" i="0" u="none" strike="noStrike" cap="none" dirty="0">
                <a:solidFill>
                  <a:srgbClr val="000000"/>
                </a:solidFill>
                <a:latin typeface="Georgia"/>
                <a:ea typeface="Georgia"/>
                <a:cs typeface="Georgia"/>
                <a:sym typeface="Georgia"/>
              </a:rPr>
              <a:t>Acquiring</a:t>
            </a:r>
            <a:r>
              <a:rPr lang="en-US" sz="2600" b="0" i="0" u="none" strike="noStrike" cap="none" dirty="0">
                <a:solidFill>
                  <a:srgbClr val="000000"/>
                </a:solidFill>
                <a:latin typeface="Georgia"/>
                <a:ea typeface="Georgia"/>
                <a:cs typeface="Georgia"/>
                <a:sym typeface="Georgia"/>
              </a:rPr>
              <a:t> data.</a:t>
            </a:r>
          </a:p>
          <a:p>
            <a:pPr marL="0" marR="0" lvl="0" indent="0" algn="l" rtl="0">
              <a:lnSpc>
                <a:spcPct val="100000"/>
              </a:lnSpc>
              <a:spcBef>
                <a:spcPts val="0"/>
              </a:spcBef>
              <a:spcAft>
                <a:spcPts val="0"/>
              </a:spcAft>
              <a:buClr>
                <a:srgbClr val="000000"/>
              </a:buClr>
              <a:buSzPct val="25000"/>
              <a:buFont typeface="Arial"/>
              <a:buNone/>
            </a:pPr>
            <a:endParaRPr sz="2600" b="0" i="0"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600" b="0" i="0" u="none" strike="noStrike" cap="none" dirty="0">
                <a:solidFill>
                  <a:srgbClr val="000000"/>
                </a:solidFill>
                <a:latin typeface="Georgia"/>
                <a:ea typeface="Georgia"/>
                <a:cs typeface="Georgia"/>
                <a:sym typeface="Georgia"/>
              </a:rPr>
              <a:t>Additionally, this comes up when we </a:t>
            </a:r>
            <a:r>
              <a:rPr lang="en-US" sz="2600" b="1" i="0" u="none" strike="noStrike" cap="none" dirty="0">
                <a:solidFill>
                  <a:srgbClr val="000000"/>
                </a:solidFill>
                <a:latin typeface="Georgia"/>
                <a:ea typeface="Georgia"/>
                <a:cs typeface="Georgia"/>
                <a:sym typeface="Georgia"/>
              </a:rPr>
              <a:t>Present</a:t>
            </a:r>
            <a:r>
              <a:rPr lang="en-US" sz="2600" b="0" i="0" u="none" strike="noStrike" cap="none" dirty="0">
                <a:solidFill>
                  <a:srgbClr val="000000"/>
                </a:solidFill>
                <a:latin typeface="Georgia"/>
                <a:ea typeface="Georgia"/>
                <a:cs typeface="Georgia"/>
                <a:sym typeface="Georgia"/>
              </a:rPr>
              <a:t> our results to stakeholders as we don’t want to overstate what our model measures.</a:t>
            </a:r>
          </a:p>
          <a:p>
            <a:pPr marL="863600" marR="0" lvl="1" indent="-266700" algn="l" rtl="0">
              <a:lnSpc>
                <a:spcPct val="100000"/>
              </a:lnSpc>
              <a:spcBef>
                <a:spcPts val="0"/>
              </a:spcBef>
              <a:spcAft>
                <a:spcPts val="0"/>
              </a:spcAft>
              <a:buClr>
                <a:srgbClr val="000000"/>
              </a:buClr>
              <a:buSzPct val="100000"/>
              <a:buFont typeface="Georgia"/>
              <a:buNone/>
            </a:pPr>
            <a:endParaRPr sz="2600" b="0" i="0" u="none" strike="noStrike" cap="none" dirty="0">
              <a:solidFill>
                <a:srgbClr val="000000"/>
              </a:solidFill>
              <a:latin typeface="Georgia"/>
              <a:ea typeface="Georgia"/>
              <a:cs typeface="Georgia"/>
              <a:sym typeface="Georgia"/>
            </a:endParaRPr>
          </a:p>
          <a:p>
            <a:pPr marL="863600" marR="0" lvl="1" indent="-266700" algn="l" rtl="0">
              <a:lnSpc>
                <a:spcPct val="100000"/>
              </a:lnSpc>
              <a:spcBef>
                <a:spcPts val="0"/>
              </a:spcBef>
              <a:spcAft>
                <a:spcPts val="0"/>
              </a:spcAft>
              <a:buClr>
                <a:srgbClr val="000000"/>
              </a:buClr>
              <a:buSzPct val="100000"/>
              <a:buFont typeface="Georgia"/>
              <a:buChar char="‣"/>
            </a:pPr>
            <a:r>
              <a:rPr lang="en-US" sz="2600" b="0" i="0" u="none" strike="noStrike" cap="none" dirty="0">
                <a:solidFill>
                  <a:srgbClr val="000000"/>
                </a:solidFill>
                <a:latin typeface="Georgia"/>
                <a:ea typeface="Georgia"/>
                <a:cs typeface="Georgia"/>
                <a:sym typeface="Georgia"/>
              </a:rPr>
              <a:t>Be careful not to say “caused” when you really mean “associated” or “coincided with.”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LECTURE</a:t>
            </a:r>
          </a:p>
        </p:txBody>
      </p:sp>
      <p:sp>
        <p:nvSpPr>
          <p:cNvPr id="419" name="Shape 419"/>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spcAft>
                <a:spcPts val="0"/>
              </a:spcAft>
              <a:buClr>
                <a:srgbClr val="FFFFFF"/>
              </a:buClr>
              <a:buSzPct val="25000"/>
              <a:buFont typeface="Oswald"/>
              <a:buNone/>
            </a:pPr>
            <a:r>
              <a:rPr lang="en-US" sz="9600" b="1" i="0" u="none" strike="noStrike" cap="none">
                <a:solidFill>
                  <a:srgbClr val="FFFFFF"/>
                </a:solidFill>
                <a:latin typeface="Oswald"/>
                <a:ea typeface="Oswald"/>
                <a:cs typeface="Oswald"/>
                <a:sym typeface="Oswald"/>
              </a:rPr>
              <a:t>WHAT IS CAUSATION?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CAUSAL CRITERIA</a:t>
            </a:r>
          </a:p>
        </p:txBody>
      </p:sp>
      <p:sp>
        <p:nvSpPr>
          <p:cNvPr id="425" name="Shape 425"/>
          <p:cNvSpPr txBox="1">
            <a:spLocks noGrp="1"/>
          </p:cNvSpPr>
          <p:nvPr>
            <p:ph type="body" idx="1"/>
          </p:nvPr>
        </p:nvSpPr>
        <p:spPr>
          <a:xfrm>
            <a:off x="635006" y="1292775"/>
            <a:ext cx="11734800" cy="380999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Causal criteria is one approach to assessing causal relationships. However, it’s </a:t>
            </a:r>
            <a:r>
              <a:rPr lang="en-US" sz="2800" b="1" i="1" u="none" strike="noStrike" cap="none">
                <a:solidFill>
                  <a:srgbClr val="000000"/>
                </a:solidFill>
                <a:latin typeface="Georgia"/>
                <a:ea typeface="Georgia"/>
                <a:cs typeface="Georgia"/>
                <a:sym typeface="Georgia"/>
              </a:rPr>
              <a:t>very hard to define </a:t>
            </a:r>
            <a:r>
              <a:rPr lang="en-US" sz="2800" b="0" i="0" u="none" strike="noStrike" cap="none">
                <a:solidFill>
                  <a:srgbClr val="000000"/>
                </a:solidFill>
                <a:latin typeface="Georgia"/>
                <a:ea typeface="Georgia"/>
                <a:cs typeface="Georgia"/>
                <a:sym typeface="Georgia"/>
              </a:rPr>
              <a:t>universal causal criteria.</a:t>
            </a:r>
          </a:p>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One attempt that is commonly used in the medical field is based on work by Bradford Hill.</a:t>
            </a:r>
          </a:p>
          <a:p>
            <a:pPr marL="0" marR="0" lvl="0" indent="0" algn="l" rtl="0">
              <a:lnSpc>
                <a:spcPct val="100000"/>
              </a:lnSpc>
              <a:spcBef>
                <a:spcPts val="100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p:txBody>
      </p:sp>
      <p:pic>
        <p:nvPicPr>
          <p:cNvPr id="426" name="Shape 426"/>
          <p:cNvPicPr preferRelativeResize="0"/>
          <p:nvPr/>
        </p:nvPicPr>
        <p:blipFill rotWithShape="1">
          <a:blip r:embed="rId3">
            <a:alphaModFix/>
          </a:blip>
          <a:srcRect/>
          <a:stretch/>
        </p:blipFill>
        <p:spPr>
          <a:xfrm>
            <a:off x="5285819" y="3825769"/>
            <a:ext cx="2433161" cy="33213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STATISTICS FUNDAMENTALS, PART 2</a:t>
            </a:r>
          </a:p>
        </p:txBody>
      </p:sp>
      <p:pic>
        <p:nvPicPr>
          <p:cNvPr id="218" name="Shape 218"/>
          <p:cNvPicPr preferRelativeResize="0"/>
          <p:nvPr/>
        </p:nvPicPr>
        <p:blipFill rotWithShape="1">
          <a:blip r:embed="rId3">
            <a:alphaModFix/>
          </a:blip>
          <a:srcRect/>
          <a:stretch/>
        </p:blipFill>
        <p:spPr>
          <a:xfrm>
            <a:off x="187400" y="1517650"/>
            <a:ext cx="12630000" cy="3895499"/>
          </a:xfrm>
          <a:prstGeom prst="rect">
            <a:avLst/>
          </a:prstGeom>
          <a:noFill/>
          <a:ln>
            <a:noFill/>
          </a:ln>
        </p:spPr>
      </p:pic>
      <p:sp>
        <p:nvSpPr>
          <p:cNvPr id="219" name="Shape 219"/>
          <p:cNvSpPr/>
          <p:nvPr/>
        </p:nvSpPr>
        <p:spPr>
          <a:xfrm rot="5400000">
            <a:off x="4738625" y="3563875"/>
            <a:ext cx="327149" cy="4419599"/>
          </a:xfrm>
          <a:prstGeom prst="rightBrace">
            <a:avLst>
              <a:gd name="adj1" fmla="val 8333"/>
              <a:gd name="adj2" fmla="val 50000"/>
            </a:avLst>
          </a:prstGeom>
          <a:noFill/>
          <a:ln w="9525" cap="flat" cmpd="sng">
            <a:solidFill>
              <a:srgbClr val="0062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220" name="Shape 220"/>
          <p:cNvSpPr txBox="1"/>
          <p:nvPr/>
        </p:nvSpPr>
        <p:spPr>
          <a:xfrm>
            <a:off x="3225800" y="6089650"/>
            <a:ext cx="3429000" cy="40010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000" b="1" i="0" u="none" strike="noStrike" cap="none">
                <a:solidFill>
                  <a:srgbClr val="000000"/>
                </a:solidFill>
                <a:latin typeface="Arial"/>
                <a:ea typeface="Arial"/>
                <a:cs typeface="Arial"/>
                <a:sym typeface="Arial"/>
              </a:rPr>
              <a:t>We are here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CAUSAL CRITERIA</a:t>
            </a:r>
          </a:p>
        </p:txBody>
      </p:sp>
      <p:graphicFrame>
        <p:nvGraphicFramePr>
          <p:cNvPr id="432" name="Shape 432"/>
          <p:cNvGraphicFramePr/>
          <p:nvPr>
            <p:extLst>
              <p:ext uri="{D42A27DB-BD31-4B8C-83A1-F6EECF244321}">
                <p14:modId xmlns:p14="http://schemas.microsoft.com/office/powerpoint/2010/main" val="4088655800"/>
              </p:ext>
            </p:extLst>
          </p:nvPr>
        </p:nvGraphicFramePr>
        <p:xfrm>
          <a:off x="635000" y="1359389"/>
          <a:ext cx="11734800" cy="5594450"/>
        </p:xfrm>
        <a:graphic>
          <a:graphicData uri="http://schemas.openxmlformats.org/drawingml/2006/table">
            <a:tbl>
              <a:tblPr firstRow="1" bandRow="1">
                <a:noFill/>
                <a:tableStyleId>{28EBC573-C693-4DB1-808D-F7AC80FD0EA9}</a:tableStyleId>
              </a:tblPr>
              <a:tblGrid>
                <a:gridCol w="3581400"/>
                <a:gridCol w="8153400"/>
              </a:tblGrid>
              <a:tr h="557575">
                <a:tc>
                  <a:txBody>
                    <a:bodyPr/>
                    <a:lstStyle/>
                    <a:p>
                      <a:pPr marL="0" marR="0" lvl="0" indent="0" algn="ctr" rtl="0">
                        <a:lnSpc>
                          <a:spcPct val="100000"/>
                        </a:lnSpc>
                        <a:spcBef>
                          <a:spcPts val="0"/>
                        </a:spcBef>
                        <a:spcAft>
                          <a:spcPts val="0"/>
                        </a:spcAft>
                        <a:buClr>
                          <a:srgbClr val="000000"/>
                        </a:buClr>
                        <a:buSzPct val="25000"/>
                        <a:buFont typeface="Georgia"/>
                        <a:buNone/>
                      </a:pPr>
                      <a:r>
                        <a:rPr lang="en-US" sz="2400" u="none" strike="noStrike" cap="none" dirty="0">
                          <a:latin typeface="Georgia"/>
                          <a:ea typeface="Georgia"/>
                          <a:cs typeface="Georgia"/>
                          <a:sym typeface="Georgia"/>
                        </a:rPr>
                        <a:t>Criteria</a:t>
                      </a:r>
                    </a:p>
                  </a:txBody>
                  <a:tcPr marL="91450" marR="91450" marT="45725" marB="45725"/>
                </a:tc>
                <a:tc>
                  <a:txBody>
                    <a:bodyPr/>
                    <a:lstStyle/>
                    <a:p>
                      <a:pPr marL="0" marR="0" lvl="0" indent="0" algn="ctr" rtl="0">
                        <a:lnSpc>
                          <a:spcPct val="100000"/>
                        </a:lnSpc>
                        <a:spcBef>
                          <a:spcPts val="0"/>
                        </a:spcBef>
                        <a:spcAft>
                          <a:spcPts val="0"/>
                        </a:spcAft>
                        <a:buClr>
                          <a:srgbClr val="000000"/>
                        </a:buClr>
                        <a:buSzPct val="25000"/>
                        <a:buFont typeface="Georgia"/>
                        <a:buNone/>
                      </a:pPr>
                      <a:r>
                        <a:rPr lang="en-US" sz="2400" u="none" strike="noStrike" cap="none">
                          <a:latin typeface="Georgia"/>
                          <a:ea typeface="Georgia"/>
                          <a:cs typeface="Georgia"/>
                          <a:sym typeface="Georgia"/>
                        </a:rPr>
                        <a:t>Description</a:t>
                      </a:r>
                    </a:p>
                  </a:txBody>
                  <a:tcPr marL="91450" marR="91450" marT="45725" marB="45725"/>
                </a:tc>
              </a:tr>
              <a:tr h="755075">
                <a:tc>
                  <a:txBody>
                    <a:bodyPr/>
                    <a:lstStyle/>
                    <a:p>
                      <a:pPr marL="0" marR="0" lvl="0" indent="0" algn="ctr" rtl="0">
                        <a:lnSpc>
                          <a:spcPct val="100000"/>
                        </a:lnSpc>
                        <a:spcBef>
                          <a:spcPts val="0"/>
                        </a:spcBef>
                        <a:spcAft>
                          <a:spcPts val="0"/>
                        </a:spcAft>
                        <a:buClr>
                          <a:srgbClr val="000000"/>
                        </a:buClr>
                        <a:buSzPct val="25000"/>
                        <a:buFont typeface="Georgia"/>
                        <a:buNone/>
                      </a:pPr>
                      <a:r>
                        <a:rPr lang="en-US" sz="2000" u="none" strike="noStrike" cap="none">
                          <a:latin typeface="Georgia"/>
                          <a:ea typeface="Georgia"/>
                          <a:cs typeface="Georgia"/>
                          <a:sym typeface="Georgia"/>
                        </a:rPr>
                        <a:t>Strength of association</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Is there a strong association between the predictor and outcome variables?</a:t>
                      </a:r>
                    </a:p>
                  </a:txBody>
                  <a:tcPr marL="9525" marR="9525" marT="9525" marB="0" anchor="ctr"/>
                </a:tc>
              </a:tr>
              <a:tr h="383350">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Consistency</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Does the association remain under different or varying circumstances?</a:t>
                      </a:r>
                    </a:p>
                  </a:txBody>
                  <a:tcPr marL="9525" marR="9525" marT="9525" marB="0" anchor="ctr"/>
                </a:tc>
              </a:tr>
              <a:tr h="755075">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Specificity</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dirty="0">
                          <a:solidFill>
                            <a:srgbClr val="000000"/>
                          </a:solidFill>
                          <a:latin typeface="Georgia"/>
                          <a:ea typeface="Georgia"/>
                          <a:cs typeface="Georgia"/>
                          <a:sym typeface="Georgia"/>
                        </a:rPr>
                        <a:t>Is the predictor variable </a:t>
                      </a:r>
                      <a:r>
                        <a:rPr lang="en-US" sz="2000" b="0" i="0" u="none" strike="noStrike" cap="none" dirty="0" smtClean="0">
                          <a:solidFill>
                            <a:srgbClr val="000000"/>
                          </a:solidFill>
                          <a:latin typeface="Georgia"/>
                          <a:ea typeface="Georgia"/>
                          <a:cs typeface="Georgia"/>
                          <a:sym typeface="Georgia"/>
                        </a:rPr>
                        <a:t>causing </a:t>
                      </a:r>
                      <a:r>
                        <a:rPr lang="en-US" sz="2000" b="0" i="0" u="none" strike="noStrike" cap="none" dirty="0">
                          <a:solidFill>
                            <a:srgbClr val="000000"/>
                          </a:solidFill>
                          <a:latin typeface="Georgia"/>
                          <a:ea typeface="Georgia"/>
                          <a:cs typeface="Georgia"/>
                          <a:sym typeface="Georgia"/>
                        </a:rPr>
                        <a:t>the observed effect? Could there potentially be other variables involved?</a:t>
                      </a:r>
                    </a:p>
                  </a:txBody>
                  <a:tcPr marL="9525" marR="9525" marT="9525" marB="0" anchor="ctr"/>
                </a:tc>
              </a:tr>
              <a:tr h="603225">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Temporality</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Does the predictor variable precede (or come before) the outcome variable?</a:t>
                      </a:r>
                    </a:p>
                  </a:txBody>
                  <a:tcPr marL="9525" marR="9525" marT="9525" marB="0" anchor="ctr"/>
                </a:tc>
              </a:tr>
              <a:tr h="603225">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Dose Response Relationship</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Does an increase in the predictor variable increase the effect on the outcome variable?</a:t>
                      </a:r>
                    </a:p>
                  </a:txBody>
                  <a:tcPr marL="9525" marR="9525" marT="9525" marB="0" anchor="ctr"/>
                </a:tc>
              </a:tr>
              <a:tr h="383350">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Plausibility</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Does this relationship make sense? Would someone else believe it?</a:t>
                      </a:r>
                    </a:p>
                  </a:txBody>
                  <a:tcPr marL="9525" marR="9525" marT="9525" marB="0" anchor="ctr"/>
                </a:tc>
              </a:tr>
              <a:tr h="755075">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Coherence</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Is this result consistent with similar studies of the predictor and outcome variables?</a:t>
                      </a:r>
                    </a:p>
                  </a:txBody>
                  <a:tcPr marL="9525" marR="9525" marT="9525" marB="0" anchor="ctr"/>
                </a:tc>
              </a:tr>
              <a:tr h="383350">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Experiment</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Was the evidence obtained from a properly designed experiment?</a:t>
                      </a:r>
                    </a:p>
                  </a:txBody>
                  <a:tcPr marL="9525" marR="9525" marT="9525" marB="0" anchor="ctr"/>
                </a:tc>
              </a:tr>
              <a:tr h="383350">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Analogy</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dirty="0">
                          <a:solidFill>
                            <a:srgbClr val="000000"/>
                          </a:solidFill>
                          <a:latin typeface="Georgia"/>
                          <a:ea typeface="Georgia"/>
                          <a:cs typeface="Georgia"/>
                          <a:sym typeface="Georgia"/>
                        </a:rPr>
                        <a:t>Is there a similar association found in an adjacent subject area?</a:t>
                      </a:r>
                    </a:p>
                  </a:txBody>
                  <a:tcPr marL="9525" marR="9525" marT="9525" marB="0"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CAUSAL CRITERIA EXAMPLE</a:t>
            </a:r>
          </a:p>
        </p:txBody>
      </p:sp>
      <p:graphicFrame>
        <p:nvGraphicFramePr>
          <p:cNvPr id="438" name="Shape 438"/>
          <p:cNvGraphicFramePr/>
          <p:nvPr/>
        </p:nvGraphicFramePr>
        <p:xfrm>
          <a:off x="635000" y="1441450"/>
          <a:ext cx="11734800" cy="4382850"/>
        </p:xfrm>
        <a:graphic>
          <a:graphicData uri="http://schemas.openxmlformats.org/drawingml/2006/table">
            <a:tbl>
              <a:tblPr firstRow="1" bandRow="1">
                <a:noFill/>
                <a:tableStyleId>{28EBC573-C693-4DB1-808D-F7AC80FD0EA9}</a:tableStyleId>
              </a:tblPr>
              <a:tblGrid>
                <a:gridCol w="3581400"/>
                <a:gridCol w="8153400"/>
              </a:tblGrid>
              <a:tr h="557575">
                <a:tc>
                  <a:txBody>
                    <a:bodyPr/>
                    <a:lstStyle/>
                    <a:p>
                      <a:pPr marL="0" marR="0" lvl="0" indent="0" algn="ctr" rtl="0">
                        <a:lnSpc>
                          <a:spcPct val="100000"/>
                        </a:lnSpc>
                        <a:spcBef>
                          <a:spcPts val="0"/>
                        </a:spcBef>
                        <a:spcAft>
                          <a:spcPts val="0"/>
                        </a:spcAft>
                        <a:buClr>
                          <a:srgbClr val="000000"/>
                        </a:buClr>
                        <a:buSzPct val="25000"/>
                        <a:buFont typeface="Georgia"/>
                        <a:buNone/>
                      </a:pPr>
                      <a:r>
                        <a:rPr lang="en-US" sz="2400" u="none" strike="noStrike" cap="none">
                          <a:latin typeface="Georgia"/>
                          <a:ea typeface="Georgia"/>
                          <a:cs typeface="Georgia"/>
                          <a:sym typeface="Georgia"/>
                        </a:rPr>
                        <a:t>Criteria</a:t>
                      </a:r>
                    </a:p>
                  </a:txBody>
                  <a:tcPr marL="91450" marR="91450" marT="45725" marB="45725"/>
                </a:tc>
                <a:tc>
                  <a:txBody>
                    <a:bodyPr/>
                    <a:lstStyle/>
                    <a:p>
                      <a:pPr marL="0" marR="0" lvl="0" indent="0" algn="ctr" rtl="0">
                        <a:lnSpc>
                          <a:spcPct val="100000"/>
                        </a:lnSpc>
                        <a:spcBef>
                          <a:spcPts val="0"/>
                        </a:spcBef>
                        <a:spcAft>
                          <a:spcPts val="0"/>
                        </a:spcAft>
                        <a:buClr>
                          <a:srgbClr val="000000"/>
                        </a:buClr>
                        <a:buSzPct val="25000"/>
                        <a:buFont typeface="Georgia"/>
                        <a:buNone/>
                      </a:pPr>
                      <a:r>
                        <a:rPr lang="en-US" sz="2400" u="none" strike="noStrike" cap="none">
                          <a:latin typeface="Georgia"/>
                          <a:ea typeface="Georgia"/>
                          <a:cs typeface="Georgia"/>
                          <a:sym typeface="Georgia"/>
                        </a:rPr>
                        <a:t>Example Description</a:t>
                      </a:r>
                    </a:p>
                  </a:txBody>
                  <a:tcPr marL="91450" marR="91450" marT="45725" marB="45725"/>
                </a:tc>
              </a:tr>
              <a:tr h="755075">
                <a:tc>
                  <a:txBody>
                    <a:bodyPr/>
                    <a:lstStyle/>
                    <a:p>
                      <a:pPr marL="0" marR="0" lvl="0" indent="0" algn="ctr" rtl="0">
                        <a:lnSpc>
                          <a:spcPct val="100000"/>
                        </a:lnSpc>
                        <a:spcBef>
                          <a:spcPts val="0"/>
                        </a:spcBef>
                        <a:spcAft>
                          <a:spcPts val="0"/>
                        </a:spcAft>
                        <a:buClr>
                          <a:srgbClr val="000000"/>
                        </a:buClr>
                        <a:buSzPct val="25000"/>
                        <a:buFont typeface="Georgia"/>
                        <a:buNone/>
                      </a:pPr>
                      <a:r>
                        <a:rPr lang="en-US" sz="2000" u="none" strike="noStrike" cap="none">
                          <a:latin typeface="Georgia"/>
                          <a:ea typeface="Georgia"/>
                          <a:cs typeface="Georgia"/>
                          <a:sym typeface="Georgia"/>
                        </a:rPr>
                        <a:t>Strength of association</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 The lung cancer rate for smokers was quite a bit higher than for nonsmokers (e.g., one study estimated that smokers are about 35% more likely than nonsmokers to get lung cancer). </a:t>
                      </a:r>
                    </a:p>
                  </a:txBody>
                  <a:tcPr marL="9525" marR="9525" marT="9525" marB="0" anchor="ctr"/>
                </a:tc>
              </a:tr>
              <a:tr h="383350">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Consistency</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 Different methods (e.g., prospective and retrospective studies)  produced the same result. The relationship also appeared for different kinds of people (e.g., males and females)</a:t>
                      </a:r>
                    </a:p>
                  </a:txBody>
                  <a:tcPr marL="9525" marR="9525" marT="9525" marB="0" anchor="ctr"/>
                </a:tc>
              </a:tr>
              <a:tr h="755075">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Specificity</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Lung cancer is best predicted from the incidence of smoking.</a:t>
                      </a:r>
                    </a:p>
                  </a:txBody>
                  <a:tcPr marL="9525" marR="9525" marT="9525" marB="0" anchor="ctr"/>
                </a:tc>
              </a:tr>
              <a:tr h="603225">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Temporality</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Smoking in the vast majority of cases  preceded the onset of lung cancer. </a:t>
                      </a:r>
                    </a:p>
                  </a:txBody>
                  <a:tcPr marL="9525" marR="9525" marT="9525" marB="0" anchor="ctr"/>
                </a:tc>
              </a:tr>
              <a:tr h="603225">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Dose Response Relationship</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 Data showed a positive, linear  relationship between the amount smoked and the incidence of lung cancer. </a:t>
                      </a:r>
                    </a:p>
                  </a:txBody>
                  <a:tcPr marL="9525" marR="9525" marT="9525" marB="0"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CAUSAL CRITERIA EXAMPLE</a:t>
            </a:r>
          </a:p>
        </p:txBody>
      </p:sp>
      <p:graphicFrame>
        <p:nvGraphicFramePr>
          <p:cNvPr id="444" name="Shape 444"/>
          <p:cNvGraphicFramePr/>
          <p:nvPr/>
        </p:nvGraphicFramePr>
        <p:xfrm>
          <a:off x="635000" y="1441450"/>
          <a:ext cx="11734800" cy="3474825"/>
        </p:xfrm>
        <a:graphic>
          <a:graphicData uri="http://schemas.openxmlformats.org/drawingml/2006/table">
            <a:tbl>
              <a:tblPr firstRow="1" bandRow="1">
                <a:noFill/>
                <a:tableStyleId>{28EBC573-C693-4DB1-808D-F7AC80FD0EA9}</a:tableStyleId>
              </a:tblPr>
              <a:tblGrid>
                <a:gridCol w="3581400"/>
                <a:gridCol w="8153400"/>
              </a:tblGrid>
              <a:tr h="557575">
                <a:tc>
                  <a:txBody>
                    <a:bodyPr/>
                    <a:lstStyle/>
                    <a:p>
                      <a:pPr marL="0" marR="0" lvl="0" indent="0" algn="ctr" rtl="0">
                        <a:lnSpc>
                          <a:spcPct val="100000"/>
                        </a:lnSpc>
                        <a:spcBef>
                          <a:spcPts val="0"/>
                        </a:spcBef>
                        <a:spcAft>
                          <a:spcPts val="0"/>
                        </a:spcAft>
                        <a:buClr>
                          <a:srgbClr val="000000"/>
                        </a:buClr>
                        <a:buSzPct val="25000"/>
                        <a:buFont typeface="Georgia"/>
                        <a:buNone/>
                      </a:pPr>
                      <a:r>
                        <a:rPr lang="en-US" sz="2400" u="none" strike="noStrike" cap="none">
                          <a:latin typeface="Georgia"/>
                          <a:ea typeface="Georgia"/>
                          <a:cs typeface="Georgia"/>
                          <a:sym typeface="Georgia"/>
                        </a:rPr>
                        <a:t>Criteria</a:t>
                      </a:r>
                    </a:p>
                  </a:txBody>
                  <a:tcPr marL="91450" marR="91450" marT="45725" marB="45725"/>
                </a:tc>
                <a:tc>
                  <a:txBody>
                    <a:bodyPr/>
                    <a:lstStyle/>
                    <a:p>
                      <a:pPr marL="0" marR="0" lvl="0" indent="0" algn="ctr" rtl="0">
                        <a:lnSpc>
                          <a:spcPct val="100000"/>
                        </a:lnSpc>
                        <a:spcBef>
                          <a:spcPts val="0"/>
                        </a:spcBef>
                        <a:spcAft>
                          <a:spcPts val="0"/>
                        </a:spcAft>
                        <a:buClr>
                          <a:srgbClr val="000000"/>
                        </a:buClr>
                        <a:buSzPct val="25000"/>
                        <a:buFont typeface="Georgia"/>
                        <a:buNone/>
                      </a:pPr>
                      <a:r>
                        <a:rPr lang="en-US" sz="2400" u="none" strike="noStrike" cap="none">
                          <a:latin typeface="Georgia"/>
                          <a:ea typeface="Georgia"/>
                          <a:cs typeface="Georgia"/>
                          <a:sym typeface="Georgia"/>
                        </a:rPr>
                        <a:t>Example Description</a:t>
                      </a:r>
                    </a:p>
                  </a:txBody>
                  <a:tcPr marL="91450" marR="91450" marT="45725" marB="45725"/>
                </a:tc>
              </a:tr>
              <a:tr h="383350">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Plausibility</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 Biological theory of smoking causing tissue damage which over time </a:t>
                      </a:r>
                    </a:p>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results in cancer in the cells was a highly plausible explanation. </a:t>
                      </a:r>
                    </a:p>
                  </a:txBody>
                  <a:tcPr marL="9525" marR="9525" marT="9525" marB="0" anchor="ctr"/>
                </a:tc>
              </a:tr>
              <a:tr h="755075">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Coherence</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The conclusion (that smoking causes lung cancer)  “made sense” given the current knowledge about the biology and history of the disease. </a:t>
                      </a:r>
                    </a:p>
                  </a:txBody>
                  <a:tcPr marL="9525" marR="9525" marT="9525" marB="0" anchor="ctr"/>
                </a:tc>
              </a:tr>
              <a:tr h="383350">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Experiment</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Tar painted on laboratory rabbits’ ears was shown to produce cancer in </a:t>
                      </a:r>
                    </a:p>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the ear tissue over time. Hence, it was clear that carcinogens were  present in tobacco tar.</a:t>
                      </a:r>
                    </a:p>
                  </a:txBody>
                  <a:tcPr marL="9525" marR="9525" marT="9525" marB="0" anchor="ctr"/>
                </a:tc>
              </a:tr>
              <a:tr h="383350">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Analogy</a:t>
                      </a:r>
                    </a:p>
                  </a:txBody>
                  <a:tcPr marL="9525" marR="9525" marT="9525" marB="0" anchor="ctr"/>
                </a:tc>
                <a:tc>
                  <a:txBody>
                    <a:bodyPr/>
                    <a:lstStyle/>
                    <a:p>
                      <a:pPr marL="0" marR="0" lvl="0" indent="0" algn="ctr" rtl="0">
                        <a:lnSpc>
                          <a:spcPct val="100000"/>
                        </a:lnSpc>
                        <a:spcBef>
                          <a:spcPts val="0"/>
                        </a:spcBef>
                        <a:spcAft>
                          <a:spcPts val="0"/>
                        </a:spcAft>
                        <a:buClr>
                          <a:srgbClr val="000000"/>
                        </a:buClr>
                        <a:buSzPct val="25000"/>
                        <a:buFont typeface="Georgia"/>
                        <a:buNone/>
                      </a:pPr>
                      <a:r>
                        <a:rPr lang="en-US" sz="2000" b="0" i="0" u="none" strike="noStrike" cap="none">
                          <a:solidFill>
                            <a:srgbClr val="000000"/>
                          </a:solidFill>
                          <a:latin typeface="Georgia"/>
                          <a:ea typeface="Georgia"/>
                          <a:cs typeface="Georgia"/>
                          <a:sym typeface="Georgia"/>
                        </a:rPr>
                        <a:t>Induced smoking with laboratory rats showed  a causal relationship. It, therefore, was  not a great jump for scientists to apply this to humans. </a:t>
                      </a:r>
                    </a:p>
                  </a:txBody>
                  <a:tcPr marL="9525" marR="9525" marT="9525" marB="0"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CAUSAL CRITERIA</a:t>
            </a:r>
          </a:p>
        </p:txBody>
      </p:sp>
      <p:sp>
        <p:nvSpPr>
          <p:cNvPr id="450" name="Shape 450"/>
          <p:cNvSpPr txBox="1">
            <a:spLocks noGrp="1"/>
          </p:cNvSpPr>
          <p:nvPr>
            <p:ph type="body" idx="1"/>
          </p:nvPr>
        </p:nvSpPr>
        <p:spPr>
          <a:xfrm>
            <a:off x="635006" y="1289050"/>
            <a:ext cx="11734800" cy="559239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endParaRPr sz="2800" b="0" i="0"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dirty="0">
                <a:solidFill>
                  <a:srgbClr val="000000"/>
                </a:solidFill>
                <a:latin typeface="Georgia"/>
                <a:ea typeface="Georgia"/>
                <a:cs typeface="Georgia"/>
                <a:sym typeface="Georgia"/>
              </a:rPr>
              <a:t>Establishing causality is </a:t>
            </a:r>
            <a:r>
              <a:rPr lang="en-US" sz="2800" b="1" i="1" u="none" strike="noStrike" cap="none" dirty="0">
                <a:solidFill>
                  <a:srgbClr val="000000"/>
                </a:solidFill>
                <a:latin typeface="Georgia"/>
                <a:ea typeface="Georgia"/>
                <a:cs typeface="Georgia"/>
                <a:sym typeface="Georgia"/>
              </a:rPr>
              <a:t>hard</a:t>
            </a:r>
            <a:r>
              <a:rPr lang="en-US" sz="2800" b="0" i="0" u="none" strike="noStrike" cap="none" dirty="0">
                <a:solidFill>
                  <a:srgbClr val="000000"/>
                </a:solidFill>
                <a:latin typeface="Georgia"/>
                <a:ea typeface="Georgia"/>
                <a:cs typeface="Georgia"/>
                <a:sym typeface="Georgia"/>
              </a:rPr>
              <a:t>. As a result, most analyses find an association instead.</a:t>
            </a:r>
          </a:p>
          <a:p>
            <a:pPr marL="203200" marR="0" lvl="0" indent="-203200" algn="l" rtl="0">
              <a:lnSpc>
                <a:spcPct val="100000"/>
              </a:lnSpc>
              <a:spcBef>
                <a:spcPts val="0"/>
              </a:spcBef>
              <a:spcAft>
                <a:spcPts val="0"/>
              </a:spcAft>
              <a:buClr>
                <a:srgbClr val="000000"/>
              </a:buClr>
              <a:buSzPct val="100000"/>
              <a:buFont typeface="Georgia"/>
              <a:buNone/>
            </a:pPr>
            <a:endParaRPr sz="2800" b="1" i="1" u="none" strike="noStrike" cap="none" dirty="0">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dirty="0">
                <a:solidFill>
                  <a:srgbClr val="000000"/>
                </a:solidFill>
                <a:latin typeface="Georgia"/>
                <a:ea typeface="Georgia"/>
                <a:cs typeface="Georgia"/>
                <a:sym typeface="Georgia"/>
              </a:rPr>
              <a:t>Hill’s Criteria are a great starting point, they aren’t necessarily exhaustive and elements may not be particularly relevant for non-medical fields</a:t>
            </a:r>
            <a:r>
              <a:rPr lang="en-US" sz="2800" b="0" i="0" u="none" strike="noStrike" cap="none" dirty="0" smtClean="0">
                <a:solidFill>
                  <a:srgbClr val="000000"/>
                </a:solidFill>
                <a:latin typeface="Georgia"/>
                <a:ea typeface="Georgia"/>
                <a:cs typeface="Georgia"/>
                <a:sym typeface="Georgia"/>
              </a:rPr>
              <a:t>.</a:t>
            </a:r>
          </a:p>
          <a:p>
            <a:pPr marL="203200" marR="0" lvl="0" indent="-203200" algn="l" rtl="0">
              <a:lnSpc>
                <a:spcPct val="100000"/>
              </a:lnSpc>
              <a:spcBef>
                <a:spcPts val="0"/>
              </a:spcBef>
              <a:spcAft>
                <a:spcPts val="0"/>
              </a:spcAft>
              <a:buClr>
                <a:srgbClr val="000000"/>
              </a:buClr>
              <a:buSzPct val="100000"/>
              <a:buFont typeface="Georgia"/>
              <a:buChar char="‣"/>
            </a:pPr>
            <a:endParaRPr lang="en-US" sz="2800" dirty="0">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1" dirty="0" smtClean="0">
                <a:latin typeface="Georgia"/>
                <a:ea typeface="Georgia"/>
                <a:cs typeface="Georgia"/>
                <a:sym typeface="Georgia"/>
              </a:rPr>
              <a:t>Scenario: </a:t>
            </a:r>
            <a:r>
              <a:rPr lang="en-US" sz="2800" dirty="0" smtClean="0">
                <a:latin typeface="Georgia"/>
                <a:ea typeface="Georgia"/>
                <a:cs typeface="Georgia"/>
                <a:sym typeface="Georgia"/>
              </a:rPr>
              <a:t>crime rates and abortions</a:t>
            </a:r>
          </a:p>
          <a:p>
            <a:pPr marL="863600" lvl="1" indent="-203200">
              <a:buFont typeface="Georgia"/>
              <a:buChar char="‣"/>
            </a:pPr>
            <a:r>
              <a:rPr lang="en-US" sz="2800" dirty="0" smtClean="0">
                <a:latin typeface="Georgia"/>
                <a:ea typeface="Georgia"/>
                <a:cs typeface="Georgia"/>
                <a:sym typeface="Georgia"/>
              </a:rPr>
              <a:t>Was the decrease in crime rates in the earl 90s caused by Roe v. Wade?</a:t>
            </a:r>
            <a:endParaRPr lang="en-US" sz="2800" dirty="0">
              <a:latin typeface="Georgia"/>
              <a:ea typeface="Georgia"/>
              <a:cs typeface="Georgia"/>
              <a:sym typeface="Georgia"/>
            </a:endParaRPr>
          </a:p>
          <a:p>
            <a:pPr marR="0" lvl="0" algn="l" rtl="0">
              <a:lnSpc>
                <a:spcPct val="100000"/>
              </a:lnSpc>
              <a:spcBef>
                <a:spcPts val="0"/>
              </a:spcBef>
              <a:spcAft>
                <a:spcPts val="0"/>
              </a:spcAft>
              <a:buClr>
                <a:srgbClr val="000000"/>
              </a:buClr>
              <a:buSzPct val="100000"/>
            </a:pPr>
            <a:endParaRPr lang="en-US" sz="2800" b="0" i="0" u="none" strike="noStrike" cap="none" dirty="0" smtClean="0">
              <a:solidFill>
                <a:srgbClr val="000000"/>
              </a:solidFill>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INTRODUCTION</a:t>
            </a:r>
          </a:p>
        </p:txBody>
      </p:sp>
      <p:sp>
        <p:nvSpPr>
          <p:cNvPr id="456" name="Shape 456"/>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spcAft>
                <a:spcPts val="0"/>
              </a:spcAft>
              <a:buClr>
                <a:srgbClr val="000000"/>
              </a:buClr>
              <a:buFont typeface="Arial"/>
              <a:buNone/>
            </a:pPr>
            <a:endParaRPr sz="1400" b="0" i="0" u="none" strike="noStrike" cap="none">
              <a:solidFill>
                <a:srgbClr val="000000"/>
              </a:solidFill>
              <a:latin typeface="Oswald"/>
              <a:ea typeface="Oswald"/>
              <a:cs typeface="Oswald"/>
              <a:sym typeface="Oswald"/>
            </a:endParaRPr>
          </a:p>
          <a:p>
            <a:pPr marL="0" marR="0" lvl="0" indent="0" algn="l" rtl="0">
              <a:lnSpc>
                <a:spcPct val="88333"/>
              </a:lnSpc>
              <a:spcBef>
                <a:spcPts val="0"/>
              </a:spcBef>
              <a:spcAft>
                <a:spcPts val="0"/>
              </a:spcAft>
              <a:buClr>
                <a:srgbClr val="FFFFFF"/>
              </a:buClr>
              <a:buSzPct val="25000"/>
              <a:buFont typeface="Oswald"/>
              <a:buNone/>
            </a:pPr>
            <a:r>
              <a:rPr lang="en-US" sz="9600" b="1" i="0" u="none" strike="noStrike" cap="none">
                <a:solidFill>
                  <a:srgbClr val="FFFFFF"/>
                </a:solidFill>
                <a:latin typeface="Oswald"/>
                <a:ea typeface="Oswald"/>
                <a:cs typeface="Oswald"/>
                <a:sym typeface="Oswald"/>
              </a:rPr>
              <a:t>CONFOUNDING EFFECTS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CONFOUNDING</a:t>
            </a:r>
          </a:p>
        </p:txBody>
      </p:sp>
      <p:sp>
        <p:nvSpPr>
          <p:cNvPr id="462" name="Shape 462"/>
          <p:cNvSpPr txBox="1">
            <a:spLocks noGrp="1"/>
          </p:cNvSpPr>
          <p:nvPr>
            <p:ph type="body" idx="1"/>
          </p:nvPr>
        </p:nvSpPr>
        <p:spPr>
          <a:xfrm>
            <a:off x="635006" y="1292775"/>
            <a:ext cx="11734800" cy="380999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Often times, associations may be influenced by another </a:t>
            </a:r>
            <a:r>
              <a:rPr lang="en-US" sz="2800" b="1" i="0" u="none" strike="noStrike" cap="none">
                <a:solidFill>
                  <a:srgbClr val="000000"/>
                </a:solidFill>
                <a:latin typeface="Georgia"/>
                <a:ea typeface="Georgia"/>
                <a:cs typeface="Georgia"/>
                <a:sym typeface="Georgia"/>
              </a:rPr>
              <a:t>confounding</a:t>
            </a:r>
            <a:r>
              <a:rPr lang="en-US" sz="2800" b="0" i="0" u="none" strike="noStrike" cap="none">
                <a:solidFill>
                  <a:srgbClr val="000000"/>
                </a:solidFill>
                <a:latin typeface="Georgia"/>
                <a:ea typeface="Georgia"/>
                <a:cs typeface="Georgia"/>
                <a:sym typeface="Georgia"/>
              </a:rPr>
              <a:t> factor.</a:t>
            </a:r>
          </a:p>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In the example of ice cream and homicides, you might find that an increase in ice cream sales corresponds to an increase in the homicide rate. However, we know that doesn’t make logical sense.</a:t>
            </a:r>
          </a:p>
          <a:p>
            <a:pPr marL="203200" marR="0" lvl="0" indent="-203200" algn="l" rtl="0">
              <a:lnSpc>
                <a:spcPct val="100000"/>
              </a:lnSpc>
              <a:spcBef>
                <a:spcPts val="0"/>
              </a:spcBef>
              <a:spcAft>
                <a:spcPts val="0"/>
              </a:spcAft>
              <a:buClr>
                <a:srgbClr val="000000"/>
              </a:buClr>
              <a:buSzPct val="100000"/>
              <a:buFont typeface="Georgia"/>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This normally points to the presence of a confounding factor which would explain both ice cream and homicides (e.g., summer weather).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CONFOUNDING</a:t>
            </a:r>
          </a:p>
        </p:txBody>
      </p:sp>
      <p:grpSp>
        <p:nvGrpSpPr>
          <p:cNvPr id="468" name="Shape 468"/>
          <p:cNvGrpSpPr/>
          <p:nvPr/>
        </p:nvGrpSpPr>
        <p:grpSpPr>
          <a:xfrm>
            <a:off x="787400" y="1593850"/>
            <a:ext cx="11049000" cy="2468880"/>
            <a:chOff x="787400" y="1593850"/>
            <a:chExt cx="11049000" cy="2468880"/>
          </a:xfrm>
        </p:grpSpPr>
        <p:pic>
          <p:nvPicPr>
            <p:cNvPr id="469" name="Shape 469" descr="http://freestuffinder.org/mistersimageC2O.JPG"/>
            <p:cNvPicPr preferRelativeResize="0"/>
            <p:nvPr/>
          </p:nvPicPr>
          <p:blipFill rotWithShape="1">
            <a:blip r:embed="rId3">
              <a:alphaModFix/>
            </a:blip>
            <a:srcRect/>
            <a:stretch/>
          </p:blipFill>
          <p:spPr>
            <a:xfrm>
              <a:off x="787400" y="1593850"/>
              <a:ext cx="4246088" cy="2468880"/>
            </a:xfrm>
            <a:prstGeom prst="rect">
              <a:avLst/>
            </a:prstGeom>
            <a:noFill/>
            <a:ln>
              <a:noFill/>
            </a:ln>
          </p:spPr>
        </p:pic>
        <p:pic>
          <p:nvPicPr>
            <p:cNvPr id="470" name="Shape 470" descr="https://d15h3ts9pue03r.cloudfront.net/wp-content/uploads/murder-chalk-outline.jpg?f0473d"/>
            <p:cNvPicPr preferRelativeResize="0"/>
            <p:nvPr/>
          </p:nvPicPr>
          <p:blipFill rotWithShape="1">
            <a:blip r:embed="rId4">
              <a:alphaModFix/>
            </a:blip>
            <a:srcRect/>
            <a:stretch/>
          </p:blipFill>
          <p:spPr>
            <a:xfrm>
              <a:off x="8119920" y="1593850"/>
              <a:ext cx="3716479" cy="2468880"/>
            </a:xfrm>
            <a:prstGeom prst="rect">
              <a:avLst/>
            </a:prstGeom>
            <a:noFill/>
            <a:ln>
              <a:noFill/>
            </a:ln>
          </p:spPr>
        </p:pic>
        <p:cxnSp>
          <p:nvCxnSpPr>
            <p:cNvPr id="471" name="Shape 471"/>
            <p:cNvCxnSpPr>
              <a:stCxn id="469" idx="3"/>
            </p:cNvCxnSpPr>
            <p:nvPr/>
          </p:nvCxnSpPr>
          <p:spPr>
            <a:xfrm>
              <a:off x="5033488" y="2828290"/>
              <a:ext cx="2840400" cy="0"/>
            </a:xfrm>
            <a:prstGeom prst="straightConnector1">
              <a:avLst/>
            </a:prstGeom>
            <a:noFill/>
            <a:ln w="57150" cap="flat" cmpd="sng">
              <a:solidFill>
                <a:schemeClr val="dk1"/>
              </a:solidFill>
              <a:prstDash val="solid"/>
              <a:round/>
              <a:headEnd type="none" w="med" len="med"/>
              <a:tailEnd type="stealth" w="lg" len="lg"/>
            </a:ln>
          </p:spPr>
        </p:cxnSp>
      </p:grpSp>
      <p:sp>
        <p:nvSpPr>
          <p:cNvPr id="472" name="Shape 472"/>
          <p:cNvSpPr/>
          <p:nvPr/>
        </p:nvSpPr>
        <p:spPr>
          <a:xfrm>
            <a:off x="5806044" y="2142490"/>
            <a:ext cx="1295400" cy="1371599"/>
          </a:xfrm>
          <a:prstGeom prst="noSmoking">
            <a:avLst>
              <a:gd name="adj" fmla="val 14308"/>
            </a:avLst>
          </a:prstGeom>
          <a:solidFill>
            <a:schemeClr val="accent5"/>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nvGrpSpPr>
          <p:cNvPr id="473" name="Shape 473"/>
          <p:cNvGrpSpPr/>
          <p:nvPr/>
        </p:nvGrpSpPr>
        <p:grpSpPr>
          <a:xfrm>
            <a:off x="2910443" y="4260850"/>
            <a:ext cx="7107712" cy="2743199"/>
            <a:chOff x="2910443" y="4260850"/>
            <a:chExt cx="7107712" cy="2743199"/>
          </a:xfrm>
        </p:grpSpPr>
        <p:pic>
          <p:nvPicPr>
            <p:cNvPr id="474" name="Shape 474" descr="http://www.oliverheatcool.com/wp-content/uploads/2013/07/summer-heat.jpg"/>
            <p:cNvPicPr preferRelativeResize="0"/>
            <p:nvPr/>
          </p:nvPicPr>
          <p:blipFill rotWithShape="1">
            <a:blip r:embed="rId5">
              <a:alphaModFix/>
            </a:blip>
            <a:srcRect/>
            <a:stretch/>
          </p:blipFill>
          <p:spPr>
            <a:xfrm>
              <a:off x="4856480" y="4535169"/>
              <a:ext cx="3291840" cy="2468880"/>
            </a:xfrm>
            <a:prstGeom prst="rect">
              <a:avLst/>
            </a:prstGeom>
            <a:noFill/>
            <a:ln>
              <a:noFill/>
            </a:ln>
          </p:spPr>
        </p:pic>
        <p:cxnSp>
          <p:nvCxnSpPr>
            <p:cNvPr id="475" name="Shape 475"/>
            <p:cNvCxnSpPr/>
            <p:nvPr/>
          </p:nvCxnSpPr>
          <p:spPr>
            <a:xfrm rot="10800000">
              <a:off x="2910443" y="4260850"/>
              <a:ext cx="1686956" cy="1508759"/>
            </a:xfrm>
            <a:prstGeom prst="straightConnector1">
              <a:avLst/>
            </a:prstGeom>
            <a:noFill/>
            <a:ln w="57150" cap="flat" cmpd="sng">
              <a:solidFill>
                <a:schemeClr val="dk1"/>
              </a:solidFill>
              <a:prstDash val="solid"/>
              <a:round/>
              <a:headEnd type="none" w="med" len="med"/>
              <a:tailEnd type="stealth" w="lg" len="lg"/>
            </a:ln>
          </p:spPr>
        </p:cxnSp>
        <p:cxnSp>
          <p:nvCxnSpPr>
            <p:cNvPr id="476" name="Shape 476"/>
            <p:cNvCxnSpPr/>
            <p:nvPr/>
          </p:nvCxnSpPr>
          <p:spPr>
            <a:xfrm rot="10800000" flipH="1">
              <a:off x="8331200" y="4352290"/>
              <a:ext cx="1686956" cy="1508759"/>
            </a:xfrm>
            <a:prstGeom prst="straightConnector1">
              <a:avLst/>
            </a:prstGeom>
            <a:noFill/>
            <a:ln w="57150" cap="flat" cmpd="sng">
              <a:solidFill>
                <a:schemeClr val="dk1"/>
              </a:solidFill>
              <a:prstDash val="solid"/>
              <a:round/>
              <a:headEnd type="none" w="med" len="med"/>
              <a:tailEnd type="stealth" w="lg" len="lg"/>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CONFOUNDING</a:t>
            </a:r>
          </a:p>
        </p:txBody>
      </p:sp>
      <p:sp>
        <p:nvSpPr>
          <p:cNvPr id="482" name="Shape 482"/>
          <p:cNvSpPr txBox="1">
            <a:spLocks noGrp="1"/>
          </p:cNvSpPr>
          <p:nvPr>
            <p:ph type="body" idx="1"/>
          </p:nvPr>
        </p:nvSpPr>
        <p:spPr>
          <a:xfrm>
            <a:off x="635006" y="1292775"/>
            <a:ext cx="11734800" cy="380999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Confounding variables often hide the true association between causes and outcomes.</a:t>
            </a:r>
          </a:p>
        </p:txBody>
      </p:sp>
      <p:pic>
        <p:nvPicPr>
          <p:cNvPr id="483" name="Shape 483"/>
          <p:cNvPicPr preferRelativeResize="0"/>
          <p:nvPr/>
        </p:nvPicPr>
        <p:blipFill rotWithShape="1">
          <a:blip r:embed="rId3">
            <a:alphaModFix/>
          </a:blip>
          <a:srcRect/>
          <a:stretch/>
        </p:blipFill>
        <p:spPr>
          <a:xfrm>
            <a:off x="2338375" y="2630925"/>
            <a:ext cx="8328050" cy="4164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635006" y="1292775"/>
            <a:ext cx="11734800" cy="380999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These types of graphics are called </a:t>
            </a:r>
            <a:r>
              <a:rPr lang="en-US" sz="2800" b="1" i="0" u="none" strike="noStrike" cap="none">
                <a:solidFill>
                  <a:srgbClr val="000000"/>
                </a:solidFill>
                <a:latin typeface="Georgia"/>
                <a:ea typeface="Georgia"/>
                <a:cs typeface="Georgia"/>
                <a:sym typeface="Georgia"/>
              </a:rPr>
              <a:t>Directed Acyclic Graph </a:t>
            </a:r>
            <a:r>
              <a:rPr lang="en-US" sz="2800" b="0" i="0" u="none" strike="noStrike" cap="none">
                <a:solidFill>
                  <a:srgbClr val="000000"/>
                </a:solidFill>
                <a:latin typeface="Georgia"/>
                <a:ea typeface="Georgia"/>
                <a:cs typeface="Georgia"/>
                <a:sym typeface="Georgia"/>
              </a:rPr>
              <a:t>(or DAGs) and can help determine which variables are most important for your model.  </a:t>
            </a:r>
          </a:p>
          <a:p>
            <a:pPr marL="203200" marR="0" lvl="0" indent="-203200" algn="l" rtl="0">
              <a:lnSpc>
                <a:spcPct val="100000"/>
              </a:lnSpc>
              <a:spcBef>
                <a:spcPts val="0"/>
              </a:spcBef>
              <a:spcAft>
                <a:spcPts val="0"/>
              </a:spcAft>
              <a:buClr>
                <a:srgbClr val="000000"/>
              </a:buClr>
              <a:buSzPct val="100000"/>
              <a:buFont typeface="Georgia"/>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It also provides a nice way to visually demonstrate the logic of your models </a:t>
            </a:r>
            <a:r>
              <a:rPr lang="en-US" sz="2800" b="0" i="1" u="none" strike="noStrike" cap="none">
                <a:solidFill>
                  <a:srgbClr val="000000"/>
                </a:solidFill>
                <a:latin typeface="Georgia"/>
                <a:ea typeface="Georgia"/>
                <a:cs typeface="Georgia"/>
                <a:sym typeface="Georgia"/>
              </a:rPr>
              <a:t>especially if they become more complex than ice cream and homicides</a:t>
            </a:r>
            <a:r>
              <a:rPr lang="en-US" sz="2800" b="0" i="0" u="none" strike="noStrike" cap="none">
                <a:solidFill>
                  <a:srgbClr val="000000"/>
                </a:solidFill>
                <a:latin typeface="Georgia"/>
                <a:ea typeface="Georgia"/>
                <a:cs typeface="Georgia"/>
                <a:sym typeface="Georgia"/>
              </a:rPr>
              <a:t>.</a:t>
            </a:r>
          </a:p>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A DAG always includes at least one predictor  variable and one outcome variable.</a:t>
            </a:r>
          </a:p>
        </p:txBody>
      </p:sp>
      <p:sp>
        <p:nvSpPr>
          <p:cNvPr id="489" name="Shape 48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DIRECTED ACYCLIC GRAPH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A FEW KEY TAKEAWAYS</a:t>
            </a:r>
          </a:p>
        </p:txBody>
      </p:sp>
      <p:sp>
        <p:nvSpPr>
          <p:cNvPr id="495" name="Shape 495"/>
          <p:cNvSpPr txBox="1">
            <a:spLocks noGrp="1"/>
          </p:cNvSpPr>
          <p:nvPr>
            <p:ph type="body" idx="1"/>
          </p:nvPr>
        </p:nvSpPr>
        <p:spPr>
          <a:xfrm>
            <a:off x="635006" y="1292775"/>
            <a:ext cx="11734800" cy="380999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Subject matter expertise is key in identifying potential biases in your analysis. </a:t>
            </a:r>
            <a:r>
              <a:rPr lang="en-US" sz="2800" b="1" u="none" strike="noStrike" cap="none">
                <a:solidFill>
                  <a:srgbClr val="000000"/>
                </a:solidFill>
                <a:latin typeface="Georgia"/>
                <a:ea typeface="Georgia"/>
                <a:cs typeface="Georgia"/>
                <a:sym typeface="Georgia"/>
              </a:rPr>
              <a:t>There is no amount of statistics that can replace subject matter expertise.</a:t>
            </a:r>
          </a:p>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A DAG can be a useful tool for thinking through the logic of your model.</a:t>
            </a:r>
          </a:p>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There is a difference between causation and correlation.  Statistics usually show </a:t>
            </a:r>
            <a:r>
              <a:rPr lang="en-US" sz="2800" b="0" i="1" u="none" strike="noStrike" cap="none">
                <a:solidFill>
                  <a:srgbClr val="000000"/>
                </a:solidFill>
                <a:latin typeface="Georgia"/>
                <a:ea typeface="Georgia"/>
                <a:cs typeface="Georgia"/>
                <a:sym typeface="Georgia"/>
              </a:rPr>
              <a:t>correlation/association</a:t>
            </a:r>
            <a:r>
              <a:rPr lang="en-US" sz="2800" b="0" i="0" u="none" strike="noStrike" cap="none">
                <a:solidFill>
                  <a:srgbClr val="000000"/>
                </a:solidFill>
                <a:latin typeface="Georgia"/>
                <a:ea typeface="Georgia"/>
                <a:cs typeface="Georgia"/>
                <a:sym typeface="Georgia"/>
              </a:rPr>
              <a:t>, not </a:t>
            </a:r>
            <a:r>
              <a:rPr lang="en-US" sz="2800" b="0" i="1" u="none" strike="noStrike" cap="none">
                <a:solidFill>
                  <a:srgbClr val="000000"/>
                </a:solidFill>
                <a:latin typeface="Georgia"/>
                <a:ea typeface="Georgia"/>
                <a:cs typeface="Georgia"/>
                <a:sym typeface="Georgia"/>
              </a:rPr>
              <a:t>causation.</a:t>
            </a:r>
          </a:p>
          <a:p>
            <a:pPr marL="203200" marR="0" lvl="0" indent="-203200" algn="l" rtl="0">
              <a:lnSpc>
                <a:spcPct val="100000"/>
              </a:lnSpc>
              <a:spcBef>
                <a:spcPts val="0"/>
              </a:spcBef>
              <a:spcAft>
                <a:spcPts val="0"/>
              </a:spcAft>
              <a:buClr>
                <a:srgbClr val="000000"/>
              </a:buClr>
              <a:buSzPct val="100000"/>
              <a:buFont typeface="Georgia"/>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The “right” data is important.  Your analysis is only as good as your understanding of the problem and the data you have to work with. </a:t>
            </a:r>
            <a:r>
              <a:rPr lang="en-US" sz="2800" b="0" i="1" u="none" strike="noStrike" cap="none">
                <a:solidFill>
                  <a:srgbClr val="000000"/>
                </a:solidFill>
                <a:latin typeface="Georgia"/>
                <a:ea typeface="Georgia"/>
                <a:cs typeface="Georgia"/>
                <a:sym typeface="Georgia"/>
              </a:rPr>
              <a:t>Garbage in garbage out.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INTRODUCTION</a:t>
            </a:r>
          </a:p>
        </p:txBody>
      </p:sp>
      <p:sp>
        <p:nvSpPr>
          <p:cNvPr id="226" name="Shape 226"/>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spcAft>
                <a:spcPts val="0"/>
              </a:spcAft>
              <a:buClr>
                <a:srgbClr val="000000"/>
              </a:buClr>
              <a:buFont typeface="Arial"/>
              <a:buNone/>
            </a:pPr>
            <a:endParaRPr sz="1400" b="0" i="0" u="none" strike="noStrike" cap="none">
              <a:solidFill>
                <a:srgbClr val="000000"/>
              </a:solidFill>
              <a:latin typeface="Oswald"/>
              <a:ea typeface="Oswald"/>
              <a:cs typeface="Oswald"/>
              <a:sym typeface="Oswald"/>
            </a:endParaRPr>
          </a:p>
          <a:p>
            <a:pPr marL="0" marR="0" lvl="0" indent="0" algn="l" rtl="0">
              <a:lnSpc>
                <a:spcPct val="88333"/>
              </a:lnSpc>
              <a:spcBef>
                <a:spcPts val="0"/>
              </a:spcBef>
              <a:spcAft>
                <a:spcPts val="0"/>
              </a:spcAft>
              <a:buClr>
                <a:srgbClr val="FFFFFF"/>
              </a:buClr>
              <a:buSzPct val="25000"/>
              <a:buFont typeface="Oswald"/>
              <a:buNone/>
            </a:pPr>
            <a:r>
              <a:rPr lang="en-US" sz="9600" b="1" i="0" u="none" strike="noStrike" cap="none">
                <a:solidFill>
                  <a:srgbClr val="FFFFFF"/>
                </a:solidFill>
                <a:latin typeface="Oswald"/>
                <a:ea typeface="Oswald"/>
                <a:cs typeface="Oswald"/>
                <a:sym typeface="Oswald"/>
              </a:rPr>
              <a:t>FEATURE SELECTION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A FEW KEY TAKEAWAYS</a:t>
            </a:r>
          </a:p>
        </p:txBody>
      </p:sp>
      <p:pic>
        <p:nvPicPr>
          <p:cNvPr id="501" name="Shape 501"/>
          <p:cNvPicPr preferRelativeResize="0"/>
          <p:nvPr/>
        </p:nvPicPr>
        <p:blipFill>
          <a:blip r:embed="rId3">
            <a:alphaModFix/>
          </a:blip>
          <a:stretch>
            <a:fillRect/>
          </a:stretch>
        </p:blipFill>
        <p:spPr>
          <a:xfrm>
            <a:off x="58137" y="1958650"/>
            <a:ext cx="12671323" cy="40543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INTRODUCTION</a:t>
            </a:r>
          </a:p>
        </p:txBody>
      </p:sp>
      <p:sp>
        <p:nvSpPr>
          <p:cNvPr id="507" name="Shape 507"/>
          <p:cNvSpPr/>
          <p:nvPr/>
        </p:nvSpPr>
        <p:spPr>
          <a:xfrm>
            <a:off x="635000" y="1473200"/>
            <a:ext cx="11734800" cy="2806800"/>
          </a:xfrm>
          <a:prstGeom prst="rect">
            <a:avLst/>
          </a:prstGeom>
          <a:noFill/>
          <a:ln>
            <a:noFill/>
          </a:ln>
        </p:spPr>
        <p:txBody>
          <a:bodyPr lIns="0" tIns="0" rIns="0" bIns="0" anchor="t" anchorCtr="0">
            <a:noAutofit/>
          </a:bodyPr>
          <a:lstStyle/>
          <a:p>
            <a:pPr marL="0" marR="0" lvl="0" indent="0" algn="l" rtl="0">
              <a:lnSpc>
                <a:spcPct val="88333"/>
              </a:lnSpc>
              <a:spcBef>
                <a:spcPts val="0"/>
              </a:spcBef>
              <a:spcAft>
                <a:spcPts val="0"/>
              </a:spcAft>
              <a:buClr>
                <a:srgbClr val="000000"/>
              </a:buClr>
              <a:buFont typeface="Arial"/>
              <a:buNone/>
            </a:pPr>
            <a:endParaRPr sz="1400" b="0" i="0" u="none" strike="noStrike" cap="none">
              <a:solidFill>
                <a:srgbClr val="000000"/>
              </a:solidFill>
              <a:latin typeface="Oswald"/>
              <a:ea typeface="Oswald"/>
              <a:cs typeface="Oswald"/>
              <a:sym typeface="Oswald"/>
            </a:endParaRPr>
          </a:p>
          <a:p>
            <a:pPr marL="0" marR="0" lvl="0" indent="0" algn="l" rtl="0">
              <a:lnSpc>
                <a:spcPct val="88333"/>
              </a:lnSpc>
              <a:spcBef>
                <a:spcPts val="0"/>
              </a:spcBef>
              <a:spcAft>
                <a:spcPts val="0"/>
              </a:spcAft>
              <a:buClr>
                <a:srgbClr val="FFFFFF"/>
              </a:buClr>
              <a:buSzPct val="25000"/>
              <a:buFont typeface="Oswald"/>
              <a:buNone/>
            </a:pPr>
            <a:r>
              <a:rPr lang="en-US" sz="9600" b="1">
                <a:solidFill>
                  <a:srgbClr val="FFFFFF"/>
                </a:solidFill>
                <a:latin typeface="Oswald"/>
                <a:ea typeface="Oswald"/>
                <a:cs typeface="Oswald"/>
                <a:sym typeface="Oswald"/>
              </a:rPr>
              <a:t>SAMPLING BIAS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BIAS (AND CONFOUNDING)</a:t>
            </a:r>
            <a:endParaRPr lang="en-US" sz="3200" b="1" dirty="0">
              <a:latin typeface="Oswald"/>
              <a:ea typeface="Oswald"/>
              <a:cs typeface="Oswald"/>
              <a:sym typeface="Oswald"/>
            </a:endParaRPr>
          </a:p>
        </p:txBody>
      </p:sp>
      <p:sp>
        <p:nvSpPr>
          <p:cNvPr id="661" name="Shape 661"/>
          <p:cNvSpPr txBox="1">
            <a:spLocks noGrp="1"/>
          </p:cNvSpPr>
          <p:nvPr>
            <p:ph type="body" idx="1"/>
          </p:nvPr>
        </p:nvSpPr>
        <p:spPr>
          <a:xfrm>
            <a:off x="635006" y="1292775"/>
            <a:ext cx="11734800" cy="4967348"/>
          </a:xfrm>
          <a:prstGeom prst="rect">
            <a:avLst/>
          </a:prstGeom>
          <a:noFill/>
          <a:ln>
            <a:noFill/>
          </a:ln>
        </p:spPr>
        <p:txBody>
          <a:bodyPr lIns="0" tIns="0" rIns="0" bIns="0" anchor="t" anchorCtr="0">
            <a:noAutofit/>
          </a:bodyPr>
          <a:lstStyle/>
          <a:p>
            <a:r>
              <a:rPr lang="en-US" sz="2800" b="1" dirty="0" smtClean="0">
                <a:latin typeface="Georgia"/>
                <a:ea typeface="Georgia"/>
                <a:cs typeface="Georgia"/>
                <a:sym typeface="Georgia"/>
              </a:rPr>
              <a:t>Scenario: </a:t>
            </a:r>
            <a:r>
              <a:rPr lang="en-US" sz="2800" dirty="0" smtClean="0">
                <a:latin typeface="Georgia"/>
                <a:ea typeface="Georgia"/>
                <a:cs typeface="Georgia"/>
                <a:sym typeface="Georgia"/>
              </a:rPr>
              <a:t>Suppose </a:t>
            </a:r>
            <a:r>
              <a:rPr lang="en-US" sz="2800" dirty="0">
                <a:latin typeface="Georgia"/>
                <a:ea typeface="Georgia"/>
                <a:cs typeface="Georgia"/>
                <a:sym typeface="Georgia"/>
              </a:rPr>
              <a:t>we were building a model for a sales team </a:t>
            </a:r>
            <a:r>
              <a:rPr lang="en-US" sz="2800" dirty="0" smtClean="0">
                <a:latin typeface="Georgia"/>
                <a:ea typeface="Georgia"/>
                <a:cs typeface="Georgia"/>
                <a:sym typeface="Georgia"/>
              </a:rPr>
              <a:t>to </a:t>
            </a:r>
            <a:r>
              <a:rPr lang="en-US" sz="2800" dirty="0">
                <a:latin typeface="Georgia"/>
                <a:ea typeface="Georgia"/>
                <a:cs typeface="Georgia"/>
                <a:sym typeface="Georgia"/>
              </a:rPr>
              <a:t>estimate the amount of sales with TV </a:t>
            </a:r>
            <a:r>
              <a:rPr lang="en-US" sz="2800" dirty="0" smtClean="0">
                <a:latin typeface="Georgia"/>
                <a:ea typeface="Georgia"/>
                <a:cs typeface="Georgia"/>
                <a:sym typeface="Georgia"/>
              </a:rPr>
              <a:t>and internet ads </a:t>
            </a:r>
            <a:r>
              <a:rPr lang="en-US" sz="2800" dirty="0">
                <a:latin typeface="Georgia"/>
                <a:ea typeface="Georgia"/>
                <a:cs typeface="Georgia"/>
                <a:sym typeface="Georgia"/>
              </a:rPr>
              <a:t>as our </a:t>
            </a:r>
            <a:r>
              <a:rPr lang="en-US" sz="2800" dirty="0" smtClean="0">
                <a:latin typeface="Georgia"/>
                <a:ea typeface="Georgia"/>
                <a:cs typeface="Georgia"/>
                <a:sym typeface="Georgia"/>
              </a:rPr>
              <a:t>predictors. </a:t>
            </a:r>
            <a:endParaRPr lang="en-US" sz="2800" dirty="0" smtClean="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What if the </a:t>
            </a:r>
            <a:r>
              <a:rPr lang="en-US" sz="2800" dirty="0">
                <a:latin typeface="Georgia"/>
                <a:ea typeface="Georgia"/>
                <a:cs typeface="Georgia"/>
                <a:sym typeface="Georgia"/>
              </a:rPr>
              <a:t>TV ads were run in November/December (peak buying season) while </a:t>
            </a:r>
            <a:r>
              <a:rPr lang="en-US" sz="2800" dirty="0" smtClean="0">
                <a:latin typeface="Georgia"/>
                <a:ea typeface="Georgia"/>
                <a:cs typeface="Georgia"/>
                <a:sym typeface="Georgia"/>
              </a:rPr>
              <a:t>internet ads </a:t>
            </a:r>
            <a:r>
              <a:rPr lang="en-US" sz="2800" dirty="0">
                <a:latin typeface="Georgia"/>
                <a:ea typeface="Georgia"/>
                <a:cs typeface="Georgia"/>
                <a:sym typeface="Georgia"/>
              </a:rPr>
              <a:t>were run during February/March (low buying season</a:t>
            </a:r>
            <a:r>
              <a:rPr lang="en-US" sz="2800" dirty="0" smtClean="0">
                <a:latin typeface="Georgia"/>
                <a:ea typeface="Georgia"/>
                <a:cs typeface="Georgia"/>
                <a:sym typeface="Georgia"/>
              </a:rPr>
              <a:t>)?</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If we compare the two, we’re likely to reach the wrong conclusion! Seasonal trends are affecting our associations.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is an example of </a:t>
            </a:r>
            <a:r>
              <a:rPr lang="en-US" sz="2800" b="1" dirty="0">
                <a:latin typeface="Georgia"/>
                <a:ea typeface="Georgia"/>
                <a:cs typeface="Georgia"/>
                <a:sym typeface="Georgia"/>
              </a:rPr>
              <a:t>bias </a:t>
            </a:r>
            <a:r>
              <a:rPr lang="en-US" sz="2800" dirty="0">
                <a:latin typeface="Georgia"/>
                <a:ea typeface="Georgia"/>
                <a:cs typeface="Georgia"/>
                <a:sym typeface="Georgia"/>
              </a:rPr>
              <a:t>and </a:t>
            </a:r>
            <a:r>
              <a:rPr lang="en-US" sz="2800" i="1" dirty="0">
                <a:latin typeface="Georgia"/>
                <a:ea typeface="Georgia"/>
                <a:cs typeface="Georgia"/>
                <a:sym typeface="Georgia"/>
              </a:rPr>
              <a:t>confounding</a:t>
            </a:r>
            <a:r>
              <a:rPr lang="en-US" sz="2800" dirty="0">
                <a:latin typeface="Georgia"/>
                <a:ea typeface="Georgia"/>
                <a:cs typeface="Georgia"/>
                <a:sym typeface="Georgia"/>
              </a:rPr>
              <a:t>.  It isn’t that TV ads are better than Google </a:t>
            </a:r>
            <a:r>
              <a:rPr lang="en-US" sz="2800" dirty="0" smtClean="0">
                <a:latin typeface="Georgia"/>
                <a:ea typeface="Georgia"/>
                <a:cs typeface="Georgia"/>
                <a:sym typeface="Georgia"/>
              </a:rPr>
              <a:t>ads, but that </a:t>
            </a:r>
            <a:r>
              <a:rPr lang="en-US" sz="2800" dirty="0">
                <a:latin typeface="Georgia"/>
                <a:ea typeface="Georgia"/>
                <a:cs typeface="Georgia"/>
                <a:sym typeface="Georgia"/>
              </a:rPr>
              <a:t>November/December is a better buying season than </a:t>
            </a:r>
            <a:r>
              <a:rPr lang="en-US" sz="2800" dirty="0" smtClean="0">
                <a:latin typeface="Georgia"/>
                <a:ea typeface="Georgia"/>
                <a:cs typeface="Georgia"/>
                <a:sym typeface="Georgia"/>
              </a:rPr>
              <a:t>February/March.</a:t>
            </a:r>
            <a:endParaRPr lang="en-US" sz="2800" dirty="0">
              <a:latin typeface="Georgia"/>
              <a:ea typeface="Georgia"/>
              <a:cs typeface="Georgia"/>
              <a:sym typeface="Georgia"/>
            </a:endParaRPr>
          </a:p>
        </p:txBody>
      </p:sp>
    </p:spTree>
    <p:extLst>
      <p:ext uri="{BB962C8B-B14F-4D97-AF65-F5344CB8AC3E}">
        <p14:creationId xmlns:p14="http://schemas.microsoft.com/office/powerpoint/2010/main" val="2006395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a:latin typeface="Oswald"/>
                <a:ea typeface="Oswald"/>
                <a:cs typeface="Oswald"/>
                <a:sym typeface="Oswald"/>
              </a:rPr>
              <a:t>SAMPLING BIAS</a:t>
            </a:r>
          </a:p>
        </p:txBody>
      </p:sp>
      <p:pic>
        <p:nvPicPr>
          <p:cNvPr id="513" name="Shape 513"/>
          <p:cNvPicPr preferRelativeResize="0"/>
          <p:nvPr/>
        </p:nvPicPr>
        <p:blipFill>
          <a:blip r:embed="rId3">
            <a:alphaModFix/>
          </a:blip>
          <a:stretch>
            <a:fillRect/>
          </a:stretch>
        </p:blipFill>
        <p:spPr>
          <a:xfrm>
            <a:off x="123225" y="1972225"/>
            <a:ext cx="12758350" cy="22490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a:latin typeface="Oswald"/>
                <a:ea typeface="Oswald"/>
                <a:cs typeface="Oswald"/>
                <a:sym typeface="Oswald"/>
              </a:rPr>
              <a:t>SAMPLING BIAS</a:t>
            </a:r>
          </a:p>
        </p:txBody>
      </p:sp>
      <p:pic>
        <p:nvPicPr>
          <p:cNvPr id="519" name="Shape 519"/>
          <p:cNvPicPr preferRelativeResize="0"/>
          <p:nvPr/>
        </p:nvPicPr>
        <p:blipFill>
          <a:blip r:embed="rId3">
            <a:alphaModFix/>
          </a:blip>
          <a:stretch>
            <a:fillRect/>
          </a:stretch>
        </p:blipFill>
        <p:spPr>
          <a:xfrm>
            <a:off x="113124" y="1725983"/>
            <a:ext cx="12891676" cy="38208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523"/>
        <p:cNvGrpSpPr/>
        <p:nvPr/>
      </p:nvGrpSpPr>
      <p:grpSpPr>
        <a:xfrm>
          <a:off x="0" y="0"/>
          <a:ext cx="0" cy="0"/>
          <a:chOff x="0" y="0"/>
          <a:chExt cx="0" cy="0"/>
        </a:xfrm>
      </p:grpSpPr>
      <p:sp>
        <p:nvSpPr>
          <p:cNvPr id="524" name="Shape 524"/>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COURSE</a:t>
            </a:r>
          </a:p>
        </p:txBody>
      </p:sp>
      <p:sp>
        <p:nvSpPr>
          <p:cNvPr id="525" name="Shape 525"/>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spcAft>
                <a:spcPts val="0"/>
              </a:spcAft>
              <a:buClr>
                <a:srgbClr val="FFFFFF"/>
              </a:buClr>
              <a:buSzPct val="25000"/>
              <a:buFont typeface="Oswald"/>
              <a:buNone/>
            </a:pPr>
            <a:r>
              <a:rPr lang="en-US" sz="9600" b="1" i="0" u="none" strike="noStrike" cap="none">
                <a:solidFill>
                  <a:srgbClr val="FFFFFF"/>
                </a:solidFill>
                <a:latin typeface="Oswald"/>
                <a:ea typeface="Oswald"/>
                <a:cs typeface="Oswald"/>
                <a:sym typeface="Oswald"/>
              </a:rPr>
              <a:t>BEFORE NEXT CLASS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BEFORE NEXT CLASS</a:t>
            </a:r>
          </a:p>
        </p:txBody>
      </p:sp>
      <p:sp>
        <p:nvSpPr>
          <p:cNvPr id="531" name="Shape 531"/>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spcAft>
                <a:spcPts val="0"/>
              </a:spcAft>
              <a:buClr>
                <a:srgbClr val="000000"/>
              </a:buClr>
              <a:buSzPct val="25000"/>
              <a:buFont typeface="Oswald"/>
              <a:buNone/>
            </a:pPr>
            <a:r>
              <a:rPr lang="en-US" sz="5400" b="1" i="0" u="none" strike="noStrike" cap="none">
                <a:solidFill>
                  <a:srgbClr val="000000"/>
                </a:solidFill>
                <a:latin typeface="Oswald"/>
                <a:ea typeface="Oswald"/>
                <a:cs typeface="Oswald"/>
                <a:sym typeface="Oswald"/>
              </a:rPr>
              <a:t>DUE DATE</a:t>
            </a:r>
          </a:p>
        </p:txBody>
      </p:sp>
      <p:sp>
        <p:nvSpPr>
          <p:cNvPr id="532" name="Shape 532"/>
          <p:cNvSpPr txBox="1">
            <a:spLocks noGrp="1"/>
          </p:cNvSpPr>
          <p:nvPr>
            <p:ph type="body" idx="1"/>
          </p:nvPr>
        </p:nvSpPr>
        <p:spPr>
          <a:xfrm>
            <a:off x="632056" y="2413000"/>
            <a:ext cx="11734800" cy="380999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endParaRPr sz="2800" b="0" i="0" u="none" strike="noStrike" cap="none">
              <a:solidFill>
                <a:srgbClr val="000000"/>
              </a:solidFill>
              <a:latin typeface="Georgia"/>
              <a:ea typeface="Georgia"/>
              <a:cs typeface="Georgia"/>
              <a:sym typeface="Georgia"/>
            </a:endParaRPr>
          </a:p>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Finish Unit Project 1 </a:t>
            </a:r>
            <a:r>
              <a:rPr lang="en-US" sz="2800" b="1" i="0" u="sng" strike="noStrike" cap="none">
                <a:solidFill>
                  <a:srgbClr val="000000"/>
                </a:solidFill>
                <a:latin typeface="Georgia"/>
                <a:ea typeface="Georgia"/>
                <a:cs typeface="Georgia"/>
                <a:sym typeface="Georgia"/>
              </a:rPr>
              <a:t>and</a:t>
            </a:r>
            <a:r>
              <a:rPr lang="en-US" sz="2800" b="0" i="0" u="none" strike="noStrike" cap="none">
                <a:solidFill>
                  <a:srgbClr val="000000"/>
                </a:solidFill>
                <a:latin typeface="Georgia"/>
                <a:ea typeface="Georgia"/>
                <a:cs typeface="Georgia"/>
                <a:sym typeface="Georgia"/>
              </a:rPr>
              <a:t> Unit Project 2</a:t>
            </a:r>
            <a:r>
              <a:rPr lang="en-US" sz="1400" b="0" i="0" u="none" strike="noStrike" cap="none">
                <a:solidFill>
                  <a:srgbClr val="000000"/>
                </a:solidFill>
                <a:latin typeface="Georgia"/>
                <a:ea typeface="Georgia"/>
                <a:cs typeface="Georgia"/>
                <a:sym typeface="Georgia"/>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536"/>
        <p:cNvGrpSpPr/>
        <p:nvPr/>
      </p:nvGrpSpPr>
      <p:grpSpPr>
        <a:xfrm>
          <a:off x="0" y="0"/>
          <a:ext cx="0" cy="0"/>
          <a:chOff x="0" y="0"/>
          <a:chExt cx="0" cy="0"/>
        </a:xfrm>
      </p:grpSpPr>
      <p:sp>
        <p:nvSpPr>
          <p:cNvPr id="537" name="Shape 537"/>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spcAft>
                <a:spcPts val="0"/>
              </a:spcAft>
              <a:buClr>
                <a:srgbClr val="FFFFFF"/>
              </a:buClr>
              <a:buSzPct val="25000"/>
              <a:buFont typeface="Oswald"/>
              <a:buNone/>
            </a:pPr>
            <a:r>
              <a:rPr lang="en-US" sz="9000" b="1" i="0" u="none" strike="noStrike" cap="none">
                <a:solidFill>
                  <a:srgbClr val="FFFFFF"/>
                </a:solidFill>
                <a:latin typeface="Oswald"/>
                <a:ea typeface="Oswald"/>
                <a:cs typeface="Oswald"/>
                <a:sym typeface="Oswald"/>
              </a:rPr>
              <a:t>Q &amp; A</a:t>
            </a:r>
          </a:p>
        </p:txBody>
      </p:sp>
      <p:cxnSp>
        <p:nvCxnSpPr>
          <p:cNvPr id="538" name="Shape 538"/>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539" name="Shape 539"/>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540" name="Shape 540"/>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spcAft>
                <a:spcPts val="0"/>
              </a:spcAft>
              <a:buClr>
                <a:srgbClr val="000000"/>
              </a:buClr>
              <a:buSzPct val="25000"/>
              <a:buFont typeface="Oswald"/>
              <a:buNone/>
            </a:pPr>
            <a:r>
              <a:rPr lang="en-US" sz="2800" b="1" i="0" u="none" strike="noStrike" cap="none">
                <a:solidFill>
                  <a:srgbClr val="000000"/>
                </a:solidFill>
                <a:latin typeface="Oswald"/>
                <a:ea typeface="Oswald"/>
                <a:cs typeface="Oswald"/>
                <a:sym typeface="Oswald"/>
              </a:rPr>
              <a:t>LESSON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544"/>
        <p:cNvGrpSpPr/>
        <p:nvPr/>
      </p:nvGrpSpPr>
      <p:grpSpPr>
        <a:xfrm>
          <a:off x="0" y="0"/>
          <a:ext cx="0" cy="0"/>
          <a:chOff x="0" y="0"/>
          <a:chExt cx="0" cy="0"/>
        </a:xfrm>
      </p:grpSpPr>
      <p:sp>
        <p:nvSpPr>
          <p:cNvPr id="545" name="Shape 545"/>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spcAft>
                <a:spcPts val="0"/>
              </a:spcAft>
              <a:buClr>
                <a:srgbClr val="FFFFFF"/>
              </a:buClr>
              <a:buSzPct val="25000"/>
              <a:buFont typeface="Oswald"/>
              <a:buNone/>
            </a:pPr>
            <a:r>
              <a:rPr lang="en-US" sz="9000" b="1" i="0" u="none" strike="noStrike" cap="none">
                <a:solidFill>
                  <a:srgbClr val="FFFFFF"/>
                </a:solidFill>
                <a:latin typeface="Oswald"/>
                <a:ea typeface="Oswald"/>
                <a:cs typeface="Oswald"/>
                <a:sym typeface="Oswald"/>
              </a:rPr>
              <a:t>EXIT TICKET </a:t>
            </a:r>
          </a:p>
          <a:p>
            <a:pPr marL="0" marR="0" lvl="0" indent="0" algn="l" rtl="0">
              <a:lnSpc>
                <a:spcPct val="75000"/>
              </a:lnSpc>
              <a:spcBef>
                <a:spcPts val="0"/>
              </a:spcBef>
              <a:spcAft>
                <a:spcPts val="0"/>
              </a:spcAft>
              <a:buClr>
                <a:srgbClr val="000000"/>
              </a:buClr>
              <a:buFont typeface="Arial"/>
              <a:buNone/>
            </a:pPr>
            <a:endParaRPr sz="9000" b="1" i="0" u="none" strike="noStrike" cap="none">
              <a:solidFill>
                <a:srgbClr val="FFFFFF"/>
              </a:solidFill>
              <a:latin typeface="Impact"/>
              <a:ea typeface="Impact"/>
              <a:cs typeface="Impact"/>
              <a:sym typeface="Impact"/>
            </a:endParaRPr>
          </a:p>
        </p:txBody>
      </p:sp>
      <p:cxnSp>
        <p:nvCxnSpPr>
          <p:cNvPr id="546" name="Shape 546"/>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547" name="Shape 547"/>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548" name="Shape 548"/>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spcAft>
                <a:spcPts val="0"/>
              </a:spcAft>
              <a:buClr>
                <a:srgbClr val="000000"/>
              </a:buClr>
              <a:buSzPct val="25000"/>
              <a:buFont typeface="Oswald"/>
              <a:buNone/>
            </a:pPr>
            <a:r>
              <a:rPr lang="en-US" sz="2800" b="1" i="0" u="none" strike="noStrike" cap="none">
                <a:solidFill>
                  <a:srgbClr val="000000"/>
                </a:solidFill>
                <a:latin typeface="Oswald"/>
                <a:ea typeface="Oswald"/>
                <a:cs typeface="Oswald"/>
                <a:sym typeface="Oswald"/>
              </a:rPr>
              <a:t>LESSON</a:t>
            </a:r>
          </a:p>
        </p:txBody>
      </p:sp>
      <p:sp>
        <p:nvSpPr>
          <p:cNvPr id="549" name="Shape 549"/>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spcAft>
                <a:spcPts val="0"/>
              </a:spcAft>
              <a:buClr>
                <a:srgbClr val="000000"/>
              </a:buClr>
              <a:buSzPct val="25000"/>
              <a:buFont typeface="Oswald"/>
              <a:buNone/>
            </a:pPr>
            <a:r>
              <a:rPr lang="en-US" sz="2800" b="1" i="0" u="none" strike="noStrike" cap="none">
                <a:solidFill>
                  <a:srgbClr val="000000"/>
                </a:solidFill>
                <a:latin typeface="Oswald"/>
                <a:ea typeface="Oswald"/>
                <a:cs typeface="Oswald"/>
                <a:sym typeface="Oswald"/>
              </a:rPr>
              <a:t>DON’T FORGET TO FILL OUT YOUR EXIT TICKET</a:t>
            </a:r>
          </a:p>
          <a:p>
            <a:pPr marL="0" marR="0" lvl="0" indent="0" algn="l" rtl="0">
              <a:lnSpc>
                <a:spcPct val="114285"/>
              </a:lnSpc>
              <a:spcBef>
                <a:spcPts val="0"/>
              </a:spcBef>
              <a:spcAft>
                <a:spcPts val="0"/>
              </a:spcAft>
              <a:buClr>
                <a:srgbClr val="000000"/>
              </a:buClr>
              <a:buFont typeface="Arial"/>
              <a:buNone/>
            </a:pPr>
            <a:endParaRPr sz="2800" b="1" i="0" u="none" strike="noStrike" cap="none">
              <a:solidFill>
                <a:srgbClr val="000000"/>
              </a:solidFill>
              <a:latin typeface="Oswald"/>
              <a:ea typeface="Oswald"/>
              <a:cs typeface="Oswald"/>
              <a:sym typeface="Oswald"/>
            </a:endParaRPr>
          </a:p>
          <a:p>
            <a:pPr marL="0" marR="0" lvl="0" indent="0" algn="l" rtl="0">
              <a:lnSpc>
                <a:spcPct val="114285"/>
              </a:lnSpc>
              <a:spcBef>
                <a:spcPts val="0"/>
              </a:spcBef>
              <a:spcAft>
                <a:spcPts val="0"/>
              </a:spcAft>
              <a:buClr>
                <a:srgbClr val="000000"/>
              </a:buClr>
              <a:buSzPct val="25000"/>
              <a:buFont typeface="Oswald"/>
              <a:buNone/>
            </a:pPr>
            <a:r>
              <a:rPr lang="en-US" sz="2800" b="1" i="0" u="none" strike="noStrike" cap="none">
                <a:solidFill>
                  <a:srgbClr val="000000"/>
                </a:solidFill>
                <a:latin typeface="Oswald"/>
                <a:ea typeface="Oswald"/>
                <a:cs typeface="Oswald"/>
                <a:sym typeface="Oswald"/>
              </a:rPr>
              <a:t>LESSON 3</a:t>
            </a:r>
          </a:p>
          <a:p>
            <a:pPr marL="0" marR="0" lvl="0" indent="0" algn="l" rtl="0">
              <a:lnSpc>
                <a:spcPct val="114285"/>
              </a:lnSpc>
              <a:spcBef>
                <a:spcPts val="0"/>
              </a:spcBef>
              <a:spcAft>
                <a:spcPts val="0"/>
              </a:spcAft>
              <a:buClr>
                <a:srgbClr val="000000"/>
              </a:buClr>
              <a:buSzPct val="25000"/>
              <a:buFont typeface="Oswald"/>
              <a:buNone/>
            </a:pPr>
            <a:r>
              <a:rPr lang="en-US" sz="2800" b="1" i="0" u="none" strike="noStrike" cap="none">
                <a:solidFill>
                  <a:srgbClr val="000000"/>
                </a:solidFill>
                <a:latin typeface="Oswald"/>
                <a:ea typeface="Oswald"/>
                <a:cs typeface="Oswald"/>
                <a:sym typeface="Oswald"/>
              </a:rPr>
              <a:t>STATISTICS FUNDAMENTALS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FEATURE SELECTION</a:t>
            </a:r>
          </a:p>
        </p:txBody>
      </p:sp>
      <p:sp>
        <p:nvSpPr>
          <p:cNvPr id="232" name="Shape 232"/>
          <p:cNvSpPr txBox="1">
            <a:spLocks noGrp="1"/>
          </p:cNvSpPr>
          <p:nvPr>
            <p:ph type="body" idx="1"/>
          </p:nvPr>
        </p:nvSpPr>
        <p:spPr>
          <a:xfrm>
            <a:off x="635000" y="1593850"/>
            <a:ext cx="11734800" cy="910674"/>
          </a:xfrm>
          <a:prstGeom prst="rect">
            <a:avLst/>
          </a:prstGeom>
          <a:noFill/>
          <a:ln>
            <a:noFill/>
          </a:ln>
        </p:spPr>
        <p:txBody>
          <a:bodyPr lIns="0" tIns="0" rIns="0" bIns="0" anchor="t" anchorCtr="0">
            <a:noAutofit/>
          </a:bodyPr>
          <a:lstStyle/>
          <a:p>
            <a:pPr marL="203200" marR="0" lvl="0" indent="-203200" algn="l" rtl="0">
              <a:lnSpc>
                <a:spcPct val="100000"/>
              </a:lnSpc>
              <a:spcBef>
                <a:spcPts val="0"/>
              </a:spcBef>
              <a:spcAft>
                <a:spcPts val="0"/>
              </a:spcAft>
              <a:buClr>
                <a:srgbClr val="000000"/>
              </a:buClr>
              <a:buSzPct val="100000"/>
              <a:buFont typeface="Georgia"/>
              <a:buChar char="‣"/>
            </a:pPr>
            <a:r>
              <a:rPr lang="en-US" sz="2800" b="0" i="0" u="none" strike="noStrike" cap="none">
                <a:solidFill>
                  <a:srgbClr val="000000"/>
                </a:solidFill>
                <a:latin typeface="Georgia"/>
                <a:ea typeface="Georgia"/>
                <a:cs typeface="Georgia"/>
                <a:sym typeface="Georgia"/>
              </a:rPr>
              <a:t>Helps you create an </a:t>
            </a:r>
            <a:r>
              <a:rPr lang="en-US" sz="2800" b="1" i="0" u="none" strike="noStrike" cap="none">
                <a:solidFill>
                  <a:srgbClr val="000000"/>
                </a:solidFill>
                <a:latin typeface="Georgia"/>
                <a:ea typeface="Georgia"/>
                <a:cs typeface="Georgia"/>
                <a:sym typeface="Georgia"/>
              </a:rPr>
              <a:t>accurate</a:t>
            </a:r>
            <a:r>
              <a:rPr lang="en-US" sz="2800" b="0" i="0" u="none" strike="noStrike" cap="none">
                <a:solidFill>
                  <a:srgbClr val="000000"/>
                </a:solidFill>
                <a:latin typeface="Georgia"/>
                <a:ea typeface="Georgia"/>
                <a:cs typeface="Georgia"/>
                <a:sym typeface="Georgia"/>
              </a:rPr>
              <a:t> predictive model by choosing features that give you as good or better accuracy while requiring </a:t>
            </a:r>
            <a:r>
              <a:rPr lang="en-US" sz="2800" b="1" i="0" u="none" strike="noStrike" cap="none">
                <a:solidFill>
                  <a:srgbClr val="000000"/>
                </a:solidFill>
                <a:latin typeface="Georgia"/>
                <a:ea typeface="Georgia"/>
                <a:cs typeface="Georgia"/>
                <a:sym typeface="Georgia"/>
              </a:rPr>
              <a:t>less</a:t>
            </a:r>
            <a:r>
              <a:rPr lang="en-US" sz="2800" b="0" i="0" u="none" strike="noStrike" cap="none">
                <a:solidFill>
                  <a:srgbClr val="000000"/>
                </a:solidFill>
                <a:latin typeface="Georgia"/>
                <a:ea typeface="Georgia"/>
                <a:cs typeface="Georgia"/>
                <a:sym typeface="Georgia"/>
              </a:rPr>
              <a:t> data.</a:t>
            </a:r>
          </a:p>
        </p:txBody>
      </p:sp>
      <p:pic>
        <p:nvPicPr>
          <p:cNvPr id="233" name="Shape 233" descr="Image result for variable selection"/>
          <p:cNvPicPr preferRelativeResize="0"/>
          <p:nvPr/>
        </p:nvPicPr>
        <p:blipFill rotWithShape="1">
          <a:blip r:embed="rId3">
            <a:alphaModFix/>
          </a:blip>
          <a:srcRect/>
          <a:stretch/>
        </p:blipFill>
        <p:spPr>
          <a:xfrm>
            <a:off x="2768600" y="2813050"/>
            <a:ext cx="7315200" cy="41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FEATURE SELECTION</a:t>
            </a:r>
          </a:p>
        </p:txBody>
      </p:sp>
      <p:sp>
        <p:nvSpPr>
          <p:cNvPr id="239" name="Shape 239"/>
          <p:cNvSpPr txBox="1">
            <a:spLocks noGrp="1"/>
          </p:cNvSpPr>
          <p:nvPr>
            <p:ph type="body" idx="1"/>
          </p:nvPr>
        </p:nvSpPr>
        <p:spPr>
          <a:xfrm>
            <a:off x="635006" y="1292775"/>
            <a:ext cx="11734800" cy="3809998"/>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US" sz="4000" b="1" i="0" u="none" strike="noStrike" cap="none" dirty="0">
                <a:solidFill>
                  <a:srgbClr val="000000"/>
                </a:solidFill>
                <a:latin typeface="Georgia"/>
                <a:ea typeface="Georgia"/>
                <a:cs typeface="Georgia"/>
                <a:sym typeface="Georgia"/>
              </a:rPr>
              <a:t>Benefits</a:t>
            </a:r>
          </a:p>
          <a:p>
            <a:pPr marL="0" marR="0" lvl="0" indent="0" algn="ctr" rtl="0">
              <a:lnSpc>
                <a:spcPct val="100000"/>
              </a:lnSpc>
              <a:spcBef>
                <a:spcPts val="0"/>
              </a:spcBef>
              <a:spcAft>
                <a:spcPts val="0"/>
              </a:spcAft>
              <a:buClr>
                <a:srgbClr val="000000"/>
              </a:buClr>
              <a:buSzPct val="25000"/>
              <a:buFont typeface="Arial"/>
              <a:buNone/>
            </a:pPr>
            <a:endParaRPr sz="2800" b="1" i="0" u="none" strike="noStrike" cap="none" dirty="0">
              <a:solidFill>
                <a:srgbClr val="000000"/>
              </a:solidFill>
              <a:latin typeface="Georgia"/>
              <a:ea typeface="Georgia"/>
              <a:cs typeface="Georgia"/>
              <a:sym typeface="Georgia"/>
            </a:endParaRPr>
          </a:p>
          <a:p>
            <a:pPr marL="1117600" marR="0" lvl="1" indent="-457200" algn="l" rtl="0">
              <a:lnSpc>
                <a:spcPct val="100000"/>
              </a:lnSpc>
              <a:spcBef>
                <a:spcPts val="1000"/>
              </a:spcBef>
              <a:spcAft>
                <a:spcPts val="0"/>
              </a:spcAft>
              <a:buClr>
                <a:srgbClr val="000000"/>
              </a:buClr>
              <a:buSzPct val="100000"/>
              <a:buFont typeface="Arial"/>
              <a:buChar char="•"/>
            </a:pPr>
            <a:r>
              <a:rPr lang="en-US" sz="2800" b="1" i="0" u="none" strike="noStrike" cap="none" dirty="0">
                <a:solidFill>
                  <a:srgbClr val="000000"/>
                </a:solidFill>
                <a:latin typeface="Georgia"/>
                <a:ea typeface="Georgia"/>
                <a:cs typeface="Georgia"/>
                <a:sym typeface="Georgia"/>
              </a:rPr>
              <a:t>Removes unneeded, irrelevant and redundant attributes </a:t>
            </a:r>
            <a:r>
              <a:rPr lang="en-US" sz="2800" b="0" i="0" u="none" strike="noStrike" cap="none" dirty="0">
                <a:solidFill>
                  <a:srgbClr val="000000"/>
                </a:solidFill>
                <a:latin typeface="Georgia"/>
                <a:ea typeface="Georgia"/>
                <a:cs typeface="Georgia"/>
                <a:sym typeface="Georgia"/>
              </a:rPr>
              <a:t>from data that may decrease the accuracy of the model.</a:t>
            </a:r>
          </a:p>
          <a:p>
            <a:pPr marL="660400" marR="0" lvl="1" indent="0" algn="l" rtl="0">
              <a:lnSpc>
                <a:spcPct val="100000"/>
              </a:lnSpc>
              <a:spcBef>
                <a:spcPts val="1000"/>
              </a:spcBef>
              <a:spcAft>
                <a:spcPts val="0"/>
              </a:spcAft>
              <a:buClr>
                <a:srgbClr val="000000"/>
              </a:buClr>
              <a:buSzPct val="25000"/>
              <a:buFont typeface="Merriweather Sans"/>
              <a:buNone/>
            </a:pPr>
            <a:endParaRPr sz="2800" b="0" i="0" u="none" strike="noStrike" cap="none" dirty="0">
              <a:solidFill>
                <a:srgbClr val="000000"/>
              </a:solidFill>
              <a:latin typeface="Georgia"/>
              <a:ea typeface="Georgia"/>
              <a:cs typeface="Georgia"/>
              <a:sym typeface="Georgia"/>
            </a:endParaRPr>
          </a:p>
          <a:p>
            <a:pPr marL="1117600" marR="0" lvl="1" indent="-457200" algn="l" rtl="0">
              <a:lnSpc>
                <a:spcPct val="100000"/>
              </a:lnSpc>
              <a:spcBef>
                <a:spcPts val="1000"/>
              </a:spcBef>
              <a:spcAft>
                <a:spcPts val="0"/>
              </a:spcAft>
              <a:buClr>
                <a:srgbClr val="000000"/>
              </a:buClr>
              <a:buSzPct val="100000"/>
              <a:buFont typeface="Arial"/>
              <a:buChar char="•"/>
            </a:pPr>
            <a:r>
              <a:rPr lang="en-US" sz="2800" b="1" i="0" u="none" strike="noStrike" cap="none" dirty="0">
                <a:solidFill>
                  <a:srgbClr val="000000"/>
                </a:solidFill>
                <a:latin typeface="Georgia"/>
                <a:ea typeface="Georgia"/>
                <a:cs typeface="Georgia"/>
                <a:sym typeface="Georgia"/>
              </a:rPr>
              <a:t>Reduces complexity: </a:t>
            </a:r>
            <a:r>
              <a:rPr lang="en-US" sz="2800" b="0" i="0" u="none" strike="noStrike" cap="none" dirty="0">
                <a:solidFill>
                  <a:srgbClr val="000000"/>
                </a:solidFill>
                <a:latin typeface="Georgia"/>
                <a:ea typeface="Georgia"/>
                <a:cs typeface="Georgia"/>
                <a:sym typeface="Georgia"/>
              </a:rPr>
              <a:t>simpler and easier to understand/explain</a:t>
            </a:r>
          </a:p>
          <a:p>
            <a:pPr marL="660400" marR="0" lvl="1" indent="0" algn="l" rtl="0">
              <a:lnSpc>
                <a:spcPct val="100000"/>
              </a:lnSpc>
              <a:spcBef>
                <a:spcPts val="1000"/>
              </a:spcBef>
              <a:spcAft>
                <a:spcPts val="0"/>
              </a:spcAft>
              <a:buClr>
                <a:srgbClr val="000000"/>
              </a:buClr>
              <a:buSzPct val="25000"/>
              <a:buFont typeface="Merriweather Sans"/>
              <a:buNone/>
            </a:pPr>
            <a:endParaRPr sz="2800" b="0" i="0" u="none" strike="noStrike" cap="none" dirty="0">
              <a:solidFill>
                <a:srgbClr val="000000"/>
              </a:solidFill>
              <a:latin typeface="Georgia"/>
              <a:ea typeface="Georgia"/>
              <a:cs typeface="Georgia"/>
              <a:sym typeface="Georgia"/>
            </a:endParaRPr>
          </a:p>
          <a:p>
            <a:pPr marL="1117600" marR="0" lvl="1" indent="-457200" algn="l" rtl="0">
              <a:lnSpc>
                <a:spcPct val="100000"/>
              </a:lnSpc>
              <a:spcBef>
                <a:spcPts val="1000"/>
              </a:spcBef>
              <a:spcAft>
                <a:spcPts val="0"/>
              </a:spcAft>
              <a:buClr>
                <a:srgbClr val="000000"/>
              </a:buClr>
              <a:buSzPct val="100000"/>
              <a:buFont typeface="Arial"/>
              <a:buChar char="•"/>
            </a:pPr>
            <a:r>
              <a:rPr lang="en-US" sz="2800" b="1" i="0" u="none" strike="noStrike" cap="none" dirty="0">
                <a:solidFill>
                  <a:srgbClr val="000000"/>
                </a:solidFill>
                <a:latin typeface="Georgia"/>
                <a:ea typeface="Georgia"/>
                <a:cs typeface="Georgia"/>
                <a:sym typeface="Georgia"/>
              </a:rPr>
              <a:t>Requires less data: </a:t>
            </a:r>
            <a:r>
              <a:rPr lang="en-US" sz="2800" b="0" i="0" u="none" strike="noStrike" cap="none" dirty="0">
                <a:solidFill>
                  <a:srgbClr val="000000"/>
                </a:solidFill>
                <a:latin typeface="Georgia"/>
                <a:ea typeface="Georgia"/>
                <a:cs typeface="Georgia"/>
                <a:sym typeface="Georgia"/>
              </a:rPr>
              <a:t>less computing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FEATURE SELECTION</a:t>
            </a:r>
          </a:p>
        </p:txBody>
      </p:sp>
      <p:sp>
        <p:nvSpPr>
          <p:cNvPr id="245" name="Shape 245"/>
          <p:cNvSpPr txBox="1">
            <a:spLocks noGrp="1"/>
          </p:cNvSpPr>
          <p:nvPr>
            <p:ph type="body" idx="1"/>
          </p:nvPr>
        </p:nvSpPr>
        <p:spPr>
          <a:xfrm>
            <a:off x="635000" y="1365250"/>
            <a:ext cx="11734800" cy="5333999"/>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US" sz="4000" b="1" i="0" u="none" strike="noStrike" cap="none" dirty="0">
                <a:solidFill>
                  <a:srgbClr val="000000"/>
                </a:solidFill>
                <a:latin typeface="Georgia"/>
                <a:ea typeface="Georgia"/>
                <a:cs typeface="Georgia"/>
                <a:sym typeface="Georgia"/>
              </a:rPr>
              <a:t>Techniques</a:t>
            </a:r>
          </a:p>
          <a:p>
            <a:pPr marL="0" marR="0" lvl="0" indent="0" algn="ctr" rtl="0">
              <a:lnSpc>
                <a:spcPct val="100000"/>
              </a:lnSpc>
              <a:spcBef>
                <a:spcPts val="0"/>
              </a:spcBef>
              <a:spcAft>
                <a:spcPts val="0"/>
              </a:spcAft>
              <a:buClr>
                <a:srgbClr val="000000"/>
              </a:buClr>
              <a:buSzPct val="25000"/>
              <a:buFont typeface="Arial"/>
              <a:buNone/>
            </a:pPr>
            <a:endParaRPr sz="4000" b="1" i="0" u="none" strike="noStrike" cap="none" dirty="0">
              <a:solidFill>
                <a:srgbClr val="000000"/>
              </a:solidFill>
              <a:latin typeface="Georgia"/>
              <a:ea typeface="Georgia"/>
              <a:cs typeface="Georgia"/>
              <a:sym typeface="Georgia"/>
            </a:endParaRPr>
          </a:p>
          <a:p>
            <a:pPr marL="571500" marR="0" lvl="0" indent="-571500" algn="l" rtl="0">
              <a:lnSpc>
                <a:spcPct val="100000"/>
              </a:lnSpc>
              <a:spcBef>
                <a:spcPts val="0"/>
              </a:spcBef>
              <a:spcAft>
                <a:spcPts val="0"/>
              </a:spcAft>
              <a:buClr>
                <a:srgbClr val="000000"/>
              </a:buClr>
              <a:buSzPct val="100000"/>
              <a:buFont typeface="Arial"/>
              <a:buChar char="•"/>
            </a:pPr>
            <a:r>
              <a:rPr lang="en-US" sz="2400" b="1" i="0" u="none" strike="noStrike" cap="none" dirty="0">
                <a:solidFill>
                  <a:srgbClr val="000000"/>
                </a:solidFill>
                <a:latin typeface="Georgia"/>
                <a:ea typeface="Georgia"/>
                <a:cs typeface="Georgia"/>
                <a:sym typeface="Georgia"/>
              </a:rPr>
              <a:t>Filter Methods: </a:t>
            </a:r>
            <a:r>
              <a:rPr lang="en-US" sz="2400" b="0" i="0" u="none" strike="noStrike" cap="none" dirty="0">
                <a:solidFill>
                  <a:srgbClr val="000000"/>
                </a:solidFill>
                <a:latin typeface="Georgia"/>
                <a:ea typeface="Georgia"/>
                <a:cs typeface="Georgia"/>
                <a:sym typeface="Georgia"/>
              </a:rPr>
              <a:t>utilize statistical tool to assign scores to each </a:t>
            </a:r>
            <a:r>
              <a:rPr lang="en-US" sz="2400" b="0" i="0" u="none" strike="noStrike" cap="none" dirty="0" smtClean="0">
                <a:solidFill>
                  <a:srgbClr val="000000"/>
                </a:solidFill>
                <a:latin typeface="Georgia"/>
                <a:ea typeface="Georgia"/>
                <a:cs typeface="Georgia"/>
                <a:sym typeface="Georgia"/>
              </a:rPr>
              <a:t>feature </a:t>
            </a:r>
            <a:r>
              <a:rPr lang="en-US" sz="2400" b="0" i="0" u="none" strike="noStrike" cap="none" dirty="0" err="1" smtClean="0">
                <a:solidFill>
                  <a:srgbClr val="000000"/>
                </a:solidFill>
                <a:latin typeface="Georgia"/>
                <a:ea typeface="Georgia"/>
                <a:cs typeface="Georgia"/>
                <a:sym typeface="Georgia"/>
              </a:rPr>
              <a:t>i.e</a:t>
            </a:r>
            <a:r>
              <a:rPr lang="en-US" sz="2400" b="0" i="0" u="none" strike="noStrike" cap="none" dirty="0" smtClean="0">
                <a:solidFill>
                  <a:srgbClr val="000000"/>
                </a:solidFill>
                <a:latin typeface="Georgia"/>
                <a:ea typeface="Georgia"/>
                <a:cs typeface="Georgia"/>
                <a:sym typeface="Georgia"/>
              </a:rPr>
              <a:t> </a:t>
            </a:r>
            <a:r>
              <a:rPr lang="en-US" sz="2400" b="0" i="0" u="none" strike="noStrike" cap="none" dirty="0" err="1" smtClean="0">
                <a:solidFill>
                  <a:srgbClr val="000000"/>
                </a:solidFill>
                <a:latin typeface="Georgia"/>
                <a:ea typeface="Georgia"/>
                <a:cs typeface="Georgia"/>
                <a:sym typeface="Georgia"/>
              </a:rPr>
              <a:t>Univarate</a:t>
            </a:r>
            <a:r>
              <a:rPr lang="en-US" sz="2400" b="0" i="0" u="none" strike="noStrike" cap="none" dirty="0" smtClean="0">
                <a:solidFill>
                  <a:srgbClr val="000000"/>
                </a:solidFill>
                <a:latin typeface="Georgia"/>
                <a:ea typeface="Georgia"/>
                <a:cs typeface="Georgia"/>
                <a:sym typeface="Georgia"/>
              </a:rPr>
              <a:t> feature selection.</a:t>
            </a:r>
            <a:endParaRPr lang="en-US" sz="2400" b="0" i="0" u="none" strike="noStrike" cap="none" dirty="0">
              <a:solidFill>
                <a:srgbClr val="000000"/>
              </a:solidFill>
              <a:latin typeface="Georgia"/>
              <a:ea typeface="Georgia"/>
              <a:cs typeface="Georgia"/>
              <a:sym typeface="Georgia"/>
            </a:endParaRPr>
          </a:p>
          <a:p>
            <a:pPr marL="1689100" marR="0" lvl="2" indent="-571500" algn="l" rtl="0">
              <a:lnSpc>
                <a:spcPct val="100000"/>
              </a:lnSpc>
              <a:spcBef>
                <a:spcPts val="0"/>
              </a:spcBef>
              <a:spcAft>
                <a:spcPts val="0"/>
              </a:spcAft>
              <a:buClr>
                <a:srgbClr val="000000"/>
              </a:buClr>
              <a:buSzPct val="100000"/>
              <a:buFont typeface="Arial"/>
              <a:buChar char="•"/>
            </a:pPr>
            <a:r>
              <a:rPr lang="en-US" sz="2400" b="0" i="0" u="none" strike="noStrike" cap="none" dirty="0">
                <a:solidFill>
                  <a:srgbClr val="000000"/>
                </a:solidFill>
                <a:latin typeface="Georgia"/>
                <a:ea typeface="Georgia"/>
                <a:cs typeface="Georgia"/>
                <a:sym typeface="Georgia"/>
              </a:rPr>
              <a:t>Numerical vs. Numerical – Correlation</a:t>
            </a:r>
          </a:p>
          <a:p>
            <a:pPr marL="1689100" marR="0" lvl="2" indent="-571500" algn="l" rtl="0">
              <a:lnSpc>
                <a:spcPct val="100000"/>
              </a:lnSpc>
              <a:spcBef>
                <a:spcPts val="0"/>
              </a:spcBef>
              <a:spcAft>
                <a:spcPts val="0"/>
              </a:spcAft>
              <a:buClr>
                <a:srgbClr val="000000"/>
              </a:buClr>
              <a:buSzPct val="100000"/>
              <a:buFont typeface="Arial"/>
              <a:buChar char="•"/>
            </a:pPr>
            <a:r>
              <a:rPr lang="en-US" sz="2400" b="0" i="0" u="none" strike="noStrike" cap="none" dirty="0">
                <a:solidFill>
                  <a:srgbClr val="000000"/>
                </a:solidFill>
                <a:latin typeface="Georgia"/>
                <a:ea typeface="Georgia"/>
                <a:cs typeface="Georgia"/>
                <a:sym typeface="Georgia"/>
              </a:rPr>
              <a:t>Categorical vs. Numerical (A/B Testing) - ANOVA/T-Test</a:t>
            </a:r>
          </a:p>
          <a:p>
            <a:pPr marL="1689100" marR="0" lvl="2" indent="-571500" algn="l" rtl="0">
              <a:lnSpc>
                <a:spcPct val="100000"/>
              </a:lnSpc>
              <a:spcBef>
                <a:spcPts val="0"/>
              </a:spcBef>
              <a:spcAft>
                <a:spcPts val="0"/>
              </a:spcAft>
              <a:buClr>
                <a:srgbClr val="000000"/>
              </a:buClr>
              <a:buSzPct val="100000"/>
              <a:buFont typeface="Arial"/>
              <a:buChar char="•"/>
            </a:pPr>
            <a:r>
              <a:rPr lang="en-US" sz="2400" b="0" i="0" u="none" strike="noStrike" cap="none" dirty="0">
                <a:solidFill>
                  <a:srgbClr val="000000"/>
                </a:solidFill>
                <a:latin typeface="Georgia"/>
                <a:ea typeface="Georgia"/>
                <a:cs typeface="Georgia"/>
                <a:sym typeface="Georgia"/>
              </a:rPr>
              <a:t>Categorical vs. Categorical </a:t>
            </a:r>
            <a:r>
              <a:rPr lang="en-US" sz="2400" b="1" i="0" u="none" strike="noStrike" cap="none" dirty="0">
                <a:solidFill>
                  <a:srgbClr val="000000"/>
                </a:solidFill>
                <a:latin typeface="Georgia"/>
                <a:ea typeface="Georgia"/>
                <a:cs typeface="Georgia"/>
                <a:sym typeface="Georgia"/>
              </a:rPr>
              <a:t>- </a:t>
            </a:r>
            <a:r>
              <a:rPr lang="en-US" sz="2400" b="0" i="0" u="none" strike="noStrike" cap="none" dirty="0">
                <a:solidFill>
                  <a:srgbClr val="000000"/>
                </a:solidFill>
                <a:latin typeface="Georgia"/>
                <a:ea typeface="Georgia"/>
                <a:cs typeface="Georgia"/>
                <a:sym typeface="Georgia"/>
              </a:rPr>
              <a:t>Chi-Squared Test</a:t>
            </a:r>
          </a:p>
          <a:p>
            <a:pPr marL="0" marR="0" lvl="0" indent="0" algn="l" rtl="0">
              <a:lnSpc>
                <a:spcPct val="100000"/>
              </a:lnSpc>
              <a:spcBef>
                <a:spcPts val="0"/>
              </a:spcBef>
              <a:spcAft>
                <a:spcPts val="0"/>
              </a:spcAft>
              <a:buClr>
                <a:srgbClr val="000000"/>
              </a:buClr>
              <a:buSzPct val="25000"/>
              <a:buFont typeface="Arial"/>
              <a:buNone/>
            </a:pPr>
            <a:endParaRPr sz="2400" b="1" i="0" u="none" strike="noStrike" cap="none" dirty="0">
              <a:solidFill>
                <a:srgbClr val="000000"/>
              </a:solidFill>
              <a:latin typeface="Georgia"/>
              <a:ea typeface="Georgia"/>
              <a:cs typeface="Georgia"/>
              <a:sym typeface="Georgia"/>
            </a:endParaRPr>
          </a:p>
          <a:p>
            <a:pPr marL="571500" marR="0" lvl="0" indent="-571500" algn="l" rtl="0">
              <a:lnSpc>
                <a:spcPct val="100000"/>
              </a:lnSpc>
              <a:spcBef>
                <a:spcPts val="0"/>
              </a:spcBef>
              <a:spcAft>
                <a:spcPts val="0"/>
              </a:spcAft>
              <a:buClr>
                <a:srgbClr val="000000"/>
              </a:buClr>
              <a:buSzPct val="100000"/>
              <a:buFont typeface="Arial"/>
              <a:buChar char="•"/>
            </a:pPr>
            <a:r>
              <a:rPr lang="en-US" sz="2400" b="1" i="0" u="none" strike="noStrike" cap="none" dirty="0">
                <a:solidFill>
                  <a:srgbClr val="000000"/>
                </a:solidFill>
                <a:latin typeface="Georgia"/>
                <a:ea typeface="Georgia"/>
                <a:cs typeface="Georgia"/>
                <a:sym typeface="Georgia"/>
              </a:rPr>
              <a:t>Wrapper Methods: </a:t>
            </a:r>
            <a:r>
              <a:rPr lang="en-US" sz="2400" b="0" i="0" u="none" strike="noStrike" cap="none" dirty="0">
                <a:solidFill>
                  <a:srgbClr val="000000"/>
                </a:solidFill>
                <a:latin typeface="Georgia"/>
                <a:ea typeface="Georgia"/>
                <a:cs typeface="Georgia"/>
                <a:sym typeface="Georgia"/>
              </a:rPr>
              <a:t>run a model using all features and prune them down based on the strongest features</a:t>
            </a:r>
          </a:p>
          <a:p>
            <a:pPr marL="1689100" marR="0" lvl="2" indent="-571500" algn="l" rtl="0">
              <a:lnSpc>
                <a:spcPct val="100000"/>
              </a:lnSpc>
              <a:spcBef>
                <a:spcPts val="0"/>
              </a:spcBef>
              <a:spcAft>
                <a:spcPts val="0"/>
              </a:spcAft>
              <a:buClr>
                <a:srgbClr val="000000"/>
              </a:buClr>
              <a:buSzPct val="100000"/>
              <a:buFont typeface="Arial"/>
              <a:buChar char="•"/>
            </a:pPr>
            <a:r>
              <a:rPr lang="en-US" sz="2400" b="0" i="0" u="none" strike="noStrike" cap="none" dirty="0">
                <a:solidFill>
                  <a:srgbClr val="000000"/>
                </a:solidFill>
                <a:latin typeface="Georgia"/>
                <a:ea typeface="Georgia"/>
                <a:cs typeface="Georgia"/>
                <a:sym typeface="Georgia"/>
              </a:rPr>
              <a:t>Recursive Feature Elimination (RFE)</a:t>
            </a:r>
          </a:p>
          <a:p>
            <a:pPr marL="0" marR="0" lvl="0" indent="0" algn="l" rtl="0">
              <a:lnSpc>
                <a:spcPct val="100000"/>
              </a:lnSpc>
              <a:spcBef>
                <a:spcPts val="0"/>
              </a:spcBef>
              <a:spcAft>
                <a:spcPts val="0"/>
              </a:spcAft>
              <a:buClr>
                <a:srgbClr val="000000"/>
              </a:buClr>
              <a:buSzPct val="25000"/>
              <a:buFont typeface="Arial"/>
              <a:buNone/>
            </a:pPr>
            <a:endParaRPr sz="2400" b="1" i="0" u="none" strike="noStrike" cap="none" dirty="0">
              <a:solidFill>
                <a:srgbClr val="000000"/>
              </a:solidFill>
              <a:latin typeface="Georgia"/>
              <a:ea typeface="Georgia"/>
              <a:cs typeface="Georgia"/>
              <a:sym typeface="Georgia"/>
            </a:endParaRPr>
          </a:p>
          <a:p>
            <a:pPr marL="571500" marR="0" lvl="0" indent="-571500" algn="l" rtl="0">
              <a:lnSpc>
                <a:spcPct val="100000"/>
              </a:lnSpc>
              <a:spcBef>
                <a:spcPts val="0"/>
              </a:spcBef>
              <a:spcAft>
                <a:spcPts val="0"/>
              </a:spcAft>
              <a:buClr>
                <a:srgbClr val="000000"/>
              </a:buClr>
              <a:buSzPct val="100000"/>
              <a:buFont typeface="Arial"/>
              <a:buChar char="•"/>
            </a:pPr>
            <a:r>
              <a:rPr lang="en-US" sz="2400" b="1" i="0" u="none" strike="noStrike" cap="none" dirty="0">
                <a:solidFill>
                  <a:srgbClr val="000000"/>
                </a:solidFill>
                <a:latin typeface="Georgia"/>
                <a:ea typeface="Georgia"/>
                <a:cs typeface="Georgia"/>
                <a:sym typeface="Georgia"/>
              </a:rPr>
              <a:t>Embedded Methods: </a:t>
            </a:r>
            <a:r>
              <a:rPr lang="en-US" sz="2400" b="0" i="0" u="none" strike="noStrike" cap="none" dirty="0">
                <a:solidFill>
                  <a:srgbClr val="000000"/>
                </a:solidFill>
                <a:latin typeface="Georgia"/>
                <a:ea typeface="Georgia"/>
                <a:cs typeface="Georgia"/>
                <a:sym typeface="Georgia"/>
              </a:rPr>
              <a:t>prunes features while you create a mode</a:t>
            </a:r>
            <a:r>
              <a:rPr lang="en-US" sz="2400" i="0" u="none" strike="noStrike" cap="none" dirty="0">
                <a:solidFill>
                  <a:srgbClr val="000000"/>
                </a:solidFill>
                <a:latin typeface="Georgia"/>
                <a:ea typeface="Georgia"/>
                <a:cs typeface="Georgia"/>
                <a:sym typeface="Georgia"/>
              </a:rPr>
              <a:t>l</a:t>
            </a:r>
          </a:p>
          <a:p>
            <a:pPr marL="1689100" marR="0" lvl="2" indent="-571500" algn="l" rtl="0">
              <a:lnSpc>
                <a:spcPct val="100000"/>
              </a:lnSpc>
              <a:spcBef>
                <a:spcPts val="0"/>
              </a:spcBef>
              <a:spcAft>
                <a:spcPts val="0"/>
              </a:spcAft>
              <a:buClr>
                <a:srgbClr val="000000"/>
              </a:buClr>
              <a:buSzPct val="100000"/>
              <a:buFont typeface="Arial"/>
              <a:buChar char="•"/>
            </a:pPr>
            <a:r>
              <a:rPr lang="en-US" sz="2400" b="0" i="0" u="none" strike="noStrike" cap="none" dirty="0">
                <a:solidFill>
                  <a:srgbClr val="000000"/>
                </a:solidFill>
                <a:latin typeface="Georgia"/>
                <a:ea typeface="Georgia"/>
                <a:cs typeface="Georgia"/>
                <a:sym typeface="Georgia"/>
              </a:rPr>
              <a:t>LASSO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INTRODUCTION</a:t>
            </a:r>
          </a:p>
        </p:txBody>
      </p:sp>
      <p:sp>
        <p:nvSpPr>
          <p:cNvPr id="251" name="Shape 251"/>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spcAft>
                <a:spcPts val="0"/>
              </a:spcAft>
              <a:buClr>
                <a:srgbClr val="000000"/>
              </a:buClr>
              <a:buFont typeface="Arial"/>
              <a:buNone/>
            </a:pPr>
            <a:endParaRPr sz="1400" b="0" i="0" u="none" strike="noStrike" cap="none">
              <a:solidFill>
                <a:srgbClr val="000000"/>
              </a:solidFill>
              <a:latin typeface="Oswald"/>
              <a:ea typeface="Oswald"/>
              <a:cs typeface="Oswald"/>
              <a:sym typeface="Oswald"/>
            </a:endParaRPr>
          </a:p>
          <a:p>
            <a:pPr marL="0" marR="0" lvl="0" indent="0" algn="l" rtl="0">
              <a:lnSpc>
                <a:spcPct val="88333"/>
              </a:lnSpc>
              <a:spcBef>
                <a:spcPts val="0"/>
              </a:spcBef>
              <a:spcAft>
                <a:spcPts val="0"/>
              </a:spcAft>
              <a:buClr>
                <a:srgbClr val="FFFFFF"/>
              </a:buClr>
              <a:buSzPct val="25000"/>
              <a:buFont typeface="Oswald"/>
              <a:buNone/>
            </a:pPr>
            <a:r>
              <a:rPr lang="en-US" sz="9600" b="1" i="0" u="none" strike="noStrike" cap="none">
                <a:solidFill>
                  <a:srgbClr val="FFFFFF"/>
                </a:solidFill>
                <a:latin typeface="Oswald"/>
                <a:ea typeface="Oswald"/>
                <a:cs typeface="Oswald"/>
                <a:sym typeface="Oswald"/>
              </a:rPr>
              <a:t>UNIVARIATE</a:t>
            </a:r>
          </a:p>
          <a:p>
            <a:pPr marL="0" marR="0" lvl="0" indent="0" algn="l" rtl="0">
              <a:lnSpc>
                <a:spcPct val="88333"/>
              </a:lnSpc>
              <a:spcBef>
                <a:spcPts val="0"/>
              </a:spcBef>
              <a:spcAft>
                <a:spcPts val="0"/>
              </a:spcAft>
              <a:buClr>
                <a:srgbClr val="FFFFFF"/>
              </a:buClr>
              <a:buSzPct val="25000"/>
              <a:buFont typeface="Oswald"/>
              <a:buNone/>
            </a:pPr>
            <a:r>
              <a:rPr lang="en-US" sz="9600" b="1" i="0" u="none" strike="noStrike" cap="none">
                <a:solidFill>
                  <a:srgbClr val="FFFFFF"/>
                </a:solidFill>
                <a:latin typeface="Oswald"/>
                <a:ea typeface="Oswald"/>
                <a:cs typeface="Oswald"/>
                <a:sym typeface="Oswald"/>
              </a:rPr>
              <a:t>FEATURE</a:t>
            </a:r>
          </a:p>
          <a:p>
            <a:pPr marL="0" marR="0" lvl="0" indent="0" algn="l" rtl="0">
              <a:lnSpc>
                <a:spcPct val="88333"/>
              </a:lnSpc>
              <a:spcBef>
                <a:spcPts val="0"/>
              </a:spcBef>
              <a:spcAft>
                <a:spcPts val="0"/>
              </a:spcAft>
              <a:buClr>
                <a:srgbClr val="FFFFFF"/>
              </a:buClr>
              <a:buSzPct val="25000"/>
              <a:buFont typeface="Oswald"/>
              <a:buNone/>
            </a:pPr>
            <a:r>
              <a:rPr lang="en-US" sz="9600" b="1" i="0" u="none" strike="noStrike" cap="none">
                <a:solidFill>
                  <a:srgbClr val="FFFFFF"/>
                </a:solidFill>
                <a:latin typeface="Oswald"/>
                <a:ea typeface="Oswald"/>
                <a:cs typeface="Oswald"/>
                <a:sym typeface="Oswald"/>
              </a:rPr>
              <a:t>SELECTION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Shape 256"/>
          <p:cNvPicPr preferRelativeResize="0"/>
          <p:nvPr/>
        </p:nvPicPr>
        <p:blipFill rotWithShape="1">
          <a:blip r:embed="rId3">
            <a:alphaModFix/>
          </a:blip>
          <a:srcRect/>
          <a:stretch/>
        </p:blipFill>
        <p:spPr>
          <a:xfrm>
            <a:off x="939800" y="1289050"/>
            <a:ext cx="11049000" cy="5800725"/>
          </a:xfrm>
          <a:prstGeom prst="rect">
            <a:avLst/>
          </a:prstGeom>
          <a:noFill/>
          <a:ln>
            <a:noFill/>
          </a:ln>
        </p:spPr>
      </p:pic>
      <p:sp>
        <p:nvSpPr>
          <p:cNvPr id="257" name="Shape 25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US" sz="3200" b="1" i="0" u="none" strike="noStrike" cap="none">
                <a:solidFill>
                  <a:srgbClr val="000000"/>
                </a:solidFill>
                <a:latin typeface="Oswald"/>
                <a:ea typeface="Oswald"/>
                <a:cs typeface="Oswald"/>
                <a:sym typeface="Oswald"/>
              </a:rPr>
              <a:t>UNIVARIATE FEATURE SELECTION</a:t>
            </a: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2224</Words>
  <Application>Microsoft Office PowerPoint</Application>
  <PresentationFormat>Custom</PresentationFormat>
  <Paragraphs>298</Paragraphs>
  <Slides>48</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Roboto</vt:lpstr>
      <vt:lpstr>Oswald</vt:lpstr>
      <vt:lpstr>Arial</vt:lpstr>
      <vt:lpstr>Impact</vt:lpstr>
      <vt:lpstr>Georgia</vt:lpstr>
      <vt:lpstr>Merriweather Sans</vt:lpstr>
      <vt:lpstr>White</vt:lpstr>
      <vt:lpstr>PowerPoint Presentation</vt:lpstr>
      <vt:lpstr>TODAY’S 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Han</dc:creator>
  <cp:lastModifiedBy>Michael Han</cp:lastModifiedBy>
  <cp:revision>23</cp:revision>
  <dcterms:modified xsi:type="dcterms:W3CDTF">2017-08-08T14:52:54Z</dcterms:modified>
</cp:coreProperties>
</file>