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9"/>
  </p:notesMasterIdLst>
  <p:sldIdLst>
    <p:sldId id="259" r:id="rId2"/>
    <p:sldId id="260" r:id="rId3"/>
    <p:sldId id="315" r:id="rId4"/>
    <p:sldId id="270" r:id="rId5"/>
    <p:sldId id="340" r:id="rId6"/>
    <p:sldId id="318" r:id="rId7"/>
    <p:sldId id="341" r:id="rId8"/>
    <p:sldId id="319" r:id="rId9"/>
    <p:sldId id="342" r:id="rId10"/>
    <p:sldId id="355" r:id="rId11"/>
    <p:sldId id="344" r:id="rId12"/>
    <p:sldId id="353" r:id="rId13"/>
    <p:sldId id="352" r:id="rId14"/>
    <p:sldId id="343" r:id="rId15"/>
    <p:sldId id="345" r:id="rId16"/>
    <p:sldId id="346" r:id="rId17"/>
    <p:sldId id="349" r:id="rId18"/>
    <p:sldId id="348" r:id="rId19"/>
    <p:sldId id="357" r:id="rId20"/>
    <p:sldId id="356" r:id="rId21"/>
    <p:sldId id="327" r:id="rId22"/>
    <p:sldId id="278" r:id="rId23"/>
    <p:sldId id="330" r:id="rId24"/>
    <p:sldId id="305" r:id="rId25"/>
    <p:sldId id="306" r:id="rId26"/>
    <p:sldId id="313" r:id="rId27"/>
    <p:sldId id="336" r:id="rId28"/>
  </p:sldIdLst>
  <p:sldSz cx="13004800" cy="7302500"/>
  <p:notesSz cx="6858000" cy="9144000"/>
  <p:embeddedFontLst>
    <p:embeddedFont>
      <p:font typeface="Oswald" panose="020B0604020202020204" charset="0"/>
      <p:regular r:id="rId30"/>
      <p:bold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Han" initials="TH" lastIdx="16" clrIdx="0">
    <p:extLst>
      <p:ext uri="{19B8F6BF-5375-455C-9EA6-DF929625EA0E}">
        <p15:presenceInfo xmlns:p15="http://schemas.microsoft.com/office/powerpoint/2012/main" userId="28e62875be29c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0" autoAdjust="0"/>
  </p:normalViewPr>
  <p:slideViewPr>
    <p:cSldViewPr>
      <p:cViewPr varScale="1">
        <p:scale>
          <a:sx n="108" d="100"/>
          <a:sy n="108" d="100"/>
        </p:scale>
        <p:origin x="402" y="102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30T21:13:19.551" idx="14">
    <p:pos x="7616" y="2137"/>
    <p:text>This feature isn't a yes/no. it has multiple values. might want to say earlier that it's possible to have a node that splits in more than 2 paths.</p:text>
    <p:extLst>
      <p:ext uri="{C676402C-5697-4E1C-873F-D02D1690AC5C}">
        <p15:threadingInfo xmlns:p15="http://schemas.microsoft.com/office/powerpoint/2012/main" timeZoneBias="240"/>
      </p:ext>
    </p:extLst>
  </p:cm>
  <p:cm authorId="1" dt="2017-08-30T21:14:39.147" idx="15">
    <p:pos x="2511" y="3830"/>
    <p:text>these steps are different from the earlier "high level steps" on slide 12. might want to point out what the differences are.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22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90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87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497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14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096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160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654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218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59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861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09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060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536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5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83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98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711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306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53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01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007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47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7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30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60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suscipit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erat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tristique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sollicitudin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Donec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arcu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Vestibulum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rhoncus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neque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Vivamus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eget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vulputate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Curabitur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venenatis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nisi non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faucibus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fringilla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ittleml.files.wordpress.com/2012/01/screen-shot-2012-01-23-at-10-00-17-am1.p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tackoverflow.com/questions/4084668/questions-on-some-data-mining-algorithms" TargetMode="External"/><Relationship Id="rId4" Type="http://schemas.openxmlformats.org/officeDocument/2006/relationships/hyperlink" Target="https://xkcd.com/21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getbook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tat.cmu.edu/~cshalizi/350/lectures/22/lecture-22.pdf" TargetMode="External"/><Relationship Id="rId4" Type="http://schemas.openxmlformats.org/officeDocument/2006/relationships/hyperlink" Target="http://seuss.wikia.com/wiki/The_Lorax_(Character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35" name="Shape 435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HOW DO WE DETERMINE SPLITS?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GINI IMPURITY</a:t>
            </a:r>
          </a:p>
        </p:txBody>
      </p:sp>
    </p:spTree>
    <p:extLst>
      <p:ext uri="{BB962C8B-B14F-4D97-AF65-F5344CB8AC3E}">
        <p14:creationId xmlns:p14="http://schemas.microsoft.com/office/powerpoint/2010/main" val="337923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794" cy="590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Gini impurity aka </a:t>
            </a: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gini index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is a measure of how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homogenous or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“pure”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our 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class distribution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is.</a:t>
            </a: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b="1" dirty="0" smtClean="0"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means a pure class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(everything is the same) and </a:t>
            </a: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means completely diverse (everything is different and you have a really, really big J value)</a:t>
            </a: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Gini impurity for a fair coin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is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What’s 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the gini impurity for an unfair coin that has a 90% chance of heads and 10% chance of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tails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?</a:t>
            </a:r>
            <a:endParaRPr lang="en-US" sz="2400" dirty="0" smtClean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200" y="2149828"/>
            <a:ext cx="393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7">
              <a:buSzPct val="100000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Where </a:t>
            </a:r>
          </a:p>
          <a:p>
            <a:pPr marL="342900" lvl="7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J = # of classes you have </a:t>
            </a:r>
          </a:p>
          <a:p>
            <a:pPr marL="342900" lvl="7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= class</a:t>
            </a:r>
          </a:p>
          <a:p>
            <a:pPr marL="342900" lvl="7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 = probability of </a:t>
            </a:r>
            <a:r>
              <a:rPr lang="en-US" sz="2400" dirty="0" err="1">
                <a:latin typeface="Georgia"/>
                <a:ea typeface="Georgia"/>
                <a:cs typeface="Georgia"/>
                <a:sym typeface="Georgia"/>
              </a:rPr>
              <a:t>class</a:t>
            </a:r>
            <a:r>
              <a:rPr lang="en-US" sz="2400" baseline="-250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endParaRPr lang="en-US" sz="2400" baseline="-25000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06600" y="2015401"/>
            <a:ext cx="4743892" cy="1671300"/>
            <a:chOff x="1763331" y="2518468"/>
            <a:chExt cx="4743892" cy="1671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800" y="2518468"/>
              <a:ext cx="2519423" cy="16713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3331" y="2877511"/>
              <a:ext cx="2112138" cy="1078539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800" y="5251450"/>
            <a:ext cx="4120309" cy="60163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207000" y="5375513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5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5602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Here’s a high level step-by-step on how to make a decision tree:</a:t>
            </a: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403860" indent="-457200">
              <a:buSzPct val="100000"/>
              <a:buFont typeface="+mj-lt"/>
              <a:buAutoNum type="arabicPeriod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Calculate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the “purity” of every feature using 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gini impurity and something called </a:t>
            </a:r>
            <a:r>
              <a:rPr lang="en-US" sz="2000" b="1" dirty="0" smtClean="0">
                <a:latin typeface="Georgia"/>
                <a:ea typeface="Georgia"/>
                <a:cs typeface="Georgia"/>
                <a:sym typeface="Georgia"/>
              </a:rPr>
              <a:t>information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1" dirty="0" smtClean="0">
                <a:latin typeface="Georgia"/>
                <a:ea typeface="Georgia"/>
                <a:cs typeface="Georgia"/>
                <a:sym typeface="Georgia"/>
              </a:rPr>
              <a:t>gain</a:t>
            </a:r>
          </a:p>
          <a:p>
            <a:pPr marL="1064260" lvl="1" indent="-457200">
              <a:buSzPct val="100000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You want to see if any of your classes tend to fall under a particular feature.</a:t>
            </a:r>
          </a:p>
          <a:p>
            <a:pPr marL="1064260" lvl="1" indent="-457200">
              <a:buSzPct val="100000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Values for categorical and ranges for 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numerical</a:t>
            </a:r>
            <a:endParaRPr lang="en-US" sz="2000" b="1" dirty="0">
              <a:latin typeface="Georgia"/>
              <a:ea typeface="Georgia"/>
              <a:cs typeface="Georgia"/>
              <a:sym typeface="Georgia"/>
            </a:endParaRPr>
          </a:p>
          <a:p>
            <a:pPr marL="403860" indent="-457200">
              <a:buSzPct val="100000"/>
              <a:buFont typeface="+mj-lt"/>
              <a:buAutoNum type="arabicPeriod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403860" indent="-457200">
              <a:buSzPct val="100000"/>
              <a:buFont typeface="+mj-lt"/>
              <a:buAutoNum type="arabicPeriod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Pick the feature with the highest “purity” and set that as your split</a:t>
            </a:r>
          </a:p>
          <a:p>
            <a:pPr marL="1064260" lvl="1" indent="-457200">
              <a:buSzPct val="100000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If you don’t have any splits, then that’s your </a:t>
            </a:r>
            <a:r>
              <a:rPr lang="en-US" sz="2000" b="1" dirty="0" smtClean="0">
                <a:latin typeface="Georgia"/>
                <a:ea typeface="Georgia"/>
                <a:cs typeface="Georgia"/>
                <a:sym typeface="Georgia"/>
              </a:rPr>
              <a:t>root</a:t>
            </a:r>
          </a:p>
          <a:p>
            <a:pPr marL="403860" indent="-457200">
              <a:buSzPct val="100000"/>
            </a:pPr>
            <a:endParaRPr lang="en-US" sz="2000" b="1" dirty="0">
              <a:latin typeface="Georgia"/>
              <a:ea typeface="Georgia"/>
              <a:cs typeface="Georgia"/>
              <a:sym typeface="Georgia"/>
            </a:endParaRPr>
          </a:p>
          <a:p>
            <a:pPr marL="403860" indent="-457200">
              <a:buSzPct val="100000"/>
              <a:buFont typeface="+mj-lt"/>
              <a:buAutoNum type="arabicPeriod" startAt="3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Repeat steps 1 – 3 without the feature you just selected to see the next “best” feature that splits your data.</a:t>
            </a: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403860" indent="-457200">
              <a:buSzPct val="100000"/>
              <a:buFont typeface="+mj-lt"/>
              <a:buAutoNum type="arabicPeriod" startAt="4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403860" indent="-457200">
              <a:buSzPct val="100000"/>
              <a:buFont typeface="+mj-lt"/>
              <a:buAutoNum type="arabicPeriod" startAt="4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Question: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When do we stop this process?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07271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2781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597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Example</a:t>
            </a: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: let’s predict an individual’s mode of transportation based on car ownership, travel cost, and income level.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3194050"/>
            <a:ext cx="8391565" cy="30480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6200000">
            <a:off x="5245100" y="-187785"/>
            <a:ext cx="381000" cy="609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6400" y="219898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4083" y="219898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Response</a:t>
            </a:r>
          </a:p>
        </p:txBody>
      </p:sp>
      <p:sp>
        <p:nvSpPr>
          <p:cNvPr id="8" name="Right Brace 7"/>
          <p:cNvSpPr/>
          <p:nvPr/>
        </p:nvSpPr>
        <p:spPr>
          <a:xfrm rot="16200000">
            <a:off x="9478983" y="1835253"/>
            <a:ext cx="381000" cy="2066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597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Let’s calculate the gini index for the transportation data set: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Given a Gini Index of 0 = pure and 1 = impure, what does a value of 0.66 tell us about our class distribution?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			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885461"/>
            <a:ext cx="8391565" cy="304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24967" y="2279650"/>
            <a:ext cx="26800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P(Bus) = 0.4</a:t>
            </a:r>
          </a:p>
          <a:p>
            <a:pPr lvl="0">
              <a:buSzPct val="100000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P(Car) = 0.3 </a:t>
            </a:r>
          </a:p>
          <a:p>
            <a:pPr lvl="0">
              <a:buSzPct val="100000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P(Train) = 0.3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6207" y="5126229"/>
            <a:ext cx="8749149" cy="1134935"/>
            <a:chOff x="277416" y="5327650"/>
            <a:chExt cx="8749149" cy="11349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5949" y="5327650"/>
              <a:ext cx="6750616" cy="9486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416" y="5384046"/>
              <a:ext cx="2112138" cy="1078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11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5602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100000"/>
            </a:pPr>
            <a:r>
              <a:rPr lang="en-US" sz="3200" b="1" dirty="0">
                <a:latin typeface="Georgia"/>
                <a:ea typeface="Georgia"/>
                <a:cs typeface="Georgia"/>
                <a:sym typeface="Georgia"/>
              </a:rPr>
              <a:t>Step 1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Filter your dataset by every attribute value you have (categorical and numerical) and calculate the gini index.</a:t>
            </a:r>
          </a:p>
          <a:p>
            <a:pPr marL="1064260" lvl="1" indent="-457200">
              <a:buSzPct val="100000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Let’s take a look at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Travel Cost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40386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40386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1064260" lvl="1" indent="-457200">
              <a:buSzPct val="100000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SzPct val="100000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What’s the gini index for each set?</a:t>
            </a:r>
          </a:p>
          <a:p>
            <a:pPr marR="0" lvl="0" algn="l" rtl="0">
              <a:spcBef>
                <a:spcPts val="0"/>
              </a:spcBef>
              <a:buSzPct val="100000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			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" y="2943680"/>
            <a:ext cx="3754796" cy="162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12" y="3729175"/>
            <a:ext cx="3456141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0" y="3498850"/>
            <a:ext cx="3708412" cy="1068525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16200000">
            <a:off x="1566976" y="4000975"/>
            <a:ext cx="53340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12" y="5362188"/>
            <a:ext cx="214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filtered by</a:t>
            </a:r>
          </a:p>
          <a:p>
            <a:pPr algn="ctr"/>
            <a:r>
              <a:rPr lang="en-US" sz="1200" b="1" dirty="0"/>
              <a:t>Travel Cost = ‘Cheap’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5389263" y="4000886"/>
            <a:ext cx="533400" cy="1946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5814" y="536218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filtered by</a:t>
            </a:r>
          </a:p>
          <a:p>
            <a:pPr algn="ctr"/>
            <a:r>
              <a:rPr lang="en-US" sz="1200" b="1" dirty="0"/>
              <a:t>Travel Cost = ‘Expensive’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9176921" y="4054746"/>
            <a:ext cx="533400" cy="1839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24422" y="536218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filtered by</a:t>
            </a:r>
          </a:p>
          <a:p>
            <a:pPr algn="ctr"/>
            <a:r>
              <a:rPr lang="en-US" sz="1200" b="1" dirty="0"/>
              <a:t>Travel Cost = ‘Standard’</a:t>
            </a:r>
          </a:p>
        </p:txBody>
      </p:sp>
      <p:sp>
        <p:nvSpPr>
          <p:cNvPr id="20" name="Left Brace 19"/>
          <p:cNvSpPr/>
          <p:nvPr/>
        </p:nvSpPr>
        <p:spPr>
          <a:xfrm rot="16200000">
            <a:off x="3381047" y="4199363"/>
            <a:ext cx="533400" cy="1536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0533" y="5362188"/>
            <a:ext cx="214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 Bus</a:t>
            </a:r>
          </a:p>
          <a:p>
            <a:pPr algn="ctr"/>
            <a:r>
              <a:rPr lang="en-US" sz="1200" b="1" dirty="0"/>
              <a:t>1 Train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7216885" y="4199362"/>
            <a:ext cx="533400" cy="1536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56371" y="5362188"/>
            <a:ext cx="214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 Car</a:t>
            </a:r>
          </a:p>
        </p:txBody>
      </p:sp>
      <p:sp>
        <p:nvSpPr>
          <p:cNvPr id="24" name="Left Brace 23"/>
          <p:cNvSpPr/>
          <p:nvPr/>
        </p:nvSpPr>
        <p:spPr>
          <a:xfrm rot="16200000">
            <a:off x="10851010" y="4334522"/>
            <a:ext cx="533400" cy="12041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046046" y="5362188"/>
            <a:ext cx="2143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 Train</a:t>
            </a:r>
          </a:p>
        </p:txBody>
      </p:sp>
    </p:spTree>
    <p:extLst>
      <p:ext uri="{BB962C8B-B14F-4D97-AF65-F5344CB8AC3E}">
        <p14:creationId xmlns:p14="http://schemas.microsoft.com/office/powerpoint/2010/main" val="345457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5602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100000"/>
            </a:pPr>
            <a:r>
              <a:rPr lang="en-US" sz="3200" b="1" dirty="0" smtClean="0">
                <a:latin typeface="Georgia"/>
                <a:ea typeface="Georgia"/>
                <a:cs typeface="Georgia"/>
                <a:sym typeface="Georgia"/>
              </a:rPr>
              <a:t>Step 1</a:t>
            </a:r>
            <a:endParaRPr lang="en-US" sz="32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Now, calculate the gini index for each attribute value:</a:t>
            </a:r>
          </a:p>
          <a:p>
            <a:pPr marL="403860" lvl="0" indent="-457200">
              <a:buSzPct val="100000"/>
              <a:buFont typeface="+mj-lt"/>
              <a:buAutoNum type="arabicPeriod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064260" lvl="1" indent="-457200">
              <a:buSzPct val="100000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buSzPct val="100000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Now we need to aggregate the purity of this feature by calculating something called the </a:t>
            </a:r>
            <a:r>
              <a:rPr lang="en-US" sz="2000" b="1" dirty="0" smtClean="0">
                <a:latin typeface="Georgia"/>
                <a:ea typeface="Georgia"/>
                <a:cs typeface="Georgia"/>
                <a:sym typeface="Georgia"/>
              </a:rPr>
              <a:t>information gain.</a:t>
            </a:r>
          </a:p>
          <a:p>
            <a:pPr lvl="0">
              <a:buSzPct val="100000"/>
            </a:pPr>
            <a:endParaRPr lang="en-US" sz="20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This helps us answer the question “how good is this feature at separating my classes?”</a:t>
            </a:r>
            <a:endParaRPr lang="en-US" sz="24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4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256155"/>
            <a:ext cx="3754796" cy="162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00" y="3041650"/>
            <a:ext cx="3456141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588" y="2811325"/>
            <a:ext cx="3708412" cy="1068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69" y="4123517"/>
            <a:ext cx="3306882" cy="100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2943" y="4123517"/>
            <a:ext cx="2398913" cy="650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7000" y="4123517"/>
            <a:ext cx="2394321" cy="649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6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32759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Information gain uses our gini indices. It’s calculated by the following:</a:t>
            </a:r>
          </a:p>
          <a:p>
            <a:pPr lvl="1" indent="0">
              <a:buSzPct val="100000"/>
              <a:buNone/>
            </a:pPr>
            <a:endParaRPr lang="en-US" sz="2200" b="1" dirty="0">
              <a:latin typeface="Georgia"/>
              <a:ea typeface="Georgia"/>
              <a:cs typeface="Georgia"/>
              <a:sym typeface="Georgia"/>
            </a:endParaRPr>
          </a:p>
          <a:p>
            <a:pPr lvl="1" indent="0">
              <a:buSzPct val="100000"/>
              <a:buNone/>
            </a:pPr>
            <a:endParaRPr lang="en-US" sz="2200" b="1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endParaRPr lang="en-US" sz="2200" dirty="0"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endParaRPr lang="en-US" sz="2200" dirty="0"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the transportation example, the information gain for </a:t>
            </a:r>
            <a:r>
              <a:rPr lang="en-US" sz="2200" b="1" dirty="0">
                <a:latin typeface="Georgia"/>
                <a:ea typeface="Georgia"/>
                <a:cs typeface="Georgia"/>
                <a:sym typeface="Georgia"/>
              </a:rPr>
              <a:t>travel cost </a:t>
            </a:r>
            <a:r>
              <a:rPr lang="en-US" sz="2200" dirty="0">
                <a:latin typeface="Georgia"/>
                <a:ea typeface="Georgia"/>
                <a:cs typeface="Georgia"/>
                <a:sym typeface="Georgia"/>
              </a:rPr>
              <a:t>is computed by</a:t>
            </a:r>
            <a:r>
              <a:rPr lang="en-US" sz="2200" dirty="0" smtClean="0">
                <a:latin typeface="Georgia"/>
                <a:ea typeface="Georgia"/>
                <a:cs typeface="Georgia"/>
                <a:sym typeface="Georgia"/>
              </a:rPr>
              <a:t>:</a:t>
            </a:r>
            <a:endParaRPr lang="en-US" sz="22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11800" y="190136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Where</a:t>
            </a:r>
          </a:p>
          <a:p>
            <a:pPr marL="342900" lvl="3" indent="-34290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1600" dirty="0" smtClean="0">
                <a:latin typeface="Georgia"/>
                <a:ea typeface="Georgia"/>
                <a:cs typeface="Georgia"/>
                <a:sym typeface="Georgia"/>
              </a:rPr>
              <a:t># of different values for the feature</a:t>
            </a:r>
            <a:endParaRPr lang="en-US" sz="1600" dirty="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 = total observations for that feature value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= total observations in dataset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Georgia"/>
                <a:ea typeface="Georgia"/>
                <a:cs typeface="Georgia"/>
                <a:sym typeface="Georgia"/>
              </a:rPr>
              <a:t>Parent </a:t>
            </a:r>
            <a:r>
              <a:rPr lang="en-US" sz="1600" dirty="0">
                <a:latin typeface="Georgia"/>
                <a:ea typeface="Georgia"/>
                <a:cs typeface="Georgia"/>
                <a:sym typeface="Georgia"/>
              </a:rPr>
              <a:t>= the original dataset or the one previous to the current split you’re working 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1695" y="1888313"/>
            <a:ext cx="4321636" cy="1000800"/>
            <a:chOff x="1826244" y="2193250"/>
            <a:chExt cx="4321636" cy="1000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6244" y="2193250"/>
              <a:ext cx="4321636" cy="1000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911600" y="2920900"/>
              <a:ext cx="381000" cy="204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68600" y="4261186"/>
            <a:ext cx="7723377" cy="996038"/>
            <a:chOff x="2640711" y="4718050"/>
            <a:chExt cx="7723377" cy="9960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0711" y="4718050"/>
              <a:ext cx="7723377" cy="9960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9525" y="4982706"/>
              <a:ext cx="923925" cy="466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8000" y="4982706"/>
              <a:ext cx="914400" cy="530352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557" y="4525841"/>
            <a:ext cx="878332" cy="48646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773784" y="5523305"/>
            <a:ext cx="7723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eorgia"/>
                <a:ea typeface="Georgia"/>
                <a:cs typeface="Georgia"/>
                <a:sym typeface="Georgia"/>
              </a:rPr>
              <a:t>J</a:t>
            </a:r>
            <a:r>
              <a:rPr lang="en-US" sz="1600" dirty="0" smtClean="0">
                <a:latin typeface="Georgia"/>
                <a:ea typeface="Georgia"/>
                <a:cs typeface="Georgia"/>
                <a:sym typeface="Georgia"/>
              </a:rPr>
              <a:t> = 3 (Cheap, Expensive, Standard)</a:t>
            </a: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1600" dirty="0" smtClean="0">
                <a:latin typeface="Georgia"/>
                <a:ea typeface="Georgia"/>
                <a:cs typeface="Georgia"/>
                <a:sym typeface="Georgia"/>
              </a:rPr>
              <a:t> = 5 (Cheap), 2 (Expensive) and 3 (Standard)</a:t>
            </a: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1600" dirty="0" smtClean="0">
                <a:latin typeface="Georgia"/>
                <a:ea typeface="Georgia"/>
                <a:cs typeface="Georgia"/>
                <a:sym typeface="Georgia"/>
              </a:rPr>
              <a:t> = 10</a:t>
            </a: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eorgia"/>
                <a:ea typeface="Georgia"/>
                <a:cs typeface="Georgia"/>
                <a:sym typeface="Georgia"/>
              </a:rPr>
              <a:t>Gini (Parent) </a:t>
            </a:r>
            <a:r>
              <a:rPr lang="en-US" sz="1600" dirty="0" smtClean="0">
                <a:latin typeface="Georgia"/>
                <a:ea typeface="Georgia"/>
                <a:cs typeface="Georgia"/>
                <a:sym typeface="Georgia"/>
              </a:rPr>
              <a:t>= 0.66</a:t>
            </a: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Georgia"/>
                <a:ea typeface="Georgia"/>
                <a:cs typeface="Georgia"/>
                <a:sym typeface="Georgia"/>
              </a:rPr>
              <a:t>Gini (feature) </a:t>
            </a:r>
            <a:r>
              <a:rPr lang="en-US" sz="1600" dirty="0" smtClean="0">
                <a:latin typeface="Georgia"/>
                <a:ea typeface="Georgia"/>
                <a:cs typeface="Georgia"/>
                <a:sym typeface="Georgia"/>
              </a:rPr>
              <a:t>= 0.32 (Cheap), 0 (Expensive), and 0 (Standard)</a:t>
            </a:r>
          </a:p>
        </p:txBody>
      </p:sp>
    </p:spTree>
    <p:extLst>
      <p:ext uri="{BB962C8B-B14F-4D97-AF65-F5344CB8AC3E}">
        <p14:creationId xmlns:p14="http://schemas.microsoft.com/office/powerpoint/2010/main" val="275178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5602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100000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2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Find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the information gain for every feature and its values.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Pick the feature with the highest information gain and set that as a </a:t>
            </a: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split</a:t>
            </a:r>
          </a:p>
          <a:p>
            <a:pPr lvl="0">
              <a:buSzPct val="100000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>
              <a:buSzPct val="100000"/>
              <a:buFont typeface="+mj-lt"/>
              <a:buAutoNum type="arabicPeriod" startAt="3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buSzPct val="100000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buSzPct val="100000"/>
            </a:pP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lvl="0">
              <a:buSzPct val="100000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Since travel cost has the highest information gain, we select that feature to be our node! And since this is our first split, this will be our </a:t>
            </a:r>
            <a:r>
              <a:rPr lang="en-US" sz="1800" b="1" dirty="0" smtClean="0">
                <a:latin typeface="Georgia"/>
                <a:ea typeface="Georgia"/>
                <a:cs typeface="Georgia"/>
                <a:sym typeface="Georgia"/>
              </a:rPr>
              <a:t>root:</a:t>
            </a:r>
            <a:endParaRPr lang="en-US" sz="1800" b="1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endParaRPr lang="en-US" sz="2800" b="1" dirty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endParaRPr lang="en-US" sz="2800" b="1" dirty="0" smtClean="0">
              <a:latin typeface="Georgia"/>
              <a:ea typeface="Georgia"/>
              <a:cs typeface="Georgia"/>
              <a:sym typeface="Georgia"/>
            </a:endParaRPr>
          </a:p>
          <a:p>
            <a:pPr>
              <a:buSzPct val="100000"/>
            </a:pP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Step 3</a:t>
            </a:r>
            <a:endParaRPr lang="en-US" sz="1800" b="1" dirty="0">
              <a:latin typeface="Georgia"/>
              <a:ea typeface="Georgia"/>
              <a:cs typeface="Georgia"/>
              <a:sym typeface="Georgia"/>
            </a:endParaRPr>
          </a:p>
          <a:p>
            <a:pPr marL="285750" lvl="0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Filter the data set by the most “impure” feature and repeat steps 1 – 4 to find your next most important split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01800" y="2441251"/>
          <a:ext cx="86698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Travel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r>
                        <a:rPr lang="en-US" baseline="0" dirty="0"/>
                        <a:t>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Information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83400" y="2472223"/>
            <a:ext cx="1752600" cy="74168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07000" y="4032250"/>
            <a:ext cx="2667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Travel Cost is Cheap?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4"/>
          </p:cNvCxnSpPr>
          <p:nvPr/>
        </p:nvCxnSpPr>
        <p:spPr>
          <a:xfrm flipH="1">
            <a:off x="5207000" y="4641850"/>
            <a:ext cx="1333500" cy="4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40500" y="4641850"/>
            <a:ext cx="1333500" cy="4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4600" y="46418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1100" y="462159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978650" y="5061518"/>
            <a:ext cx="2667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Bus: 5</a:t>
            </a:r>
          </a:p>
          <a:p>
            <a:pPr algn="ctr"/>
            <a:r>
              <a:rPr lang="en-US" sz="1200" dirty="0" smtClean="0"/>
              <a:t>Train: 1</a:t>
            </a:r>
          </a:p>
          <a:p>
            <a:pPr algn="ctr"/>
            <a:r>
              <a:rPr lang="en-US" sz="1200" dirty="0" smtClean="0"/>
              <a:t>Prediction: </a:t>
            </a:r>
            <a:r>
              <a:rPr lang="en-US" sz="1200" b="1" dirty="0" smtClean="0"/>
              <a:t>Bus (83%)</a:t>
            </a:r>
            <a:endParaRPr lang="en-US" sz="1200" b="1" dirty="0"/>
          </a:p>
        </p:txBody>
      </p:sp>
      <p:sp>
        <p:nvSpPr>
          <p:cNvPr id="17" name="Oval 16"/>
          <p:cNvSpPr/>
          <p:nvPr/>
        </p:nvSpPr>
        <p:spPr>
          <a:xfrm>
            <a:off x="3606800" y="5061518"/>
            <a:ext cx="2667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Repeat steps 1 - 3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591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nderstand and build decision tree models for classification and regression with the sklearn library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endParaRPr lang="en-US" sz="2800" dirty="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Know how to extract the most important predictors in a random forest model</a:t>
            </a: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 AND RANDOM FORESTS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TODAY’S 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1030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100000"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lang="en-US" sz="2800" b="1" dirty="0" smtClean="0">
                <a:latin typeface="Georgia"/>
                <a:ea typeface="Georgia"/>
                <a:cs typeface="Georgia"/>
                <a:sym typeface="Georgia"/>
              </a:rPr>
              <a:t>3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our example, filter the dataset for Travel Cost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!=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‘Cheap’ and repeat steps 1 -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3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08092" y="4043441"/>
            <a:ext cx="8391565" cy="3048000"/>
            <a:chOff x="1910584" y="4043441"/>
            <a:chExt cx="8391565" cy="3048000"/>
          </a:xfrm>
        </p:grpSpPr>
        <p:grpSp>
          <p:nvGrpSpPr>
            <p:cNvPr id="5" name="Group 4"/>
            <p:cNvGrpSpPr/>
            <p:nvPr/>
          </p:nvGrpSpPr>
          <p:grpSpPr>
            <a:xfrm>
              <a:off x="1910584" y="4043441"/>
              <a:ext cx="8391565" cy="3048000"/>
              <a:chOff x="3683000" y="3727450"/>
              <a:chExt cx="8391565" cy="3048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000" y="3727450"/>
                <a:ext cx="8391565" cy="304800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759200" y="5087858"/>
                <a:ext cx="8315365" cy="794819"/>
              </a:xfrm>
              <a:prstGeom prst="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21099" y="6166808"/>
                <a:ext cx="8315365" cy="522024"/>
              </a:xfrm>
              <a:prstGeom prst="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5054600" y="4043441"/>
              <a:ext cx="1752600" cy="3048000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83800" y="5099050"/>
            <a:ext cx="182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Leave out Travel Cost when you repeat steps 1 </a:t>
            </a:r>
            <a:r>
              <a:rPr lang="en-US" sz="1600" b="1" dirty="0" smtClean="0"/>
              <a:t>– 3 and only look at these rows when repeating steps 1 - 3</a:t>
            </a:r>
            <a:endParaRPr lang="en-US" sz="16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575797" y="5716759"/>
            <a:ext cx="417289" cy="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575797" y="6262928"/>
            <a:ext cx="508003" cy="36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530600" y="2293205"/>
            <a:ext cx="4876800" cy="1423053"/>
            <a:chOff x="177800" y="2293205"/>
            <a:chExt cx="6038849" cy="1638868"/>
          </a:xfrm>
        </p:grpSpPr>
        <p:sp>
          <p:nvSpPr>
            <p:cNvPr id="28" name="Oval 27"/>
            <p:cNvSpPr/>
            <p:nvPr/>
          </p:nvSpPr>
          <p:spPr>
            <a:xfrm>
              <a:off x="1778000" y="2293205"/>
              <a:ext cx="2667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Travel Cost is Cheap?</a:t>
              </a:r>
              <a:endParaRPr lang="en-US" sz="1100" dirty="0"/>
            </a:p>
          </p:txBody>
        </p:sp>
        <p:cxnSp>
          <p:nvCxnSpPr>
            <p:cNvPr id="29" name="Straight Arrow Connector 28"/>
            <p:cNvCxnSpPr>
              <a:stCxn id="28" idx="4"/>
            </p:cNvCxnSpPr>
            <p:nvPr/>
          </p:nvCxnSpPr>
          <p:spPr>
            <a:xfrm flipH="1">
              <a:off x="1778000" y="2902805"/>
              <a:ext cx="1333500" cy="41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11500" y="2902805"/>
              <a:ext cx="1333500" cy="41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25600" y="2902805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</a:t>
              </a:r>
              <a:endParaRPr 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02100" y="2882550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Yes</a:t>
              </a:r>
              <a:endParaRPr lang="en-US" sz="11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549649" y="3322473"/>
              <a:ext cx="2667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Bus: 5</a:t>
              </a:r>
            </a:p>
            <a:p>
              <a:pPr algn="ctr"/>
              <a:r>
                <a:rPr lang="en-US" sz="1050" dirty="0" smtClean="0"/>
                <a:t>Train: 1</a:t>
              </a:r>
            </a:p>
            <a:p>
              <a:pPr algn="ctr"/>
              <a:r>
                <a:rPr lang="en-US" sz="1050" dirty="0" smtClean="0"/>
                <a:t>Prediction: </a:t>
              </a:r>
              <a:r>
                <a:rPr lang="en-US" sz="1050" b="1" dirty="0" smtClean="0"/>
                <a:t>Bus (83%)</a:t>
              </a:r>
              <a:endParaRPr lang="en-US" sz="1050" b="1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77800" y="3322473"/>
              <a:ext cx="26670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Repeat steps 1 - 3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78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PROS AND CONS </a:t>
            </a: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OF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17033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ttps://littleml.files.wordpress.com/2012/01/screen-shot-2012-01-23-at-10-00-17-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3956050"/>
            <a:ext cx="396133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2654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non-linear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which gives them more flexibility over linear models (e.g. linear regression).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also produce easily interpreted visuals from which variable importance can be derived.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PROS OF DECISION TREES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635000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computationally intensive relative to other models, especially if you don’t prune them.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sometimes too flexible and can easily overfit your data. Cross-validation and tuning are key to keeping decision tree models generalizable.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CONS OF DECISION TREES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4495" y="4342204"/>
            <a:ext cx="6955809" cy="2760854"/>
            <a:chOff x="1760064" y="4629148"/>
            <a:chExt cx="5447475" cy="2162176"/>
          </a:xfrm>
        </p:grpSpPr>
        <p:pic>
          <p:nvPicPr>
            <p:cNvPr id="7" name="Picture 8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064" y="4752974"/>
              <a:ext cx="2438400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alt tex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9139" y="4629148"/>
              <a:ext cx="2438400" cy="216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419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12" name="Shape 81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decision trees?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From a high level, how would you describe the splitting criteria?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some benefits to using decision trees?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What are some common problems with decision trees?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8" name="Shape 8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REVIEW Q&amp;A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Decision Tree Visualization:</a:t>
            </a:r>
            <a:r>
              <a:rPr lang="en-US" sz="2800" i="1" dirty="0"/>
              <a:t>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https://littleml.files.wordpress.com/2012/01/screen-shot-2012-01-23-at-10-00-17-am1.png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90's Flowchart, </a:t>
            </a:r>
            <a:r>
              <a:rPr lang="en-US" sz="2800" dirty="0">
                <a:latin typeface="Georgia" panose="02040502050405020303" pitchFamily="18" charset="0"/>
              </a:rPr>
              <a:t>Munroe, Randall: 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https://xkcd.com/210/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Questions on some data-mining algorithms</a:t>
            </a:r>
            <a:r>
              <a:rPr lang="en-US" sz="2800" dirty="0">
                <a:latin typeface="Georgia" panose="02040502050405020303" pitchFamily="18" charset="0"/>
              </a:rPr>
              <a:t>: 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https://stackoverflow.com/questions/4084668/questions-on-some-data-mining-algorithms</a:t>
            </a: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00183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THANKS FOR THE FOLLOWING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 dirty="0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An Introduction to Statistical Learning</a:t>
            </a:r>
            <a:r>
              <a:rPr lang="en-US" sz="2800" dirty="0">
                <a:latin typeface="Georgia" panose="02040502050405020303" pitchFamily="18" charset="0"/>
              </a:rPr>
              <a:t>, James, G et al (2013): </a:t>
            </a:r>
            <a:r>
              <a:rPr lang="en-US" sz="2800" dirty="0">
                <a:latin typeface="Georgia" panose="02040502050405020303" pitchFamily="18" charset="0"/>
                <a:hlinkClick r:id="rId3"/>
              </a:rPr>
              <a:t>http://www-bcf.usc.edu/~gareth/ISL/getbook.html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The Lorax (Character), </a:t>
            </a:r>
            <a:r>
              <a:rPr lang="en-US" sz="2800" dirty="0">
                <a:latin typeface="Georgia" panose="02040502050405020303" pitchFamily="18" charset="0"/>
              </a:rPr>
              <a:t>Seuss Wikia: </a:t>
            </a:r>
            <a:r>
              <a:rPr lang="en-US" sz="2800" dirty="0">
                <a:latin typeface="Georgia" panose="02040502050405020303" pitchFamily="18" charset="0"/>
                <a:hlinkClick r:id="rId4"/>
              </a:rPr>
              <a:t>http://seuss.wikia.com/wiki/The_Lorax_(Character)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i="1" dirty="0">
                <a:latin typeface="Georgia" panose="02040502050405020303" pitchFamily="18" charset="0"/>
              </a:rPr>
              <a:t>Classification and Regression Trees</a:t>
            </a:r>
            <a:r>
              <a:rPr lang="en-US" sz="2800" dirty="0">
                <a:latin typeface="Georgia" panose="02040502050405020303" pitchFamily="18" charset="0"/>
              </a:rPr>
              <a:t>, Cosma Shalizi: </a:t>
            </a:r>
            <a:r>
              <a:rPr lang="en-US" sz="2800" dirty="0">
                <a:latin typeface="Georgia" panose="02040502050405020303" pitchFamily="18" charset="0"/>
                <a:hlinkClick r:id="rId5"/>
              </a:rPr>
              <a:t>http://www.stat.cmu.edu/~cshalizi/350/lectures/22/lecture-22.pdf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800" dirty="0">
              <a:latin typeface="Georgia" panose="02040502050405020303" pitchFamily="18" charset="0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8612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MACHINE LEARNING UNIVERSE?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26" name="Picture 2" descr="Move mouse ove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b="14644"/>
          <a:stretch/>
        </p:blipFill>
        <p:spPr bwMode="auto">
          <a:xfrm>
            <a:off x="1473200" y="1441450"/>
            <a:ext cx="10058400" cy="55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3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519" name="Shape 51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1"/>
            <a:ext cx="11734800" cy="95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Motivation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: suppose we wanted to predict whether a passenger lives or dies on the titanic.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sp>
        <p:nvSpPr>
          <p:cNvPr id="2" name="AutoShape 2" descr="Image result for titani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itanic funny movie pos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ata:image/jpeg;base64,/9j/4AAQSkZJRgABAQAAAQABAAD/2wCEAAkGBxASEBUQDxAVFRUVFRASFRUVEBUQFRUVFRUWFhUVFRUYHyggGBomGxUVITEhJSsrLi8uFx8zODMsNygtLisBCgoKDg0OFRAQGi0dHx0tLSstLS0tLSstKystLS0tLS0tKy0tKystLS0rLS0rLS0tLSstLS0rLS0tKzEtNy0tLf/AABEIASMArQMBIgACEQEDEQH/xAAcAAEAAgMBAQEAAAAAAAAAAAAAAgMBBAUGBwj/xABEEAABAwIDBAYHBQUGBwAAAAABAAIRAyEEEjEFQVFhBhMiU3GRBxdSgZOh0yMyQsHwFHKCsdEVM3OSovFDVGJjo8Lh/8QAGAEBAQEBAQAAAAAAAAAAAAAAAAIBAwT/xAAcEQEBAQEAAwEBAAAAAAAAAAAAARECEiExQQP/2gAMAwEAAhEDEQA/APjrVY1VNVjSvRHNa1WtKpaVa1dIyrWq1qpaVY0q4hc0qxqpaVMFdJWVcCpAqppUwVcrFkrBKjmWCVoySoFZJUCVNGCVW5ScVW4qKqIuVRVjlU4qK2IFVuUyqnLnVIFVlTcqyudUy1WNVIVgKQXNKsBVLSrmU3G4afcCVcTVjSrAVAU3ey7/AClTDHeyfIrpKmrGlTBVYY72T5FTDTwPkVcrEwVIFVLIKqVmLZSVXKzfgfJbpjJKwSo3OiFp4HyKzWsEqVHDufpYbyoBjrCDcgaRcroYkPawNpNceJaCSBrJjTXXxUWio4OkLPf/AKmj5FV19mSM1J08iQfmLflzVVLZ73CZDZ0kwoUnvo1QDa4nhHHxF/mOKi1TSfbXwVTiunt2kBUBFswv4wD/ACIHuXKcVzqoi4qBWXFQKitYaVY0qoFTBWRq0Fe42X0tqjE4TDYd5bhmHDUMpa0GpOVr3vMEiXE2B0XhWldDYN8XhwNTiMPHj1rVcrHvemvSTE4bHtZSf9m2nTc6mQC15Ln5pMSLAaHcq+hm0MxxYa95ptirTDzJY09ZaJMWDRbguV6UQRtE86VEjw7Q/mCr/RzSc5uMygn7EN49oipA8f6q9Tjl4bb9WnQDadR3WOcX1KjjnMQA1rS6eZPivQ7e2nVZhKFWm8tdU6skwDINMuOo4wvBMdZew6SNI2dgifZZ86Uj5Aq9TY4u08aKzhUiHFrQ+1i4SMw8RlXZ6MYRmUvqx9qXUmA/iABL48o9y85gsM+rUbSpiXOMDlxJ5DUrt7Z2q+jWFGgYZQDKYBaJcWiXEyJvp7pW6xzMfhjSqOpu/CbHiDdp8l6DovVHUvFR3ZztYAbjtwI8CT81Z0twgq0GYylcBrS7/DdcE+BPzPBcnBNJ2diCBpUpc9C2fKVujZqbPfhsZSyk5HvaGmdxcA5h81fh8U8bULM7spc9kZjECmSLeIC6XRjHMxVIU6t6lIsfzOUy1457j481yKLSds5R3rj7hTMnwWaNmnhTidpVGPc406RD8uYx2Q0AAbrmfcVqdIekVZtd1Kg7q2UzkAZ2ZI+8SfGRGll0dj4kU9r16T7daXBs2l1nM8xm+S4239lFuPqteIa5xqg+01/at78w9x3wptVieK20cRTo5wesY6oHOENFRpAgkj8QMjhN1xar+uxA3gkf5RdxHj2j7wp7Uxw/u6dmixP5CN3+wtrubMwbqTDVc0l24AXHLkZ8iBwcota0ekNWagb7LRPiYHzDQf4lyHFbOOpVQc9VsZy4i43RIABtEhajiptUwSoShKiVzrWAVMFVAqQKyUXArawOOq0X9ZRqOY8SA5pgidYK0gVMFXKx0cftbEV4/aKz6mWcud2YidYK2cN0gxjGhlPE1GtFg1r8oHuC44KkCqlG9iMdUqOz1HlzvaNzrNzvWziNs4mo0sqV3uaY7LnSLaWXLBUg5VqW9g9oVaU9TUczNE5TExpKzisdVqkGrUc8gQC4yY4LSDlLMt0x0xtzFAQMRUiIjMQI4RwWKe2sS1oa2u8NFgA6BHgudmWJW6Y2aGLqMf1lN7mvv2mnKb66K6ntnEtLnNrvBcZcQ6C42uTv0C55KwXLNMbmM2pXqx1tZ74gjM6SCNCDqF6NnSQVcO1m0KbnWIZiKUCsyYEkGztx3Ta03XjS5dj+06GUMLHEADVrDoIm5WWtaD3MpVQabxVa0hzSWPpg8MzDBBB5kcyr6m36sWawQImHTbS4IVgx2E7o/DplP7Qwfcf+Gkptal0ocT1ZPGrqZ0I4rgErp7b2iysGZA4Zc85gB96DaD4rkkqNawSorJKgprWAVIFVgqQKxqwFTBVQKkCt1K0FSBVQKkCq0XNcr6VVps4cBI3X38VqAqQKudYyxt1KMSQczeIVQKnhMW5h9psglhJyujjHiVccIHU+tpkGPvN3tk2sdZg6TpuV5Ovifn1r5kzKErEqNUmXLEqBKwSlEiVElRJUSVOjJKiSsEqMrNaySokrBKiSp1rJKjKEqKnWsLIKwiwTBUgVWsyt0WSpAquVlpWysWysyqwVlrlusbA1BA3B3ai8a62IkG3uutjBVXBwfScRVzdkABoII3HQb7W3Ry12nMQADqOxmNySActrEjj80zNLbkbhIABEBxjLIzAkiXHh7lUpjqvptxJLqbRTqiM1ICA8ycxpi0QcoyCTffC5dQ3+Sk2uZEmHCCKgJzXiJcDu5XGnJb1Jn7ScpysrZWlsjq21R2tIt1hljQGgAwTrr08vP1+pzHMJWCVsbRwFag8069N1NwJBDmlpkeOo56LUJXO7FMkqMookqdMCVElCVElZrWSVElYJWFmtZWERYCIiAiIgzKkCoIt0WArIKrlZlBZKsbVPObQZMiLQPl5KiVkOTRtMjUxwHs3aLTucJ1NgQstaDcSWibA9psgX57uE5dy1Q/8AX9VaMQYsdNBrAMyByM3G9bo+ldDsdTxlSlh9qU2VxVa+nSxJJNXM0Nim+oe0x7WtMAET1knNmBO/tb0c4fDfauAfRAOfNVNJzJP3s4GWBAuQBczuXzPZm0alCoKtGziAHAgOY8Egw4EQLgO5EAiIC+k7O9J7XUurrscSQ5pcACGzYZpnMLxPK4VT+nXxPjHldh7EpPJaXNzvOVrZE5G/i5F0E+C8njS3rH5Pu5nZd9psV6va2zaMzQxFOLuDc8Fh17B3t3RqNy8riKMGw/Me48Fl4nlepfq/L1Oc+NYrCy9hG5RU1giIsBERAREQEREBERAREQFlYRBlZlRRBKUzHRRRBPMePzTMVBZQSLjxUFlYQEREBERAREQEREBERAREQEREBERAREQEREBERAREQEREBERAREQEREBZCwrMO5gcC9pc28gOyE23Ogx5FB2MdsJ0ZqLXZW0aNSoXvYO26i2s9rBAmGu0ubcwsv6O1G4etUeAHUqlNh+2p5QC2oXtd/3A5rRlmb6aKrE9Iq7nVSxwa2qXEsDWuyghrcrXESOyxgkROUKivtvEPD2ueIqFzngU6bQ4uLCXQG6k02mRe3MrfQyNj1DSFVot1bqzpLGgMFQ0wQc0klzXCIG7WVsu2E52Ho1aQk1Oszy9gDAHVMroMFrctGqS427B0WizatYUzSD4aWdVGVs5M7qmXNExme4m955BTpbZrta1jXw1gcGgsY4Q4VAQ6R2hFWrZ0gZ3cU9Df2b0ZquxDKVZuVrqppHLVZnOUS8sF80DfBE2XGxNBzHljokGDlc14nkWmCt2pt/EuOY1O1mquDurpgg1Q4VIIbIBzOtpJJ1uq6u1qzpLi05hVB+zpiesdmfo3Unfu0EBBorCtxOIdUcXuiTEw1rRYACzQALBVLAREQEREBERAREQEREBERAREQEREBERAREQEREBERAREQEREBERAREQEREBERARSyq6kACOzJ3CJHK29BRlKQto0ariey4nfY/NYbgnH2R4uAJ8BqUGsQsK59PKYkG+6Y53IW3/AGe0kBlQEkOIsdwJ/JG45yKytTLXFp3EjyVaMEREBERAREQEREBERAREQERZCCxrXCHR4TeY5cFuswz5Je/JOpJufcqaQgSdYkcbaFXYbZ1WrcW335rLVTldRZh4gtc4+1c+YsFo1nljvs3kDk4hdA7DxbRZsji12n5rYwvRas93asIkk8eCnZP1tlrkNbUqyXEmAe0ST5lMNUNN0ixBFiNV6sbDdTb2RmI04LmY7CFjQajYJm7Tos8/eN8PTRx9OWFxHbDi53g6w/k3zXKXe2jhYosLdYe1/MAgiechcIqubsT1MrCIipIiIgIiICIiAiIgIiIC2qTGtbnfcn7rf/Z3LgN/hrrAoXE6oNptYlpm5Lhfw0XuNjYYZW+AXgqbtBzBXrtl9IaIhtQOZECSJFua59yuvFmPa4ag2NFtMpCNFrYDGUXtDmOaRyIK2H16Q1eB/EFBVVag3gvJ9KKQDYtrqdAN5K9BtHbVBn/EBPCR8+C846q3EOf2w4ARA0E6nmd3mpt9r5jiU6oqgtJOUD+I79OesLiYttMGGEnjIi69PsGjlpF797nkGIgfdE8oa8+S85tKM1uAMc3S78124+1y7/GmiIrQIiICIiAiIgIiICIiAiIg2MEwOeGuOtl6fCbHaWltWnVMkEVKdQC0QW5HAggm87l5ShUyuDhuMr6j0fxratKDqAo62OnGWOFsTZz6eJimSKby7sOuQPwyd5trC6nSTZVZ4gE5BEtFpW7gXZsWGCOyZMcQBNvevVMjMQRN4UauzHzp3RluUmh1ouMofSZbjncIze4D8lv4nZww1DM93bIgAAN13QvePptZ90c9Tr4L5z01xZzl5khsQCbGTCzrazly9svNPDl1u3FNo4iAXEcoEeS8k90lbu1tpvruBdYNGVrRo0b/AHk6laC68zI59XaIiKkiIiAiIgIiICLIVjQ1BUitvuAWMzv0EFazCtaeJPksyOP+ooKg08F7DohjQ2BN7g3jwXlbbj5lXYao9jppkSeOiyzYrm49oMHhXYjr24rqXkmcrxc850XsNlupN7bapeSBJ6wvHlMD3L5HlqTLqbT4EBbeCqPaZawA/vlv8lnjDyr6xjMYMpg3gr5v00r5qYg6vA9wDoCrxW1cSRlzNE/9WZcvFguAFSoXRJAENEqZPat9OPBSFuNa3eY8HT/RRb4iP3z+Uro5tRFvVA2OyXk/uz/MKtoqez5tCDVRdCnT9trR77pVZQ4+V0HPRTqRPZmOaggIiICIiAsysIgzmPFZzniVhEEusdxWRUd+gs0mAm5j3SunRZTaIbMnflJTW41adZ8XaTw7IWXV3ezHiAtxlEEmflIQhotB8iVmjWouMTng/uqNd7o/vCeWULYeGcD5LWrU97XQsa1evf7RWDXf7R8ypVKBFxed6qIVJS613tHzKiXHisIgIswkIMIswsIPqvqG2r3+D+LW+knqG2r3+D+LW+kv0ciD84+obavf4P4tb6Seobavf4P4tb6S/RyIPzj6htq9/g/i1vpJ6htq9/g/i1vpL9HIg/OI9A21e/wfxa30ln1D7V7/AAfxa30l+jUQfnMegrau6vg/i1vpK4ehPbHf4P4tb6S/QdV5AJAk8FqDHP7h+/dwn9foSHwj1KbY/wCYwfxa30lkehTbHf4P4tb6S+71Mc4G1CofAcgfzj3LH7e+P7h/l+v1HOA+EH0J7X7/AAfxa30lW/0G7WOtfB/FrfSX3t2Pd3L5mAI1tMjkn7c/uX3iLHlra3/xDXwJ3oL2toK+DA/xq30lA+gfavf4P4tb6S/QH7e+J6h8y0ARxm/ICBPitXaBq5szM9207DNAkVM1uNm/Lig+E+obavf4P4tb6Seobavf4P4tb6S+yivirCKmXsEmKkzlGYTExM6e5bdd1cENZ1lzWBJzWmpDL7hlYb8+aD4f6htq9/g/i1vpJ6htq9/g/i1vpL7fS68ghzquYO4FrSMroI/i/JQwtWv1gL+syl83D/uw4iQBYXb479EHxP1DbV7/AAfxa30k9Q21e/wfxa30l9rxdfEBxydbOZ5ALTljPaLaRk8zzXY2U95pNNScxL5Bt+IxryhBtoiICIiAiIgIiICIiAiIgIiICIiAiIgIiICI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78800" y="3117850"/>
            <a:ext cx="403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Would this be a regression or classification problem?</a:t>
            </a:r>
          </a:p>
          <a:p>
            <a:pPr lvl="0"/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How would we interpret the coefficients?</a:t>
            </a:r>
          </a:p>
        </p:txBody>
      </p:sp>
      <p:pic>
        <p:nvPicPr>
          <p:cNvPr id="1038" name="Picture 14" descr="http://cdn.designrshub.com/wp-content/uploads/2012/10/12_funny_movie_poster_parod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43" y="2051050"/>
            <a:ext cx="3636186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1"/>
            <a:ext cx="11734800" cy="12831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Decision Trees are a machine learning model for </a:t>
            </a:r>
            <a:r>
              <a:rPr lang="en-US" sz="2800" u="sng" dirty="0">
                <a:latin typeface="Georgia"/>
                <a:ea typeface="Georgia"/>
                <a:cs typeface="Georgia"/>
                <a:sym typeface="Georgia"/>
              </a:rPr>
              <a:t>regression and classification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that develops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a series of yes/no rules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to explain the differences present in the outcome variable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2050" name="Picture 2" descr="Image result for titanic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608984"/>
            <a:ext cx="4953000" cy="46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02200" y="404966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P(Survival) = </a:t>
            </a:r>
            <a:r>
              <a:rPr lang="en-US" b="1" dirty="0" smtClean="0">
                <a:latin typeface="Georgia" panose="02040502050405020303" pitchFamily="18" charset="0"/>
              </a:rPr>
              <a:t>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% of Observations = 36%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3927" y="5022850"/>
            <a:ext cx="59399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The idea i</a:t>
            </a:r>
            <a:r>
              <a:rPr lang="en-US" sz="2400" dirty="0" smtClean="0">
                <a:latin typeface="Georgia" panose="02040502050405020303" pitchFamily="18" charset="0"/>
              </a:rPr>
              <a:t>s to </a:t>
            </a:r>
            <a:r>
              <a:rPr lang="en-US" sz="2400" b="1" dirty="0" smtClean="0">
                <a:latin typeface="Georgia" panose="02040502050405020303" pitchFamily="18" charset="0"/>
              </a:rPr>
              <a:t>get to the </a:t>
            </a:r>
            <a:r>
              <a:rPr lang="en-US" sz="2400" b="1" dirty="0">
                <a:latin typeface="Georgia" panose="02040502050405020303" pitchFamily="18" charset="0"/>
              </a:rPr>
              <a:t>right </a:t>
            </a:r>
            <a:r>
              <a:rPr lang="en-US" sz="2400" b="1" dirty="0" smtClean="0">
                <a:latin typeface="Georgia" panose="02040502050405020303" pitchFamily="18" charset="0"/>
              </a:rPr>
              <a:t>answer with the smallest number of questions</a:t>
            </a: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7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2291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2400" b="1" dirty="0" smtClean="0">
                <a:latin typeface="Georgia"/>
                <a:ea typeface="Georgia"/>
                <a:cs typeface="Georgia"/>
                <a:sym typeface="Georgia"/>
              </a:rPr>
              <a:t>Structure</a:t>
            </a:r>
            <a:endParaRPr lang="en-US" sz="2000" b="1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When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displayed, these series of rules appear as a tree with several branching paths or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splits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The starting point of a decision tree is referred to as the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root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 and subsequent branching points are called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nodes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. Nodes that do not split further are then called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leaves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203200" lvl="0" indent="-256540"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Using our example decision tree:</a:t>
            </a:r>
          </a:p>
          <a:p>
            <a:pPr lvl="0">
              <a:buSzPct val="100000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2050" name="Picture 2" descr="Image result for titanic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00" y="3048765"/>
            <a:ext cx="4419600" cy="41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37440" y="3044301"/>
            <a:ext cx="62736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85482" y="3926003"/>
            <a:ext cx="65170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Split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18040" y="5206590"/>
            <a:ext cx="673200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45200" y="4108450"/>
            <a:ext cx="10668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636000" y="3198189"/>
            <a:ext cx="1118640" cy="30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712200" y="5360478"/>
            <a:ext cx="555217" cy="119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956600" y="6177169"/>
            <a:ext cx="62394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Leaf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187475" y="6323941"/>
            <a:ext cx="618502" cy="3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874000" y="4794250"/>
            <a:ext cx="1388418" cy="533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titanic decision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346450"/>
            <a:ext cx="3276600" cy="309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0"/>
            <a:ext cx="11734800" cy="21730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The structure of a decision tree is determined by what yes/no rules will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best predict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 the outcome variable.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For classification trees, this is measured at each point by the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gini impurity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which measures the </a:t>
            </a:r>
            <a:r>
              <a:rPr lang="en-US" sz="2000" b="1" dirty="0">
                <a:latin typeface="Georgia"/>
                <a:ea typeface="Georgia"/>
                <a:cs typeface="Georgia"/>
                <a:sym typeface="Georgia"/>
              </a:rPr>
              <a:t>homogeneity of the outcome variable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in a dataset </a:t>
            </a: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0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(everything is one class) to 1 (there is an equal amount of each class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).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regression trees, MSE (or mean squared error) is </a:t>
            </a:r>
            <a:r>
              <a:rPr lang="en-US" sz="2000" i="1" dirty="0">
                <a:latin typeface="Georgia"/>
                <a:ea typeface="Georgia"/>
                <a:cs typeface="Georgia"/>
                <a:sym typeface="Georgia"/>
              </a:rPr>
              <a:t>often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 used in place of gini impurity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6526384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gini impurity for this branch is very close to 0 since almost everyone (95%) belongs to one class (died)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64200" y="6242050"/>
            <a:ext cx="152400" cy="19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8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325801"/>
            <a:ext cx="12191994" cy="725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/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Example: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predicting price of 1993 model cars (all features have been standardized to have 0 mean and unit variance)</a:t>
            </a:r>
            <a:endParaRPr lang="en-US" sz="1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DECISION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30" y="1777062"/>
            <a:ext cx="4433870" cy="54555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569200" y="1977965"/>
            <a:ext cx="43291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What’s the root node?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many leaves are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many </a:t>
            </a:r>
            <a:r>
              <a:rPr lang="en-US" sz="2000" dirty="0" smtClean="0">
                <a:latin typeface="Georgia" panose="02040502050405020303" pitchFamily="18" charset="0"/>
              </a:rPr>
              <a:t>nodes are </a:t>
            </a:r>
            <a:r>
              <a:rPr lang="en-US" sz="2000" dirty="0">
                <a:latin typeface="Georgia" panose="02040502050405020303" pitchFamily="18" charset="0"/>
              </a:rPr>
              <a:t>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What combination of characteristics correspond to us predicting the </a:t>
            </a:r>
            <a:r>
              <a:rPr lang="en-US" sz="2000" b="1" dirty="0">
                <a:latin typeface="Georgia" panose="02040502050405020303" pitchFamily="18" charset="0"/>
              </a:rPr>
              <a:t>cheapest </a:t>
            </a:r>
            <a:r>
              <a:rPr lang="en-US" sz="2000" dirty="0">
                <a:latin typeface="Georgia" panose="02040502050405020303" pitchFamily="18" charset="0"/>
              </a:rPr>
              <a:t>car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What combination of characteristics correspond to us predicting the </a:t>
            </a:r>
            <a:r>
              <a:rPr lang="en-US" sz="2000" b="1" dirty="0">
                <a:latin typeface="Georgia" panose="02040502050405020303" pitchFamily="18" charset="0"/>
              </a:rPr>
              <a:t>most expensive </a:t>
            </a:r>
            <a:r>
              <a:rPr lang="en-US" sz="2000" dirty="0">
                <a:latin typeface="Georgia" panose="02040502050405020303" pitchFamily="18" charset="0"/>
              </a:rPr>
              <a:t>car prices?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7517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1338</Words>
  <Application>Microsoft Office PowerPoint</Application>
  <PresentationFormat>Custom</PresentationFormat>
  <Paragraphs>295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Merriweather Sans</vt:lpstr>
      <vt:lpstr>Oswald</vt:lpstr>
      <vt:lpstr>Georgia</vt:lpstr>
      <vt:lpstr>White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Michael Han</cp:lastModifiedBy>
  <cp:revision>138</cp:revision>
  <dcterms:modified xsi:type="dcterms:W3CDTF">2017-08-31T18:16:10Z</dcterms:modified>
</cp:coreProperties>
</file>