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302500" cx="13004800"/>
  <p:notesSz cx="6858000" cy="9144000"/>
  <p:embeddedFontLs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DFAD91-9069-4190-A08F-25E826004FB9}">
  <a:tblStyle styleId="{E6DFAD91-9069-4190-A08F-25E826004FB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AF4"/>
          </a:solidFill>
        </a:fill>
      </a:tcStyle>
    </a:wholeTbl>
    <a:band1H>
      <a:tcStyle>
        <a:fill>
          <a:solidFill>
            <a:srgbClr val="CAD2E8"/>
          </a:solidFill>
        </a:fill>
      </a:tcStyle>
    </a:band1H>
    <a:band1V>
      <a:tcStyle>
        <a:fill>
          <a:solidFill>
            <a:srgbClr val="CAD2E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376237" y="685800"/>
            <a:ext cx="6105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76237" y="685800"/>
            <a:ext cx="6105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76237" y="685800"/>
            <a:ext cx="6105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11" Type="http://schemas.openxmlformats.org/officeDocument/2006/relationships/image" Target="../media/image16.png"/><Relationship Id="rId10" Type="http://schemas.openxmlformats.org/officeDocument/2006/relationships/image" Target="../media/image22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3.jpg"/><Relationship Id="rId4" Type="http://schemas.openxmlformats.org/officeDocument/2006/relationships/image" Target="../media/image3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IPad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hape 5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5" name="Shape 5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6" name="Shape 56"/>
          <p:cNvSpPr txBox="1"/>
          <p:nvPr>
            <p:ph idx="1" type="body"/>
          </p:nvPr>
        </p:nvSpPr>
        <p:spPr>
          <a:xfrm>
            <a:off x="3822700" y="2095500"/>
            <a:ext cx="5435598" cy="408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226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94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54100" lvl="5" marL="379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82700" lvl="6" marL="438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11300" lvl="7" marL="496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39900" lvl="8" marL="554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Smart Phone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4"/>
            <a:ext cx="4043866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8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Shape 6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2" name="Shape 6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3" name="Shape 63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226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94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54100" lvl="5" marL="379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82700" lvl="6" marL="438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11300" lvl="7" marL="496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39900" lvl="8" marL="554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r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8" name="Shape 6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9" name="Shape 69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llou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4" name="Shape 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5" name="Shape 75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6" name="Shape 7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Shape 77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9" name="Shape 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Shape 80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2" name="Shape 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Shape 83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5" name="Shape 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Shape 86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7" name="Shape 87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8" name="Shape 8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Shape 89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120000" w="12000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5" name="Shape 9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Shape 96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165100" y="4191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9" name="Shape 9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Shape 100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177800" y="4191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3" name="Shape 10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Shape 104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165100" y="4445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177800" y="4445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10" name="Shape 110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120000" w="12000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ctivit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hape 11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3" name="Shape 11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4" name="Shape 114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5" name="Shape 1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Shape 116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7" name="Shape 117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8" name="Shape 118"/>
          <p:cNvCxnSpPr/>
          <p:nvPr/>
        </p:nvCxnSpPr>
        <p:spPr>
          <a:xfrm flipH="1" rot="10800000">
            <a:off x="3911600" y="5381322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9" name="Shape 119"/>
          <p:cNvSpPr/>
          <p:nvPr/>
        </p:nvSpPr>
        <p:spPr>
          <a:xfrm>
            <a:off x="3911600" y="2989696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3911600" y="5114914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1" name="Shape 121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2" name="Shape 122"/>
          <p:cNvSpPr/>
          <p:nvPr/>
        </p:nvSpPr>
        <p:spPr>
          <a:xfrm>
            <a:off x="3911600" y="1969299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3225800" y="1803658"/>
            <a:ext cx="0" cy="4430477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&amp;A">
    <p:bg>
      <p:bgPr>
        <a:solidFill>
          <a:srgbClr val="FFDB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" name="Shape 127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xit Tickets">
    <p:bg>
      <p:bgPr>
        <a:solidFill>
          <a:srgbClr val="FFAFC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hape 12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1" name="Shape 131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>
            <a:off x="3225800" y="1803658"/>
            <a:ext cx="0" cy="4430477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226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94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54100" lvl="5" marL="379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82700" lvl="6" marL="438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11300" lvl="7" marL="496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39900" lvl="8" marL="554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632056" y="2413000"/>
            <a:ext cx="11734801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8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226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94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54100" lvl="5" marL="379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82700" lvl="6" marL="438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11300" lvl="7" marL="496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39900" lvl="8" marL="554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1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226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94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54100" lvl="5" marL="379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82700" lvl="6" marL="438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11300" lvl="7" marL="496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39900" lvl="8" marL="554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8" cy="408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226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94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54100" lvl="5" marL="379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82700" lvl="6" marL="438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11300" lvl="7" marL="496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39900" lvl="8" marL="554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4"/>
            <a:ext cx="4043866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8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226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94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54100" lvl="5" marL="379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82700" lvl="6" marL="438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11300" lvl="7" marL="496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39900" lvl="8" marL="554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pter">
    <p:bg>
      <p:bgPr>
        <a:solidFill>
          <a:srgbClr val="1EC9C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hape 1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" name="Shape 1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226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94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54100" lvl="5" marL="379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82700" lvl="6" marL="438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11300" lvl="7" marL="496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39900" lvl="8" marL="554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635000" y="1473200"/>
            <a:ext cx="11734800" cy="1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xercis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46228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 flipH="1" rot="10800000">
            <a:off x="635000" y="5752808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" name="Shape 30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1" name="Shape 31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3" name="Shape 33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4" name="Shape 34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se Stu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" name="Shape 39"/>
          <p:cNvCxnSpPr/>
          <p:nvPr/>
        </p:nvCxnSpPr>
        <p:spPr>
          <a:xfrm flipH="1" rot="10800000">
            <a:off x="6350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0" name="Shape 4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1" name="Shape 41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IMAC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hape 4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" name="Shape 4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6" name="Shape 46"/>
          <p:cNvSpPr txBox="1"/>
          <p:nvPr>
            <p:ph idx="1" type="body"/>
          </p:nvPr>
        </p:nvSpPr>
        <p:spPr>
          <a:xfrm>
            <a:off x="3606800" y="1803400"/>
            <a:ext cx="5829298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226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94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54100" lvl="5" marL="379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82700" lvl="6" marL="438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11300" lvl="7" marL="496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39900" lvl="8" marL="554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MAC Book Pr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1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Shape 4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0" name="Shape 5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1" name="Shape 5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226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94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54100" lvl="5" marL="379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82700" lvl="6" marL="438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11300" lvl="7" marL="496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39900" lvl="8" marL="554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1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7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32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65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00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365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721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35006" y="1292775"/>
            <a:ext cx="11734800" cy="4353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 Explanation of a continuous variable given a series of independent variables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08_slope_intercept.png"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9622" y="2847477"/>
            <a:ext cx="4514850" cy="2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35006" y="1292774"/>
            <a:ext cx="11734800" cy="581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Let’s go back to the housing price data set. Our hypothesis is that housing price,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is a linear function of square footage,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which gives us the following equation: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 = mx + b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  = Housing Price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 = Square Footage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 = ?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 = 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7681" y="2570208"/>
            <a:ext cx="55721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35006" y="1292775"/>
            <a:ext cx="11734800" cy="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do we get our slope and y-intercept?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495" y="1802675"/>
            <a:ext cx="6686998" cy="53078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Shape 282"/>
          <p:cNvCxnSpPr/>
          <p:nvPr/>
        </p:nvCxnSpPr>
        <p:spPr>
          <a:xfrm flipH="1" rot="10800000">
            <a:off x="1727494" y="3298785"/>
            <a:ext cx="4916372" cy="2919136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83" name="Shape 283"/>
          <p:cNvCxnSpPr/>
          <p:nvPr/>
        </p:nvCxnSpPr>
        <p:spPr>
          <a:xfrm flipH="1" rot="10800000">
            <a:off x="1727494" y="3402956"/>
            <a:ext cx="5321486" cy="258854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84" name="Shape 284"/>
          <p:cNvCxnSpPr/>
          <p:nvPr/>
        </p:nvCxnSpPr>
        <p:spPr>
          <a:xfrm flipH="1" rot="10800000">
            <a:off x="1727494" y="3518704"/>
            <a:ext cx="5321486" cy="2586004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x="7950228" y="2095017"/>
            <a:ext cx="4571976" cy="4780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Which of these lines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fits our data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y = 80 + 0.1575x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y = 100 + 0.187x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y = 110 + 0.147x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425417" y="3817858"/>
            <a:ext cx="312300" cy="2199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0249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421671" y="4330120"/>
            <a:ext cx="312300" cy="2199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0249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8425417" y="4875453"/>
            <a:ext cx="312300" cy="21990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0249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_estimating_coefficients.png"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45" y="1927557"/>
            <a:ext cx="11828368" cy="420218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635006" y="1292775"/>
            <a:ext cx="11734800" cy="9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Draw a line that minimizes the sum of the residuals between the predicted point and the actual point =&gt;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Ordinary Least Squares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(OLS)	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837310" y="5848455"/>
            <a:ext cx="5757422" cy="656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Where         = mx    + b for the i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observation of N observations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307" y="5836198"/>
            <a:ext cx="240356" cy="35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5522" y="5962028"/>
            <a:ext cx="145055" cy="17658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Checks</a:t>
            </a:r>
          </a:p>
        </p:txBody>
      </p:sp>
      <p:sp>
        <p:nvSpPr>
          <p:cNvPr id="304" name="Shape 30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 ASSUMPTIONS</a:t>
            </a:r>
            <a:br>
              <a:rPr b="1" i="0" lang="en-US" sz="9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35006" y="1292775"/>
            <a:ext cx="11734800" cy="5304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Linear regression works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when: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data is normally distributed (but doesn’t have to be)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X’s significantly explain y (have low p-values)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X’s are independent of each other (low multicollinearity)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Resulting values pass linear assumption (depends upon problem)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data is not normally distributed, we could introduce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310" name="Shape 31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635000" y="736600"/>
            <a:ext cx="10160000" cy="431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316" name="Shape 316"/>
          <p:cNvSpPr/>
          <p:nvPr/>
        </p:nvSpPr>
        <p:spPr>
          <a:xfrm>
            <a:off x="635000" y="1473200"/>
            <a:ext cx="11734800" cy="2806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EVALUATE MODEL FIT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35000" y="1292775"/>
            <a:ext cx="12205500" cy="5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R-squared and Residuals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-squared is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central metric introduced for linear regression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R-squared measures explain variance.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328" name="Shape 32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35006" y="1453675"/>
            <a:ext cx="11734800" cy="546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hat is simple linear regression?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How do we come up with the coefficients?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What does the slope and intercept mean?</a:t>
            </a:r>
          </a:p>
        </p:txBody>
      </p:sp>
      <p:sp>
        <p:nvSpPr>
          <p:cNvPr id="334" name="Shape 33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35006" y="22782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simple linear regression and assumptions</a:t>
            </a:r>
          </a:p>
          <a:p>
            <a:pPr indent="-203200" lvl="0" marL="203200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library</a:t>
            </a:r>
          </a:p>
          <a:p>
            <a:pPr indent="-203200" lvl="0" marL="203200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AI IN THE NEWS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nvi7WJf4.jp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1200" y="1737850"/>
            <a:ext cx="3163600" cy="31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00" y="1737849"/>
            <a:ext cx="8863424" cy="21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336375" y="3776350"/>
            <a:ext cx="7386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https://www.theverge.com/2017/8/11/16137388/dota-2-dendi-open-ai-elon-musk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635000" y="736600"/>
            <a:ext cx="10160000" cy="431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30" name="Shape 230"/>
          <p:cNvSpPr/>
          <p:nvPr/>
        </p:nvSpPr>
        <p:spPr>
          <a:xfrm>
            <a:off x="635000" y="1473200"/>
            <a:ext cx="11734800" cy="2806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00" y="1740123"/>
            <a:ext cx="12630000" cy="389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 rot="5400000">
            <a:off x="7269729" y="3752846"/>
            <a:ext cx="327148" cy="44195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62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5756905" y="6278621"/>
            <a:ext cx="34290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here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45" name="Shape 24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MOTIVATION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35006" y="1292774"/>
            <a:ext cx="11734800" cy="581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1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Motivation: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suppose we have a dataset giving the living areas and prices of 47 houses from Portland, Oregon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can we learn to predict the prices of other houses in Portland, as a function of the size of their living areas?</a:t>
            </a:r>
          </a:p>
        </p:txBody>
      </p:sp>
      <p:graphicFrame>
        <p:nvGraphicFramePr>
          <p:cNvPr id="252" name="Shape 252"/>
          <p:cNvGraphicFramePr/>
          <p:nvPr/>
        </p:nvGraphicFramePr>
        <p:xfrm>
          <a:off x="1338986" y="256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{E6DFAD91-9069-4190-A08F-25E826004FB9}</a:tableStyleId>
              </a:tblPr>
              <a:tblGrid>
                <a:gridCol w="2088350"/>
                <a:gridCol w="1539400"/>
              </a:tblGrid>
              <a:tr h="71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Living Area (feet sq)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Price (1000$s)</a:t>
                      </a:r>
                    </a:p>
                  </a:txBody>
                  <a:tcPr marT="45725" marB="45725" marR="91450" marL="91450"/>
                </a:tc>
              </a:tr>
              <a:tr h="45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2104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400</a:t>
                      </a:r>
                    </a:p>
                  </a:txBody>
                  <a:tcPr marT="45725" marB="45725" marR="91450" marL="91450"/>
                </a:tc>
              </a:tr>
              <a:tr h="45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1600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330</a:t>
                      </a:r>
                    </a:p>
                  </a:txBody>
                  <a:tcPr marT="45725" marB="45725" marR="91450" marL="91450"/>
                </a:tc>
              </a:tr>
              <a:tr h="45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2400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369</a:t>
                      </a:r>
                    </a:p>
                  </a:txBody>
                  <a:tcPr marT="45725" marB="45725" marR="91450" marL="91450"/>
                </a:tc>
              </a:tr>
              <a:tr h="45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1416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232</a:t>
                      </a:r>
                    </a:p>
                  </a:txBody>
                  <a:tcPr marT="45725" marB="45725" marR="91450" marL="91450"/>
                </a:tc>
              </a:tr>
              <a:tr h="45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…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cap="none" strike="noStrike"/>
                        <a:t>…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3552" y="2100909"/>
            <a:ext cx="4705217" cy="37348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Shape 254"/>
          <p:cNvCxnSpPr/>
          <p:nvPr/>
        </p:nvCxnSpPr>
        <p:spPr>
          <a:xfrm>
            <a:off x="5307464" y="3968319"/>
            <a:ext cx="1464816" cy="0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60" name="Shape 2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