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29"/>
  </p:notesMasterIdLst>
  <p:sldIdLst>
    <p:sldId id="256" r:id="rId2"/>
    <p:sldId id="258" r:id="rId3"/>
    <p:sldId id="268" r:id="rId4"/>
    <p:sldId id="269" r:id="rId5"/>
    <p:sldId id="270" r:id="rId6"/>
    <p:sldId id="259" r:id="rId7"/>
    <p:sldId id="274" r:id="rId8"/>
    <p:sldId id="275" r:id="rId9"/>
    <p:sldId id="276" r:id="rId10"/>
    <p:sldId id="277" r:id="rId11"/>
    <p:sldId id="278" r:id="rId12"/>
    <p:sldId id="279" r:id="rId13"/>
    <p:sldId id="280" r:id="rId14"/>
    <p:sldId id="282" r:id="rId15"/>
    <p:sldId id="281" r:id="rId16"/>
    <p:sldId id="283" r:id="rId17"/>
    <p:sldId id="284" r:id="rId18"/>
    <p:sldId id="285" r:id="rId19"/>
    <p:sldId id="286" r:id="rId20"/>
    <p:sldId id="287" r:id="rId21"/>
    <p:sldId id="288" r:id="rId22"/>
    <p:sldId id="290" r:id="rId23"/>
    <p:sldId id="291" r:id="rId24"/>
    <p:sldId id="293" r:id="rId25"/>
    <p:sldId id="292" r:id="rId26"/>
    <p:sldId id="294" r:id="rId27"/>
    <p:sldId id="26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20" autoAdjust="0"/>
    <p:restoredTop sz="70685" autoAdjust="0"/>
  </p:normalViewPr>
  <p:slideViewPr>
    <p:cSldViewPr snapToGrid="0">
      <p:cViewPr varScale="1">
        <p:scale>
          <a:sx n="108" d="100"/>
          <a:sy n="108" d="100"/>
        </p:scale>
        <p:origin x="2562" y="108"/>
      </p:cViewPr>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84E60D-B96C-47B1-A578-D10412D6DF83}" type="datetimeFigureOut">
              <a:rPr lang="en-US" smtClean="0"/>
              <a:t>4/20/2023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7C4F71-CE7A-492D-8374-6AE2D5DD154A}" type="slidenum">
              <a:rPr lang="en-US" smtClean="0"/>
              <a:t>‹#›</a:t>
            </a:fld>
            <a:endParaRPr lang="en-US"/>
          </a:p>
        </p:txBody>
      </p:sp>
    </p:spTree>
    <p:extLst>
      <p:ext uri="{BB962C8B-B14F-4D97-AF65-F5344CB8AC3E}">
        <p14:creationId xmlns:p14="http://schemas.microsoft.com/office/powerpoint/2010/main" val="3504509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7C4F71-CE7A-492D-8374-6AE2D5DD154A}" type="slidenum">
              <a:rPr lang="en-US" smtClean="0"/>
              <a:t>1</a:t>
            </a:fld>
            <a:endParaRPr lang="en-US"/>
          </a:p>
        </p:txBody>
      </p:sp>
    </p:spTree>
    <p:extLst>
      <p:ext uri="{BB962C8B-B14F-4D97-AF65-F5344CB8AC3E}">
        <p14:creationId xmlns:p14="http://schemas.microsoft.com/office/powerpoint/2010/main" val="379504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7C4F71-CE7A-492D-8374-6AE2D5DD154A}" type="slidenum">
              <a:rPr lang="en-US" smtClean="0"/>
              <a:t>10</a:t>
            </a:fld>
            <a:endParaRPr lang="en-US"/>
          </a:p>
        </p:txBody>
      </p:sp>
    </p:spTree>
    <p:extLst>
      <p:ext uri="{BB962C8B-B14F-4D97-AF65-F5344CB8AC3E}">
        <p14:creationId xmlns:p14="http://schemas.microsoft.com/office/powerpoint/2010/main" val="1861875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7C4F71-CE7A-492D-8374-6AE2D5DD154A}" type="slidenum">
              <a:rPr lang="en-US" smtClean="0"/>
              <a:t>11</a:t>
            </a:fld>
            <a:endParaRPr lang="en-US"/>
          </a:p>
        </p:txBody>
      </p:sp>
    </p:spTree>
    <p:extLst>
      <p:ext uri="{BB962C8B-B14F-4D97-AF65-F5344CB8AC3E}">
        <p14:creationId xmlns:p14="http://schemas.microsoft.com/office/powerpoint/2010/main" val="1464339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7C4F71-CE7A-492D-8374-6AE2D5DD154A}" type="slidenum">
              <a:rPr lang="en-US" smtClean="0"/>
              <a:t>12</a:t>
            </a:fld>
            <a:endParaRPr lang="en-US"/>
          </a:p>
        </p:txBody>
      </p:sp>
    </p:spTree>
    <p:extLst>
      <p:ext uri="{BB962C8B-B14F-4D97-AF65-F5344CB8AC3E}">
        <p14:creationId xmlns:p14="http://schemas.microsoft.com/office/powerpoint/2010/main" val="3854843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7C4F71-CE7A-492D-8374-6AE2D5DD154A}" type="slidenum">
              <a:rPr lang="en-US" smtClean="0"/>
              <a:t>13</a:t>
            </a:fld>
            <a:endParaRPr lang="en-US"/>
          </a:p>
        </p:txBody>
      </p:sp>
    </p:spTree>
    <p:extLst>
      <p:ext uri="{BB962C8B-B14F-4D97-AF65-F5344CB8AC3E}">
        <p14:creationId xmlns:p14="http://schemas.microsoft.com/office/powerpoint/2010/main" val="3463429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7C4F71-CE7A-492D-8374-6AE2D5DD154A}" type="slidenum">
              <a:rPr lang="en-US" smtClean="0"/>
              <a:t>14</a:t>
            </a:fld>
            <a:endParaRPr lang="en-US"/>
          </a:p>
        </p:txBody>
      </p:sp>
    </p:spTree>
    <p:extLst>
      <p:ext uri="{BB962C8B-B14F-4D97-AF65-F5344CB8AC3E}">
        <p14:creationId xmlns:p14="http://schemas.microsoft.com/office/powerpoint/2010/main" val="1656447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Element by element multiplication</a:t>
            </a:r>
          </a:p>
        </p:txBody>
      </p:sp>
      <p:sp>
        <p:nvSpPr>
          <p:cNvPr id="4" name="Slide Number Placeholder 3"/>
          <p:cNvSpPr>
            <a:spLocks noGrp="1"/>
          </p:cNvSpPr>
          <p:nvPr>
            <p:ph type="sldNum" sz="quarter" idx="5"/>
          </p:nvPr>
        </p:nvSpPr>
        <p:spPr/>
        <p:txBody>
          <a:bodyPr/>
          <a:lstStyle/>
          <a:p>
            <a:fld id="{247C4F71-CE7A-492D-8374-6AE2D5DD154A}" type="slidenum">
              <a:rPr lang="en-US" smtClean="0"/>
              <a:t>15</a:t>
            </a:fld>
            <a:endParaRPr lang="en-US"/>
          </a:p>
        </p:txBody>
      </p:sp>
    </p:spTree>
    <p:extLst>
      <p:ext uri="{BB962C8B-B14F-4D97-AF65-F5344CB8AC3E}">
        <p14:creationId xmlns:p14="http://schemas.microsoft.com/office/powerpoint/2010/main" val="33235364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7C4F71-CE7A-492D-8374-6AE2D5DD154A}" type="slidenum">
              <a:rPr lang="en-US" smtClean="0"/>
              <a:t>16</a:t>
            </a:fld>
            <a:endParaRPr lang="en-US"/>
          </a:p>
        </p:txBody>
      </p:sp>
    </p:spTree>
    <p:extLst>
      <p:ext uri="{BB962C8B-B14F-4D97-AF65-F5344CB8AC3E}">
        <p14:creationId xmlns:p14="http://schemas.microsoft.com/office/powerpoint/2010/main" val="29327927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7C4F71-CE7A-492D-8374-6AE2D5DD154A}" type="slidenum">
              <a:rPr lang="en-US" smtClean="0"/>
              <a:t>17</a:t>
            </a:fld>
            <a:endParaRPr lang="en-US"/>
          </a:p>
        </p:txBody>
      </p:sp>
    </p:spTree>
    <p:extLst>
      <p:ext uri="{BB962C8B-B14F-4D97-AF65-F5344CB8AC3E}">
        <p14:creationId xmlns:p14="http://schemas.microsoft.com/office/powerpoint/2010/main" val="2675994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7C4F71-CE7A-492D-8374-6AE2D5DD154A}" type="slidenum">
              <a:rPr lang="en-US" smtClean="0"/>
              <a:t>18</a:t>
            </a:fld>
            <a:endParaRPr lang="en-US"/>
          </a:p>
        </p:txBody>
      </p:sp>
    </p:spTree>
    <p:extLst>
      <p:ext uri="{BB962C8B-B14F-4D97-AF65-F5344CB8AC3E}">
        <p14:creationId xmlns:p14="http://schemas.microsoft.com/office/powerpoint/2010/main" val="638063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7C4F71-CE7A-492D-8374-6AE2D5DD154A}" type="slidenum">
              <a:rPr lang="en-US" smtClean="0"/>
              <a:t>19</a:t>
            </a:fld>
            <a:endParaRPr lang="en-US"/>
          </a:p>
        </p:txBody>
      </p:sp>
    </p:spTree>
    <p:extLst>
      <p:ext uri="{BB962C8B-B14F-4D97-AF65-F5344CB8AC3E}">
        <p14:creationId xmlns:p14="http://schemas.microsoft.com/office/powerpoint/2010/main" val="1912312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chose to do this project because it helps lay the groundwork for a future home project of mine; my wife studies horticulture and wants to grow tropical plants here in Chesapeake + eventually food plants. All of the plants she likes are tropical or require high temperatures and humidities, so they don’t do well here.</a:t>
            </a:r>
          </a:p>
          <a:p>
            <a:r>
              <a:rPr lang="en-US" dirty="0"/>
              <a:t>Solution to this is greenhouse, see bullets. I thought it would be fun to do the controller myself + save money.</a:t>
            </a:r>
          </a:p>
          <a:p>
            <a:r>
              <a:rPr lang="en-US" dirty="0"/>
              <a:t>Also, my undergrad was mechanical engineering so revisiting the </a:t>
            </a:r>
            <a:r>
              <a:rPr lang="en-US" dirty="0" err="1"/>
              <a:t>thermo</a:t>
            </a:r>
            <a:r>
              <a:rPr lang="en-US" dirty="0"/>
              <a:t> stuff was kind of fun.</a:t>
            </a:r>
          </a:p>
        </p:txBody>
      </p:sp>
      <p:sp>
        <p:nvSpPr>
          <p:cNvPr id="4" name="Slide Number Placeholder 3"/>
          <p:cNvSpPr>
            <a:spLocks noGrp="1"/>
          </p:cNvSpPr>
          <p:nvPr>
            <p:ph type="sldNum" sz="quarter" idx="5"/>
          </p:nvPr>
        </p:nvSpPr>
        <p:spPr/>
        <p:txBody>
          <a:bodyPr/>
          <a:lstStyle/>
          <a:p>
            <a:fld id="{247C4F71-CE7A-492D-8374-6AE2D5DD154A}" type="slidenum">
              <a:rPr lang="en-US" smtClean="0"/>
              <a:t>2</a:t>
            </a:fld>
            <a:endParaRPr lang="en-US"/>
          </a:p>
        </p:txBody>
      </p:sp>
    </p:spTree>
    <p:extLst>
      <p:ext uri="{BB962C8B-B14F-4D97-AF65-F5344CB8AC3E}">
        <p14:creationId xmlns:p14="http://schemas.microsoft.com/office/powerpoint/2010/main" val="22436623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7C4F71-CE7A-492D-8374-6AE2D5DD154A}" type="slidenum">
              <a:rPr lang="en-US" smtClean="0"/>
              <a:t>20</a:t>
            </a:fld>
            <a:endParaRPr lang="en-US"/>
          </a:p>
        </p:txBody>
      </p:sp>
    </p:spTree>
    <p:extLst>
      <p:ext uri="{BB962C8B-B14F-4D97-AF65-F5344CB8AC3E}">
        <p14:creationId xmlns:p14="http://schemas.microsoft.com/office/powerpoint/2010/main" val="3335249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Tracking – good tracking performance, tracks reference changes within 15-30minutes</a:t>
            </a:r>
          </a:p>
          <a:p>
            <a:r>
              <a:rPr lang="en-US" dirty="0"/>
              <a:t>Reference changes would not be common occurrence (only two per day, one in morning one at night) so 30 minutes to track is good.</a:t>
            </a:r>
          </a:p>
          <a:p>
            <a:r>
              <a:rPr lang="en-US" dirty="0"/>
              <a:t>Can see that the system is decoupled well, reference changes minimally impact the other variable</a:t>
            </a:r>
          </a:p>
          <a:p>
            <a:r>
              <a:rPr lang="en-US" dirty="0"/>
              <a:t>Temperature controller has more oscillations, due to neglected dynamics?</a:t>
            </a:r>
          </a:p>
          <a:p>
            <a:endParaRPr lang="en-US" dirty="0"/>
          </a:p>
          <a:p>
            <a:r>
              <a:rPr lang="en-US" dirty="0"/>
              <a:t>Disturbance rejection – two controllers reject disturbances in 15mins, temp controller faster than humidity controller</a:t>
            </a:r>
          </a:p>
          <a:p>
            <a:endParaRPr lang="en-US" dirty="0"/>
          </a:p>
          <a:p>
            <a:r>
              <a:rPr lang="en-US" dirty="0"/>
              <a:t>Control actions – fogging is smooth, ventilation has more oscillations</a:t>
            </a:r>
          </a:p>
        </p:txBody>
      </p:sp>
      <p:sp>
        <p:nvSpPr>
          <p:cNvPr id="4" name="Slide Number Placeholder 3"/>
          <p:cNvSpPr>
            <a:spLocks noGrp="1"/>
          </p:cNvSpPr>
          <p:nvPr>
            <p:ph type="sldNum" sz="quarter" idx="5"/>
          </p:nvPr>
        </p:nvSpPr>
        <p:spPr/>
        <p:txBody>
          <a:bodyPr/>
          <a:lstStyle/>
          <a:p>
            <a:fld id="{247C4F71-CE7A-492D-8374-6AE2D5DD154A}" type="slidenum">
              <a:rPr lang="en-US" smtClean="0"/>
              <a:t>21</a:t>
            </a:fld>
            <a:endParaRPr lang="en-US"/>
          </a:p>
        </p:txBody>
      </p:sp>
    </p:spTree>
    <p:extLst>
      <p:ext uri="{BB962C8B-B14F-4D97-AF65-F5344CB8AC3E}">
        <p14:creationId xmlns:p14="http://schemas.microsoft.com/office/powerpoint/2010/main" val="356606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to answer; what happens if you don’t decouple the outputs?</a:t>
            </a:r>
          </a:p>
          <a:p>
            <a:r>
              <a:rPr lang="en-US" dirty="0"/>
              <a:t>Interactions affect the output, worse results…more difficult to control?</a:t>
            </a:r>
          </a:p>
        </p:txBody>
      </p:sp>
      <p:sp>
        <p:nvSpPr>
          <p:cNvPr id="4" name="Slide Number Placeholder 3"/>
          <p:cNvSpPr>
            <a:spLocks noGrp="1"/>
          </p:cNvSpPr>
          <p:nvPr>
            <p:ph type="sldNum" sz="quarter" idx="5"/>
          </p:nvPr>
        </p:nvSpPr>
        <p:spPr/>
        <p:txBody>
          <a:bodyPr/>
          <a:lstStyle/>
          <a:p>
            <a:fld id="{247C4F71-CE7A-492D-8374-6AE2D5DD154A}" type="slidenum">
              <a:rPr lang="en-US" smtClean="0"/>
              <a:t>22</a:t>
            </a:fld>
            <a:endParaRPr lang="en-US"/>
          </a:p>
        </p:txBody>
      </p:sp>
    </p:spTree>
    <p:extLst>
      <p:ext uri="{BB962C8B-B14F-4D97-AF65-F5344CB8AC3E}">
        <p14:creationId xmlns:p14="http://schemas.microsoft.com/office/powerpoint/2010/main" val="13316715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to answer; what ranges is the linear model valid?</a:t>
            </a:r>
          </a:p>
          <a:p>
            <a:r>
              <a:rPr lang="en-US" dirty="0"/>
              <a:t>Most inputs and disturbances are model the NL system very well over the possible range. </a:t>
            </a:r>
          </a:p>
          <a:p>
            <a:r>
              <a:rPr lang="en-US" dirty="0"/>
              <a:t>I’m not sure if this difference (which is &lt;1 degree) poses a major issue. I wonder if there is a set of conditions where this would become an issue?</a:t>
            </a:r>
          </a:p>
          <a:p>
            <a:endParaRPr lang="en-US" dirty="0"/>
          </a:p>
          <a:p>
            <a:r>
              <a:rPr lang="en-US" dirty="0"/>
              <a:t>Ventilation breaks down almost immediately. I wonder if there’s a better physical model for it.</a:t>
            </a:r>
          </a:p>
        </p:txBody>
      </p:sp>
      <p:sp>
        <p:nvSpPr>
          <p:cNvPr id="4" name="Slide Number Placeholder 3"/>
          <p:cNvSpPr>
            <a:spLocks noGrp="1"/>
          </p:cNvSpPr>
          <p:nvPr>
            <p:ph type="sldNum" sz="quarter" idx="5"/>
          </p:nvPr>
        </p:nvSpPr>
        <p:spPr/>
        <p:txBody>
          <a:bodyPr/>
          <a:lstStyle/>
          <a:p>
            <a:fld id="{247C4F71-CE7A-492D-8374-6AE2D5DD154A}" type="slidenum">
              <a:rPr lang="en-US" smtClean="0"/>
              <a:t>23</a:t>
            </a:fld>
            <a:endParaRPr lang="en-US"/>
          </a:p>
        </p:txBody>
      </p:sp>
    </p:spTree>
    <p:extLst>
      <p:ext uri="{BB962C8B-B14F-4D97-AF65-F5344CB8AC3E}">
        <p14:creationId xmlns:p14="http://schemas.microsoft.com/office/powerpoint/2010/main" val="1306041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 to answer; how much do the disturbances affect the plant?</a:t>
            </a:r>
          </a:p>
          <a:p>
            <a:r>
              <a:rPr lang="en-US" dirty="0"/>
              <a:t>Disturbance responses have much higher magnitude than input responses</a:t>
            </a:r>
          </a:p>
          <a:p>
            <a:r>
              <a:rPr lang="en-US" dirty="0"/>
              <a:t>Kind of expected.</a:t>
            </a:r>
          </a:p>
        </p:txBody>
      </p:sp>
      <p:sp>
        <p:nvSpPr>
          <p:cNvPr id="4" name="Slide Number Placeholder 3"/>
          <p:cNvSpPr>
            <a:spLocks noGrp="1"/>
          </p:cNvSpPr>
          <p:nvPr>
            <p:ph type="sldNum" sz="quarter" idx="5"/>
          </p:nvPr>
        </p:nvSpPr>
        <p:spPr/>
        <p:txBody>
          <a:bodyPr/>
          <a:lstStyle/>
          <a:p>
            <a:fld id="{247C4F71-CE7A-492D-8374-6AE2D5DD154A}" type="slidenum">
              <a:rPr lang="en-US" smtClean="0"/>
              <a:t>24</a:t>
            </a:fld>
            <a:endParaRPr lang="en-US"/>
          </a:p>
        </p:txBody>
      </p:sp>
    </p:spTree>
    <p:extLst>
      <p:ext uri="{BB962C8B-B14F-4D97-AF65-F5344CB8AC3E}">
        <p14:creationId xmlns:p14="http://schemas.microsoft.com/office/powerpoint/2010/main" val="345420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7C4F71-CE7A-492D-8374-6AE2D5DD154A}" type="slidenum">
              <a:rPr lang="en-US" smtClean="0"/>
              <a:t>25</a:t>
            </a:fld>
            <a:endParaRPr lang="en-US"/>
          </a:p>
        </p:txBody>
      </p:sp>
    </p:spTree>
    <p:extLst>
      <p:ext uri="{BB962C8B-B14F-4D97-AF65-F5344CB8AC3E}">
        <p14:creationId xmlns:p14="http://schemas.microsoft.com/office/powerpoint/2010/main" val="2704812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Steady state input – response goes to zero in ~16minutes</a:t>
            </a:r>
          </a:p>
          <a:p>
            <a:r>
              <a:rPr lang="en-US" dirty="0"/>
              <a:t>Frequency input minimally damps the response</a:t>
            </a:r>
          </a:p>
          <a:p>
            <a:endParaRPr lang="en-US" dirty="0"/>
          </a:p>
          <a:p>
            <a:r>
              <a:rPr lang="en-US" dirty="0"/>
              <a:t>Point of improvement – frequency is so close to the operating frequency</a:t>
            </a:r>
          </a:p>
        </p:txBody>
      </p:sp>
      <p:sp>
        <p:nvSpPr>
          <p:cNvPr id="4" name="Slide Number Placeholder 3"/>
          <p:cNvSpPr>
            <a:spLocks noGrp="1"/>
          </p:cNvSpPr>
          <p:nvPr>
            <p:ph type="sldNum" sz="quarter" idx="5"/>
          </p:nvPr>
        </p:nvSpPr>
        <p:spPr/>
        <p:txBody>
          <a:bodyPr/>
          <a:lstStyle/>
          <a:p>
            <a:fld id="{247C4F71-CE7A-492D-8374-6AE2D5DD154A}" type="slidenum">
              <a:rPr lang="en-US" smtClean="0"/>
              <a:t>26</a:t>
            </a:fld>
            <a:endParaRPr lang="en-US"/>
          </a:p>
        </p:txBody>
      </p:sp>
    </p:spTree>
    <p:extLst>
      <p:ext uri="{BB962C8B-B14F-4D97-AF65-F5344CB8AC3E}">
        <p14:creationId xmlns:p14="http://schemas.microsoft.com/office/powerpoint/2010/main" val="24057108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7C4F71-CE7A-492D-8374-6AE2D5DD154A}" type="slidenum">
              <a:rPr lang="en-US" smtClean="0"/>
              <a:t>27</a:t>
            </a:fld>
            <a:endParaRPr lang="en-US"/>
          </a:p>
        </p:txBody>
      </p:sp>
    </p:spTree>
    <p:extLst>
      <p:ext uri="{BB962C8B-B14F-4D97-AF65-F5344CB8AC3E}">
        <p14:creationId xmlns:p14="http://schemas.microsoft.com/office/powerpoint/2010/main" val="419860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do we care about Temp and Humidity?</a:t>
            </a:r>
          </a:p>
          <a:p>
            <a:endParaRPr lang="en-US" dirty="0"/>
          </a:p>
          <a:p>
            <a:r>
              <a:rPr lang="en-US" dirty="0"/>
              <a:t>Vigor is the ability of the plant to resist stress [5]</a:t>
            </a:r>
          </a:p>
          <a:p>
            <a:endParaRPr lang="en-US" dirty="0"/>
          </a:p>
          <a:p>
            <a:r>
              <a:rPr lang="en-US" dirty="0"/>
              <a:t>Transpiration is the loss of water through the foliage in the form of water vapor, which helps cool the leaf and draw up water through the stem [5]</a:t>
            </a:r>
          </a:p>
          <a:p>
            <a:endParaRPr lang="en-US" dirty="0"/>
          </a:p>
          <a:p>
            <a:r>
              <a:rPr lang="en-US" dirty="0">
                <a:latin typeface="Arial" panose="020B0604020202020204" pitchFamily="34" charset="0"/>
              </a:rPr>
              <a:t>Explain picture: plant draws water up from roots to leaves</a:t>
            </a:r>
          </a:p>
          <a:p>
            <a:r>
              <a:rPr lang="en-US" dirty="0">
                <a:latin typeface="Arial" panose="020B0604020202020204" pitchFamily="34" charset="0"/>
              </a:rPr>
              <a:t>During photosynthesis pores on leaf open and water evaporates, cools plant allows more water to come up and transfer nutrients from soil</a:t>
            </a:r>
          </a:p>
          <a:p>
            <a:r>
              <a:rPr lang="en-US" dirty="0">
                <a:latin typeface="Arial" panose="020B0604020202020204" pitchFamily="34" charset="0"/>
              </a:rPr>
              <a:t>Humidity too high: water doesn’t evaporate, plant overheats, mineral deficiencies because water can’t bring it </a:t>
            </a:r>
            <a:r>
              <a:rPr lang="en-US" dirty="0" err="1">
                <a:latin typeface="Arial" panose="020B0604020202020204" pitchFamily="34" charset="0"/>
              </a:rPr>
              <a:t>up..also</a:t>
            </a:r>
            <a:r>
              <a:rPr lang="en-US" dirty="0">
                <a:latin typeface="Arial" panose="020B0604020202020204" pitchFamily="34" charset="0"/>
              </a:rPr>
              <a:t> water deposition leads to mold and pathogens</a:t>
            </a:r>
          </a:p>
          <a:p>
            <a:r>
              <a:rPr lang="en-US" dirty="0">
                <a:latin typeface="Arial" panose="020B0604020202020204" pitchFamily="34" charset="0"/>
              </a:rPr>
              <a:t>Humidity too low: water evaporates too fast, plant dries out runs out of nutrients</a:t>
            </a:r>
          </a:p>
          <a:p>
            <a:endParaRPr lang="en-US" dirty="0">
              <a:latin typeface="Arial" panose="020B0604020202020204" pitchFamily="34" charset="0"/>
            </a:endParaRPr>
          </a:p>
          <a:p>
            <a:endParaRPr lang="en-US" dirty="0">
              <a:latin typeface="Arial" panose="020B0604020202020204" pitchFamily="34" charset="0"/>
            </a:endParaRPr>
          </a:p>
          <a:p>
            <a:r>
              <a:rPr lang="en-US" dirty="0">
                <a:latin typeface="Arial" panose="020B0604020202020204" pitchFamily="34" charset="0"/>
              </a:rPr>
              <a:t>Calcium: Calcium is not only an essential plant nutrient [6]</a:t>
            </a:r>
          </a:p>
          <a:p>
            <a:r>
              <a:rPr lang="en-US" dirty="0">
                <a:latin typeface="Arial" panose="020B0604020202020204" pitchFamily="34" charset="0"/>
              </a:rPr>
              <a:t>but is also used in correcting soil acidity so that other soil nutrient elements can be made</a:t>
            </a:r>
          </a:p>
          <a:p>
            <a:r>
              <a:rPr lang="en-US" dirty="0">
                <a:latin typeface="Arial" panose="020B0604020202020204" pitchFamily="34" charset="0"/>
              </a:rPr>
              <a:t>available to plants in appropriate amounts. It is absorbed as Ca2 ions by plants. </a:t>
            </a:r>
          </a:p>
          <a:p>
            <a:endParaRPr lang="en-US" dirty="0">
              <a:latin typeface="Arial" panose="020B0604020202020204" pitchFamily="34" charset="0"/>
            </a:endParaRPr>
          </a:p>
          <a:p>
            <a:r>
              <a:rPr lang="en-US" dirty="0">
                <a:latin typeface="Arial" panose="020B0604020202020204" pitchFamily="34" charset="0"/>
              </a:rPr>
              <a:t>Calcium is important in cell growth and division, cell wall formation (calcium in the form of pectate), and nitrogen accumulation. The element also forms organic salts with organic acids</a:t>
            </a:r>
          </a:p>
          <a:p>
            <a:r>
              <a:rPr lang="en-US" dirty="0">
                <a:latin typeface="Arial" panose="020B0604020202020204" pitchFamily="34" charset="0"/>
              </a:rPr>
              <a:t>in plants. For example, in dumbcane (Dieffenbachia) calcium forms calcium oxalate,</a:t>
            </a:r>
          </a:p>
          <a:p>
            <a:r>
              <a:rPr lang="en-US" dirty="0">
                <a:latin typeface="Arial" panose="020B0604020202020204" pitchFamily="34" charset="0"/>
              </a:rPr>
              <a:t>which is irritating to the tongue and throat of humans when ingested.</a:t>
            </a:r>
          </a:p>
          <a:p>
            <a:endParaRPr lang="en-US" dirty="0">
              <a:latin typeface="Arial" panose="020B0604020202020204" pitchFamily="34" charset="0"/>
            </a:endParaRPr>
          </a:p>
          <a:p>
            <a:r>
              <a:rPr lang="en-US" dirty="0">
                <a:latin typeface="Arial" panose="020B0604020202020204" pitchFamily="34" charset="0"/>
              </a:rPr>
              <a:t>When deficient, plant tissue formation is incomplete. The terminal bud may cease</a:t>
            </a:r>
          </a:p>
          <a:p>
            <a:r>
              <a:rPr lang="en-US" dirty="0">
                <a:latin typeface="Arial" panose="020B0604020202020204" pitchFamily="34" charset="0"/>
              </a:rPr>
              <a:t>to grow, leaving a blunt end. Deficiency symptoms for calcium are manifested frequently</a:t>
            </a:r>
          </a:p>
          <a:p>
            <a:r>
              <a:rPr lang="en-US" dirty="0">
                <a:latin typeface="Arial" panose="020B0604020202020204" pitchFamily="34" charset="0"/>
              </a:rPr>
              <a:t>as defective terminal bud development. The margins of young leaves may not form,</a:t>
            </a:r>
          </a:p>
          <a:p>
            <a:r>
              <a:rPr lang="en-US" dirty="0">
                <a:latin typeface="Arial" panose="020B0604020202020204" pitchFamily="34" charset="0"/>
              </a:rPr>
              <a:t>resulting in strap leaves. Slight chlorosis followed by brown or black scorching of new</a:t>
            </a:r>
          </a:p>
          <a:p>
            <a:r>
              <a:rPr lang="en-US" dirty="0">
                <a:latin typeface="Arial" panose="020B0604020202020204" pitchFamily="34" charset="0"/>
              </a:rPr>
              <a:t>leaf tips and die-back of growing points are also characteristic of this deficiency. Roots</a:t>
            </a:r>
          </a:p>
          <a:p>
            <a:r>
              <a:rPr lang="en-US" dirty="0">
                <a:latin typeface="Arial" panose="020B0604020202020204" pitchFamily="34" charset="0"/>
              </a:rPr>
              <a:t>grow poorly and are short and thickened.</a:t>
            </a:r>
          </a:p>
          <a:p>
            <a:endParaRPr lang="en-US" dirty="0">
              <a:latin typeface="Arial" panose="020B0604020202020204" pitchFamily="34" charset="0"/>
            </a:endParaRPr>
          </a:p>
          <a:p>
            <a:endParaRPr lang="en-US" dirty="0">
              <a:latin typeface="Arial" panose="020B0604020202020204" pitchFamily="34" charset="0"/>
            </a:endParaRPr>
          </a:p>
          <a:p>
            <a:r>
              <a:rPr lang="en-US" dirty="0">
                <a:latin typeface="Arial" panose="020B0604020202020204" pitchFamily="34" charset="0"/>
              </a:rPr>
              <a:t>People tend to think of humidity in terms of </a:t>
            </a:r>
            <a:r>
              <a:rPr lang="en-US" i="1" dirty="0">
                <a:latin typeface="Arial" panose="020B0604020202020204" pitchFamily="34" charset="0"/>
              </a:rPr>
              <a:t>relative humidity</a:t>
            </a:r>
            <a:r>
              <a:rPr lang="en-US" dirty="0">
                <a:latin typeface="Arial" panose="020B0604020202020204" pitchFamily="34" charset="0"/>
              </a:rPr>
              <a:t>, which is the ratio of the amount of water vapor in the air to the amount of water vapor the air could hold at that temperature, expressed as a percent. Plants, on the other hand, perceive humidity in terms of </a:t>
            </a:r>
            <a:r>
              <a:rPr lang="en-US" i="1" dirty="0">
                <a:latin typeface="Arial" panose="020B0604020202020204" pitchFamily="34" charset="0"/>
              </a:rPr>
              <a:t>vapor pressure deficit (VPD)</a:t>
            </a:r>
            <a:r>
              <a:rPr lang="en-US" dirty="0">
                <a:latin typeface="Arial" panose="020B0604020202020204" pitchFamily="34" charset="0"/>
              </a:rPr>
              <a:t>. VPD is the difference between the vapor pressure in the air and the vapor pressure inside the leaf. Water moves by diffusion from the roots through the plant and out the leaves as transpired vapor, thereby being "pumped" up the plant as the vapor moves from the higher pressure inside the leaf to the lower pressure in the surrounding air. Low VPD (high humidity, greater than 90%) is often responsible for nutrient deficiency symptoms, such as blossom end rot (calcium deficiency) because the plant is not transpiring, therefore it is not drawing water, or nutrients, into the roots. High VPD (low humidity, less than 50%) can also lead to the same symptoms, because water and nutrients are pumped too quickly through the plants, depositing nutrient ions in the leaves rather than properly in the fruit. [4]</a:t>
            </a:r>
            <a:endParaRPr lang="en-US" dirty="0"/>
          </a:p>
        </p:txBody>
      </p:sp>
      <p:sp>
        <p:nvSpPr>
          <p:cNvPr id="4" name="Slide Number Placeholder 3"/>
          <p:cNvSpPr>
            <a:spLocks noGrp="1"/>
          </p:cNvSpPr>
          <p:nvPr>
            <p:ph type="sldNum" sz="quarter" idx="5"/>
          </p:nvPr>
        </p:nvSpPr>
        <p:spPr/>
        <p:txBody>
          <a:bodyPr/>
          <a:lstStyle/>
          <a:p>
            <a:fld id="{247C4F71-CE7A-492D-8374-6AE2D5DD154A}" type="slidenum">
              <a:rPr lang="en-US" smtClean="0"/>
              <a:t>3</a:t>
            </a:fld>
            <a:endParaRPr lang="en-US"/>
          </a:p>
        </p:txBody>
      </p:sp>
    </p:spTree>
    <p:extLst>
      <p:ext uri="{BB962C8B-B14F-4D97-AF65-F5344CB8AC3E}">
        <p14:creationId xmlns:p14="http://schemas.microsoft.com/office/powerpoint/2010/main" val="2967910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slide</a:t>
            </a:r>
          </a:p>
          <a:p>
            <a:r>
              <a:rPr lang="en-US" dirty="0"/>
              <a:t>Mention:</a:t>
            </a:r>
          </a:p>
          <a:p>
            <a:r>
              <a:rPr lang="en-US" dirty="0"/>
              <a:t>Difficult to maintain in house, comfortable humidity for humans is 30%-50%</a:t>
            </a:r>
          </a:p>
          <a:p>
            <a:endParaRPr lang="en-US" dirty="0"/>
          </a:p>
          <a:p>
            <a:r>
              <a:rPr lang="en-US" dirty="0"/>
              <a:t>Tropical plants cannot handle temperatures &lt;50degrees</a:t>
            </a:r>
          </a:p>
        </p:txBody>
      </p:sp>
      <p:sp>
        <p:nvSpPr>
          <p:cNvPr id="4" name="Slide Number Placeholder 3"/>
          <p:cNvSpPr>
            <a:spLocks noGrp="1"/>
          </p:cNvSpPr>
          <p:nvPr>
            <p:ph type="sldNum" sz="quarter" idx="5"/>
          </p:nvPr>
        </p:nvSpPr>
        <p:spPr/>
        <p:txBody>
          <a:bodyPr/>
          <a:lstStyle/>
          <a:p>
            <a:fld id="{247C4F71-CE7A-492D-8374-6AE2D5DD154A}" type="slidenum">
              <a:rPr lang="en-US" smtClean="0"/>
              <a:t>4</a:t>
            </a:fld>
            <a:endParaRPr lang="en-US"/>
          </a:p>
        </p:txBody>
      </p:sp>
    </p:spTree>
    <p:extLst>
      <p:ext uri="{BB962C8B-B14F-4D97-AF65-F5344CB8AC3E}">
        <p14:creationId xmlns:p14="http://schemas.microsoft.com/office/powerpoint/2010/main" val="4769420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Humidity is commonly expressed in three different ways:</a:t>
            </a:r>
          </a:p>
          <a:p>
            <a:r>
              <a:rPr lang="en-US" dirty="0"/>
              <a:t>Relative humidity, absolute humidity, specific humidity</a:t>
            </a:r>
          </a:p>
          <a:p>
            <a:endParaRPr lang="en-US" dirty="0"/>
          </a:p>
          <a:p>
            <a:r>
              <a:rPr lang="en-US" dirty="0"/>
              <a:t>Relative humidity is the most common and is how the weather/news expresses humidity, because it best represents how the humidity will feel to a person. </a:t>
            </a:r>
          </a:p>
          <a:p>
            <a:r>
              <a:rPr lang="en-US" dirty="0"/>
              <a:t>It is expressed as a percentage of the amount of water vapor in the air versus the maximum capacity of water vapor in air (or the saturation pressure of water vapor)</a:t>
            </a:r>
          </a:p>
          <a:p>
            <a:r>
              <a:rPr lang="en-US" dirty="0"/>
              <a:t>RH is temperature dependent, because as the air temperature increases, the air can hold more water vapor, which decreases the RH. For this reason, I imagine that it is not a </a:t>
            </a:r>
          </a:p>
          <a:p>
            <a:r>
              <a:rPr lang="en-US" dirty="0"/>
              <a:t>Very useful parameter in control, because it is heavily dependent on the temperature, which is another state that we want to control.</a:t>
            </a:r>
          </a:p>
          <a:p>
            <a:endParaRPr lang="en-US" dirty="0"/>
          </a:p>
          <a:p>
            <a:r>
              <a:rPr lang="en-US" dirty="0"/>
              <a:t>The authors used absolute humidity to measure humidity. AH is the mass of water vapor present per unit volume of air. This parameter is temperature independent as long as the volume is constant, </a:t>
            </a:r>
          </a:p>
          <a:p>
            <a:r>
              <a:rPr lang="en-US" dirty="0"/>
              <a:t>Which is the case for the greenhouse system (because we are interested in the volume of air inside the greenhouse. The volume could change due to temperature because air expands – see ideal gas law</a:t>
            </a:r>
          </a:p>
          <a:p>
            <a:r>
              <a:rPr lang="en-US" dirty="0"/>
              <a:t>PV=</a:t>
            </a:r>
            <a:r>
              <a:rPr lang="en-US" dirty="0" err="1"/>
              <a:t>nRT</a:t>
            </a:r>
            <a:r>
              <a:rPr lang="en-US" dirty="0"/>
              <a:t>, volume is inversely proportional to temp, so AH is directly proportional to temp.</a:t>
            </a:r>
          </a:p>
          <a:p>
            <a:endParaRPr lang="en-US" dirty="0"/>
          </a:p>
          <a:p>
            <a:r>
              <a:rPr lang="en-US" dirty="0"/>
              <a:t>Specific humidity is the ratio of the mass of water vapor in the air to the mass of dry air and is temperature independent, because the mass does not change with temp. If the volume is kept constant, then this is the same as the absolute humidity. This parameter is shown on the psychrometric chart.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47C4F71-CE7A-492D-8374-6AE2D5DD154A}" type="slidenum">
              <a:rPr lang="en-US" smtClean="0"/>
              <a:t>5</a:t>
            </a:fld>
            <a:endParaRPr lang="en-US"/>
          </a:p>
        </p:txBody>
      </p:sp>
    </p:spTree>
    <p:extLst>
      <p:ext uri="{BB962C8B-B14F-4D97-AF65-F5344CB8AC3E}">
        <p14:creationId xmlns:p14="http://schemas.microsoft.com/office/powerpoint/2010/main" val="144047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7C4F71-CE7A-492D-8374-6AE2D5DD154A}" type="slidenum">
              <a:rPr lang="en-US" smtClean="0"/>
              <a:t>6</a:t>
            </a:fld>
            <a:endParaRPr lang="en-US"/>
          </a:p>
        </p:txBody>
      </p:sp>
    </p:spTree>
    <p:extLst>
      <p:ext uri="{BB962C8B-B14F-4D97-AF65-F5344CB8AC3E}">
        <p14:creationId xmlns:p14="http://schemas.microsoft.com/office/powerpoint/2010/main" val="1554587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7C4F71-CE7A-492D-8374-6AE2D5DD154A}" type="slidenum">
              <a:rPr lang="en-US" smtClean="0"/>
              <a:t>7</a:t>
            </a:fld>
            <a:endParaRPr lang="en-US"/>
          </a:p>
        </p:txBody>
      </p:sp>
    </p:spTree>
    <p:extLst>
      <p:ext uri="{BB962C8B-B14F-4D97-AF65-F5344CB8AC3E}">
        <p14:creationId xmlns:p14="http://schemas.microsoft.com/office/powerpoint/2010/main" val="16537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Specific heat = C</a:t>
            </a:r>
          </a:p>
          <a:p>
            <a:r>
              <a:rPr lang="en-US" dirty="0"/>
              <a:t>Metals/thermal conductors have low specific heat constants</a:t>
            </a:r>
          </a:p>
          <a:p>
            <a:r>
              <a:rPr lang="en-US" dirty="0"/>
              <a:t>Air ~1kj/</a:t>
            </a:r>
            <a:r>
              <a:rPr lang="en-US" dirty="0" err="1"/>
              <a:t>kgK</a:t>
            </a:r>
            <a:endParaRPr lang="en-US" dirty="0"/>
          </a:p>
          <a:p>
            <a:r>
              <a:rPr lang="en-US" dirty="0"/>
              <a:t>Water ~4</a:t>
            </a:r>
          </a:p>
        </p:txBody>
      </p:sp>
      <p:sp>
        <p:nvSpPr>
          <p:cNvPr id="4" name="Slide Number Placeholder 3"/>
          <p:cNvSpPr>
            <a:spLocks noGrp="1"/>
          </p:cNvSpPr>
          <p:nvPr>
            <p:ph type="sldNum" sz="quarter" idx="5"/>
          </p:nvPr>
        </p:nvSpPr>
        <p:spPr/>
        <p:txBody>
          <a:bodyPr/>
          <a:lstStyle/>
          <a:p>
            <a:fld id="{247C4F71-CE7A-492D-8374-6AE2D5DD154A}" type="slidenum">
              <a:rPr lang="en-US" smtClean="0"/>
              <a:t>8</a:t>
            </a:fld>
            <a:endParaRPr lang="en-US"/>
          </a:p>
        </p:txBody>
      </p:sp>
    </p:spTree>
    <p:extLst>
      <p:ext uri="{BB962C8B-B14F-4D97-AF65-F5344CB8AC3E}">
        <p14:creationId xmlns:p14="http://schemas.microsoft.com/office/powerpoint/2010/main" val="3921651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7C4F71-CE7A-492D-8374-6AE2D5DD154A}" type="slidenum">
              <a:rPr lang="en-US" smtClean="0"/>
              <a:t>9</a:t>
            </a:fld>
            <a:endParaRPr lang="en-US"/>
          </a:p>
        </p:txBody>
      </p:sp>
    </p:spTree>
    <p:extLst>
      <p:ext uri="{BB962C8B-B14F-4D97-AF65-F5344CB8AC3E}">
        <p14:creationId xmlns:p14="http://schemas.microsoft.com/office/powerpoint/2010/main" val="4018964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FB592D8-9DD7-4953-BFE4-8E40381A882A}"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11A94-C71A-42CA-BF31-855C46A28DFC}" type="slidenum">
              <a:rPr lang="en-US" smtClean="0"/>
              <a:t>‹#›</a:t>
            </a:fld>
            <a:endParaRPr lang="en-US"/>
          </a:p>
        </p:txBody>
      </p:sp>
    </p:spTree>
    <p:extLst>
      <p:ext uri="{BB962C8B-B14F-4D97-AF65-F5344CB8AC3E}">
        <p14:creationId xmlns:p14="http://schemas.microsoft.com/office/powerpoint/2010/main" val="212367613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B592D8-9DD7-4953-BFE4-8E40381A882A}"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11A94-C71A-42CA-BF31-855C46A28DFC}" type="slidenum">
              <a:rPr lang="en-US" smtClean="0"/>
              <a:t>‹#›</a:t>
            </a:fld>
            <a:endParaRPr lang="en-US"/>
          </a:p>
        </p:txBody>
      </p:sp>
    </p:spTree>
    <p:extLst>
      <p:ext uri="{BB962C8B-B14F-4D97-AF65-F5344CB8AC3E}">
        <p14:creationId xmlns:p14="http://schemas.microsoft.com/office/powerpoint/2010/main" val="2661209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B592D8-9DD7-4953-BFE4-8E40381A882A}"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11A94-C71A-42CA-BF31-855C46A28DFC}" type="slidenum">
              <a:rPr lang="en-US" smtClean="0"/>
              <a:t>‹#›</a:t>
            </a:fld>
            <a:endParaRPr lang="en-US"/>
          </a:p>
        </p:txBody>
      </p:sp>
    </p:spTree>
    <p:extLst>
      <p:ext uri="{BB962C8B-B14F-4D97-AF65-F5344CB8AC3E}">
        <p14:creationId xmlns:p14="http://schemas.microsoft.com/office/powerpoint/2010/main" val="2485247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B592D8-9DD7-4953-BFE4-8E40381A882A}"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11A94-C71A-42CA-BF31-855C46A28DFC}" type="slidenum">
              <a:rPr lang="en-US" smtClean="0"/>
              <a:t>‹#›</a:t>
            </a:fld>
            <a:endParaRPr lang="en-US"/>
          </a:p>
        </p:txBody>
      </p:sp>
    </p:spTree>
    <p:extLst>
      <p:ext uri="{BB962C8B-B14F-4D97-AF65-F5344CB8AC3E}">
        <p14:creationId xmlns:p14="http://schemas.microsoft.com/office/powerpoint/2010/main" val="3768770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FB592D8-9DD7-4953-BFE4-8E40381A882A}"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11A94-C71A-42CA-BF31-855C46A28DFC}" type="slidenum">
              <a:rPr lang="en-US" smtClean="0"/>
              <a:t>‹#›</a:t>
            </a:fld>
            <a:endParaRPr lang="en-US"/>
          </a:p>
        </p:txBody>
      </p:sp>
    </p:spTree>
    <p:extLst>
      <p:ext uri="{BB962C8B-B14F-4D97-AF65-F5344CB8AC3E}">
        <p14:creationId xmlns:p14="http://schemas.microsoft.com/office/powerpoint/2010/main" val="288950525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FB592D8-9DD7-4953-BFE4-8E40381A882A}" type="datetimeFigureOut">
              <a:rPr lang="en-US" smtClean="0"/>
              <a:t>4/20/2023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68811A94-C71A-42CA-BF31-855C46A28DFC}" type="slidenum">
              <a:rPr lang="en-US" smtClean="0"/>
              <a:t>‹#›</a:t>
            </a:fld>
            <a:endParaRPr lang="en-US"/>
          </a:p>
        </p:txBody>
      </p:sp>
    </p:spTree>
    <p:extLst>
      <p:ext uri="{BB962C8B-B14F-4D97-AF65-F5344CB8AC3E}">
        <p14:creationId xmlns:p14="http://schemas.microsoft.com/office/powerpoint/2010/main" val="1257568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FB592D8-9DD7-4953-BFE4-8E40381A882A}"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11A94-C71A-42CA-BF31-855C46A28DF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88251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B592D8-9DD7-4953-BFE4-8E40381A882A}"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11A94-C71A-42CA-BF31-855C46A28DFC}" type="slidenum">
              <a:rPr lang="en-US" smtClean="0"/>
              <a:t>‹#›</a:t>
            </a:fld>
            <a:endParaRPr lang="en-US"/>
          </a:p>
        </p:txBody>
      </p:sp>
    </p:spTree>
    <p:extLst>
      <p:ext uri="{BB962C8B-B14F-4D97-AF65-F5344CB8AC3E}">
        <p14:creationId xmlns:p14="http://schemas.microsoft.com/office/powerpoint/2010/main" val="242239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B592D8-9DD7-4953-BFE4-8E40381A882A}" type="datetimeFigureOut">
              <a:rPr lang="en-US" smtClean="0"/>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811A94-C71A-42CA-BF31-855C46A28DFC}" type="slidenum">
              <a:rPr lang="en-US" smtClean="0"/>
              <a:t>‹#›</a:t>
            </a:fld>
            <a:endParaRPr lang="en-US"/>
          </a:p>
        </p:txBody>
      </p:sp>
    </p:spTree>
    <p:extLst>
      <p:ext uri="{BB962C8B-B14F-4D97-AF65-F5344CB8AC3E}">
        <p14:creationId xmlns:p14="http://schemas.microsoft.com/office/powerpoint/2010/main" val="145115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6FB592D8-9DD7-4953-BFE4-8E40381A882A}" type="datetimeFigureOut">
              <a:rPr lang="en-US" smtClean="0"/>
              <a:t>4/20/2023</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68811A94-C71A-42CA-BF31-855C46A28DFC}" type="slidenum">
              <a:rPr lang="en-US" smtClean="0"/>
              <a:t>‹#›</a:t>
            </a:fld>
            <a:endParaRPr lang="en-US"/>
          </a:p>
        </p:txBody>
      </p:sp>
    </p:spTree>
    <p:extLst>
      <p:ext uri="{BB962C8B-B14F-4D97-AF65-F5344CB8AC3E}">
        <p14:creationId xmlns:p14="http://schemas.microsoft.com/office/powerpoint/2010/main" val="2767340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FB592D8-9DD7-4953-BFE4-8E40381A882A}" type="datetimeFigureOut">
              <a:rPr lang="en-US" smtClean="0"/>
              <a:t>4/20/2023</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68811A94-C71A-42CA-BF31-855C46A28DFC}" type="slidenum">
              <a:rPr lang="en-US" smtClean="0"/>
              <a:t>‹#›</a:t>
            </a:fld>
            <a:endParaRPr lang="en-US"/>
          </a:p>
        </p:txBody>
      </p:sp>
    </p:spTree>
    <p:extLst>
      <p:ext uri="{BB962C8B-B14F-4D97-AF65-F5344CB8AC3E}">
        <p14:creationId xmlns:p14="http://schemas.microsoft.com/office/powerpoint/2010/main" val="1106741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FB592D8-9DD7-4953-BFE4-8E40381A882A}" type="datetimeFigureOut">
              <a:rPr lang="en-US" smtClean="0"/>
              <a:t>4/20/2023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8811A94-C71A-42CA-BF31-855C46A28DFC}" type="slidenum">
              <a:rPr lang="en-US" smtClean="0"/>
              <a:t>‹#›</a:t>
            </a:fld>
            <a:endParaRPr lang="en-US"/>
          </a:p>
        </p:txBody>
      </p:sp>
    </p:spTree>
    <p:extLst>
      <p:ext uri="{BB962C8B-B14F-4D97-AF65-F5344CB8AC3E}">
        <p14:creationId xmlns:p14="http://schemas.microsoft.com/office/powerpoint/2010/main" val="4084666149"/>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0.jp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5.png"/><Relationship Id="rId7"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62.png"/><Relationship Id="rId4" Type="http://schemas.openxmlformats.org/officeDocument/2006/relationships/image" Target="../media/image61.png"/></Relationships>
</file>

<file path=ppt/slides/_rels/slide2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5.xml"/><Relationship Id="rId1" Type="http://schemas.openxmlformats.org/officeDocument/2006/relationships/slideLayout" Target="../slideLayouts/slideLayout4.xml"/><Relationship Id="rId5" Type="http://schemas.openxmlformats.org/officeDocument/2006/relationships/image" Target="../media/image65.png"/><Relationship Id="rId4" Type="http://schemas.openxmlformats.org/officeDocument/2006/relationships/image" Target="../media/image64.png"/></Relationships>
</file>

<file path=ppt/slides/_rels/slide2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79646-F15E-E8F4-A497-2A6EECB371FD}"/>
              </a:ext>
            </a:extLst>
          </p:cNvPr>
          <p:cNvSpPr>
            <a:spLocks noGrp="1"/>
          </p:cNvSpPr>
          <p:nvPr>
            <p:ph type="ctrTitle"/>
          </p:nvPr>
        </p:nvSpPr>
        <p:spPr>
          <a:xfrm>
            <a:off x="1552575" y="1343025"/>
            <a:ext cx="9039225" cy="2689639"/>
          </a:xfrm>
        </p:spPr>
        <p:txBody>
          <a:bodyPr>
            <a:normAutofit fontScale="90000"/>
          </a:bodyPr>
          <a:lstStyle/>
          <a:p>
            <a:r>
              <a:rPr lang="en-US" sz="4000" dirty="0">
                <a:latin typeface="Calibri" panose="020F0502020204030204" pitchFamily="34" charset="0"/>
                <a:cs typeface="Calibri" panose="020F0502020204030204" pitchFamily="34" charset="0"/>
              </a:rPr>
              <a:t>Review and Analysis of “A Microclimate Greenhouse Multivariable Control: A Guide to use Hardware in the Loop Simulation”</a:t>
            </a:r>
          </a:p>
        </p:txBody>
      </p:sp>
      <p:sp>
        <p:nvSpPr>
          <p:cNvPr id="3" name="Subtitle 2">
            <a:extLst>
              <a:ext uri="{FF2B5EF4-FFF2-40B4-BE49-F238E27FC236}">
                <a16:creationId xmlns:a16="http://schemas.microsoft.com/office/drawing/2014/main" id="{B5D176AD-0430-A948-75C9-8C45F9E19FED}"/>
              </a:ext>
            </a:extLst>
          </p:cNvPr>
          <p:cNvSpPr>
            <a:spLocks noGrp="1"/>
          </p:cNvSpPr>
          <p:nvPr>
            <p:ph type="subTitle" idx="1"/>
          </p:nvPr>
        </p:nvSpPr>
        <p:spPr/>
        <p:txBody>
          <a:bodyPr>
            <a:normAutofit lnSpcReduction="10000"/>
          </a:bodyPr>
          <a:lstStyle/>
          <a:p>
            <a:r>
              <a:rPr lang="en-US" dirty="0">
                <a:latin typeface="Calibri" panose="020F0502020204030204" pitchFamily="34" charset="0"/>
                <a:cs typeface="Calibri" panose="020F0502020204030204" pitchFamily="34" charset="0"/>
              </a:rPr>
              <a:t>Aaron Rosenberg</a:t>
            </a:r>
          </a:p>
          <a:p>
            <a:r>
              <a:rPr lang="en-US" dirty="0">
                <a:latin typeface="Calibri" panose="020F0502020204030204" pitchFamily="34" charset="0"/>
                <a:cs typeface="Calibri" panose="020F0502020204030204" pitchFamily="34" charset="0"/>
              </a:rPr>
              <a:t>ECE 763</a:t>
            </a:r>
          </a:p>
          <a:p>
            <a:r>
              <a:rPr lang="en-US" dirty="0">
                <a:latin typeface="Calibri" panose="020F0502020204030204" pitchFamily="34" charset="0"/>
                <a:cs typeface="Calibri" panose="020F0502020204030204" pitchFamily="34" charset="0"/>
              </a:rPr>
              <a:t>4/19/2023</a:t>
            </a:r>
          </a:p>
        </p:txBody>
      </p:sp>
      <p:sp>
        <p:nvSpPr>
          <p:cNvPr id="4" name="TextBox 3">
            <a:extLst>
              <a:ext uri="{FF2B5EF4-FFF2-40B4-BE49-F238E27FC236}">
                <a16:creationId xmlns:a16="http://schemas.microsoft.com/office/drawing/2014/main" id="{51A91F4A-6782-80D3-3318-94FF851983B1}"/>
              </a:ext>
            </a:extLst>
          </p:cNvPr>
          <p:cNvSpPr txBox="1"/>
          <p:nvPr/>
        </p:nvSpPr>
        <p:spPr>
          <a:xfrm>
            <a:off x="1611158" y="5992427"/>
            <a:ext cx="8922058" cy="738664"/>
          </a:xfrm>
          <a:prstGeom prst="rect">
            <a:avLst/>
          </a:prstGeom>
          <a:noFill/>
        </p:spPr>
        <p:txBody>
          <a:bodyPr wrap="square" rtlCol="0">
            <a:spAutoFit/>
          </a:bodyPr>
          <a:lstStyle/>
          <a:p>
            <a:r>
              <a:rPr lang="en-US" sz="1200" b="0" i="0" u="none" strike="noStrike" baseline="0" dirty="0">
                <a:latin typeface="Calibri" panose="020F0502020204030204" pitchFamily="34" charset="0"/>
                <a:cs typeface="Calibri" panose="020F0502020204030204" pitchFamily="34" charset="0"/>
              </a:rPr>
              <a:t>G. </a:t>
            </a:r>
            <a:r>
              <a:rPr lang="en-US" sz="1200" b="0" i="0" u="none" strike="noStrike" baseline="0" dirty="0" err="1">
                <a:latin typeface="Calibri" panose="020F0502020204030204" pitchFamily="34" charset="0"/>
                <a:cs typeface="Calibri" panose="020F0502020204030204" pitchFamily="34" charset="0"/>
              </a:rPr>
              <a:t>Cevallos</a:t>
            </a:r>
            <a:r>
              <a:rPr lang="en-US" sz="1200" b="0" i="0" u="none" strike="noStrike" baseline="0" dirty="0">
                <a:latin typeface="Calibri" panose="020F0502020204030204" pitchFamily="34" charset="0"/>
                <a:cs typeface="Calibri" panose="020F0502020204030204" pitchFamily="34" charset="0"/>
              </a:rPr>
              <a:t>, J. Pinzon, and O. Camacho, “A microclimate greenhouse multivariable control: A guide to use hardware in the Loop Simulation,” </a:t>
            </a:r>
            <a:r>
              <a:rPr lang="en-US" sz="1200" b="0" i="1" u="none" strike="noStrike" baseline="0" dirty="0">
                <a:latin typeface="Calibri" panose="020F0502020204030204" pitchFamily="34" charset="0"/>
                <a:cs typeface="Calibri" panose="020F0502020204030204" pitchFamily="34" charset="0"/>
              </a:rPr>
              <a:t>2022 IEEE International Conference on Automation/XXV Congress of the Chilean Association of Automatic Control (ICA-ACCA)</a:t>
            </a:r>
            <a:r>
              <a:rPr lang="en-US" sz="1200" b="0" i="0" u="none" strike="noStrike" baseline="0" dirty="0">
                <a:latin typeface="Calibri" panose="020F0502020204030204" pitchFamily="34" charset="0"/>
                <a:cs typeface="Calibri" panose="020F0502020204030204" pitchFamily="34" charset="0"/>
              </a:rPr>
              <a:t>, 2022.</a:t>
            </a:r>
          </a:p>
          <a:p>
            <a:endParaRPr lang="en-US" dirty="0"/>
          </a:p>
        </p:txBody>
      </p:sp>
    </p:spTree>
    <p:extLst>
      <p:ext uri="{BB962C8B-B14F-4D97-AF65-F5344CB8AC3E}">
        <p14:creationId xmlns:p14="http://schemas.microsoft.com/office/powerpoint/2010/main" val="545165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A0A43-A9C5-7331-5E43-4851DDE8E814}"/>
              </a:ext>
            </a:extLst>
          </p:cNvPr>
          <p:cNvSpPr>
            <a:spLocks noGrp="1"/>
          </p:cNvSpPr>
          <p:nvPr>
            <p:ph type="title"/>
          </p:nvPr>
        </p:nvSpPr>
        <p:spPr>
          <a:xfrm>
            <a:off x="1513211" y="207645"/>
            <a:ext cx="9176368" cy="1188720"/>
          </a:xfrm>
        </p:spPr>
        <p:txBody>
          <a:bodyPr/>
          <a:lstStyle/>
          <a:p>
            <a:r>
              <a:rPr lang="en-US" dirty="0">
                <a:latin typeface="Calibri" panose="020F0502020204030204" pitchFamily="34" charset="0"/>
                <a:cs typeface="Calibri" panose="020F0502020204030204" pitchFamily="34" charset="0"/>
              </a:rPr>
              <a:t>Equation (1) revisited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4FC953-4863-FD91-7F31-4CEB8BC46C19}"/>
                  </a:ext>
                </a:extLst>
              </p:cNvPr>
              <p:cNvSpPr>
                <a:spLocks noGrp="1"/>
              </p:cNvSpPr>
              <p:nvPr>
                <p:ph sz="half" idx="1"/>
              </p:nvPr>
            </p:nvSpPr>
            <p:spPr>
              <a:xfrm>
                <a:off x="2231136" y="1666876"/>
                <a:ext cx="7729728" cy="1518938"/>
              </a:xfrm>
            </p:spPr>
            <p:txBody>
              <a:bodyPr/>
              <a:lstStyle/>
              <a:p>
                <a:pPr marL="0" indent="0">
                  <a:buNone/>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𝑑𝑇</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𝑖𝑛</m:t>
                              </m:r>
                            </m:sub>
                          </m:sSub>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𝑑𝑡</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h</m:t>
                              </m:r>
                            </m:sub>
                          </m:sSub>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𝜌</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𝑉𝐶</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𝑝</m:t>
                              </m:r>
                            </m:sub>
                          </m:sSub>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𝜌</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𝑉𝐶</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𝑝</m:t>
                              </m:r>
                            </m:sub>
                          </m:sSub>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𝑓𝑜𝑔</m:t>
                              </m:r>
                            </m:sub>
                          </m:sSub>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𝜌</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𝑉𝐶</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𝑝</m:t>
                              </m:r>
                            </m:sub>
                          </m:sSub>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𝑖𝑛</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𝑜𝑢𝑡</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sub>
                          </m:sSub>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𝑉</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𝑈𝐴</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𝜌</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𝑉𝐶</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𝑝</m:t>
                              </m:r>
                            </m:sub>
                          </m:sSub>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214FC953-4863-FD91-7F31-4CEB8BC46C19}"/>
                  </a:ext>
                </a:extLst>
              </p:cNvPr>
              <p:cNvSpPr>
                <a:spLocks noGrp="1" noRot="1" noChangeAspect="1" noMove="1" noResize="1" noEditPoints="1" noAdjustHandles="1" noChangeArrowheads="1" noChangeShapeType="1" noTextEdit="1"/>
              </p:cNvSpPr>
              <p:nvPr>
                <p:ph sz="half" idx="1"/>
              </p:nvPr>
            </p:nvSpPr>
            <p:spPr>
              <a:xfrm>
                <a:off x="2231136" y="1666876"/>
                <a:ext cx="7729728" cy="1518938"/>
              </a:xfrm>
              <a:blipFill>
                <a:blip r:embed="rId3"/>
                <a:stretch>
                  <a:fillRect/>
                </a:stretch>
              </a:blipFill>
            </p:spPr>
            <p:txBody>
              <a:bodyPr/>
              <a:lstStyle/>
              <a:p>
                <a:r>
                  <a:rPr lang="en-US">
                    <a:noFill/>
                  </a:rPr>
                  <a:t> </a:t>
                </a:r>
              </a:p>
            </p:txBody>
          </p:sp>
        </mc:Fallback>
      </mc:AlternateContent>
      <p:sp>
        <p:nvSpPr>
          <p:cNvPr id="7" name="Left Brace 6">
            <a:extLst>
              <a:ext uri="{FF2B5EF4-FFF2-40B4-BE49-F238E27FC236}">
                <a16:creationId xmlns:a16="http://schemas.microsoft.com/office/drawing/2014/main" id="{A1554BDA-5591-3B28-AE74-2E4A8D7F5471}"/>
              </a:ext>
            </a:extLst>
          </p:cNvPr>
          <p:cNvSpPr/>
          <p:nvPr/>
        </p:nvSpPr>
        <p:spPr>
          <a:xfrm rot="16200000">
            <a:off x="4152902" y="2190748"/>
            <a:ext cx="400050" cy="647703"/>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1DA4DEC9-0BD2-AA29-A9BF-4D913F3E83F0}"/>
              </a:ext>
            </a:extLst>
          </p:cNvPr>
          <p:cNvSpPr txBox="1"/>
          <p:nvPr/>
        </p:nvSpPr>
        <p:spPr>
          <a:xfrm>
            <a:off x="4029075" y="2705100"/>
            <a:ext cx="647704" cy="461665"/>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Heater Term</a:t>
            </a:r>
          </a:p>
        </p:txBody>
      </p:sp>
      <p:sp>
        <p:nvSpPr>
          <p:cNvPr id="9" name="Left Brace 8">
            <a:extLst>
              <a:ext uri="{FF2B5EF4-FFF2-40B4-BE49-F238E27FC236}">
                <a16:creationId xmlns:a16="http://schemas.microsoft.com/office/drawing/2014/main" id="{3B026A39-1633-2E0E-8C71-0E258778A7A7}"/>
              </a:ext>
            </a:extLst>
          </p:cNvPr>
          <p:cNvSpPr/>
          <p:nvPr/>
        </p:nvSpPr>
        <p:spPr>
          <a:xfrm rot="16200000">
            <a:off x="4924427" y="2190748"/>
            <a:ext cx="400050" cy="647703"/>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a:extLst>
              <a:ext uri="{FF2B5EF4-FFF2-40B4-BE49-F238E27FC236}">
                <a16:creationId xmlns:a16="http://schemas.microsoft.com/office/drawing/2014/main" id="{3EF69CA1-A5D6-C06F-A16A-477BDA80AD91}"/>
              </a:ext>
            </a:extLst>
          </p:cNvPr>
          <p:cNvSpPr/>
          <p:nvPr/>
        </p:nvSpPr>
        <p:spPr>
          <a:xfrm rot="16200000">
            <a:off x="5772153" y="2181223"/>
            <a:ext cx="400050" cy="647703"/>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Left Brace 10">
            <a:extLst>
              <a:ext uri="{FF2B5EF4-FFF2-40B4-BE49-F238E27FC236}">
                <a16:creationId xmlns:a16="http://schemas.microsoft.com/office/drawing/2014/main" id="{D18EB083-18B6-AE19-8551-5E3F497B3B0D}"/>
              </a:ext>
            </a:extLst>
          </p:cNvPr>
          <p:cNvSpPr/>
          <p:nvPr/>
        </p:nvSpPr>
        <p:spPr>
          <a:xfrm rot="16200000">
            <a:off x="8322570" y="2181222"/>
            <a:ext cx="400050" cy="647703"/>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21EA3AC3-B09D-6EAB-67BD-2DFA66A0B92E}"/>
              </a:ext>
            </a:extLst>
          </p:cNvPr>
          <p:cNvSpPr/>
          <p:nvPr/>
        </p:nvSpPr>
        <p:spPr>
          <a:xfrm rot="16200000">
            <a:off x="7708207" y="2328862"/>
            <a:ext cx="400050" cy="37147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F63878B4-F75D-0122-6482-25CC8FA291E6}"/>
              </a:ext>
            </a:extLst>
          </p:cNvPr>
          <p:cNvSpPr txBox="1"/>
          <p:nvPr/>
        </p:nvSpPr>
        <p:spPr>
          <a:xfrm>
            <a:off x="4842321" y="2705100"/>
            <a:ext cx="647704" cy="461665"/>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Solar Term</a:t>
            </a:r>
          </a:p>
        </p:txBody>
      </p:sp>
      <p:sp>
        <p:nvSpPr>
          <p:cNvPr id="14" name="TextBox 13">
            <a:extLst>
              <a:ext uri="{FF2B5EF4-FFF2-40B4-BE49-F238E27FC236}">
                <a16:creationId xmlns:a16="http://schemas.microsoft.com/office/drawing/2014/main" id="{9341C6D7-490C-4600-8F23-5E2232A0C35F}"/>
              </a:ext>
            </a:extLst>
          </p:cNvPr>
          <p:cNvSpPr txBox="1"/>
          <p:nvPr/>
        </p:nvSpPr>
        <p:spPr>
          <a:xfrm>
            <a:off x="5734047" y="2714625"/>
            <a:ext cx="647704" cy="461665"/>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Fog Term</a:t>
            </a:r>
          </a:p>
        </p:txBody>
      </p:sp>
      <p:sp>
        <p:nvSpPr>
          <p:cNvPr id="15" name="TextBox 14">
            <a:extLst>
              <a:ext uri="{FF2B5EF4-FFF2-40B4-BE49-F238E27FC236}">
                <a16:creationId xmlns:a16="http://schemas.microsoft.com/office/drawing/2014/main" id="{632AE1D3-256C-727C-11CF-D163CB2FB07F}"/>
              </a:ext>
            </a:extLst>
          </p:cNvPr>
          <p:cNvSpPr txBox="1"/>
          <p:nvPr/>
        </p:nvSpPr>
        <p:spPr>
          <a:xfrm>
            <a:off x="7322966" y="2724149"/>
            <a:ext cx="856724" cy="461665"/>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Ventilation Term</a:t>
            </a:r>
          </a:p>
        </p:txBody>
      </p:sp>
      <p:sp>
        <p:nvSpPr>
          <p:cNvPr id="16" name="TextBox 15">
            <a:extLst>
              <a:ext uri="{FF2B5EF4-FFF2-40B4-BE49-F238E27FC236}">
                <a16:creationId xmlns:a16="http://schemas.microsoft.com/office/drawing/2014/main" id="{85CA0F2B-D3DE-CDA3-72FF-5BE247718F1D}"/>
              </a:ext>
            </a:extLst>
          </p:cNvPr>
          <p:cNvSpPr txBox="1"/>
          <p:nvPr/>
        </p:nvSpPr>
        <p:spPr>
          <a:xfrm>
            <a:off x="8198743" y="2724149"/>
            <a:ext cx="922162" cy="461665"/>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Conduction Term</a:t>
            </a:r>
          </a:p>
        </p:txBody>
      </p:sp>
      <p:sp>
        <p:nvSpPr>
          <p:cNvPr id="17" name="TextBox 16">
            <a:extLst>
              <a:ext uri="{FF2B5EF4-FFF2-40B4-BE49-F238E27FC236}">
                <a16:creationId xmlns:a16="http://schemas.microsoft.com/office/drawing/2014/main" id="{1446FC49-9CBB-A3A4-D761-E95454141D34}"/>
              </a:ext>
            </a:extLst>
          </p:cNvPr>
          <p:cNvSpPr txBox="1"/>
          <p:nvPr/>
        </p:nvSpPr>
        <p:spPr>
          <a:xfrm>
            <a:off x="2231136" y="3251772"/>
            <a:ext cx="7729728" cy="255454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Additional Discussion:</a:t>
            </a:r>
          </a:p>
          <a:p>
            <a:pPr marL="342900" indent="-342900">
              <a:buFont typeface="+mj-lt"/>
              <a:buAutoNum type="arabicPeriod"/>
            </a:pPr>
            <a:r>
              <a:rPr lang="en-US" sz="1600" dirty="0">
                <a:latin typeface="Calibri" panose="020F0502020204030204" pitchFamily="34" charset="0"/>
                <a:cs typeface="Calibri" panose="020F0502020204030204" pitchFamily="34" charset="0"/>
              </a:rPr>
              <a:t>Solar Term</a:t>
            </a:r>
          </a:p>
          <a:p>
            <a:pPr marL="800100" lvl="1" indent="-342900">
              <a:buFont typeface="+mj-lt"/>
              <a:buAutoNum type="alphaLcPeriod"/>
            </a:pPr>
            <a:r>
              <a:rPr lang="en-US" sz="1600" dirty="0">
                <a:latin typeface="Calibri" panose="020F0502020204030204" pitchFamily="34" charset="0"/>
                <a:cs typeface="Calibri" panose="020F0502020204030204" pitchFamily="34" charset="0"/>
              </a:rPr>
              <a:t>Derived from Eq. (3)</a:t>
            </a:r>
          </a:p>
          <a:p>
            <a:pPr marL="800100" lvl="1" indent="-342900">
              <a:buFont typeface="+mj-lt"/>
              <a:buAutoNum type="alphaLcPeriod"/>
            </a:pPr>
            <a:r>
              <a:rPr lang="en-US" sz="1600" dirty="0">
                <a:latin typeface="Calibri" panose="020F0502020204030204" pitchFamily="34" charset="0"/>
                <a:cs typeface="Calibri" panose="020F0502020204030204" pitchFamily="34" charset="0"/>
              </a:rPr>
              <a:t>Heat added to system through solar radiation, watts</a:t>
            </a:r>
          </a:p>
          <a:p>
            <a:pPr marL="342900" indent="-342900">
              <a:buFont typeface="+mj-lt"/>
              <a:buAutoNum type="arabicPeriod"/>
            </a:pPr>
            <a:r>
              <a:rPr lang="en-US" sz="1600" dirty="0">
                <a:latin typeface="Calibri" panose="020F0502020204030204" pitchFamily="34" charset="0"/>
                <a:cs typeface="Calibri" panose="020F0502020204030204" pitchFamily="34" charset="0"/>
              </a:rPr>
              <a:t>Fog Term</a:t>
            </a:r>
          </a:p>
          <a:p>
            <a:pPr marL="800100" lvl="1" indent="-342900">
              <a:buFont typeface="+mj-lt"/>
              <a:buAutoNum type="alphaLcPeriod"/>
            </a:pPr>
            <a:r>
              <a:rPr lang="en-US" sz="1600" dirty="0">
                <a:latin typeface="Calibri" panose="020F0502020204030204" pitchFamily="34" charset="0"/>
                <a:cs typeface="Calibri" panose="020F0502020204030204" pitchFamily="34" charset="0"/>
              </a:rPr>
              <a:t>Derived from Eq. (3)</a:t>
            </a:r>
          </a:p>
          <a:p>
            <a:pPr marL="800100" lvl="1" indent="-342900">
              <a:buFont typeface="+mj-lt"/>
              <a:buAutoNum type="alphaLcPeriod"/>
            </a:pPr>
            <a:r>
              <a:rPr lang="en-US" sz="1600" dirty="0">
                <a:latin typeface="Calibri" panose="020F0502020204030204" pitchFamily="34" charset="0"/>
                <a:cs typeface="Calibri" panose="020F0502020204030204" pitchFamily="34" charset="0"/>
              </a:rPr>
              <a:t>Heat removed from system due to addition of water vapor</a:t>
            </a:r>
          </a:p>
          <a:p>
            <a:pPr marL="342900" indent="-342900">
              <a:buFont typeface="+mj-lt"/>
              <a:buAutoNum type="arabicPeriod"/>
            </a:pPr>
            <a:r>
              <a:rPr lang="en-US" sz="1600" dirty="0">
                <a:latin typeface="Calibri" panose="020F0502020204030204" pitchFamily="34" charset="0"/>
                <a:cs typeface="Calibri" panose="020F0502020204030204" pitchFamily="34" charset="0"/>
              </a:rPr>
              <a:t>Ventilation Term</a:t>
            </a:r>
          </a:p>
          <a:p>
            <a:pPr marL="800100" lvl="1" indent="-342900">
              <a:buFont typeface="+mj-lt"/>
              <a:buAutoNum type="alphaLcPeriod"/>
            </a:pPr>
            <a:r>
              <a:rPr lang="en-US" sz="1600" dirty="0">
                <a:latin typeface="Calibri" panose="020F0502020204030204" pitchFamily="34" charset="0"/>
                <a:cs typeface="Calibri" panose="020F0502020204030204" pitchFamily="34" charset="0"/>
              </a:rPr>
              <a:t>Temperature change due to venting out air</a:t>
            </a:r>
          </a:p>
          <a:p>
            <a:pPr marL="800100" lvl="1" indent="-342900">
              <a:buFont typeface="+mj-lt"/>
              <a:buAutoNum type="alphaLcPeriod"/>
            </a:pPr>
            <a:endParaRPr lang="en-US" sz="1600" dirty="0"/>
          </a:p>
        </p:txBody>
      </p:sp>
    </p:spTree>
    <p:extLst>
      <p:ext uri="{BB962C8B-B14F-4D97-AF65-F5344CB8AC3E}">
        <p14:creationId xmlns:p14="http://schemas.microsoft.com/office/powerpoint/2010/main" val="198334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E1E62-F4CB-9C70-3E15-CC3C70B929D7}"/>
              </a:ext>
            </a:extLst>
          </p:cNvPr>
          <p:cNvSpPr>
            <a:spLocks noGrp="1"/>
          </p:cNvSpPr>
          <p:nvPr>
            <p:ph type="title"/>
          </p:nvPr>
        </p:nvSpPr>
        <p:spPr>
          <a:xfrm>
            <a:off x="1521303" y="293053"/>
            <a:ext cx="9160184" cy="1188720"/>
          </a:xfrm>
        </p:spPr>
        <p:txBody>
          <a:bodyPr/>
          <a:lstStyle/>
          <a:p>
            <a:r>
              <a:rPr lang="en-US" dirty="0">
                <a:latin typeface="Calibri" panose="020F0502020204030204" pitchFamily="34" charset="0"/>
                <a:cs typeface="Calibri" panose="020F0502020204030204" pitchFamily="34" charset="0"/>
              </a:rPr>
              <a:t>Evapotranspiration rate, 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1FD2C04-6BAD-73F8-3A8D-B745361E1850}"/>
                  </a:ext>
                </a:extLst>
              </p:cNvPr>
              <p:cNvSpPr>
                <a:spLocks noGrp="1"/>
              </p:cNvSpPr>
              <p:nvPr>
                <p:ph sz="half" idx="1"/>
              </p:nvPr>
            </p:nvSpPr>
            <p:spPr>
              <a:xfrm>
                <a:off x="2231136" y="1811524"/>
                <a:ext cx="7729728" cy="3234951"/>
              </a:xfrm>
            </p:spPr>
            <p:txBody>
              <a:bodyPr/>
              <a:lstStyle/>
              <a:p>
                <a:pPr marL="0" indent="0" algn="ctr">
                  <a:buNone/>
                </a:pPr>
                <a14:m>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𝐸</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𝛼</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𝛽</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sub>
                    </m:sSub>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𝑖𝑛</m:t>
                        </m:r>
                      </m:sub>
                    </m:sSub>
                  </m:oMath>
                </a14:m>
                <a:r>
                  <a:rPr lang="en-US" sz="1800" dirty="0">
                    <a:effectLst/>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US" dirty="0">
                    <a:latin typeface="Calibri" panose="020F0502020204030204" pitchFamily="34" charset="0"/>
                    <a:ea typeface="Calibri" panose="020F0502020204030204" pitchFamily="34" charset="0"/>
                    <a:cs typeface="Calibri" panose="020F0502020204030204" pitchFamily="34" charset="0"/>
                  </a:rPr>
                  <a:t>Where:</a:t>
                </a:r>
              </a:p>
              <a:p>
                <a:pPr marL="0" indent="0">
                  <a:buNone/>
                </a:pPr>
                <a:r>
                  <a:rPr lang="en-US" sz="1800" dirty="0">
                    <a:effectLst/>
                    <a:latin typeface="Calibri" panose="020F0502020204030204" pitchFamily="34" charset="0"/>
                    <a:ea typeface="Calibri" panose="020F0502020204030204" pitchFamily="34" charset="0"/>
                    <a:cs typeface="Calibri" panose="020F0502020204030204" pitchFamily="34" charset="0"/>
                  </a:rPr>
                  <a:t>S</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i</a:t>
                </a:r>
                <a:r>
                  <a:rPr lang="en-US" sz="1800" dirty="0">
                    <a:effectLst/>
                    <a:latin typeface="Calibri" panose="020F0502020204030204" pitchFamily="34" charset="0"/>
                    <a:ea typeface="Calibri" panose="020F0502020204030204" pitchFamily="34" charset="0"/>
                    <a:cs typeface="Calibri" panose="020F0502020204030204" pitchFamily="34" charset="0"/>
                  </a:rPr>
                  <a:t> = S</a:t>
                </a:r>
                <a:r>
                  <a:rPr lang="en-US" sz="1800" baseline="-25000" dirty="0">
                    <a:effectLst/>
                    <a:latin typeface="Calibri" panose="020F0502020204030204" pitchFamily="34" charset="0"/>
                    <a:ea typeface="Calibri" panose="020F0502020204030204" pitchFamily="34" charset="0"/>
                    <a:cs typeface="Calibri" panose="020F0502020204030204" pitchFamily="34" charset="0"/>
                  </a:rPr>
                  <a:t>r</a:t>
                </a:r>
                <a:r>
                  <a:rPr lang="en-US" sz="1800" dirty="0">
                    <a:effectLst/>
                    <a:latin typeface="Calibri" panose="020F0502020204030204" pitchFamily="34" charset="0"/>
                    <a:ea typeface="Calibri" panose="020F0502020204030204" pitchFamily="34" charset="0"/>
                    <a:cs typeface="Calibri" panose="020F0502020204030204" pitchFamily="34" charset="0"/>
                  </a:rPr>
                  <a:t> * A</a:t>
                </a:r>
              </a:p>
              <a:p>
                <a:pPr marL="0" indent="0">
                  <a:buNone/>
                </a:pPr>
                <a:r>
                  <a:rPr lang="el-GR" dirty="0">
                    <a:latin typeface="Calibri" panose="020F0502020204030204" pitchFamily="34" charset="0"/>
                    <a:ea typeface="Calibri" panose="020F0502020204030204" pitchFamily="34" charset="0"/>
                    <a:cs typeface="Calibri" panose="020F0502020204030204" pitchFamily="34" charset="0"/>
                  </a:rPr>
                  <a:t>α</a:t>
                </a:r>
                <a:r>
                  <a:rPr lang="en-US" dirty="0">
                    <a:latin typeface="Calibri" panose="020F0502020204030204" pitchFamily="34" charset="0"/>
                    <a:ea typeface="Calibri" panose="020F0502020204030204" pitchFamily="34" charset="0"/>
                    <a:cs typeface="Calibri" panose="020F0502020204030204" pitchFamily="34" charset="0"/>
                  </a:rPr>
                  <a:t> – coefficient to account for leaf shading and leaf area index</a:t>
                </a:r>
              </a:p>
              <a:p>
                <a:pPr marL="0" indent="0">
                  <a:buNone/>
                </a:pPr>
                <a:r>
                  <a:rPr lang="el-GR" dirty="0">
                    <a:latin typeface="Calibri" panose="020F0502020204030204" pitchFamily="34" charset="0"/>
                    <a:ea typeface="Calibri" panose="020F0502020204030204" pitchFamily="34" charset="0"/>
                    <a:cs typeface="Calibri" panose="020F0502020204030204" pitchFamily="34" charset="0"/>
                  </a:rPr>
                  <a:t>β</a:t>
                </a:r>
                <a:r>
                  <a:rPr lang="en-US" dirty="0">
                    <a:latin typeface="Calibri" panose="020F0502020204030204" pitchFamily="34" charset="0"/>
                    <a:ea typeface="Calibri" panose="020F0502020204030204" pitchFamily="34" charset="0"/>
                    <a:cs typeface="Calibri" panose="020F0502020204030204" pitchFamily="34" charset="0"/>
                  </a:rPr>
                  <a:t> – coefficient to account for thermodynamic constants</a:t>
                </a:r>
              </a:p>
              <a:p>
                <a:pPr marL="0" indent="0">
                  <a:buNone/>
                </a:pPr>
                <a:r>
                  <a:rPr lang="el-GR" dirty="0">
                    <a:latin typeface="Calibri" panose="020F0502020204030204" pitchFamily="34" charset="0"/>
                    <a:ea typeface="Calibri" panose="020F0502020204030204" pitchFamily="34" charset="0"/>
                    <a:cs typeface="Calibri" panose="020F0502020204030204" pitchFamily="34" charset="0"/>
                  </a:rPr>
                  <a:t>γ</a:t>
                </a:r>
                <a:r>
                  <a:rPr lang="en-US" dirty="0">
                    <a:latin typeface="Calibri" panose="020F0502020204030204" pitchFamily="34" charset="0"/>
                    <a:ea typeface="Calibri" panose="020F0502020204030204" pitchFamily="34" charset="0"/>
                    <a:cs typeface="Calibri" panose="020F0502020204030204" pitchFamily="34" charset="0"/>
                  </a:rPr>
                  <a:t> – latent heat of vaporization</a:t>
                </a:r>
              </a:p>
              <a:p>
                <a:pPr marL="0" indent="0">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11FD2C04-6BAD-73F8-3A8D-B745361E1850}"/>
                  </a:ext>
                </a:extLst>
              </p:cNvPr>
              <p:cNvSpPr>
                <a:spLocks noGrp="1" noRot="1" noChangeAspect="1" noMove="1" noResize="1" noEditPoints="1" noAdjustHandles="1" noChangeArrowheads="1" noChangeShapeType="1" noTextEdit="1"/>
              </p:cNvSpPr>
              <p:nvPr>
                <p:ph sz="half" idx="1"/>
              </p:nvPr>
            </p:nvSpPr>
            <p:spPr>
              <a:xfrm>
                <a:off x="2231136" y="1811524"/>
                <a:ext cx="7729728" cy="3234951"/>
              </a:xfrm>
              <a:blipFill>
                <a:blip r:embed="rId3"/>
                <a:stretch>
                  <a:fillRect l="-631"/>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993714D-285E-B3ED-8435-B8924DAB9E94}"/>
              </a:ext>
            </a:extLst>
          </p:cNvPr>
          <p:cNvSpPr txBox="1"/>
          <p:nvPr/>
        </p:nvSpPr>
        <p:spPr>
          <a:xfrm>
            <a:off x="7408163" y="1962112"/>
            <a:ext cx="390526"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(5)</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409C85F-25DA-790F-E685-00F517D533CB}"/>
                  </a:ext>
                </a:extLst>
              </p:cNvPr>
              <p:cNvSpPr txBox="1"/>
              <p:nvPr/>
            </p:nvSpPr>
            <p:spPr>
              <a:xfrm>
                <a:off x="8783383" y="1677098"/>
                <a:ext cx="2162175" cy="1124026"/>
              </a:xfrm>
              <a:prstGeom prst="rect">
                <a:avLst/>
              </a:prstGeom>
              <a:noFill/>
            </p:spPr>
            <p:txBody>
              <a:bodyPr wrap="square" rtlCol="0">
                <a:spAutoFit/>
              </a:bodyPr>
              <a:lstStyle/>
              <a:p>
                <a:pPr algn="ctr"/>
                <a:r>
                  <a:rPr lang="en-US" sz="1200" dirty="0">
                    <a:latin typeface="Calibri" panose="020F0502020204030204" pitchFamily="34" charset="0"/>
                    <a:cs typeface="Calibri" panose="020F0502020204030204" pitchFamily="34" charset="0"/>
                  </a:rPr>
                  <a:t>Check Units:</a:t>
                </a:r>
              </a:p>
              <a:p>
                <a:pPr/>
                <a14:m>
                  <m:oMathPara xmlns:m="http://schemas.openxmlformats.org/officeDocument/2006/math">
                    <m:oMathParaPr>
                      <m:jc m:val="centerGroup"/>
                    </m:oMathParaPr>
                    <m:oMath xmlns:m="http://schemas.openxmlformats.org/officeDocument/2006/math">
                      <m:f>
                        <m:fPr>
                          <m:ctrlPr>
                            <a:rPr lang="en-US" sz="1200" i="1">
                              <a:latin typeface="Cambria Math" panose="02040503050406030204" pitchFamily="18" charset="0"/>
                            </a:rPr>
                          </m:ctrlPr>
                        </m:fPr>
                        <m:num>
                          <m:r>
                            <a:rPr lang="en-US" sz="1200" i="1">
                              <a:latin typeface="Cambria Math" panose="02040503050406030204" pitchFamily="18" charset="0"/>
                            </a:rPr>
                            <m:t>𝑔</m:t>
                          </m:r>
                        </m:num>
                        <m:den>
                          <m:r>
                            <a:rPr lang="en-US" sz="1200" i="1">
                              <a:latin typeface="Cambria Math" panose="02040503050406030204" pitchFamily="18" charset="0"/>
                            </a:rPr>
                            <m:t>𝑠</m:t>
                          </m:r>
                        </m:den>
                      </m:f>
                      <m:r>
                        <a:rPr lang="en-US" sz="1200" i="1">
                          <a:latin typeface="Cambria Math" panose="02040503050406030204" pitchFamily="18" charset="0"/>
                        </a:rPr>
                        <m:t>= </m:t>
                      </m:r>
                      <m:f>
                        <m:fPr>
                          <m:ctrlPr>
                            <a:rPr lang="en-US" sz="1200" i="1">
                              <a:latin typeface="Cambria Math" panose="02040503050406030204" pitchFamily="18" charset="0"/>
                            </a:rPr>
                          </m:ctrlPr>
                        </m:fPr>
                        <m:num>
                          <m:f>
                            <m:fPr>
                              <m:ctrlPr>
                                <a:rPr lang="en-US" sz="1200" i="1">
                                  <a:latin typeface="Cambria Math" panose="02040503050406030204" pitchFamily="18" charset="0"/>
                                </a:rPr>
                              </m:ctrlPr>
                            </m:fPr>
                            <m:num>
                              <m:r>
                                <a:rPr lang="en-US" sz="1200" i="1">
                                  <a:latin typeface="Cambria Math" panose="02040503050406030204" pitchFamily="18" charset="0"/>
                                </a:rPr>
                                <m:t>𝑊</m:t>
                              </m:r>
                            </m:num>
                            <m:den>
                              <m:sSup>
                                <m:sSupPr>
                                  <m:ctrlPr>
                                    <a:rPr lang="en-US" sz="1200" i="1">
                                      <a:latin typeface="Cambria Math" panose="02040503050406030204" pitchFamily="18" charset="0"/>
                                    </a:rPr>
                                  </m:ctrlPr>
                                </m:sSupPr>
                                <m:e>
                                  <m:r>
                                    <a:rPr lang="en-US" sz="1200" i="1">
                                      <a:latin typeface="Cambria Math" panose="02040503050406030204" pitchFamily="18" charset="0"/>
                                    </a:rPr>
                                    <m:t>𝑚</m:t>
                                  </m:r>
                                </m:e>
                                <m:sup>
                                  <m:r>
                                    <a:rPr lang="en-US" sz="1200" i="1">
                                      <a:latin typeface="Cambria Math" panose="02040503050406030204" pitchFamily="18" charset="0"/>
                                    </a:rPr>
                                    <m:t>2</m:t>
                                  </m:r>
                                </m:sup>
                              </m:sSup>
                            </m:den>
                          </m:f>
                          <m:r>
                            <a:rPr lang="en-US" sz="1200" i="1">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𝑚</m:t>
                              </m:r>
                            </m:e>
                            <m:sup>
                              <m:r>
                                <a:rPr lang="en-US" sz="1200" i="1">
                                  <a:latin typeface="Cambria Math" panose="02040503050406030204" pitchFamily="18" charset="0"/>
                                </a:rPr>
                                <m:t>2</m:t>
                              </m:r>
                            </m:sup>
                          </m:sSup>
                        </m:num>
                        <m:den>
                          <m:f>
                            <m:fPr>
                              <m:ctrlPr>
                                <a:rPr lang="en-US" sz="1200" i="1">
                                  <a:latin typeface="Cambria Math" panose="02040503050406030204" pitchFamily="18" charset="0"/>
                                </a:rPr>
                              </m:ctrlPr>
                            </m:fPr>
                            <m:num>
                              <m:r>
                                <a:rPr lang="en-US" sz="1200" i="1">
                                  <a:latin typeface="Cambria Math" panose="02040503050406030204" pitchFamily="18" charset="0"/>
                                </a:rPr>
                                <m:t>𝐽</m:t>
                              </m:r>
                            </m:num>
                            <m:den>
                              <m:r>
                                <a:rPr lang="en-US" sz="1200" i="1">
                                  <a:latin typeface="Cambria Math" panose="02040503050406030204" pitchFamily="18" charset="0"/>
                                </a:rPr>
                                <m:t>𝑔</m:t>
                              </m:r>
                            </m:den>
                          </m:f>
                        </m:den>
                      </m:f>
                      <m:r>
                        <a:rPr lang="en-US" sz="1200" i="1">
                          <a:latin typeface="Cambria Math" panose="02040503050406030204" pitchFamily="18" charset="0"/>
                        </a:rPr>
                        <m:t>− </m:t>
                      </m:r>
                      <m:f>
                        <m:fPr>
                          <m:ctrlPr>
                            <a:rPr lang="en-US" sz="1200" i="1">
                              <a:latin typeface="Cambria Math" panose="02040503050406030204" pitchFamily="18" charset="0"/>
                            </a:rPr>
                          </m:ctrlPr>
                        </m:fPr>
                        <m:num>
                          <m:r>
                            <a:rPr lang="en-US" sz="1200" i="1">
                              <a:latin typeface="Cambria Math" panose="02040503050406030204" pitchFamily="18" charset="0"/>
                            </a:rPr>
                            <m:t>𝑔</m:t>
                          </m:r>
                        </m:num>
                        <m:den>
                          <m:r>
                            <a:rPr lang="en-US" sz="1200" i="1">
                              <a:latin typeface="Cambria Math" panose="02040503050406030204" pitchFamily="18" charset="0"/>
                            </a:rPr>
                            <m:t>𝑠</m:t>
                          </m:r>
                        </m:den>
                      </m:f>
                    </m:oMath>
                  </m:oMathPara>
                </a14:m>
                <a:endParaRPr lang="en-US" sz="1200" dirty="0">
                  <a:latin typeface="Calibri" panose="020F0502020204030204" pitchFamily="34" charset="0"/>
                  <a:cs typeface="Calibri" panose="020F0502020204030204" pitchFamily="34" charset="0"/>
                </a:endParaRPr>
              </a:p>
              <a:p>
                <a:endParaRPr lang="en-US" sz="1200" dirty="0">
                  <a:latin typeface="Calibri" panose="020F0502020204030204" pitchFamily="34" charset="0"/>
                  <a:cs typeface="Calibri" panose="020F0502020204030204" pitchFamily="34" charset="0"/>
                </a:endParaRPr>
              </a:p>
            </p:txBody>
          </p:sp>
        </mc:Choice>
        <mc:Fallback xmlns="">
          <p:sp>
            <p:nvSpPr>
              <p:cNvPr id="6" name="TextBox 5">
                <a:extLst>
                  <a:ext uri="{FF2B5EF4-FFF2-40B4-BE49-F238E27FC236}">
                    <a16:creationId xmlns:a16="http://schemas.microsoft.com/office/drawing/2014/main" id="{F409C85F-25DA-790F-E685-00F517D533CB}"/>
                  </a:ext>
                </a:extLst>
              </p:cNvPr>
              <p:cNvSpPr txBox="1">
                <a:spLocks noRot="1" noChangeAspect="1" noMove="1" noResize="1" noEditPoints="1" noAdjustHandles="1" noChangeArrowheads="1" noChangeShapeType="1" noTextEdit="1"/>
              </p:cNvSpPr>
              <p:nvPr/>
            </p:nvSpPr>
            <p:spPr>
              <a:xfrm>
                <a:off x="8783383" y="1677098"/>
                <a:ext cx="2162175" cy="1124026"/>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72290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932F-C376-2DFB-B26B-C97E5B02ECEA}"/>
              </a:ext>
            </a:extLst>
          </p:cNvPr>
          <p:cNvSpPr>
            <a:spLocks noGrp="1"/>
          </p:cNvSpPr>
          <p:nvPr>
            <p:ph type="title"/>
          </p:nvPr>
        </p:nvSpPr>
        <p:spPr>
          <a:xfrm>
            <a:off x="1521303" y="208315"/>
            <a:ext cx="9152092" cy="1188720"/>
          </a:xfrm>
        </p:spPr>
        <p:txBody>
          <a:bodyPr/>
          <a:lstStyle/>
          <a:p>
            <a:r>
              <a:rPr lang="en-US" dirty="0">
                <a:latin typeface="Calibri" panose="020F0502020204030204" pitchFamily="34" charset="0"/>
                <a:cs typeface="Calibri" panose="020F0502020204030204" pitchFamily="34" charset="0"/>
              </a:rPr>
              <a:t>Equation (2) Revisited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7DF45C-AAFD-7643-7537-230FCCE2B1B6}"/>
                  </a:ext>
                </a:extLst>
              </p:cNvPr>
              <p:cNvSpPr>
                <a:spLocks noGrp="1"/>
              </p:cNvSpPr>
              <p:nvPr>
                <p:ph sz="half" idx="1"/>
              </p:nvPr>
            </p:nvSpPr>
            <p:spPr>
              <a:xfrm>
                <a:off x="2231136" y="1866900"/>
                <a:ext cx="7729728" cy="3787401"/>
              </a:xfrm>
            </p:spPr>
            <p:txBody>
              <a:bodyPr/>
              <a:lstStyle/>
              <a:p>
                <a:pPr marL="0" indent="0">
                  <a:buNone/>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𝑑𝑊</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𝑖𝑛</m:t>
                              </m:r>
                            </m:sub>
                          </m:sSub>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𝑑𝑡</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𝑓𝑜𝑔</m:t>
                              </m:r>
                            </m:sub>
                          </m:sSub>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𝜌</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𝑉</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𝐸</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𝜌</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𝑉</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𝑖𝑛</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𝑜𝑢𝑡</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𝜌</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𝑉</m:t>
                          </m:r>
                        </m:den>
                      </m:f>
                    </m:oMath>
                  </m:oMathPara>
                </a14:m>
                <a:endParaRPr lang="en-US"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237DF45C-AAFD-7643-7537-230FCCE2B1B6}"/>
                  </a:ext>
                </a:extLst>
              </p:cNvPr>
              <p:cNvSpPr>
                <a:spLocks noGrp="1" noRot="1" noChangeAspect="1" noMove="1" noResize="1" noEditPoints="1" noAdjustHandles="1" noChangeArrowheads="1" noChangeShapeType="1" noTextEdit="1"/>
              </p:cNvSpPr>
              <p:nvPr>
                <p:ph sz="half" idx="1"/>
              </p:nvPr>
            </p:nvSpPr>
            <p:spPr>
              <a:xfrm>
                <a:off x="2231136" y="1866900"/>
                <a:ext cx="7729728" cy="3787401"/>
              </a:xfrm>
              <a:blipFill>
                <a:blip r:embed="rId3"/>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9CF8F653-305F-FCF8-129A-25E52582FAC3}"/>
              </a:ext>
            </a:extLst>
          </p:cNvPr>
          <p:cNvSpPr/>
          <p:nvPr/>
        </p:nvSpPr>
        <p:spPr>
          <a:xfrm rot="16200000">
            <a:off x="5148267" y="2395537"/>
            <a:ext cx="400050" cy="447675"/>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B57B9FE9-AD5E-5E9E-5D00-8397C4F6097D}"/>
              </a:ext>
            </a:extLst>
          </p:cNvPr>
          <p:cNvSpPr txBox="1"/>
          <p:nvPr/>
        </p:nvSpPr>
        <p:spPr>
          <a:xfrm>
            <a:off x="5024440" y="2806630"/>
            <a:ext cx="647704" cy="461665"/>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Fog Term</a:t>
            </a:r>
          </a:p>
        </p:txBody>
      </p:sp>
      <p:sp>
        <p:nvSpPr>
          <p:cNvPr id="7" name="Left Brace 6">
            <a:extLst>
              <a:ext uri="{FF2B5EF4-FFF2-40B4-BE49-F238E27FC236}">
                <a16:creationId xmlns:a16="http://schemas.microsoft.com/office/drawing/2014/main" id="{E5D313A2-FCE6-A5AD-5AAA-86BD5F39DCE9}"/>
              </a:ext>
            </a:extLst>
          </p:cNvPr>
          <p:cNvSpPr/>
          <p:nvPr/>
        </p:nvSpPr>
        <p:spPr>
          <a:xfrm rot="16200000">
            <a:off x="5786440" y="2443159"/>
            <a:ext cx="400050" cy="352431"/>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A2EACE6C-7ECB-B852-3531-01AA5B2A39AA}"/>
              </a:ext>
            </a:extLst>
          </p:cNvPr>
          <p:cNvSpPr txBox="1"/>
          <p:nvPr/>
        </p:nvSpPr>
        <p:spPr>
          <a:xfrm>
            <a:off x="5572130" y="2835455"/>
            <a:ext cx="1004878" cy="461665"/>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Transpiration Term</a:t>
            </a:r>
          </a:p>
        </p:txBody>
      </p:sp>
      <p:sp>
        <p:nvSpPr>
          <p:cNvPr id="9" name="Left Brace 8">
            <a:extLst>
              <a:ext uri="{FF2B5EF4-FFF2-40B4-BE49-F238E27FC236}">
                <a16:creationId xmlns:a16="http://schemas.microsoft.com/office/drawing/2014/main" id="{03259772-B6B7-3219-9643-45E138C5D2C6}"/>
              </a:ext>
            </a:extLst>
          </p:cNvPr>
          <p:cNvSpPr/>
          <p:nvPr/>
        </p:nvSpPr>
        <p:spPr>
          <a:xfrm rot="16200000">
            <a:off x="6958017" y="1859142"/>
            <a:ext cx="400050" cy="1552576"/>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FDA5FD0D-B65E-289C-A00E-E62A4F248220}"/>
              </a:ext>
            </a:extLst>
          </p:cNvPr>
          <p:cNvSpPr txBox="1"/>
          <p:nvPr/>
        </p:nvSpPr>
        <p:spPr>
          <a:xfrm>
            <a:off x="6841337" y="2835455"/>
            <a:ext cx="828663" cy="461665"/>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Venting Term</a:t>
            </a:r>
          </a:p>
        </p:txBody>
      </p:sp>
      <p:sp>
        <p:nvSpPr>
          <p:cNvPr id="11" name="TextBox 10">
            <a:extLst>
              <a:ext uri="{FF2B5EF4-FFF2-40B4-BE49-F238E27FC236}">
                <a16:creationId xmlns:a16="http://schemas.microsoft.com/office/drawing/2014/main" id="{CBD8508E-3886-CF72-4AD8-43B56CE6F0BD}"/>
              </a:ext>
            </a:extLst>
          </p:cNvPr>
          <p:cNvSpPr txBox="1"/>
          <p:nvPr/>
        </p:nvSpPr>
        <p:spPr>
          <a:xfrm>
            <a:off x="2231136" y="3387904"/>
            <a:ext cx="7729728" cy="2062103"/>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Additional Discussion:</a:t>
            </a:r>
          </a:p>
          <a:p>
            <a:pPr marL="342900" indent="-342900">
              <a:buFont typeface="+mj-lt"/>
              <a:buAutoNum type="arabicPeriod"/>
            </a:pPr>
            <a:r>
              <a:rPr lang="en-US" sz="1600" dirty="0">
                <a:latin typeface="Calibri" panose="020F0502020204030204" pitchFamily="34" charset="0"/>
                <a:cs typeface="Calibri" panose="020F0502020204030204" pitchFamily="34" charset="0"/>
              </a:rPr>
              <a:t>Fog Term</a:t>
            </a:r>
          </a:p>
          <a:p>
            <a:pPr marL="800100" lvl="1" indent="-342900">
              <a:buFont typeface="+mj-lt"/>
              <a:buAutoNum type="alphaLcPeriod"/>
            </a:pPr>
            <a:r>
              <a:rPr lang="en-US" sz="1600" dirty="0">
                <a:latin typeface="Calibri" panose="020F0502020204030204" pitchFamily="34" charset="0"/>
                <a:cs typeface="Calibri" panose="020F0502020204030204" pitchFamily="34" charset="0"/>
              </a:rPr>
              <a:t>Mass of water vapor added to system due to fogging</a:t>
            </a:r>
          </a:p>
          <a:p>
            <a:pPr marL="342900" indent="-342900">
              <a:buFont typeface="+mj-lt"/>
              <a:buAutoNum type="arabicPeriod"/>
            </a:pPr>
            <a:r>
              <a:rPr lang="en-US" sz="1600" dirty="0">
                <a:latin typeface="Calibri" panose="020F0502020204030204" pitchFamily="34" charset="0"/>
                <a:cs typeface="Calibri" panose="020F0502020204030204" pitchFamily="34" charset="0"/>
              </a:rPr>
              <a:t>Transpiration Term</a:t>
            </a:r>
          </a:p>
          <a:p>
            <a:pPr marL="800100" lvl="1" indent="-342900">
              <a:buFont typeface="+mj-lt"/>
              <a:buAutoNum type="alphaLcPeriod"/>
            </a:pPr>
            <a:r>
              <a:rPr lang="en-US" sz="1600" dirty="0">
                <a:latin typeface="Calibri" panose="020F0502020204030204" pitchFamily="34" charset="0"/>
                <a:cs typeface="Calibri" panose="020F0502020204030204" pitchFamily="34" charset="0"/>
              </a:rPr>
              <a:t>Mass of water vapor added to system through transpiration</a:t>
            </a:r>
          </a:p>
          <a:p>
            <a:pPr marL="342900" indent="-342900">
              <a:buFont typeface="+mj-lt"/>
              <a:buAutoNum type="arabicPeriod"/>
            </a:pPr>
            <a:r>
              <a:rPr lang="en-US" sz="1600" dirty="0">
                <a:latin typeface="Calibri" panose="020F0502020204030204" pitchFamily="34" charset="0"/>
                <a:cs typeface="Calibri" panose="020F0502020204030204" pitchFamily="34" charset="0"/>
              </a:rPr>
              <a:t>Ventilation Term</a:t>
            </a:r>
          </a:p>
          <a:p>
            <a:pPr marL="800100" lvl="1" indent="-342900">
              <a:buFont typeface="+mj-lt"/>
              <a:buAutoNum type="alphaLcPeriod"/>
            </a:pPr>
            <a:r>
              <a:rPr lang="en-US" sz="1600" dirty="0">
                <a:latin typeface="Calibri" panose="020F0502020204030204" pitchFamily="34" charset="0"/>
                <a:cs typeface="Calibri" panose="020F0502020204030204" pitchFamily="34" charset="0"/>
              </a:rPr>
              <a:t>Mass of water vapor removed from system through venting</a:t>
            </a:r>
          </a:p>
          <a:p>
            <a:pPr marL="800100" lvl="1" indent="-342900">
              <a:buFont typeface="+mj-lt"/>
              <a:buAutoNum type="alphaLcPeriod"/>
            </a:pPr>
            <a:endParaRPr lang="en-US" sz="1600" dirty="0"/>
          </a:p>
        </p:txBody>
      </p:sp>
    </p:spTree>
    <p:extLst>
      <p:ext uri="{BB962C8B-B14F-4D97-AF65-F5344CB8AC3E}">
        <p14:creationId xmlns:p14="http://schemas.microsoft.com/office/powerpoint/2010/main" val="21885949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37ADC-ECE5-493E-1E10-DC739A5336EA}"/>
              </a:ext>
            </a:extLst>
          </p:cNvPr>
          <p:cNvSpPr>
            <a:spLocks noGrp="1"/>
          </p:cNvSpPr>
          <p:nvPr>
            <p:ph type="title"/>
          </p:nvPr>
        </p:nvSpPr>
        <p:spPr>
          <a:xfrm>
            <a:off x="1529395" y="228373"/>
            <a:ext cx="9160184" cy="1188720"/>
          </a:xfrm>
        </p:spPr>
        <p:txBody>
          <a:bodyPr/>
          <a:lstStyle/>
          <a:p>
            <a:r>
              <a:rPr lang="en-US" dirty="0">
                <a:latin typeface="Calibri" panose="020F0502020204030204" pitchFamily="34" charset="0"/>
                <a:cs typeface="Calibri" panose="020F0502020204030204" pitchFamily="34" charset="0"/>
              </a:rPr>
              <a:t>Linearized Model</a:t>
            </a:r>
          </a:p>
        </p:txBody>
      </p:sp>
      <p:sp>
        <p:nvSpPr>
          <p:cNvPr id="7" name="TextBox 6">
            <a:extLst>
              <a:ext uri="{FF2B5EF4-FFF2-40B4-BE49-F238E27FC236}">
                <a16:creationId xmlns:a16="http://schemas.microsoft.com/office/drawing/2014/main" id="{F27BC018-06E2-4F93-5601-087D9063E66E}"/>
              </a:ext>
            </a:extLst>
          </p:cNvPr>
          <p:cNvSpPr txBox="1"/>
          <p:nvPr/>
        </p:nvSpPr>
        <p:spPr>
          <a:xfrm>
            <a:off x="2414986" y="3607798"/>
            <a:ext cx="3473749" cy="369331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Authors linearized non-linear model using non-linear system identification techniques</a:t>
            </a:r>
          </a:p>
          <a:p>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Delay calculated from average of delays from reference source </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Delay added to account for sensor delay in real system</a:t>
            </a: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pic>
        <p:nvPicPr>
          <p:cNvPr id="4" name="Picture 3" descr="Text, letter&#10;&#10;Description automatically generated">
            <a:extLst>
              <a:ext uri="{FF2B5EF4-FFF2-40B4-BE49-F238E27FC236}">
                <a16:creationId xmlns:a16="http://schemas.microsoft.com/office/drawing/2014/main" id="{8E6F005A-A5C4-56E9-CC10-7FE774A808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0805" y="1578304"/>
            <a:ext cx="3916113" cy="1850696"/>
          </a:xfrm>
          <a:prstGeom prst="rect">
            <a:avLst/>
          </a:prstGeom>
        </p:spPr>
      </p:pic>
      <p:sp>
        <p:nvSpPr>
          <p:cNvPr id="5" name="TextBox 4">
            <a:extLst>
              <a:ext uri="{FF2B5EF4-FFF2-40B4-BE49-F238E27FC236}">
                <a16:creationId xmlns:a16="http://schemas.microsoft.com/office/drawing/2014/main" id="{84945C73-1932-E31E-0F74-D6EEC865557C}"/>
              </a:ext>
            </a:extLst>
          </p:cNvPr>
          <p:cNvSpPr txBox="1"/>
          <p:nvPr/>
        </p:nvSpPr>
        <p:spPr>
          <a:xfrm>
            <a:off x="6303266" y="3607798"/>
            <a:ext cx="3414407" cy="286232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Transfer Functions:</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G</a:t>
            </a:r>
            <a:r>
              <a:rPr lang="en-US" baseline="-25000" dirty="0">
                <a:latin typeface="Calibri" panose="020F0502020204030204" pitchFamily="34" charset="0"/>
                <a:cs typeface="Calibri" panose="020F0502020204030204" pitchFamily="34" charset="0"/>
              </a:rPr>
              <a:t>11</a:t>
            </a:r>
            <a:r>
              <a:rPr lang="en-US" dirty="0">
                <a:latin typeface="Calibri" panose="020F0502020204030204" pitchFamily="34" charset="0"/>
                <a:cs typeface="Calibri" panose="020F0502020204030204" pitchFamily="34" charset="0"/>
              </a:rPr>
              <a:t> is Temperature response due to ventilation</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G</a:t>
            </a:r>
            <a:r>
              <a:rPr lang="en-US" baseline="-25000" dirty="0">
                <a:latin typeface="Calibri" panose="020F0502020204030204" pitchFamily="34" charset="0"/>
                <a:cs typeface="Calibri" panose="020F0502020204030204" pitchFamily="34" charset="0"/>
              </a:rPr>
              <a:t>12</a:t>
            </a:r>
            <a:r>
              <a:rPr lang="en-US" dirty="0">
                <a:latin typeface="Calibri" panose="020F0502020204030204" pitchFamily="34" charset="0"/>
                <a:cs typeface="Calibri" panose="020F0502020204030204" pitchFamily="34" charset="0"/>
              </a:rPr>
              <a:t> is Temperature response due to fogging</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G</a:t>
            </a:r>
            <a:r>
              <a:rPr lang="en-US" baseline="-25000" dirty="0">
                <a:latin typeface="Calibri" panose="020F0502020204030204" pitchFamily="34" charset="0"/>
                <a:cs typeface="Calibri" panose="020F0502020204030204" pitchFamily="34" charset="0"/>
              </a:rPr>
              <a:t>21</a:t>
            </a:r>
            <a:r>
              <a:rPr lang="en-US" dirty="0">
                <a:latin typeface="Calibri" panose="020F0502020204030204" pitchFamily="34" charset="0"/>
                <a:cs typeface="Calibri" panose="020F0502020204030204" pitchFamily="34" charset="0"/>
              </a:rPr>
              <a:t> is Humidity response due to ventilation</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G</a:t>
            </a:r>
            <a:r>
              <a:rPr lang="en-US" baseline="-25000" dirty="0">
                <a:latin typeface="Calibri" panose="020F0502020204030204" pitchFamily="34" charset="0"/>
                <a:cs typeface="Calibri" panose="020F0502020204030204" pitchFamily="34" charset="0"/>
              </a:rPr>
              <a:t>22</a:t>
            </a:r>
            <a:r>
              <a:rPr lang="en-US" dirty="0">
                <a:latin typeface="Calibri" panose="020F0502020204030204" pitchFamily="34" charset="0"/>
                <a:cs typeface="Calibri" panose="020F0502020204030204" pitchFamily="34" charset="0"/>
              </a:rPr>
              <a:t> is Humidity response due to fogging</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8161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67AE-AFCE-630F-F9AA-A20E161A5688}"/>
              </a:ext>
            </a:extLst>
          </p:cNvPr>
          <p:cNvSpPr>
            <a:spLocks noGrp="1"/>
          </p:cNvSpPr>
          <p:nvPr>
            <p:ph type="title"/>
          </p:nvPr>
        </p:nvSpPr>
        <p:spPr>
          <a:xfrm>
            <a:off x="1513211" y="231151"/>
            <a:ext cx="9168276" cy="1188720"/>
          </a:xfrm>
        </p:spPr>
        <p:txBody>
          <a:bodyPr/>
          <a:lstStyle/>
          <a:p>
            <a:r>
              <a:rPr lang="en-US" dirty="0">
                <a:latin typeface="Calibri" panose="020F0502020204030204" pitchFamily="34" charset="0"/>
                <a:cs typeface="Calibri" panose="020F0502020204030204" pitchFamily="34" charset="0"/>
              </a:rPr>
              <a:t>Comparison to ECE763 Linearization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D3B4684-28DD-5FAA-B9CA-D2403BF79671}"/>
                  </a:ext>
                </a:extLst>
              </p:cNvPr>
              <p:cNvSpPr txBox="1"/>
              <p:nvPr/>
            </p:nvSpPr>
            <p:spPr>
              <a:xfrm>
                <a:off x="2231136" y="1773336"/>
                <a:ext cx="1879375" cy="1276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𝐴</m:t>
                      </m:r>
                      <m:r>
                        <a:rPr lang="en-US" i="0">
                          <a:latin typeface="Cambria Math" panose="02040503050406030204" pitchFamily="18" charset="0"/>
                        </a:rPr>
                        <m:t>= </m:t>
                      </m:r>
                      <m:d>
                        <m:dPr>
                          <m:begChr m:val="["/>
                          <m:endChr m:val="]"/>
                          <m:ctrlPr>
                            <a:rPr lang="en-US" i="1">
                              <a:solidFill>
                                <a:srgbClr val="836967"/>
                              </a:solidFill>
                              <a:latin typeface="Cambria Math" panose="02040503050406030204" pitchFamily="18" charset="0"/>
                            </a:rPr>
                          </m:ctrlPr>
                        </m:dPr>
                        <m:e>
                          <m:m>
                            <m:mPr>
                              <m:plcHide m:val="on"/>
                              <m:mcs>
                                <m:mc>
                                  <m:mcPr>
                                    <m:count m:val="2"/>
                                    <m:mcJc m:val="center"/>
                                  </m:mcPr>
                                </m:mc>
                              </m:mcs>
                              <m:ctrlPr>
                                <a:rPr lang="en-US" i="1">
                                  <a:solidFill>
                                    <a:srgbClr val="836967"/>
                                  </a:solidFill>
                                  <a:latin typeface="Cambria Math" panose="02040503050406030204" pitchFamily="18" charset="0"/>
                                </a:rPr>
                              </m:ctrlPr>
                            </m:mPr>
                            <m:mr>
                              <m:e>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m:t>
                                    </m:r>
                                    <m:r>
                                      <a:rPr lang="en-US" i="1">
                                        <a:latin typeface="Cambria Math" panose="02040503050406030204" pitchFamily="18" charset="0"/>
                                      </a:rPr>
                                      <m:t>𝐹</m:t>
                                    </m:r>
                                  </m:num>
                                  <m:den>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den>
                                </m:f>
                              </m:e>
                              <m:e>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m:t>
                                    </m:r>
                                    <m:r>
                                      <a:rPr lang="en-US" i="1">
                                        <a:latin typeface="Cambria Math" panose="02040503050406030204" pitchFamily="18" charset="0"/>
                                      </a:rPr>
                                      <m:t>𝐹</m:t>
                                    </m:r>
                                  </m:num>
                                  <m:den>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den>
                                </m:f>
                              </m:e>
                            </m:mr>
                            <m:mr>
                              <m:e>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m:t>
                                    </m:r>
                                    <m:r>
                                      <a:rPr lang="en-US" i="1">
                                        <a:latin typeface="Cambria Math" panose="02040503050406030204" pitchFamily="18" charset="0"/>
                                      </a:rPr>
                                      <m:t>𝐺</m:t>
                                    </m:r>
                                  </m:num>
                                  <m:den>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1</m:t>
                                        </m:r>
                                      </m:sub>
                                    </m:sSub>
                                  </m:den>
                                </m:f>
                              </m:e>
                              <m:e>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m:t>
                                    </m:r>
                                    <m:r>
                                      <a:rPr lang="en-US" i="1">
                                        <a:latin typeface="Cambria Math" panose="02040503050406030204" pitchFamily="18" charset="0"/>
                                      </a:rPr>
                                      <m:t>𝐺</m:t>
                                    </m:r>
                                  </m:num>
                                  <m:den>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𝑥</m:t>
                                        </m:r>
                                      </m:e>
                                      <m:sub>
                                        <m:r>
                                          <a:rPr lang="en-US" i="0">
                                            <a:latin typeface="Cambria Math" panose="02040503050406030204" pitchFamily="18" charset="0"/>
                                          </a:rPr>
                                          <m:t>2</m:t>
                                        </m:r>
                                      </m:sub>
                                    </m:sSub>
                                  </m:den>
                                </m:f>
                              </m:e>
                            </m:mr>
                          </m:m>
                        </m:e>
                      </m:d>
                    </m:oMath>
                  </m:oMathPara>
                </a14:m>
                <a:endParaRPr lang="en-US" dirty="0"/>
              </a:p>
            </p:txBody>
          </p:sp>
        </mc:Choice>
        <mc:Fallback xmlns="">
          <p:sp>
            <p:nvSpPr>
              <p:cNvPr id="8" name="TextBox 7">
                <a:extLst>
                  <a:ext uri="{FF2B5EF4-FFF2-40B4-BE49-F238E27FC236}">
                    <a16:creationId xmlns:a16="http://schemas.microsoft.com/office/drawing/2014/main" id="{ED3B4684-28DD-5FAA-B9CA-D2403BF79671}"/>
                  </a:ext>
                </a:extLst>
              </p:cNvPr>
              <p:cNvSpPr txBox="1">
                <a:spLocks noRot="1" noChangeAspect="1" noMove="1" noResize="1" noEditPoints="1" noAdjustHandles="1" noChangeArrowheads="1" noChangeShapeType="1" noTextEdit="1"/>
              </p:cNvSpPr>
              <p:nvPr/>
            </p:nvSpPr>
            <p:spPr>
              <a:xfrm>
                <a:off x="2231136" y="1773336"/>
                <a:ext cx="1879375" cy="127618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DE5F98F-C190-A951-4D72-E06AFDE594BF}"/>
                  </a:ext>
                </a:extLst>
              </p:cNvPr>
              <p:cNvSpPr txBox="1"/>
              <p:nvPr/>
            </p:nvSpPr>
            <p:spPr>
              <a:xfrm>
                <a:off x="2231135" y="3429000"/>
                <a:ext cx="1879376" cy="12761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𝐵</m:t>
                      </m:r>
                      <m:r>
                        <a:rPr lang="en-US" i="0">
                          <a:latin typeface="Cambria Math" panose="02040503050406030204" pitchFamily="18" charset="0"/>
                        </a:rPr>
                        <m:t>= </m:t>
                      </m:r>
                      <m:d>
                        <m:dPr>
                          <m:begChr m:val="["/>
                          <m:endChr m:val="]"/>
                          <m:ctrlPr>
                            <a:rPr lang="en-US" i="1">
                              <a:solidFill>
                                <a:srgbClr val="836967"/>
                              </a:solidFill>
                              <a:latin typeface="Cambria Math" panose="02040503050406030204" pitchFamily="18" charset="0"/>
                            </a:rPr>
                          </m:ctrlPr>
                        </m:dPr>
                        <m:e>
                          <m:m>
                            <m:mPr>
                              <m:plcHide m:val="on"/>
                              <m:mcs>
                                <m:mc>
                                  <m:mcPr>
                                    <m:count m:val="2"/>
                                    <m:mcJc m:val="center"/>
                                  </m:mcPr>
                                </m:mc>
                              </m:mcs>
                              <m:ctrlPr>
                                <a:rPr lang="en-US" i="1">
                                  <a:solidFill>
                                    <a:srgbClr val="836967"/>
                                  </a:solidFill>
                                  <a:latin typeface="Cambria Math" panose="02040503050406030204" pitchFamily="18" charset="0"/>
                                </a:rPr>
                              </m:ctrlPr>
                            </m:mPr>
                            <m:mr>
                              <m:e>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m:t>
                                    </m:r>
                                    <m:r>
                                      <a:rPr lang="en-US" i="1">
                                        <a:latin typeface="Cambria Math" panose="02040503050406030204" pitchFamily="18" charset="0"/>
                                      </a:rPr>
                                      <m:t>𝐹</m:t>
                                    </m:r>
                                  </m:num>
                                  <m:den>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𝑢</m:t>
                                        </m:r>
                                      </m:e>
                                      <m:sub>
                                        <m:r>
                                          <a:rPr lang="en-US" i="0">
                                            <a:latin typeface="Cambria Math" panose="02040503050406030204" pitchFamily="18" charset="0"/>
                                          </a:rPr>
                                          <m:t>1</m:t>
                                        </m:r>
                                      </m:sub>
                                    </m:sSub>
                                  </m:den>
                                </m:f>
                              </m:e>
                              <m:e>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m:t>
                                    </m:r>
                                    <m:r>
                                      <a:rPr lang="en-US" i="1">
                                        <a:latin typeface="Cambria Math" panose="02040503050406030204" pitchFamily="18" charset="0"/>
                                      </a:rPr>
                                      <m:t>𝐹</m:t>
                                    </m:r>
                                  </m:num>
                                  <m:den>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𝑢</m:t>
                                        </m:r>
                                      </m:e>
                                      <m:sub>
                                        <m:r>
                                          <a:rPr lang="en-US" i="0">
                                            <a:latin typeface="Cambria Math" panose="02040503050406030204" pitchFamily="18" charset="0"/>
                                          </a:rPr>
                                          <m:t>2</m:t>
                                        </m:r>
                                      </m:sub>
                                    </m:sSub>
                                  </m:den>
                                </m:f>
                              </m:e>
                            </m:mr>
                            <m:mr>
                              <m:e>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m:t>
                                    </m:r>
                                    <m:r>
                                      <a:rPr lang="en-US" i="1">
                                        <a:latin typeface="Cambria Math" panose="02040503050406030204" pitchFamily="18" charset="0"/>
                                      </a:rPr>
                                      <m:t>𝐺</m:t>
                                    </m:r>
                                  </m:num>
                                  <m:den>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𝑢</m:t>
                                        </m:r>
                                      </m:e>
                                      <m:sub>
                                        <m:r>
                                          <a:rPr lang="en-US" i="0">
                                            <a:latin typeface="Cambria Math" panose="02040503050406030204" pitchFamily="18" charset="0"/>
                                          </a:rPr>
                                          <m:t>1</m:t>
                                        </m:r>
                                      </m:sub>
                                    </m:sSub>
                                  </m:den>
                                </m:f>
                              </m:e>
                              <m:e>
                                <m:f>
                                  <m:fPr>
                                    <m:ctrlPr>
                                      <a:rPr lang="en-US" i="1">
                                        <a:solidFill>
                                          <a:srgbClr val="836967"/>
                                        </a:solidFill>
                                        <a:latin typeface="Cambria Math" panose="02040503050406030204" pitchFamily="18" charset="0"/>
                                      </a:rPr>
                                    </m:ctrlPr>
                                  </m:fPr>
                                  <m:num>
                                    <m:r>
                                      <a:rPr lang="en-US" i="0">
                                        <a:latin typeface="Cambria Math" panose="02040503050406030204" pitchFamily="18" charset="0"/>
                                      </a:rPr>
                                      <m:t>𝜕</m:t>
                                    </m:r>
                                    <m:r>
                                      <a:rPr lang="en-US" i="1">
                                        <a:latin typeface="Cambria Math" panose="02040503050406030204" pitchFamily="18" charset="0"/>
                                      </a:rPr>
                                      <m:t>𝐺</m:t>
                                    </m:r>
                                  </m:num>
                                  <m:den>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𝑢</m:t>
                                        </m:r>
                                      </m:e>
                                      <m:sub>
                                        <m:r>
                                          <a:rPr lang="en-US" i="0">
                                            <a:latin typeface="Cambria Math" panose="02040503050406030204" pitchFamily="18" charset="0"/>
                                          </a:rPr>
                                          <m:t>2</m:t>
                                        </m:r>
                                      </m:sub>
                                    </m:sSub>
                                  </m:den>
                                </m:f>
                              </m:e>
                            </m:mr>
                          </m:m>
                        </m:e>
                      </m:d>
                    </m:oMath>
                  </m:oMathPara>
                </a14:m>
                <a:endParaRPr lang="en-US" dirty="0"/>
              </a:p>
            </p:txBody>
          </p:sp>
        </mc:Choice>
        <mc:Fallback xmlns="">
          <p:sp>
            <p:nvSpPr>
              <p:cNvPr id="10" name="TextBox 9">
                <a:extLst>
                  <a:ext uri="{FF2B5EF4-FFF2-40B4-BE49-F238E27FC236}">
                    <a16:creationId xmlns:a16="http://schemas.microsoft.com/office/drawing/2014/main" id="{5DE5F98F-C190-A951-4D72-E06AFDE594BF}"/>
                  </a:ext>
                </a:extLst>
              </p:cNvPr>
              <p:cNvSpPr txBox="1">
                <a:spLocks noRot="1" noChangeAspect="1" noMove="1" noResize="1" noEditPoints="1" noAdjustHandles="1" noChangeArrowheads="1" noChangeShapeType="1" noTextEdit="1"/>
              </p:cNvSpPr>
              <p:nvPr/>
            </p:nvSpPr>
            <p:spPr>
              <a:xfrm>
                <a:off x="2231135" y="3429000"/>
                <a:ext cx="1879376" cy="127618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936CBD4-1D89-23C8-5AE3-DBB73E4F3C3F}"/>
                  </a:ext>
                </a:extLst>
              </p:cNvPr>
              <p:cNvSpPr txBox="1"/>
              <p:nvPr/>
            </p:nvSpPr>
            <p:spPr>
              <a:xfrm>
                <a:off x="2117846" y="5084664"/>
                <a:ext cx="1571877" cy="5542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𝐶</m:t>
                      </m:r>
                      <m:r>
                        <a:rPr lang="en-US" i="0">
                          <a:latin typeface="Cambria Math" panose="02040503050406030204" pitchFamily="18" charset="0"/>
                        </a:rPr>
                        <m:t>= </m:t>
                      </m:r>
                      <m:d>
                        <m:dPr>
                          <m:begChr m:val="["/>
                          <m:endChr m:val="]"/>
                          <m:ctrlPr>
                            <a:rPr lang="en-US" i="1">
                              <a:solidFill>
                                <a:srgbClr val="836967"/>
                              </a:solidFill>
                              <a:latin typeface="Cambria Math" panose="02040503050406030204" pitchFamily="18" charset="0"/>
                            </a:rPr>
                          </m:ctrlPr>
                        </m:dPr>
                        <m:e>
                          <m:m>
                            <m:mPr>
                              <m:plcHide m:val="on"/>
                              <m:mcs>
                                <m:mc>
                                  <m:mcPr>
                                    <m:count m:val="2"/>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1</m:t>
                                </m:r>
                              </m:e>
                              <m:e>
                                <m:r>
                                  <a:rPr lang="en-US" i="0">
                                    <a:latin typeface="Cambria Math" panose="02040503050406030204" pitchFamily="18" charset="0"/>
                                  </a:rPr>
                                  <m:t>0</m:t>
                                </m:r>
                              </m:e>
                            </m:mr>
                            <m:mr>
                              <m:e>
                                <m:r>
                                  <a:rPr lang="en-US" i="0">
                                    <a:latin typeface="Cambria Math" panose="02040503050406030204" pitchFamily="18" charset="0"/>
                                  </a:rPr>
                                  <m:t>0</m:t>
                                </m:r>
                              </m:e>
                              <m:e>
                                <m:r>
                                  <a:rPr lang="en-US" i="0">
                                    <a:latin typeface="Cambria Math" panose="02040503050406030204" pitchFamily="18" charset="0"/>
                                  </a:rPr>
                                  <m:t>1</m:t>
                                </m:r>
                              </m:e>
                            </m:mr>
                          </m:m>
                        </m:e>
                      </m:d>
                    </m:oMath>
                  </m:oMathPara>
                </a14:m>
                <a:endParaRPr lang="en-US" dirty="0"/>
              </a:p>
            </p:txBody>
          </p:sp>
        </mc:Choice>
        <mc:Fallback xmlns="">
          <p:sp>
            <p:nvSpPr>
              <p:cNvPr id="12" name="TextBox 11">
                <a:extLst>
                  <a:ext uri="{FF2B5EF4-FFF2-40B4-BE49-F238E27FC236}">
                    <a16:creationId xmlns:a16="http://schemas.microsoft.com/office/drawing/2014/main" id="{7936CBD4-1D89-23C8-5AE3-DBB73E4F3C3F}"/>
                  </a:ext>
                </a:extLst>
              </p:cNvPr>
              <p:cNvSpPr txBox="1">
                <a:spLocks noRot="1" noChangeAspect="1" noMove="1" noResize="1" noEditPoints="1" noAdjustHandles="1" noChangeArrowheads="1" noChangeShapeType="1" noTextEdit="1"/>
              </p:cNvSpPr>
              <p:nvPr/>
            </p:nvSpPr>
            <p:spPr>
              <a:xfrm>
                <a:off x="2117846" y="5084664"/>
                <a:ext cx="1571877" cy="554254"/>
              </a:xfrm>
              <a:prstGeom prst="rect">
                <a:avLst/>
              </a:prstGeom>
              <a:blipFill>
                <a:blip r:embed="rId5"/>
                <a:stretch>
                  <a:fillRect/>
                </a:stretch>
              </a:blipFill>
            </p:spPr>
            <p:txBody>
              <a:bodyPr/>
              <a:lstStyle/>
              <a:p>
                <a:r>
                  <a:rPr lang="en-US">
                    <a:noFill/>
                  </a:rPr>
                  <a:t> </a:t>
                </a:r>
              </a:p>
            </p:txBody>
          </p:sp>
        </mc:Fallback>
      </mc:AlternateContent>
      <p:pic>
        <p:nvPicPr>
          <p:cNvPr id="17" name="Content Placeholder 16" descr="Diagram, engineering drawing&#10;&#10;Description automatically generated">
            <a:extLst>
              <a:ext uri="{FF2B5EF4-FFF2-40B4-BE49-F238E27FC236}">
                <a16:creationId xmlns:a16="http://schemas.microsoft.com/office/drawing/2014/main" id="{269BBEEF-7A4A-C3E1-A4E5-8FEC3601F6AF}"/>
              </a:ext>
            </a:extLst>
          </p:cNvPr>
          <p:cNvPicPr>
            <a:picLocks noGrp="1" noChangeAspect="1"/>
          </p:cNvPicPr>
          <p:nvPr>
            <p:ph sz="half" idx="1"/>
          </p:nvPr>
        </p:nvPicPr>
        <p:blipFill>
          <a:blip r:embed="rId6">
            <a:extLst>
              <a:ext uri="{28A0092B-C50C-407E-A947-70E740481C1C}">
                <a14:useLocalDpi xmlns:a14="http://schemas.microsoft.com/office/drawing/2010/main" val="0"/>
              </a:ext>
            </a:extLst>
          </a:blip>
          <a:stretch>
            <a:fillRect/>
          </a:stretch>
        </p:blipFill>
        <p:spPr>
          <a:xfrm>
            <a:off x="5122540" y="1681941"/>
            <a:ext cx="5558947" cy="3828735"/>
          </a:xfrm>
        </p:spPr>
      </p:pic>
      <p:sp>
        <p:nvSpPr>
          <p:cNvPr id="18" name="TextBox 17">
            <a:extLst>
              <a:ext uri="{FF2B5EF4-FFF2-40B4-BE49-F238E27FC236}">
                <a16:creationId xmlns:a16="http://schemas.microsoft.com/office/drawing/2014/main" id="{C631C2CA-73DD-CF5F-532C-E7F5351B585E}"/>
              </a:ext>
            </a:extLst>
          </p:cNvPr>
          <p:cNvSpPr txBox="1"/>
          <p:nvPr/>
        </p:nvSpPr>
        <p:spPr>
          <a:xfrm>
            <a:off x="3719985" y="5233677"/>
            <a:ext cx="390526"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(6)</a:t>
            </a:r>
          </a:p>
        </p:txBody>
      </p:sp>
    </p:spTree>
    <p:extLst>
      <p:ext uri="{BB962C8B-B14F-4D97-AF65-F5344CB8AC3E}">
        <p14:creationId xmlns:p14="http://schemas.microsoft.com/office/powerpoint/2010/main" val="2569518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F869A-85C4-2B22-B77A-E2ADD2357F57}"/>
              </a:ext>
            </a:extLst>
          </p:cNvPr>
          <p:cNvSpPr>
            <a:spLocks noGrp="1"/>
          </p:cNvSpPr>
          <p:nvPr>
            <p:ph type="title"/>
          </p:nvPr>
        </p:nvSpPr>
        <p:spPr>
          <a:xfrm>
            <a:off x="1521303" y="187617"/>
            <a:ext cx="9160184" cy="1188720"/>
          </a:xfrm>
        </p:spPr>
        <p:txBody>
          <a:bodyPr/>
          <a:lstStyle/>
          <a:p>
            <a:r>
              <a:rPr lang="en-US" dirty="0">
                <a:latin typeface="Calibri" panose="020F0502020204030204" pitchFamily="34" charset="0"/>
                <a:cs typeface="Calibri" panose="020F0502020204030204" pitchFamily="34" charset="0"/>
              </a:rPr>
              <a:t>Relative Gain Array (RGA)</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7A00DE7-08A8-AA33-E386-DC1318A35844}"/>
                  </a:ext>
                </a:extLst>
              </p:cNvPr>
              <p:cNvSpPr txBox="1"/>
              <p:nvPr/>
            </p:nvSpPr>
            <p:spPr>
              <a:xfrm>
                <a:off x="3047326" y="1611766"/>
                <a:ext cx="60973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𝑅𝐺𝐴</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𝐺</m:t>
                          </m:r>
                        </m:e>
                      </m:d>
                      <m:r>
                        <a:rPr lang="en-US" i="0">
                          <a:latin typeface="Cambria Math" panose="02040503050406030204" pitchFamily="18" charset="0"/>
                        </a:rPr>
                        <m:t>= </m:t>
                      </m:r>
                      <m:r>
                        <a:rPr lang="en-US" i="1">
                          <a:latin typeface="Cambria Math" panose="02040503050406030204" pitchFamily="18" charset="0"/>
                        </a:rPr>
                        <m:t>𝛬</m:t>
                      </m:r>
                      <m:d>
                        <m:dPr>
                          <m:ctrlPr>
                            <a:rPr lang="en-US" i="1">
                              <a:solidFill>
                                <a:srgbClr val="836967"/>
                              </a:solidFill>
                              <a:latin typeface="Cambria Math" panose="02040503050406030204" pitchFamily="18" charset="0"/>
                            </a:rPr>
                          </m:ctrlPr>
                        </m:dPr>
                        <m:e>
                          <m:r>
                            <a:rPr lang="en-US" i="1">
                              <a:latin typeface="Cambria Math" panose="02040503050406030204" pitchFamily="18" charset="0"/>
                            </a:rPr>
                            <m:t>𝐺</m:t>
                          </m:r>
                        </m:e>
                      </m:d>
                      <m:r>
                        <a:rPr lang="en-US" i="0">
                          <a:latin typeface="Cambria Math" panose="02040503050406030204" pitchFamily="18" charset="0"/>
                        </a:rPr>
                        <m:t>≜</m:t>
                      </m:r>
                      <m:r>
                        <a:rPr lang="en-US" i="1">
                          <a:latin typeface="Cambria Math" panose="02040503050406030204" pitchFamily="18" charset="0"/>
                        </a:rPr>
                        <m:t>𝐺</m:t>
                      </m:r>
                      <m:r>
                        <a:rPr lang="en-US" b="0" i="1" smtClean="0">
                          <a:latin typeface="Cambria Math" panose="02040503050406030204" pitchFamily="18" charset="0"/>
                        </a:rPr>
                        <m:t> </m:t>
                      </m:r>
                      <m:r>
                        <a:rPr lang="en-US" b="0" i="0" smtClean="0">
                          <a:latin typeface="Cambria Math" panose="02040503050406030204" pitchFamily="18" charset="0"/>
                        </a:rPr>
                        <m:t>.</m:t>
                      </m:r>
                      <m:r>
                        <a:rPr lang="en-US" i="0">
                          <a:latin typeface="Cambria Math" panose="02040503050406030204" pitchFamily="18" charset="0"/>
                        </a:rPr>
                        <m:t>∗</m:t>
                      </m:r>
                      <m:sSup>
                        <m:sSupPr>
                          <m:ctrlPr>
                            <a:rPr lang="en-US" i="1">
                              <a:solidFill>
                                <a:srgbClr val="836967"/>
                              </a:solidFill>
                              <a:latin typeface="Cambria Math" panose="02040503050406030204" pitchFamily="18" charset="0"/>
                            </a:rPr>
                          </m:ctrlPr>
                        </m:sSupPr>
                        <m:e>
                          <m:d>
                            <m:dPr>
                              <m:ctrlPr>
                                <a:rPr lang="en-US" i="1">
                                  <a:latin typeface="Cambria Math" panose="02040503050406030204" pitchFamily="18" charset="0"/>
                                </a:rPr>
                              </m:ctrlPr>
                            </m:dPr>
                            <m:e>
                              <m:sSup>
                                <m:sSupPr>
                                  <m:ctrlPr>
                                    <a:rPr lang="en-US" i="1">
                                      <a:solidFill>
                                        <a:srgbClr val="836967"/>
                                      </a:solidFill>
                                      <a:latin typeface="Cambria Math" panose="02040503050406030204" pitchFamily="18" charset="0"/>
                                    </a:rPr>
                                  </m:ctrlPr>
                                </m:sSupPr>
                                <m:e>
                                  <m:r>
                                    <a:rPr lang="en-US" i="1">
                                      <a:latin typeface="Cambria Math" panose="02040503050406030204" pitchFamily="18" charset="0"/>
                                    </a:rPr>
                                    <m:t>𝐺</m:t>
                                  </m:r>
                                </m:e>
                                <m:sup>
                                  <m:r>
                                    <a:rPr lang="en-US" i="0">
                                      <a:latin typeface="Cambria Math" panose="02040503050406030204" pitchFamily="18" charset="0"/>
                                    </a:rPr>
                                    <m:t>−1</m:t>
                                  </m:r>
                                </m:sup>
                              </m:sSup>
                            </m:e>
                          </m:d>
                        </m:e>
                        <m:sup>
                          <m:r>
                            <a:rPr lang="en-US" i="1">
                              <a:latin typeface="Cambria Math" panose="02040503050406030204" pitchFamily="18" charset="0"/>
                            </a:rPr>
                            <m:t>𝑇</m:t>
                          </m:r>
                        </m:sup>
                      </m:sSup>
                    </m:oMath>
                  </m:oMathPara>
                </a14:m>
                <a:endParaRPr lang="en-US" dirty="0">
                  <a:latin typeface="Calibri" panose="020F0502020204030204" pitchFamily="34" charset="0"/>
                  <a:cs typeface="Calibri" panose="020F0502020204030204" pitchFamily="34" charset="0"/>
                </a:endParaRPr>
              </a:p>
            </p:txBody>
          </p:sp>
        </mc:Choice>
        <mc:Fallback xmlns="">
          <p:sp>
            <p:nvSpPr>
              <p:cNvPr id="8" name="TextBox 7">
                <a:extLst>
                  <a:ext uri="{FF2B5EF4-FFF2-40B4-BE49-F238E27FC236}">
                    <a16:creationId xmlns:a16="http://schemas.microsoft.com/office/drawing/2014/main" id="{67A00DE7-08A8-AA33-E386-DC1318A35844}"/>
                  </a:ext>
                </a:extLst>
              </p:cNvPr>
              <p:cNvSpPr txBox="1">
                <a:spLocks noRot="1" noChangeAspect="1" noMove="1" noResize="1" noEditPoints="1" noAdjustHandles="1" noChangeArrowheads="1" noChangeShapeType="1" noTextEdit="1"/>
              </p:cNvSpPr>
              <p:nvPr/>
            </p:nvSpPr>
            <p:spPr>
              <a:xfrm>
                <a:off x="3047326" y="1611766"/>
                <a:ext cx="6097348" cy="369332"/>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5053C474-93E0-28FD-3098-3059D54CB6D8}"/>
              </a:ext>
            </a:extLst>
          </p:cNvPr>
          <p:cNvSpPr txBox="1"/>
          <p:nvPr/>
        </p:nvSpPr>
        <p:spPr>
          <a:xfrm>
            <a:off x="2290046" y="2039193"/>
            <a:ext cx="7729728"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Ratio of the open loop gain to the closed loop gain for each transfer function, </a:t>
            </a:r>
            <a:r>
              <a:rPr lang="en-US" sz="1600" dirty="0">
                <a:effectLst/>
                <a:latin typeface="Calibri" panose="020F0502020204030204" pitchFamily="34" charset="0"/>
                <a:cs typeface="Calibri" panose="020F0502020204030204" pitchFamily="34" charset="0"/>
              </a:rPr>
              <a:t>∀</a:t>
            </a:r>
            <a:r>
              <a:rPr lang="el-GR" sz="1600" dirty="0">
                <a:effectLst/>
                <a:latin typeface="Calibri" panose="020F0502020204030204" pitchFamily="34" charset="0"/>
                <a:cs typeface="Calibri" panose="020F0502020204030204" pitchFamily="34" charset="0"/>
              </a:rPr>
              <a:t>ω</a:t>
            </a:r>
            <a:r>
              <a:rPr lang="en-US" sz="1600" dirty="0">
                <a:effectLst/>
                <a:latin typeface="Calibri" panose="020F0502020204030204" pitchFamily="34" charset="0"/>
                <a:cs typeface="Calibri" panose="020F0502020204030204" pitchFamily="34" charset="0"/>
              </a:rPr>
              <a:t> [7]</a:t>
            </a:r>
            <a:endParaRPr lang="en-US" sz="16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“Measures” the amount of interaction between inputs and outputs</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All columns in the RGA sum to 1, all rows in the RGA sum to 1</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Entries </a:t>
            </a:r>
            <a:r>
              <a:rPr lang="en-US" sz="1600" dirty="0">
                <a:effectLst/>
                <a:latin typeface="Calibri" panose="020F0502020204030204" pitchFamily="34" charset="0"/>
                <a:cs typeface="Calibri" panose="020F0502020204030204" pitchFamily="34" charset="0"/>
              </a:rPr>
              <a:t>≈ 1 indicate strong intera</a:t>
            </a:r>
            <a:r>
              <a:rPr lang="en-US" sz="1600" dirty="0">
                <a:latin typeface="Calibri" panose="020F0502020204030204" pitchFamily="34" charset="0"/>
                <a:cs typeface="Calibri" panose="020F0502020204030204" pitchFamily="34" charset="0"/>
              </a:rPr>
              <a:t>ctions between input/output</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Entries </a:t>
            </a:r>
            <a:r>
              <a:rPr lang="en-US" sz="1600" dirty="0">
                <a:effectLst/>
                <a:latin typeface="Calibri" panose="020F0502020204030204" pitchFamily="34" charset="0"/>
                <a:cs typeface="Calibri" panose="020F0502020204030204" pitchFamily="34" charset="0"/>
              </a:rPr>
              <a:t>≈ 0.5 indicate strong coupling in system between inputs and outputs</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Negative entries indicate interactions in the opposite direction </a:t>
            </a:r>
            <a:r>
              <a:rPr lang="en-US" sz="1600" dirty="0">
                <a:latin typeface="Calibri" panose="020F0502020204030204" pitchFamily="34" charset="0"/>
                <a:cs typeface="Calibri" panose="020F0502020204030204" pitchFamily="34" charset="0"/>
                <a:sym typeface="Wingdings" panose="05000000000000000000" pitchFamily="2" charset="2"/>
              </a:rPr>
              <a:t> instability</a:t>
            </a:r>
            <a:endParaRPr lang="en-US" sz="1600" dirty="0">
              <a:latin typeface="Calibri" panose="020F0502020204030204" pitchFamily="34" charset="0"/>
              <a:cs typeface="Calibri" panose="020F0502020204030204" pitchFamily="34" charset="0"/>
            </a:endParaRPr>
          </a:p>
        </p:txBody>
      </p:sp>
      <p:pic>
        <p:nvPicPr>
          <p:cNvPr id="13" name="Picture 12" descr="Text&#10;&#10;Description automatically generated">
            <a:extLst>
              <a:ext uri="{FF2B5EF4-FFF2-40B4-BE49-F238E27FC236}">
                <a16:creationId xmlns:a16="http://schemas.microsoft.com/office/drawing/2014/main" id="{1C7915FD-890D-D742-93E9-CA4EC61B3F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28228" y="3923497"/>
            <a:ext cx="4135544" cy="1322737"/>
          </a:xfrm>
          <a:prstGeom prst="rect">
            <a:avLst/>
          </a:prstGeom>
        </p:spPr>
      </p:pic>
      <p:sp>
        <p:nvSpPr>
          <p:cNvPr id="14" name="TextBox 13">
            <a:extLst>
              <a:ext uri="{FF2B5EF4-FFF2-40B4-BE49-F238E27FC236}">
                <a16:creationId xmlns:a16="http://schemas.microsoft.com/office/drawing/2014/main" id="{9DFC4C1D-EDAF-AA40-C131-BA934A0C48E2}"/>
              </a:ext>
            </a:extLst>
          </p:cNvPr>
          <p:cNvSpPr txBox="1"/>
          <p:nvPr/>
        </p:nvSpPr>
        <p:spPr>
          <a:xfrm>
            <a:off x="8163772" y="1657932"/>
            <a:ext cx="390526"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(7)</a:t>
            </a:r>
          </a:p>
        </p:txBody>
      </p:sp>
    </p:spTree>
    <p:extLst>
      <p:ext uri="{BB962C8B-B14F-4D97-AF65-F5344CB8AC3E}">
        <p14:creationId xmlns:p14="http://schemas.microsoft.com/office/powerpoint/2010/main" val="3656771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534F3-4753-6E96-F003-4D09C48029BE}"/>
              </a:ext>
            </a:extLst>
          </p:cNvPr>
          <p:cNvSpPr>
            <a:spLocks noGrp="1"/>
          </p:cNvSpPr>
          <p:nvPr>
            <p:ph type="title"/>
          </p:nvPr>
        </p:nvSpPr>
        <p:spPr>
          <a:xfrm>
            <a:off x="1513211" y="244501"/>
            <a:ext cx="9168276" cy="1188720"/>
          </a:xfrm>
        </p:spPr>
        <p:txBody>
          <a:bodyPr/>
          <a:lstStyle/>
          <a:p>
            <a:r>
              <a:rPr lang="en-US" dirty="0">
                <a:latin typeface="Calibri" panose="020F0502020204030204" pitchFamily="34" charset="0"/>
                <a:cs typeface="Calibri" panose="020F0502020204030204" pitchFamily="34" charset="0"/>
              </a:rPr>
              <a:t>Decentralized Control</a:t>
            </a:r>
          </a:p>
        </p:txBody>
      </p:sp>
      <p:pic>
        <p:nvPicPr>
          <p:cNvPr id="6" name="Content Placeholder 5" descr="Diagram&#10;&#10;Description automatically generated">
            <a:extLst>
              <a:ext uri="{FF2B5EF4-FFF2-40B4-BE49-F238E27FC236}">
                <a16:creationId xmlns:a16="http://schemas.microsoft.com/office/drawing/2014/main" id="{6CBD2196-819F-DA3A-8FAF-773B8FE06E1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508879" y="1840617"/>
            <a:ext cx="5172608" cy="2539450"/>
          </a:xfrm>
        </p:spPr>
      </p:pic>
      <p:sp>
        <p:nvSpPr>
          <p:cNvPr id="7" name="TextBox 6">
            <a:extLst>
              <a:ext uri="{FF2B5EF4-FFF2-40B4-BE49-F238E27FC236}">
                <a16:creationId xmlns:a16="http://schemas.microsoft.com/office/drawing/2014/main" id="{129FFE68-3A84-EC29-0CE4-C83C5A98022F}"/>
              </a:ext>
            </a:extLst>
          </p:cNvPr>
          <p:cNvSpPr txBox="1"/>
          <p:nvPr/>
        </p:nvSpPr>
        <p:spPr>
          <a:xfrm>
            <a:off x="1510513" y="1924050"/>
            <a:ext cx="3718712" cy="1477328"/>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Simplest approach for multivariable controller design [7]</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Diagonal controller </a:t>
            </a:r>
          </a:p>
          <a:p>
            <a:pPr marL="285750" indent="-285750">
              <a:buFont typeface="Arial" panose="020B0604020202020204" pitchFamily="34" charset="0"/>
              <a:buChar char="•"/>
            </a:pPr>
            <a:r>
              <a:rPr lang="en-US" dirty="0">
                <a:latin typeface="Calibri" panose="020F0502020204030204" pitchFamily="34" charset="0"/>
                <a:cs typeface="Calibri" panose="020F0502020204030204" pitchFamily="34" charset="0"/>
              </a:rPr>
              <a:t>Design controllers separately, to control a single output </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9B95EAB-BAC3-AE80-C4EE-6B5FBAAA7755}"/>
                  </a:ext>
                </a:extLst>
              </p:cNvPr>
              <p:cNvSpPr txBox="1"/>
              <p:nvPr/>
            </p:nvSpPr>
            <p:spPr>
              <a:xfrm>
                <a:off x="1510513" y="3646642"/>
                <a:ext cx="2956712" cy="8772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𝐾</m:t>
                      </m:r>
                      <m:r>
                        <a:rPr lang="en-US" i="0">
                          <a:latin typeface="Cambria Math" panose="02040503050406030204" pitchFamily="18" charset="0"/>
                        </a:rPr>
                        <m:t>= </m:t>
                      </m:r>
                      <m:d>
                        <m:dPr>
                          <m:begChr m:val="["/>
                          <m:endChr m:val="]"/>
                          <m:ctrlPr>
                            <a:rPr lang="en-US" i="1">
                              <a:solidFill>
                                <a:srgbClr val="836967"/>
                              </a:solidFill>
                              <a:latin typeface="Cambria Math" panose="02040503050406030204" pitchFamily="18" charset="0"/>
                            </a:rPr>
                          </m:ctrlPr>
                        </m:dPr>
                        <m:e>
                          <m:m>
                            <m:mPr>
                              <m:plcHide m:val="on"/>
                              <m:mcs>
                                <m:mc>
                                  <m:mcPr>
                                    <m:count m:val="3"/>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𝑘</m:t>
                                    </m:r>
                                  </m:e>
                                  <m:sub>
                                    <m:r>
                                      <a:rPr lang="en-US" i="0">
                                        <a:latin typeface="Cambria Math" panose="02040503050406030204" pitchFamily="18" charset="0"/>
                                      </a:rPr>
                                      <m:t>1</m:t>
                                    </m:r>
                                  </m:sub>
                                </m:sSub>
                              </m:e>
                              <m:e>
                                <m:r>
                                  <a:rPr lang="en-US" i="0">
                                    <a:latin typeface="Cambria Math" panose="02040503050406030204" pitchFamily="18" charset="0"/>
                                  </a:rPr>
                                  <m:t>⋯</m:t>
                                </m:r>
                              </m:e>
                              <m:e>
                                <m:r>
                                  <a:rPr lang="en-US" i="0">
                                    <a:latin typeface="Cambria Math" panose="02040503050406030204" pitchFamily="18" charset="0"/>
                                  </a:rPr>
                                  <m:t>0</m:t>
                                </m:r>
                              </m:e>
                            </m:mr>
                            <m:mr>
                              <m:e>
                                <m:r>
                                  <a:rPr lang="en-US" i="0">
                                    <a:latin typeface="Cambria Math" panose="02040503050406030204" pitchFamily="18" charset="0"/>
                                  </a:rPr>
                                  <m:t>⋮</m:t>
                                </m:r>
                              </m:e>
                              <m:e>
                                <m:r>
                                  <a:rPr lang="en-US" i="0">
                                    <a:latin typeface="Cambria Math" panose="02040503050406030204" pitchFamily="18" charset="0"/>
                                  </a:rPr>
                                  <m:t>⋱</m:t>
                                </m:r>
                              </m:e>
                              <m:e>
                                <m:r>
                                  <a:rPr lang="en-US" i="0">
                                    <a:latin typeface="Cambria Math" panose="02040503050406030204" pitchFamily="18" charset="0"/>
                                  </a:rPr>
                                  <m:t>⋮</m:t>
                                </m:r>
                              </m:e>
                            </m:mr>
                            <m:mr>
                              <m:e>
                                <m:r>
                                  <a:rPr lang="en-US" i="0">
                                    <a:latin typeface="Cambria Math" panose="02040503050406030204" pitchFamily="18" charset="0"/>
                                  </a:rPr>
                                  <m:t>0</m:t>
                                </m:r>
                              </m:e>
                              <m:e>
                                <m:r>
                                  <a:rPr lang="en-US" i="0">
                                    <a:latin typeface="Cambria Math" panose="02040503050406030204" pitchFamily="18" charset="0"/>
                                  </a:rPr>
                                  <m:t>⋯</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𝑛</m:t>
                                    </m:r>
                                  </m:sub>
                                </m:sSub>
                              </m:e>
                            </m:mr>
                          </m:m>
                        </m:e>
                      </m:d>
                    </m:oMath>
                  </m:oMathPara>
                </a14:m>
                <a:endParaRPr lang="en-US" dirty="0"/>
              </a:p>
            </p:txBody>
          </p:sp>
        </mc:Choice>
        <mc:Fallback xmlns="">
          <p:sp>
            <p:nvSpPr>
              <p:cNvPr id="9" name="TextBox 8">
                <a:extLst>
                  <a:ext uri="{FF2B5EF4-FFF2-40B4-BE49-F238E27FC236}">
                    <a16:creationId xmlns:a16="http://schemas.microsoft.com/office/drawing/2014/main" id="{C9B95EAB-BAC3-AE80-C4EE-6B5FBAAA7755}"/>
                  </a:ext>
                </a:extLst>
              </p:cNvPr>
              <p:cNvSpPr txBox="1">
                <a:spLocks noRot="1" noChangeAspect="1" noMove="1" noResize="1" noEditPoints="1" noAdjustHandles="1" noChangeArrowheads="1" noChangeShapeType="1" noTextEdit="1"/>
              </p:cNvSpPr>
              <p:nvPr/>
            </p:nvSpPr>
            <p:spPr>
              <a:xfrm>
                <a:off x="1510513" y="3646642"/>
                <a:ext cx="2956712" cy="87722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28482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02C8-7CB2-7225-914A-D4F617127F3E}"/>
              </a:ext>
            </a:extLst>
          </p:cNvPr>
          <p:cNvSpPr>
            <a:spLocks noGrp="1"/>
          </p:cNvSpPr>
          <p:nvPr>
            <p:ph type="title"/>
          </p:nvPr>
        </p:nvSpPr>
        <p:spPr>
          <a:xfrm>
            <a:off x="1521303" y="226493"/>
            <a:ext cx="9152092" cy="1188720"/>
          </a:xfrm>
        </p:spPr>
        <p:txBody>
          <a:bodyPr/>
          <a:lstStyle/>
          <a:p>
            <a:r>
              <a:rPr lang="en-US" dirty="0">
                <a:latin typeface="Calibri" panose="020F0502020204030204" pitchFamily="34" charset="0"/>
                <a:cs typeface="Calibri" panose="020F0502020204030204" pitchFamily="34" charset="0"/>
              </a:rPr>
              <a:t>Decoupler Design</a:t>
            </a:r>
          </a:p>
        </p:txBody>
      </p:sp>
      <p:pic>
        <p:nvPicPr>
          <p:cNvPr id="5" name="Content Placeholder 5" descr="Diagram&#10;&#10;Description automatically generated">
            <a:extLst>
              <a:ext uri="{FF2B5EF4-FFF2-40B4-BE49-F238E27FC236}">
                <a16:creationId xmlns:a16="http://schemas.microsoft.com/office/drawing/2014/main" id="{91B17516-D783-0A57-D6F2-C9BDC36664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5648" y="1636083"/>
            <a:ext cx="3430591" cy="1684221"/>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869910C-5562-90D6-31D7-9B650D3D15B5}"/>
                  </a:ext>
                </a:extLst>
              </p:cNvPr>
              <p:cNvSpPr txBox="1"/>
              <p:nvPr/>
            </p:nvSpPr>
            <p:spPr>
              <a:xfrm>
                <a:off x="2231136" y="2259594"/>
                <a:ext cx="4080408" cy="6053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836967"/>
                              </a:solidFill>
                              <a:latin typeface="Cambria Math" panose="02040503050406030204" pitchFamily="18" charset="0"/>
                            </a:rPr>
                          </m:ctrlPr>
                        </m:sSupPr>
                        <m:e>
                          <m:r>
                            <a:rPr lang="en-US" i="1">
                              <a:latin typeface="Cambria Math" panose="02040503050406030204" pitchFamily="18" charset="0"/>
                            </a:rPr>
                            <m:t>𝐺</m:t>
                          </m:r>
                        </m:e>
                        <m:sup>
                          <m:r>
                            <a:rPr lang="en-US" i="0">
                              <a:latin typeface="Cambria Math" panose="02040503050406030204" pitchFamily="18" charset="0"/>
                            </a:rPr>
                            <m:t>∗</m:t>
                          </m:r>
                        </m:sup>
                      </m:sSup>
                      <m:r>
                        <a:rPr lang="en-US" i="0">
                          <a:latin typeface="Cambria Math" panose="02040503050406030204" pitchFamily="18" charset="0"/>
                        </a:rPr>
                        <m:t>=</m:t>
                      </m:r>
                      <m:r>
                        <a:rPr lang="en-US" i="1">
                          <a:latin typeface="Cambria Math" panose="02040503050406030204" pitchFamily="18" charset="0"/>
                        </a:rPr>
                        <m:t>𝐺</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𝑊</m:t>
                          </m:r>
                        </m:e>
                        <m:sub>
                          <m:r>
                            <a:rPr lang="en-US" i="0">
                              <a:latin typeface="Cambria Math" panose="02040503050406030204" pitchFamily="18" charset="0"/>
                            </a:rPr>
                            <m:t>1</m:t>
                          </m:r>
                        </m:sub>
                      </m:sSub>
                      <m:r>
                        <a:rPr lang="en-US" i="0">
                          <a:latin typeface="Cambria Math" panose="02040503050406030204" pitchFamily="18" charset="0"/>
                        </a:rPr>
                        <m:t>= </m:t>
                      </m:r>
                      <m:d>
                        <m:dPr>
                          <m:begChr m:val="["/>
                          <m:endChr m:val="]"/>
                          <m:ctrlPr>
                            <a:rPr lang="en-US" i="1">
                              <a:solidFill>
                                <a:srgbClr val="836967"/>
                              </a:solidFill>
                              <a:latin typeface="Cambria Math" panose="02040503050406030204" pitchFamily="18" charset="0"/>
                            </a:rPr>
                          </m:ctrlPr>
                        </m:dPr>
                        <m:e>
                          <m:m>
                            <m:mPr>
                              <m:plcHide m:val="on"/>
                              <m:mcs>
                                <m:mc>
                                  <m:mcPr>
                                    <m:count m:val="2"/>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21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22</m:t>
                                    </m:r>
                                  </m:sub>
                                </m:sSub>
                              </m:e>
                            </m:mr>
                          </m:m>
                        </m:e>
                      </m:d>
                      <m:r>
                        <a:rPr lang="en-US" i="0">
                          <a:latin typeface="Cambria Math" panose="02040503050406030204" pitchFamily="18" charset="0"/>
                        </a:rPr>
                        <m:t>∗</m:t>
                      </m:r>
                      <m:d>
                        <m:dPr>
                          <m:begChr m:val="["/>
                          <m:endChr m:val="]"/>
                          <m:ctrlPr>
                            <a:rPr lang="en-US" i="1">
                              <a:solidFill>
                                <a:srgbClr val="836967"/>
                              </a:solidFill>
                              <a:latin typeface="Cambria Math" panose="02040503050406030204" pitchFamily="18" charset="0"/>
                            </a:rPr>
                          </m:ctrlPr>
                        </m:dPr>
                        <m:e>
                          <m:m>
                            <m:mPr>
                              <m:plcHide m:val="on"/>
                              <m:mcs>
                                <m:mc>
                                  <m:mcPr>
                                    <m:count m:val="2"/>
                                    <m:mcJc m:val="center"/>
                                  </m:mcPr>
                                </m:mc>
                              </m:mcs>
                              <m:ctrlPr>
                                <a:rPr lang="en-US" i="1">
                                  <a:solidFill>
                                    <a:srgbClr val="836967"/>
                                  </a:solidFill>
                                  <a:latin typeface="Cambria Math" panose="02040503050406030204" pitchFamily="18" charset="0"/>
                                </a:rPr>
                              </m:ctrlPr>
                            </m:mPr>
                            <m:mr>
                              <m:e>
                                <m:r>
                                  <a:rPr lang="en-US" i="0">
                                    <a:latin typeface="Cambria Math" panose="02040503050406030204" pitchFamily="18" charset="0"/>
                                  </a:rPr>
                                  <m:t>1</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𝐷</m:t>
                                    </m:r>
                                  </m:e>
                                  <m:sub>
                                    <m:r>
                                      <a:rPr lang="en-US" i="0">
                                        <a:latin typeface="Cambria Math" panose="02040503050406030204" pitchFamily="18" charset="0"/>
                                      </a:rPr>
                                      <m:t>12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𝐷</m:t>
                                    </m:r>
                                  </m:e>
                                  <m:sub>
                                    <m:r>
                                      <a:rPr lang="en-US" i="0">
                                        <a:latin typeface="Cambria Math" panose="02040503050406030204" pitchFamily="18" charset="0"/>
                                      </a:rPr>
                                      <m:t>21</m:t>
                                    </m:r>
                                  </m:sub>
                                </m:sSub>
                              </m:e>
                              <m:e>
                                <m:r>
                                  <a:rPr lang="en-US" i="0">
                                    <a:latin typeface="Cambria Math" panose="02040503050406030204" pitchFamily="18" charset="0"/>
                                  </a:rPr>
                                  <m:t>1</m:t>
                                </m:r>
                              </m:e>
                            </m:mr>
                          </m:m>
                        </m:e>
                      </m:d>
                    </m:oMath>
                  </m:oMathPara>
                </a14:m>
                <a:endParaRPr lang="en-US" dirty="0"/>
              </a:p>
            </p:txBody>
          </p:sp>
        </mc:Choice>
        <mc:Fallback xmlns="">
          <p:sp>
            <p:nvSpPr>
              <p:cNvPr id="8" name="TextBox 7">
                <a:extLst>
                  <a:ext uri="{FF2B5EF4-FFF2-40B4-BE49-F238E27FC236}">
                    <a16:creationId xmlns:a16="http://schemas.microsoft.com/office/drawing/2014/main" id="{D869910C-5562-90D6-31D7-9B650D3D15B5}"/>
                  </a:ext>
                </a:extLst>
              </p:cNvPr>
              <p:cNvSpPr txBox="1">
                <a:spLocks noRot="1" noChangeAspect="1" noMove="1" noResize="1" noEditPoints="1" noAdjustHandles="1" noChangeArrowheads="1" noChangeShapeType="1" noTextEdit="1"/>
              </p:cNvSpPr>
              <p:nvPr/>
            </p:nvSpPr>
            <p:spPr>
              <a:xfrm>
                <a:off x="2231136" y="2259594"/>
                <a:ext cx="4080408" cy="60535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536A375-ABB8-98FB-A030-35B9B22EC9D8}"/>
                  </a:ext>
                </a:extLst>
              </p:cNvPr>
              <p:cNvSpPr txBox="1"/>
              <p:nvPr/>
            </p:nvSpPr>
            <p:spPr>
              <a:xfrm>
                <a:off x="2231136" y="3364995"/>
                <a:ext cx="3921359" cy="605359"/>
              </a:xfrm>
              <a:prstGeom prst="rect">
                <a:avLst/>
              </a:prstGeom>
              <a:noFill/>
            </p:spPr>
            <p:txBody>
              <a:bodyPr wrap="square">
                <a:spAutoFit/>
              </a:bodyPr>
              <a:lstStyle/>
              <a:p>
                <a14:m>
                  <m:oMath xmlns:m="http://schemas.openxmlformats.org/officeDocument/2006/math">
                    <m:sSup>
                      <m:sSupPr>
                        <m:ctrlPr>
                          <a:rPr lang="en-US" i="1" smtClean="0">
                            <a:solidFill>
                              <a:srgbClr val="836967"/>
                            </a:solidFill>
                            <a:latin typeface="Cambria Math" panose="02040503050406030204" pitchFamily="18" charset="0"/>
                          </a:rPr>
                        </m:ctrlPr>
                      </m:sSupPr>
                      <m:e>
                        <m:r>
                          <a:rPr lang="en-US" i="1">
                            <a:latin typeface="Cambria Math" panose="02040503050406030204" pitchFamily="18" charset="0"/>
                          </a:rPr>
                          <m:t>𝐺</m:t>
                        </m:r>
                      </m:e>
                      <m:sup>
                        <m:r>
                          <a:rPr lang="en-US" i="0">
                            <a:latin typeface="Cambria Math" panose="02040503050406030204" pitchFamily="18" charset="0"/>
                          </a:rPr>
                          <m:t>∗</m:t>
                        </m:r>
                      </m:sup>
                    </m:sSup>
                    <m:r>
                      <a:rPr lang="en-US" i="0">
                        <a:latin typeface="Cambria Math" panose="02040503050406030204" pitchFamily="18" charset="0"/>
                      </a:rPr>
                      <m:t>=</m:t>
                    </m:r>
                    <m:d>
                      <m:dPr>
                        <m:begChr m:val="["/>
                        <m:endChr m:val="]"/>
                        <m:ctrlPr>
                          <a:rPr lang="en-US" i="1">
                            <a:solidFill>
                              <a:srgbClr val="836967"/>
                            </a:solidFill>
                            <a:latin typeface="Cambria Math" panose="02040503050406030204" pitchFamily="18" charset="0"/>
                          </a:rPr>
                        </m:ctrlPr>
                      </m:dPr>
                      <m:e>
                        <m:m>
                          <m:mPr>
                            <m:plcHide m:val="on"/>
                            <m:mcs>
                              <m:mc>
                                <m:mcPr>
                                  <m:count m:val="2"/>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11</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12</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𝐷</m:t>
                                  </m:r>
                                </m:e>
                                <m:sub>
                                  <m:r>
                                    <a:rPr lang="en-US" i="0">
                                      <a:latin typeface="Cambria Math" panose="02040503050406030204" pitchFamily="18" charset="0"/>
                                    </a:rPr>
                                    <m:t>21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11</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𝐷</m:t>
                                  </m:r>
                                </m:e>
                                <m:sub>
                                  <m:r>
                                    <a:rPr lang="en-US" i="0">
                                      <a:latin typeface="Cambria Math" panose="02040503050406030204" pitchFamily="18" charset="0"/>
                                    </a:rPr>
                                    <m:t>12</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12</m:t>
                                  </m:r>
                                </m:sub>
                              </m:sSub>
                            </m:e>
                          </m:m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21</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22</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𝐷</m:t>
                                  </m:r>
                                </m:e>
                                <m:sub>
                                  <m:r>
                                    <a:rPr lang="en-US" i="0">
                                      <a:latin typeface="Cambria Math" panose="02040503050406030204" pitchFamily="18" charset="0"/>
                                    </a:rPr>
                                    <m:t>21</m:t>
                                  </m:r>
                                </m:sub>
                              </m:sSub>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21</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𝐷</m:t>
                                  </m:r>
                                </m:e>
                                <m:sub>
                                  <m:r>
                                    <a:rPr lang="en-US" i="0">
                                      <a:latin typeface="Cambria Math" panose="02040503050406030204" pitchFamily="18" charset="0"/>
                                    </a:rPr>
                                    <m:t>12</m:t>
                                  </m:r>
                                </m:sub>
                              </m:sSub>
                              <m:r>
                                <a:rPr lang="en-US" i="0">
                                  <a:latin typeface="Cambria Math" panose="02040503050406030204" pitchFamily="18" charset="0"/>
                                </a:rPr>
                                <m:t>+</m:t>
                              </m:r>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22</m:t>
                                  </m:r>
                                </m:sub>
                              </m:sSub>
                            </m:e>
                          </m:mr>
                        </m:m>
                      </m:e>
                    </m:d>
                  </m:oMath>
                </a14:m>
                <a:r>
                  <a:rPr lang="en-US" dirty="0"/>
                  <a:t>,</a:t>
                </a:r>
              </a:p>
            </p:txBody>
          </p:sp>
        </mc:Choice>
        <mc:Fallback xmlns="">
          <p:sp>
            <p:nvSpPr>
              <p:cNvPr id="10" name="TextBox 9">
                <a:extLst>
                  <a:ext uri="{FF2B5EF4-FFF2-40B4-BE49-F238E27FC236}">
                    <a16:creationId xmlns:a16="http://schemas.microsoft.com/office/drawing/2014/main" id="{1536A375-ABB8-98FB-A030-35B9B22EC9D8}"/>
                  </a:ext>
                </a:extLst>
              </p:cNvPr>
              <p:cNvSpPr txBox="1">
                <a:spLocks noRot="1" noChangeAspect="1" noMove="1" noResize="1" noEditPoints="1" noAdjustHandles="1" noChangeArrowheads="1" noChangeShapeType="1" noTextEdit="1"/>
              </p:cNvSpPr>
              <p:nvPr/>
            </p:nvSpPr>
            <p:spPr>
              <a:xfrm>
                <a:off x="2231136" y="3364995"/>
                <a:ext cx="3921359" cy="605359"/>
              </a:xfrm>
              <a:prstGeom prst="rect">
                <a:avLst/>
              </a:prstGeom>
              <a:blipFill>
                <a:blip r:embed="rId5"/>
                <a:stretch>
                  <a:fillRect/>
                </a:stretch>
              </a:blipFill>
            </p:spPr>
            <p:txBody>
              <a:bodyPr/>
              <a:lstStyle/>
              <a:p>
                <a:r>
                  <a:rPr lang="en-US">
                    <a:noFill/>
                  </a:rPr>
                  <a:t> </a:t>
                </a:r>
              </a:p>
            </p:txBody>
          </p:sp>
        </mc:Fallback>
      </mc:AlternateContent>
      <p:sp>
        <p:nvSpPr>
          <p:cNvPr id="11" name="Arrow: Down 10">
            <a:extLst>
              <a:ext uri="{FF2B5EF4-FFF2-40B4-BE49-F238E27FC236}">
                <a16:creationId xmlns:a16="http://schemas.microsoft.com/office/drawing/2014/main" id="{1092E124-DEEF-8B9B-4237-179F8F5807D1}"/>
              </a:ext>
            </a:extLst>
          </p:cNvPr>
          <p:cNvSpPr/>
          <p:nvPr/>
        </p:nvSpPr>
        <p:spPr>
          <a:xfrm flipH="1">
            <a:off x="4118223" y="2864953"/>
            <a:ext cx="306234" cy="50004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C7A8AD1-1C22-A066-E577-BC5A136BEC72}"/>
                  </a:ext>
                </a:extLst>
              </p:cNvPr>
              <p:cNvSpPr txBox="1"/>
              <p:nvPr/>
            </p:nvSpPr>
            <p:spPr>
              <a:xfrm>
                <a:off x="6472820" y="3338641"/>
                <a:ext cx="2104671" cy="6580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𝐷</m:t>
                          </m:r>
                        </m:e>
                        <m:sub>
                          <m:r>
                            <a:rPr lang="en-US" i="0">
                              <a:latin typeface="Cambria Math" panose="02040503050406030204" pitchFamily="18" charset="0"/>
                            </a:rPr>
                            <m:t>12</m:t>
                          </m:r>
                        </m:sub>
                      </m:sSub>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12</m:t>
                              </m:r>
                            </m:sub>
                          </m:sSub>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11</m:t>
                              </m:r>
                            </m:sub>
                          </m:sSub>
                        </m:den>
                      </m:f>
                    </m:oMath>
                  </m:oMathPara>
                </a14:m>
                <a:endParaRPr lang="en-US" dirty="0"/>
              </a:p>
            </p:txBody>
          </p:sp>
        </mc:Choice>
        <mc:Fallback xmlns="">
          <p:sp>
            <p:nvSpPr>
              <p:cNvPr id="13" name="TextBox 12">
                <a:extLst>
                  <a:ext uri="{FF2B5EF4-FFF2-40B4-BE49-F238E27FC236}">
                    <a16:creationId xmlns:a16="http://schemas.microsoft.com/office/drawing/2014/main" id="{7C7A8AD1-1C22-A066-E577-BC5A136BEC72}"/>
                  </a:ext>
                </a:extLst>
              </p:cNvPr>
              <p:cNvSpPr txBox="1">
                <a:spLocks noRot="1" noChangeAspect="1" noMove="1" noResize="1" noEditPoints="1" noAdjustHandles="1" noChangeArrowheads="1" noChangeShapeType="1" noTextEdit="1"/>
              </p:cNvSpPr>
              <p:nvPr/>
            </p:nvSpPr>
            <p:spPr>
              <a:xfrm>
                <a:off x="6472820" y="3338641"/>
                <a:ext cx="2104671" cy="6580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4CBDB59-85FC-84A2-8B5C-FC3281BFB9C2}"/>
                  </a:ext>
                </a:extLst>
              </p:cNvPr>
              <p:cNvSpPr txBox="1"/>
              <p:nvPr/>
            </p:nvSpPr>
            <p:spPr>
              <a:xfrm>
                <a:off x="8417283" y="3364995"/>
                <a:ext cx="1543581" cy="67282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836967"/>
                              </a:solidFill>
                              <a:latin typeface="Cambria Math" panose="02040503050406030204" pitchFamily="18" charset="0"/>
                            </a:rPr>
                          </m:ctrlPr>
                        </m:sSubPr>
                        <m:e>
                          <m:r>
                            <a:rPr lang="en-US" i="1">
                              <a:latin typeface="Cambria Math" panose="02040503050406030204" pitchFamily="18" charset="0"/>
                            </a:rPr>
                            <m:t>𝐷</m:t>
                          </m:r>
                        </m:e>
                        <m:sub>
                          <m:r>
                            <a:rPr lang="en-US" i="0">
                              <a:latin typeface="Cambria Math" panose="02040503050406030204" pitchFamily="18" charset="0"/>
                            </a:rPr>
                            <m:t>21</m:t>
                          </m:r>
                        </m:sub>
                      </m:sSub>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21</m:t>
                              </m:r>
                            </m:sub>
                          </m:sSub>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22</m:t>
                              </m:r>
                            </m:sub>
                          </m:sSub>
                        </m:den>
                      </m:f>
                    </m:oMath>
                  </m:oMathPara>
                </a14:m>
                <a:endParaRPr lang="en-US" dirty="0"/>
              </a:p>
            </p:txBody>
          </p:sp>
        </mc:Choice>
        <mc:Fallback xmlns="">
          <p:sp>
            <p:nvSpPr>
              <p:cNvPr id="15" name="TextBox 14">
                <a:extLst>
                  <a:ext uri="{FF2B5EF4-FFF2-40B4-BE49-F238E27FC236}">
                    <a16:creationId xmlns:a16="http://schemas.microsoft.com/office/drawing/2014/main" id="{B4CBDB59-85FC-84A2-8B5C-FC3281BFB9C2}"/>
                  </a:ext>
                </a:extLst>
              </p:cNvPr>
              <p:cNvSpPr txBox="1">
                <a:spLocks noRot="1" noChangeAspect="1" noMove="1" noResize="1" noEditPoints="1" noAdjustHandles="1" noChangeArrowheads="1" noChangeShapeType="1" noTextEdit="1"/>
              </p:cNvSpPr>
              <p:nvPr/>
            </p:nvSpPr>
            <p:spPr>
              <a:xfrm>
                <a:off x="8417283" y="3364995"/>
                <a:ext cx="1543581" cy="67282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46BC7A9-9D2F-551E-8810-E17105CEF5C3}"/>
                  </a:ext>
                </a:extLst>
              </p:cNvPr>
              <p:cNvSpPr txBox="1"/>
              <p:nvPr/>
            </p:nvSpPr>
            <p:spPr>
              <a:xfrm>
                <a:off x="2231135" y="4470396"/>
                <a:ext cx="3921359" cy="12636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836967"/>
                              </a:solidFill>
                              <a:latin typeface="Cambria Math" panose="02040503050406030204" pitchFamily="18" charset="0"/>
                            </a:rPr>
                          </m:ctrlPr>
                        </m:sSupPr>
                        <m:e>
                          <m:r>
                            <a:rPr lang="en-US" i="1">
                              <a:latin typeface="Cambria Math" panose="02040503050406030204" pitchFamily="18" charset="0"/>
                            </a:rPr>
                            <m:t>𝐺</m:t>
                          </m:r>
                        </m:e>
                        <m:sup>
                          <m:r>
                            <a:rPr lang="en-US" i="0">
                              <a:latin typeface="Cambria Math" panose="02040503050406030204" pitchFamily="18" charset="0"/>
                            </a:rPr>
                            <m:t>∗</m:t>
                          </m:r>
                        </m:sup>
                      </m:sSup>
                      <m:r>
                        <a:rPr lang="en-US" i="0">
                          <a:latin typeface="Cambria Math" panose="02040503050406030204" pitchFamily="18" charset="0"/>
                        </a:rPr>
                        <m:t>=</m:t>
                      </m:r>
                      <m:d>
                        <m:dPr>
                          <m:begChr m:val="["/>
                          <m:endChr m:val="]"/>
                          <m:ctrlPr>
                            <a:rPr lang="en-US" i="1">
                              <a:solidFill>
                                <a:srgbClr val="836967"/>
                              </a:solidFill>
                              <a:latin typeface="Cambria Math" panose="02040503050406030204" pitchFamily="18" charset="0"/>
                            </a:rPr>
                          </m:ctrlPr>
                        </m:dPr>
                        <m:e>
                          <m:m>
                            <m:mPr>
                              <m:plcHide m:val="on"/>
                              <m:mcs>
                                <m:mc>
                                  <m:mcPr>
                                    <m:count m:val="2"/>
                                    <m:mcJc m:val="center"/>
                                  </m:mcPr>
                                </m:mc>
                              </m:mcs>
                              <m:ctrlPr>
                                <a:rPr lang="en-US" i="1">
                                  <a:solidFill>
                                    <a:srgbClr val="836967"/>
                                  </a:solidFill>
                                  <a:latin typeface="Cambria Math" panose="02040503050406030204" pitchFamily="18" charset="0"/>
                                </a:rPr>
                              </m:ctrlPr>
                            </m:mPr>
                            <m:mr>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11</m:t>
                                    </m:r>
                                  </m:sub>
                                </m:sSub>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12</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21</m:t>
                                        </m:r>
                                      </m:sub>
                                    </m:sSub>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22</m:t>
                                        </m:r>
                                      </m:sub>
                                    </m:sSub>
                                  </m:den>
                                </m:f>
                              </m:e>
                              <m:e>
                                <m:r>
                                  <a:rPr lang="en-US" i="0">
                                    <a:latin typeface="Cambria Math" panose="02040503050406030204" pitchFamily="18" charset="0"/>
                                  </a:rPr>
                                  <m:t>0</m:t>
                                </m:r>
                              </m:e>
                            </m:mr>
                            <m:mr>
                              <m:e>
                                <m:r>
                                  <a:rPr lang="en-US" i="0">
                                    <a:latin typeface="Cambria Math" panose="02040503050406030204" pitchFamily="18" charset="0"/>
                                  </a:rPr>
                                  <m:t>0</m:t>
                                </m:r>
                              </m:e>
                              <m:e>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22</m:t>
                                    </m:r>
                                  </m:sub>
                                </m:sSub>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21</m:t>
                                        </m:r>
                                      </m:sub>
                                    </m:sSub>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12</m:t>
                                        </m:r>
                                      </m:sub>
                                    </m:sSub>
                                  </m:num>
                                  <m:den>
                                    <m:sSub>
                                      <m:sSubPr>
                                        <m:ctrlPr>
                                          <a:rPr lang="en-US" i="1">
                                            <a:solidFill>
                                              <a:srgbClr val="836967"/>
                                            </a:solidFill>
                                            <a:latin typeface="Cambria Math" panose="02040503050406030204" pitchFamily="18" charset="0"/>
                                          </a:rPr>
                                        </m:ctrlPr>
                                      </m:sSubPr>
                                      <m:e>
                                        <m:r>
                                          <a:rPr lang="en-US" i="1">
                                            <a:latin typeface="Cambria Math" panose="02040503050406030204" pitchFamily="18" charset="0"/>
                                          </a:rPr>
                                          <m:t>𝐺</m:t>
                                        </m:r>
                                      </m:e>
                                      <m:sub>
                                        <m:r>
                                          <a:rPr lang="en-US" i="0">
                                            <a:latin typeface="Cambria Math" panose="02040503050406030204" pitchFamily="18" charset="0"/>
                                          </a:rPr>
                                          <m:t>11</m:t>
                                        </m:r>
                                      </m:sub>
                                    </m:sSub>
                                  </m:den>
                                </m:f>
                              </m:e>
                            </m:mr>
                          </m:m>
                        </m:e>
                      </m:d>
                    </m:oMath>
                  </m:oMathPara>
                </a14:m>
                <a:endParaRPr lang="en-US" dirty="0"/>
              </a:p>
            </p:txBody>
          </p:sp>
        </mc:Choice>
        <mc:Fallback xmlns="">
          <p:sp>
            <p:nvSpPr>
              <p:cNvPr id="17" name="TextBox 16">
                <a:extLst>
                  <a:ext uri="{FF2B5EF4-FFF2-40B4-BE49-F238E27FC236}">
                    <a16:creationId xmlns:a16="http://schemas.microsoft.com/office/drawing/2014/main" id="{E46BC7A9-9D2F-551E-8810-E17105CEF5C3}"/>
                  </a:ext>
                </a:extLst>
              </p:cNvPr>
              <p:cNvSpPr txBox="1">
                <a:spLocks noRot="1" noChangeAspect="1" noMove="1" noResize="1" noEditPoints="1" noAdjustHandles="1" noChangeArrowheads="1" noChangeShapeType="1" noTextEdit="1"/>
              </p:cNvSpPr>
              <p:nvPr/>
            </p:nvSpPr>
            <p:spPr>
              <a:xfrm>
                <a:off x="2231135" y="4470396"/>
                <a:ext cx="3921359" cy="1263616"/>
              </a:xfrm>
              <a:prstGeom prst="rect">
                <a:avLst/>
              </a:prstGeom>
              <a:blipFill>
                <a:blip r:embed="rId8"/>
                <a:stretch>
                  <a:fillRect/>
                </a:stretch>
              </a:blipFill>
            </p:spPr>
            <p:txBody>
              <a:bodyPr/>
              <a:lstStyle/>
              <a:p>
                <a:r>
                  <a:rPr lang="en-US">
                    <a:noFill/>
                  </a:rPr>
                  <a:t> </a:t>
                </a:r>
              </a:p>
            </p:txBody>
          </p:sp>
        </mc:Fallback>
      </mc:AlternateContent>
      <p:sp>
        <p:nvSpPr>
          <p:cNvPr id="18" name="Arrow: Down 17">
            <a:extLst>
              <a:ext uri="{FF2B5EF4-FFF2-40B4-BE49-F238E27FC236}">
                <a16:creationId xmlns:a16="http://schemas.microsoft.com/office/drawing/2014/main" id="{022249C4-7A91-CEAD-820B-B89254161415}"/>
              </a:ext>
            </a:extLst>
          </p:cNvPr>
          <p:cNvSpPr/>
          <p:nvPr/>
        </p:nvSpPr>
        <p:spPr>
          <a:xfrm flipH="1">
            <a:off x="4118223" y="3970354"/>
            <a:ext cx="306234" cy="50004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AD757E0-E969-0721-9469-0C58874F7955}"/>
              </a:ext>
            </a:extLst>
          </p:cNvPr>
          <p:cNvSpPr txBox="1"/>
          <p:nvPr/>
        </p:nvSpPr>
        <p:spPr>
          <a:xfrm>
            <a:off x="10155469" y="3562908"/>
            <a:ext cx="390526"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(8)</a:t>
            </a:r>
          </a:p>
        </p:txBody>
      </p:sp>
      <p:sp>
        <p:nvSpPr>
          <p:cNvPr id="21" name="TextBox 20">
            <a:extLst>
              <a:ext uri="{FF2B5EF4-FFF2-40B4-BE49-F238E27FC236}">
                <a16:creationId xmlns:a16="http://schemas.microsoft.com/office/drawing/2014/main" id="{1CFA8DCE-2C9A-236D-49FF-9C7833FBC716}"/>
              </a:ext>
            </a:extLst>
          </p:cNvPr>
          <p:cNvSpPr txBox="1"/>
          <p:nvPr/>
        </p:nvSpPr>
        <p:spPr>
          <a:xfrm>
            <a:off x="6311544" y="4966733"/>
            <a:ext cx="390526"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(9)</a:t>
            </a:r>
          </a:p>
        </p:txBody>
      </p:sp>
    </p:spTree>
    <p:extLst>
      <p:ext uri="{BB962C8B-B14F-4D97-AF65-F5344CB8AC3E}">
        <p14:creationId xmlns:p14="http://schemas.microsoft.com/office/powerpoint/2010/main" val="716965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31CBA-A256-3818-A35A-C8D0DDBF2B57}"/>
              </a:ext>
            </a:extLst>
          </p:cNvPr>
          <p:cNvSpPr>
            <a:spLocks noGrp="1"/>
          </p:cNvSpPr>
          <p:nvPr>
            <p:ph type="title"/>
          </p:nvPr>
        </p:nvSpPr>
        <p:spPr>
          <a:xfrm>
            <a:off x="1529395" y="228317"/>
            <a:ext cx="9144000" cy="1188720"/>
          </a:xfrm>
        </p:spPr>
        <p:txBody>
          <a:bodyPr/>
          <a:lstStyle/>
          <a:p>
            <a:r>
              <a:rPr lang="en-US" dirty="0">
                <a:latin typeface="Calibri" panose="020F0502020204030204" pitchFamily="34" charset="0"/>
                <a:cs typeface="Calibri" panose="020F0502020204030204" pitchFamily="34" charset="0"/>
              </a:rPr>
              <a:t>Decoupler design</a:t>
            </a:r>
          </a:p>
        </p:txBody>
      </p:sp>
      <p:pic>
        <p:nvPicPr>
          <p:cNvPr id="7" name="Picture 6" descr="Text, letter&#10;&#10;Description automatically generated">
            <a:extLst>
              <a:ext uri="{FF2B5EF4-FFF2-40B4-BE49-F238E27FC236}">
                <a16:creationId xmlns:a16="http://schemas.microsoft.com/office/drawing/2014/main" id="{6E751DE3-776D-94C9-9EE6-AAAE612ED3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7622" y="1867162"/>
            <a:ext cx="3916755" cy="1893686"/>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5552E94-84EB-1EF9-1B09-DCFDEC04D3C7}"/>
                  </a:ext>
                </a:extLst>
              </p:cNvPr>
              <p:cNvSpPr txBox="1"/>
              <p:nvPr/>
            </p:nvSpPr>
            <p:spPr>
              <a:xfrm>
                <a:off x="4517378" y="4353514"/>
                <a:ext cx="3157243" cy="9135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𝛬</m:t>
                      </m:r>
                      <m:d>
                        <m:dPr>
                          <m:ctrlPr>
                            <a:rPr lang="en-US" sz="3200" i="1">
                              <a:latin typeface="Cambria Math" panose="02040503050406030204" pitchFamily="18" charset="0"/>
                            </a:rPr>
                          </m:ctrlPr>
                        </m:dPr>
                        <m:e>
                          <m:sSup>
                            <m:sSupPr>
                              <m:ctrlPr>
                                <a:rPr lang="en-US" sz="3200" i="1">
                                  <a:solidFill>
                                    <a:srgbClr val="836967"/>
                                  </a:solidFill>
                                  <a:latin typeface="Cambria Math" panose="02040503050406030204" pitchFamily="18" charset="0"/>
                                </a:rPr>
                              </m:ctrlPr>
                            </m:sSupPr>
                            <m:e>
                              <m:r>
                                <a:rPr lang="en-US" sz="3200" i="1">
                                  <a:latin typeface="Cambria Math" panose="02040503050406030204" pitchFamily="18" charset="0"/>
                                </a:rPr>
                                <m:t>𝐺</m:t>
                              </m:r>
                            </m:e>
                            <m:sup>
                              <m:r>
                                <a:rPr lang="en-US" sz="3200" i="0">
                                  <a:latin typeface="Cambria Math" panose="02040503050406030204" pitchFamily="18" charset="0"/>
                                </a:rPr>
                                <m:t>∗</m:t>
                              </m:r>
                            </m:sup>
                          </m:sSup>
                        </m:e>
                      </m:d>
                      <m:r>
                        <a:rPr lang="en-US" sz="3200" i="0">
                          <a:latin typeface="Cambria Math" panose="02040503050406030204" pitchFamily="18" charset="0"/>
                        </a:rPr>
                        <m:t>=</m:t>
                      </m:r>
                      <m:d>
                        <m:dPr>
                          <m:begChr m:val="["/>
                          <m:endChr m:val="]"/>
                          <m:ctrlPr>
                            <a:rPr lang="en-US" sz="3200" i="1">
                              <a:solidFill>
                                <a:srgbClr val="836967"/>
                              </a:solidFill>
                              <a:latin typeface="Cambria Math" panose="02040503050406030204" pitchFamily="18" charset="0"/>
                            </a:rPr>
                          </m:ctrlPr>
                        </m:dPr>
                        <m:e>
                          <m:m>
                            <m:mPr>
                              <m:plcHide m:val="on"/>
                              <m:mcs>
                                <m:mc>
                                  <m:mcPr>
                                    <m:count m:val="2"/>
                                    <m:mcJc m:val="center"/>
                                  </m:mcPr>
                                </m:mc>
                              </m:mcs>
                              <m:ctrlPr>
                                <a:rPr lang="en-US" sz="3200" i="1">
                                  <a:solidFill>
                                    <a:srgbClr val="836967"/>
                                  </a:solidFill>
                                  <a:latin typeface="Cambria Math" panose="02040503050406030204" pitchFamily="18" charset="0"/>
                                </a:rPr>
                              </m:ctrlPr>
                            </m:mPr>
                            <m:mr>
                              <m:e>
                                <m:r>
                                  <a:rPr lang="en-US" sz="3200" i="0">
                                    <a:latin typeface="Cambria Math" panose="02040503050406030204" pitchFamily="18" charset="0"/>
                                  </a:rPr>
                                  <m:t>1</m:t>
                                </m:r>
                              </m:e>
                              <m:e>
                                <m:r>
                                  <a:rPr lang="en-US" sz="3200" i="0">
                                    <a:latin typeface="Cambria Math" panose="02040503050406030204" pitchFamily="18" charset="0"/>
                                  </a:rPr>
                                  <m:t>0</m:t>
                                </m:r>
                              </m:e>
                            </m:mr>
                            <m:mr>
                              <m:e>
                                <m:r>
                                  <a:rPr lang="en-US" sz="3200" i="0">
                                    <a:latin typeface="Cambria Math" panose="02040503050406030204" pitchFamily="18" charset="0"/>
                                  </a:rPr>
                                  <m:t>0</m:t>
                                </m:r>
                              </m:e>
                              <m:e>
                                <m:r>
                                  <a:rPr lang="en-US" sz="3200" i="0">
                                    <a:latin typeface="Cambria Math" panose="02040503050406030204" pitchFamily="18" charset="0"/>
                                  </a:rPr>
                                  <m:t>1</m:t>
                                </m:r>
                              </m:e>
                            </m:mr>
                          </m:m>
                        </m:e>
                      </m:d>
                    </m:oMath>
                  </m:oMathPara>
                </a14:m>
                <a:endParaRPr lang="en-US" sz="3200" dirty="0">
                  <a:latin typeface="Calibri" panose="020F0502020204030204" pitchFamily="34" charset="0"/>
                  <a:cs typeface="Calibri" panose="020F0502020204030204" pitchFamily="34" charset="0"/>
                </a:endParaRPr>
              </a:p>
            </p:txBody>
          </p:sp>
        </mc:Choice>
        <mc:Fallback xmlns="">
          <p:sp>
            <p:nvSpPr>
              <p:cNvPr id="9" name="TextBox 8">
                <a:extLst>
                  <a:ext uri="{FF2B5EF4-FFF2-40B4-BE49-F238E27FC236}">
                    <a16:creationId xmlns:a16="http://schemas.microsoft.com/office/drawing/2014/main" id="{45552E94-84EB-1EF9-1B09-DCFDEC04D3C7}"/>
                  </a:ext>
                </a:extLst>
              </p:cNvPr>
              <p:cNvSpPr txBox="1">
                <a:spLocks noRot="1" noChangeAspect="1" noMove="1" noResize="1" noEditPoints="1" noAdjustHandles="1" noChangeArrowheads="1" noChangeShapeType="1" noTextEdit="1"/>
              </p:cNvSpPr>
              <p:nvPr/>
            </p:nvSpPr>
            <p:spPr>
              <a:xfrm>
                <a:off x="4517378" y="4353514"/>
                <a:ext cx="3157243" cy="91352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181493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32CBE-C618-DD55-3E29-955C8CEBB17E}"/>
              </a:ext>
            </a:extLst>
          </p:cNvPr>
          <p:cNvSpPr>
            <a:spLocks noGrp="1"/>
          </p:cNvSpPr>
          <p:nvPr>
            <p:ph type="title"/>
          </p:nvPr>
        </p:nvSpPr>
        <p:spPr>
          <a:xfrm>
            <a:off x="1529395" y="252593"/>
            <a:ext cx="9152092" cy="1188720"/>
          </a:xfrm>
        </p:spPr>
        <p:txBody>
          <a:bodyPr/>
          <a:lstStyle/>
          <a:p>
            <a:r>
              <a:rPr lang="en-US" dirty="0"/>
              <a:t>Controller Design</a:t>
            </a:r>
          </a:p>
        </p:txBody>
      </p:sp>
      <p:pic>
        <p:nvPicPr>
          <p:cNvPr id="6" name="Picture 5" descr="A picture containing text&#10;&#10;Description automatically generated">
            <a:extLst>
              <a:ext uri="{FF2B5EF4-FFF2-40B4-BE49-F238E27FC236}">
                <a16:creationId xmlns:a16="http://schemas.microsoft.com/office/drawing/2014/main" id="{76F87E09-4DF9-14FD-BCD4-D62DC8A79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5873" y="1613800"/>
            <a:ext cx="3163554" cy="932918"/>
          </a:xfrm>
          <a:prstGeom prst="rect">
            <a:avLst/>
          </a:prstGeom>
        </p:spPr>
      </p:pic>
      <p:pic>
        <p:nvPicPr>
          <p:cNvPr id="8" name="Picture 7" descr="A picture containing diagram&#10;&#10;Description automatically generated">
            <a:extLst>
              <a:ext uri="{FF2B5EF4-FFF2-40B4-BE49-F238E27FC236}">
                <a16:creationId xmlns:a16="http://schemas.microsoft.com/office/drawing/2014/main" id="{8CAB896A-5A28-FB8E-C83D-4E3EBAE52F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05873" y="2642100"/>
            <a:ext cx="3163554" cy="935311"/>
          </a:xfrm>
          <a:prstGeom prst="rect">
            <a:avLst/>
          </a:prstGeom>
        </p:spPr>
      </p:pic>
      <p:sp>
        <p:nvSpPr>
          <p:cNvPr id="9" name="Arrow: Down 8">
            <a:extLst>
              <a:ext uri="{FF2B5EF4-FFF2-40B4-BE49-F238E27FC236}">
                <a16:creationId xmlns:a16="http://schemas.microsoft.com/office/drawing/2014/main" id="{2EC9620A-597A-2754-6DE1-50D3F53F159B}"/>
              </a:ext>
            </a:extLst>
          </p:cNvPr>
          <p:cNvSpPr/>
          <p:nvPr/>
        </p:nvSpPr>
        <p:spPr>
          <a:xfrm rot="16200000" flipH="1">
            <a:off x="5861647" y="2827165"/>
            <a:ext cx="487588" cy="105277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E3BCA52-135B-CDF7-3F75-73FA6C776C60}"/>
              </a:ext>
            </a:extLst>
          </p:cNvPr>
          <p:cNvSpPr txBox="1"/>
          <p:nvPr/>
        </p:nvSpPr>
        <p:spPr>
          <a:xfrm>
            <a:off x="5354441" y="3748243"/>
            <a:ext cx="1502000" cy="1200329"/>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Reduce gain to improve control performance</a:t>
            </a:r>
          </a:p>
        </p:txBody>
      </p:sp>
      <p:pic>
        <p:nvPicPr>
          <p:cNvPr id="12" name="Picture 11" descr="Diagram, text&#10;&#10;Description automatically generated">
            <a:extLst>
              <a:ext uri="{FF2B5EF4-FFF2-40B4-BE49-F238E27FC236}">
                <a16:creationId xmlns:a16="http://schemas.microsoft.com/office/drawing/2014/main" id="{6813F308-876A-1AB6-567B-EF476AEB6E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43024" y="2090255"/>
            <a:ext cx="2508531" cy="1384017"/>
          </a:xfrm>
          <a:prstGeom prst="rect">
            <a:avLst/>
          </a:prstGeom>
        </p:spPr>
      </p:pic>
      <p:pic>
        <p:nvPicPr>
          <p:cNvPr id="14" name="Picture 13" descr="Chart&#10;&#10;Description automatically generated">
            <a:extLst>
              <a:ext uri="{FF2B5EF4-FFF2-40B4-BE49-F238E27FC236}">
                <a16:creationId xmlns:a16="http://schemas.microsoft.com/office/drawing/2014/main" id="{B1CFF16D-87C9-3B54-9E38-3836C672A7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9395" y="3672793"/>
            <a:ext cx="3516510" cy="2857164"/>
          </a:xfrm>
          <a:prstGeom prst="rect">
            <a:avLst/>
          </a:prstGeom>
        </p:spPr>
      </p:pic>
      <p:pic>
        <p:nvPicPr>
          <p:cNvPr id="16" name="Picture 15" descr="A picture containing chart&#10;&#10;Description automatically generated">
            <a:extLst>
              <a:ext uri="{FF2B5EF4-FFF2-40B4-BE49-F238E27FC236}">
                <a16:creationId xmlns:a16="http://schemas.microsoft.com/office/drawing/2014/main" id="{2D87D12B-48D6-2642-81B8-FC9000BC92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390195" y="3672793"/>
            <a:ext cx="3614190" cy="2857164"/>
          </a:xfrm>
          <a:prstGeom prst="rect">
            <a:avLst/>
          </a:prstGeom>
        </p:spPr>
      </p:pic>
    </p:spTree>
    <p:extLst>
      <p:ext uri="{BB962C8B-B14F-4D97-AF65-F5344CB8AC3E}">
        <p14:creationId xmlns:p14="http://schemas.microsoft.com/office/powerpoint/2010/main" val="2153950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A6606-EE76-44C7-1DBA-45F1E6C72EFE}"/>
              </a:ext>
            </a:extLst>
          </p:cNvPr>
          <p:cNvSpPr>
            <a:spLocks noGrp="1"/>
          </p:cNvSpPr>
          <p:nvPr>
            <p:ph type="title"/>
          </p:nvPr>
        </p:nvSpPr>
        <p:spPr>
          <a:xfrm>
            <a:off x="1519954" y="210393"/>
            <a:ext cx="9152092" cy="1084333"/>
          </a:xfrm>
        </p:spPr>
        <p:txBody>
          <a:bodyPr/>
          <a:lstStyle/>
          <a:p>
            <a:r>
              <a:rPr lang="en-US" dirty="0">
                <a:latin typeface="Calibri" panose="020F0502020204030204" pitchFamily="34" charset="0"/>
                <a:cs typeface="Calibri" panose="020F0502020204030204" pitchFamily="34" charset="0"/>
              </a:rPr>
              <a:t>Statement of Interest</a:t>
            </a:r>
          </a:p>
        </p:txBody>
      </p:sp>
      <p:sp>
        <p:nvSpPr>
          <p:cNvPr id="3" name="Content Placeholder 2">
            <a:extLst>
              <a:ext uri="{FF2B5EF4-FFF2-40B4-BE49-F238E27FC236}">
                <a16:creationId xmlns:a16="http://schemas.microsoft.com/office/drawing/2014/main" id="{BA8889BF-111D-B407-1C69-F65C1DEED744}"/>
              </a:ext>
            </a:extLst>
          </p:cNvPr>
          <p:cNvSpPr>
            <a:spLocks noGrp="1"/>
          </p:cNvSpPr>
          <p:nvPr>
            <p:ph idx="1"/>
          </p:nvPr>
        </p:nvSpPr>
        <p:spPr>
          <a:xfrm>
            <a:off x="1705154" y="2201657"/>
            <a:ext cx="4474464" cy="3101983"/>
          </a:xfrm>
        </p:spPr>
        <p:txBody>
          <a:bodyPr>
            <a:normAutofit lnSpcReduction="10000"/>
          </a:bodyPr>
          <a:lstStyle/>
          <a:p>
            <a:r>
              <a:rPr lang="en-US" dirty="0">
                <a:latin typeface="Calibri" panose="020F0502020204030204" pitchFamily="34" charset="0"/>
                <a:cs typeface="Calibri" panose="020F0502020204030204" pitchFamily="34" charset="0"/>
              </a:rPr>
              <a:t>Groundwork for home project</a:t>
            </a:r>
          </a:p>
          <a:p>
            <a:pPr lvl="1"/>
            <a:r>
              <a:rPr lang="en-US" dirty="0">
                <a:latin typeface="Calibri" panose="020F0502020204030204" pitchFamily="34" charset="0"/>
                <a:cs typeface="Calibri" panose="020F0502020204030204" pitchFamily="34" charset="0"/>
              </a:rPr>
              <a:t>Maintain growth of tropical plants</a:t>
            </a:r>
          </a:p>
          <a:p>
            <a:pPr lvl="1"/>
            <a:r>
              <a:rPr lang="en-US" dirty="0">
                <a:latin typeface="Calibri" panose="020F0502020204030204" pitchFamily="34" charset="0"/>
                <a:cs typeface="Calibri" panose="020F0502020204030204" pitchFamily="34" charset="0"/>
              </a:rPr>
              <a:t>Goal is to eventually grow food plants</a:t>
            </a:r>
          </a:p>
          <a:p>
            <a:r>
              <a:rPr lang="en-US" dirty="0">
                <a:latin typeface="Calibri" panose="020F0502020204030204" pitchFamily="34" charset="0"/>
                <a:cs typeface="Calibri" panose="020F0502020204030204" pitchFamily="34" charset="0"/>
              </a:rPr>
              <a:t>Benefits of greenhouses</a:t>
            </a:r>
          </a:p>
          <a:p>
            <a:pPr lvl="1"/>
            <a:r>
              <a:rPr lang="en-US" dirty="0">
                <a:latin typeface="Calibri" panose="020F0502020204030204" pitchFamily="34" charset="0"/>
                <a:cs typeface="Calibri" panose="020F0502020204030204" pitchFamily="34" charset="0"/>
              </a:rPr>
              <a:t>Controlled environment (temperature/humidity)</a:t>
            </a:r>
          </a:p>
          <a:p>
            <a:pPr lvl="1"/>
            <a:r>
              <a:rPr lang="en-US" dirty="0">
                <a:latin typeface="Calibri" panose="020F0502020204030204" pitchFamily="34" charset="0"/>
                <a:cs typeface="Calibri" panose="020F0502020204030204" pitchFamily="34" charset="0"/>
              </a:rPr>
              <a:t>Protected environment (weather/pests/animals)</a:t>
            </a:r>
          </a:p>
          <a:p>
            <a:pPr lvl="1"/>
            <a:r>
              <a:rPr lang="en-US" dirty="0">
                <a:latin typeface="Calibri" panose="020F0502020204030204" pitchFamily="34" charset="0"/>
                <a:cs typeface="Calibri" panose="020F0502020204030204" pitchFamily="34" charset="0"/>
              </a:rPr>
              <a:t>Ability to grow out of season/conditions</a:t>
            </a:r>
          </a:p>
          <a:p>
            <a:pPr lvl="1"/>
            <a:endParaRPr lang="en-US" dirty="0"/>
          </a:p>
          <a:p>
            <a:pPr lvl="1"/>
            <a:endParaRPr lang="en-US" dirty="0"/>
          </a:p>
          <a:p>
            <a:endParaRPr lang="en-US" dirty="0"/>
          </a:p>
        </p:txBody>
      </p:sp>
      <p:pic>
        <p:nvPicPr>
          <p:cNvPr id="5" name="Picture 4" descr="A picture containing tree, outdoor, greenhouse&#10;&#10;Description automatically generated">
            <a:extLst>
              <a:ext uri="{FF2B5EF4-FFF2-40B4-BE49-F238E27FC236}">
                <a16:creationId xmlns:a16="http://schemas.microsoft.com/office/drawing/2014/main" id="{C7ACA7B9-7113-16A5-9D35-A8E7E514A9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64" y="2201657"/>
            <a:ext cx="4135978" cy="3101984"/>
          </a:xfrm>
          <a:prstGeom prst="rect">
            <a:avLst/>
          </a:prstGeom>
        </p:spPr>
      </p:pic>
      <p:sp>
        <p:nvSpPr>
          <p:cNvPr id="6" name="TextBox 5">
            <a:extLst>
              <a:ext uri="{FF2B5EF4-FFF2-40B4-BE49-F238E27FC236}">
                <a16:creationId xmlns:a16="http://schemas.microsoft.com/office/drawing/2014/main" id="{038E4CBC-13CC-7293-1382-EF4853000E13}"/>
              </a:ext>
            </a:extLst>
          </p:cNvPr>
          <p:cNvSpPr txBox="1"/>
          <p:nvPr/>
        </p:nvSpPr>
        <p:spPr>
          <a:xfrm>
            <a:off x="6286564" y="5373111"/>
            <a:ext cx="4135978" cy="246221"/>
          </a:xfrm>
          <a:prstGeom prst="rect">
            <a:avLst/>
          </a:prstGeom>
          <a:noFill/>
        </p:spPr>
        <p:txBody>
          <a:bodyPr wrap="square" rtlCol="0">
            <a:spAutoFit/>
          </a:bodyPr>
          <a:lstStyle/>
          <a:p>
            <a:pPr algn="ctr"/>
            <a:r>
              <a:rPr lang="en-US" sz="1000" dirty="0">
                <a:latin typeface="Calibri" panose="020F0502020204030204" pitchFamily="34" charset="0"/>
                <a:cs typeface="Calibri" panose="020F0502020204030204" pitchFamily="34" charset="0"/>
              </a:rPr>
              <a:t>Picture of inside of greenhouse [2]</a:t>
            </a:r>
          </a:p>
        </p:txBody>
      </p:sp>
    </p:spTree>
    <p:extLst>
      <p:ext uri="{BB962C8B-B14F-4D97-AF65-F5344CB8AC3E}">
        <p14:creationId xmlns:p14="http://schemas.microsoft.com/office/powerpoint/2010/main" val="39985407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3D2C1-6C45-FE12-22F5-FF61A8D66290}"/>
              </a:ext>
            </a:extLst>
          </p:cNvPr>
          <p:cNvSpPr>
            <a:spLocks noGrp="1"/>
          </p:cNvSpPr>
          <p:nvPr>
            <p:ph type="title"/>
          </p:nvPr>
        </p:nvSpPr>
        <p:spPr>
          <a:xfrm>
            <a:off x="1521303" y="230858"/>
            <a:ext cx="9176368" cy="1188720"/>
          </a:xfrm>
        </p:spPr>
        <p:txBody>
          <a:bodyPr/>
          <a:lstStyle/>
          <a:p>
            <a:r>
              <a:rPr lang="en-US" dirty="0">
                <a:latin typeface="Calibri" panose="020F0502020204030204" pitchFamily="34" charset="0"/>
                <a:cs typeface="Calibri" panose="020F0502020204030204" pitchFamily="34" charset="0"/>
              </a:rPr>
              <a:t>Conversion to Discrete time</a:t>
            </a:r>
          </a:p>
        </p:txBody>
      </p:sp>
      <p:sp>
        <p:nvSpPr>
          <p:cNvPr id="5" name="TextBox 4">
            <a:extLst>
              <a:ext uri="{FF2B5EF4-FFF2-40B4-BE49-F238E27FC236}">
                <a16:creationId xmlns:a16="http://schemas.microsoft.com/office/drawing/2014/main" id="{47C3D8ED-9AD1-ECF9-8E08-053606CB370F}"/>
              </a:ext>
            </a:extLst>
          </p:cNvPr>
          <p:cNvSpPr txBox="1"/>
          <p:nvPr/>
        </p:nvSpPr>
        <p:spPr>
          <a:xfrm>
            <a:off x="7054636" y="1728830"/>
            <a:ext cx="2679914"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“Tustin Approximation” [8]</a:t>
            </a:r>
          </a:p>
        </p:txBody>
      </p:sp>
      <p:pic>
        <p:nvPicPr>
          <p:cNvPr id="9" name="Picture 8" descr="Text, letter&#10;&#10;Description automatically generated">
            <a:extLst>
              <a:ext uri="{FF2B5EF4-FFF2-40B4-BE49-F238E27FC236}">
                <a16:creationId xmlns:a16="http://schemas.microsoft.com/office/drawing/2014/main" id="{C322BFB7-0CDC-CA22-1984-36D13EF831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4635" y="5264663"/>
            <a:ext cx="3643036" cy="952633"/>
          </a:xfrm>
          <a:prstGeom prst="rect">
            <a:avLst/>
          </a:prstGeom>
        </p:spPr>
      </p:pic>
      <p:pic>
        <p:nvPicPr>
          <p:cNvPr id="11" name="Picture 10" descr="Diagram&#10;&#10;Description automatically generated">
            <a:extLst>
              <a:ext uri="{FF2B5EF4-FFF2-40B4-BE49-F238E27FC236}">
                <a16:creationId xmlns:a16="http://schemas.microsoft.com/office/drawing/2014/main" id="{20BB1B1A-45B9-65C7-6FD9-472950A15D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0602" y="3844791"/>
            <a:ext cx="2076740" cy="952633"/>
          </a:xfrm>
          <a:prstGeom prst="rect">
            <a:avLst/>
          </a:prstGeom>
        </p:spPr>
      </p:pic>
      <p:pic>
        <p:nvPicPr>
          <p:cNvPr id="13" name="Picture 12" descr="Chart&#10;&#10;Description automatically generated">
            <a:extLst>
              <a:ext uri="{FF2B5EF4-FFF2-40B4-BE49-F238E27FC236}">
                <a16:creationId xmlns:a16="http://schemas.microsoft.com/office/drawing/2014/main" id="{6A0CFBB8-DB10-82B0-4093-8352C9277AE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54636" y="2098155"/>
            <a:ext cx="1797939" cy="695605"/>
          </a:xfrm>
          <a:prstGeom prst="rect">
            <a:avLst/>
          </a:prstGeom>
        </p:spPr>
      </p:pic>
      <p:pic>
        <p:nvPicPr>
          <p:cNvPr id="15" name="Picture 14">
            <a:extLst>
              <a:ext uri="{FF2B5EF4-FFF2-40B4-BE49-F238E27FC236}">
                <a16:creationId xmlns:a16="http://schemas.microsoft.com/office/drawing/2014/main" id="{945B1218-7274-4E3B-A7E9-E8723E21AA7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54635" y="2856713"/>
            <a:ext cx="2268675" cy="440045"/>
          </a:xfrm>
          <a:prstGeom prst="rect">
            <a:avLst/>
          </a:prstGeom>
        </p:spPr>
      </p:pic>
      <p:pic>
        <p:nvPicPr>
          <p:cNvPr id="17" name="Picture 16" descr="Diagram&#10;&#10;Description automatically generated">
            <a:extLst>
              <a:ext uri="{FF2B5EF4-FFF2-40B4-BE49-F238E27FC236}">
                <a16:creationId xmlns:a16="http://schemas.microsoft.com/office/drawing/2014/main" id="{97C1EC92-78EE-9B63-17AD-ACDBC56A7B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507817" y="2547261"/>
            <a:ext cx="4588183" cy="2142276"/>
          </a:xfrm>
          <a:prstGeom prst="rect">
            <a:avLst/>
          </a:prstGeom>
        </p:spPr>
      </p:pic>
      <p:sp>
        <p:nvSpPr>
          <p:cNvPr id="18" name="Arrow: Down 17">
            <a:extLst>
              <a:ext uri="{FF2B5EF4-FFF2-40B4-BE49-F238E27FC236}">
                <a16:creationId xmlns:a16="http://schemas.microsoft.com/office/drawing/2014/main" id="{685C1509-1890-B76B-A5D4-473132CDCF20}"/>
              </a:ext>
            </a:extLst>
          </p:cNvPr>
          <p:cNvSpPr/>
          <p:nvPr/>
        </p:nvSpPr>
        <p:spPr>
          <a:xfrm flipH="1">
            <a:off x="7989392" y="3350752"/>
            <a:ext cx="399160" cy="440045"/>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FE2A2333-D170-CACB-9F1F-2D2D0CD19CD1}"/>
              </a:ext>
            </a:extLst>
          </p:cNvPr>
          <p:cNvSpPr/>
          <p:nvPr/>
        </p:nvSpPr>
        <p:spPr>
          <a:xfrm flipH="1">
            <a:off x="8053810" y="4851418"/>
            <a:ext cx="334742" cy="386051"/>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A89C149B-F856-6315-2C26-B17D9056AB73}"/>
              </a:ext>
            </a:extLst>
          </p:cNvPr>
          <p:cNvSpPr txBox="1"/>
          <p:nvPr/>
        </p:nvSpPr>
        <p:spPr>
          <a:xfrm>
            <a:off x="9128047" y="2250974"/>
            <a:ext cx="448428"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(10)</a:t>
            </a:r>
          </a:p>
        </p:txBody>
      </p:sp>
      <p:sp>
        <p:nvSpPr>
          <p:cNvPr id="21" name="TextBox 20">
            <a:extLst>
              <a:ext uri="{FF2B5EF4-FFF2-40B4-BE49-F238E27FC236}">
                <a16:creationId xmlns:a16="http://schemas.microsoft.com/office/drawing/2014/main" id="{A4848652-6072-C3EA-DFA9-915926A81FBF}"/>
              </a:ext>
            </a:extLst>
          </p:cNvPr>
          <p:cNvSpPr txBox="1"/>
          <p:nvPr/>
        </p:nvSpPr>
        <p:spPr>
          <a:xfrm>
            <a:off x="9452144" y="2904176"/>
            <a:ext cx="448428"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(11)</a:t>
            </a:r>
          </a:p>
        </p:txBody>
      </p:sp>
    </p:spTree>
    <p:extLst>
      <p:ext uri="{BB962C8B-B14F-4D97-AF65-F5344CB8AC3E}">
        <p14:creationId xmlns:p14="http://schemas.microsoft.com/office/powerpoint/2010/main" val="1980885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6460D-561A-B941-99BA-06BD9BFB06F7}"/>
              </a:ext>
            </a:extLst>
          </p:cNvPr>
          <p:cNvSpPr>
            <a:spLocks noGrp="1"/>
          </p:cNvSpPr>
          <p:nvPr>
            <p:ph type="title"/>
          </p:nvPr>
        </p:nvSpPr>
        <p:spPr>
          <a:xfrm>
            <a:off x="1513211" y="204041"/>
            <a:ext cx="9168276" cy="1188720"/>
          </a:xfrm>
        </p:spPr>
        <p:txBody>
          <a:bodyPr/>
          <a:lstStyle/>
          <a:p>
            <a:r>
              <a:rPr lang="en-US" dirty="0">
                <a:latin typeface="Calibri" panose="020F0502020204030204" pitchFamily="34" charset="0"/>
                <a:cs typeface="Calibri" panose="020F0502020204030204" pitchFamily="34" charset="0"/>
              </a:rPr>
              <a:t>Article Results</a:t>
            </a:r>
          </a:p>
        </p:txBody>
      </p:sp>
      <p:pic>
        <p:nvPicPr>
          <p:cNvPr id="6" name="Picture 5" descr="A picture containing chart&#10;&#10;Description automatically generated">
            <a:extLst>
              <a:ext uri="{FF2B5EF4-FFF2-40B4-BE49-F238E27FC236}">
                <a16:creationId xmlns:a16="http://schemas.microsoft.com/office/drawing/2014/main" id="{D391732A-3F11-06A1-550F-383910A974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211" y="1511753"/>
            <a:ext cx="3945180" cy="5142206"/>
          </a:xfrm>
          <a:prstGeom prst="rect">
            <a:avLst/>
          </a:prstGeom>
        </p:spPr>
      </p:pic>
      <p:pic>
        <p:nvPicPr>
          <p:cNvPr id="7" name="Picture 6" descr="Chart, line chart&#10;&#10;Description automatically generated">
            <a:extLst>
              <a:ext uri="{FF2B5EF4-FFF2-40B4-BE49-F238E27FC236}">
                <a16:creationId xmlns:a16="http://schemas.microsoft.com/office/drawing/2014/main" id="{77307A1B-9DBF-FD32-C8DB-25E0F599D4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737364"/>
            <a:ext cx="4582789" cy="4136442"/>
          </a:xfrm>
          <a:prstGeom prst="rect">
            <a:avLst/>
          </a:prstGeom>
        </p:spPr>
      </p:pic>
    </p:spTree>
    <p:extLst>
      <p:ext uri="{BB962C8B-B14F-4D97-AF65-F5344CB8AC3E}">
        <p14:creationId xmlns:p14="http://schemas.microsoft.com/office/powerpoint/2010/main" val="3661805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A6F5-238C-07ED-8D7B-7129986F0E82}"/>
              </a:ext>
            </a:extLst>
          </p:cNvPr>
          <p:cNvSpPr>
            <a:spLocks noGrp="1"/>
          </p:cNvSpPr>
          <p:nvPr>
            <p:ph type="title"/>
          </p:nvPr>
        </p:nvSpPr>
        <p:spPr>
          <a:xfrm>
            <a:off x="1529395" y="225128"/>
            <a:ext cx="9160184" cy="1188720"/>
          </a:xfrm>
        </p:spPr>
        <p:txBody>
          <a:bodyPr/>
          <a:lstStyle/>
          <a:p>
            <a:r>
              <a:rPr lang="en-US" dirty="0">
                <a:latin typeface="Calibri" panose="020F0502020204030204" pitchFamily="34" charset="0"/>
                <a:cs typeface="Calibri" panose="020F0502020204030204" pitchFamily="34" charset="0"/>
              </a:rPr>
              <a:t>System Insights: Decoupling vs coupling</a:t>
            </a:r>
          </a:p>
        </p:txBody>
      </p:sp>
      <p:pic>
        <p:nvPicPr>
          <p:cNvPr id="6" name="Picture 5" descr="Chart, line chart&#10;&#10;Description automatically generated">
            <a:extLst>
              <a:ext uri="{FF2B5EF4-FFF2-40B4-BE49-F238E27FC236}">
                <a16:creationId xmlns:a16="http://schemas.microsoft.com/office/drawing/2014/main" id="{143481D3-4301-CBDF-63C8-80BD14BE3B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741" y="1607026"/>
            <a:ext cx="5388287" cy="4041215"/>
          </a:xfrm>
          <a:prstGeom prst="rect">
            <a:avLst/>
          </a:prstGeom>
        </p:spPr>
      </p:pic>
      <p:pic>
        <p:nvPicPr>
          <p:cNvPr id="8" name="Picture 7" descr="Chart, line chart&#10;&#10;Description automatically generated">
            <a:extLst>
              <a:ext uri="{FF2B5EF4-FFF2-40B4-BE49-F238E27FC236}">
                <a16:creationId xmlns:a16="http://schemas.microsoft.com/office/drawing/2014/main" id="{800328F0-D966-A794-D43E-06AD4303D4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0694" y="4060456"/>
            <a:ext cx="3180170" cy="2385128"/>
          </a:xfrm>
          <a:prstGeom prst="rect">
            <a:avLst/>
          </a:prstGeom>
        </p:spPr>
      </p:pic>
      <p:pic>
        <p:nvPicPr>
          <p:cNvPr id="10" name="Picture 9" descr="Chart, line chart&#10;&#10;Description automatically generated">
            <a:extLst>
              <a:ext uri="{FF2B5EF4-FFF2-40B4-BE49-F238E27FC236}">
                <a16:creationId xmlns:a16="http://schemas.microsoft.com/office/drawing/2014/main" id="{E622FAE0-B0B3-0500-D451-81E0EA04C3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0694" y="1501008"/>
            <a:ext cx="3180170" cy="2385128"/>
          </a:xfrm>
          <a:prstGeom prst="rect">
            <a:avLst/>
          </a:prstGeom>
        </p:spPr>
      </p:pic>
      <p:pic>
        <p:nvPicPr>
          <p:cNvPr id="14" name="Picture 13" descr="Chart, line chart&#10;&#10;Description automatically generated">
            <a:extLst>
              <a:ext uri="{FF2B5EF4-FFF2-40B4-BE49-F238E27FC236}">
                <a16:creationId xmlns:a16="http://schemas.microsoft.com/office/drawing/2014/main" id="{D775CCCE-A735-D53A-4783-0BDD2A8A1D9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154" y="1607026"/>
            <a:ext cx="5388285" cy="4041214"/>
          </a:xfrm>
          <a:prstGeom prst="rect">
            <a:avLst/>
          </a:prstGeom>
        </p:spPr>
      </p:pic>
      <p:pic>
        <p:nvPicPr>
          <p:cNvPr id="16" name="Picture 15" descr="Chart&#10;&#10;Description automatically generated">
            <a:extLst>
              <a:ext uri="{FF2B5EF4-FFF2-40B4-BE49-F238E27FC236}">
                <a16:creationId xmlns:a16="http://schemas.microsoft.com/office/drawing/2014/main" id="{AA0ED3C6-34B7-33E6-FBA3-9877EAF7FB9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80694" y="1506422"/>
            <a:ext cx="3180170" cy="2385128"/>
          </a:xfrm>
          <a:prstGeom prst="rect">
            <a:avLst/>
          </a:prstGeom>
        </p:spPr>
      </p:pic>
      <p:pic>
        <p:nvPicPr>
          <p:cNvPr id="18" name="Picture 17" descr="Chart, line chart&#10;&#10;Description automatically generated">
            <a:extLst>
              <a:ext uri="{FF2B5EF4-FFF2-40B4-BE49-F238E27FC236}">
                <a16:creationId xmlns:a16="http://schemas.microsoft.com/office/drawing/2014/main" id="{4D0CF19E-8471-2B27-5F73-0677B320E1B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80694" y="4060456"/>
            <a:ext cx="3180170" cy="2385128"/>
          </a:xfrm>
          <a:prstGeom prst="rect">
            <a:avLst/>
          </a:prstGeom>
        </p:spPr>
      </p:pic>
      <p:pic>
        <p:nvPicPr>
          <p:cNvPr id="4" name="Picture 3" descr="A picture containing diagram&#10;&#10;Description automatically generated">
            <a:extLst>
              <a:ext uri="{FF2B5EF4-FFF2-40B4-BE49-F238E27FC236}">
                <a16:creationId xmlns:a16="http://schemas.microsoft.com/office/drawing/2014/main" id="{0B6C34A0-C00D-1E68-A080-CA9775DD51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01741" y="1607025"/>
            <a:ext cx="5462698" cy="4030346"/>
          </a:xfrm>
          <a:prstGeom prst="rect">
            <a:avLst/>
          </a:prstGeom>
        </p:spPr>
      </p:pic>
      <p:pic>
        <p:nvPicPr>
          <p:cNvPr id="7" name="Picture 6" descr="Chart, line chart&#10;&#10;Description automatically generated">
            <a:extLst>
              <a:ext uri="{FF2B5EF4-FFF2-40B4-BE49-F238E27FC236}">
                <a16:creationId xmlns:a16="http://schemas.microsoft.com/office/drawing/2014/main" id="{C402DD60-037E-02E0-1BD0-37D1AE937B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780695" y="1501008"/>
            <a:ext cx="3180170" cy="2385128"/>
          </a:xfrm>
          <a:prstGeom prst="rect">
            <a:avLst/>
          </a:prstGeom>
        </p:spPr>
      </p:pic>
      <p:pic>
        <p:nvPicPr>
          <p:cNvPr id="11" name="Picture 10" descr="Chart, line chart&#10;&#10;Description automatically generated">
            <a:extLst>
              <a:ext uri="{FF2B5EF4-FFF2-40B4-BE49-F238E27FC236}">
                <a16:creationId xmlns:a16="http://schemas.microsoft.com/office/drawing/2014/main" id="{4C9D1BEE-7C32-2897-3E7D-0E521D0191F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80694" y="4060456"/>
            <a:ext cx="3180170" cy="2385128"/>
          </a:xfrm>
          <a:prstGeom prst="rect">
            <a:avLst/>
          </a:prstGeom>
        </p:spPr>
      </p:pic>
    </p:spTree>
    <p:extLst>
      <p:ext uri="{BB962C8B-B14F-4D97-AF65-F5344CB8AC3E}">
        <p14:creationId xmlns:p14="http://schemas.microsoft.com/office/powerpoint/2010/main" val="1534419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E17F8-61BC-2B61-6A45-A50037096976}"/>
              </a:ext>
            </a:extLst>
          </p:cNvPr>
          <p:cNvSpPr>
            <a:spLocks noGrp="1"/>
          </p:cNvSpPr>
          <p:nvPr>
            <p:ph type="title"/>
          </p:nvPr>
        </p:nvSpPr>
        <p:spPr>
          <a:xfrm>
            <a:off x="1505119" y="218867"/>
            <a:ext cx="9176368" cy="1188720"/>
          </a:xfrm>
        </p:spPr>
        <p:txBody>
          <a:bodyPr/>
          <a:lstStyle/>
          <a:p>
            <a:r>
              <a:rPr lang="en-US" dirty="0">
                <a:latin typeface="Calibri" panose="020F0502020204030204" pitchFamily="34" charset="0"/>
                <a:cs typeface="Calibri" panose="020F0502020204030204" pitchFamily="34" charset="0"/>
              </a:rPr>
              <a:t>System insights: Validity of linear model</a:t>
            </a:r>
          </a:p>
        </p:txBody>
      </p:sp>
      <p:pic>
        <p:nvPicPr>
          <p:cNvPr id="6" name="Content Placeholder 5" descr="Chart&#10;&#10;Description automatically generated">
            <a:extLst>
              <a:ext uri="{FF2B5EF4-FFF2-40B4-BE49-F238E27FC236}">
                <a16:creationId xmlns:a16="http://schemas.microsoft.com/office/drawing/2014/main" id="{880F814D-DE75-0FC3-56C3-717C4883509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029002" y="1651915"/>
            <a:ext cx="2800406" cy="2100305"/>
          </a:xfrm>
        </p:spPr>
      </p:pic>
      <p:pic>
        <p:nvPicPr>
          <p:cNvPr id="8" name="Content Placeholder 7" descr="Chart&#10;&#10;Description automatically generated">
            <a:extLst>
              <a:ext uri="{FF2B5EF4-FFF2-40B4-BE49-F238E27FC236}">
                <a16:creationId xmlns:a16="http://schemas.microsoft.com/office/drawing/2014/main" id="{F21BF9BF-0E5C-861B-671A-D3CAAC32725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029002" y="4393976"/>
            <a:ext cx="2800407" cy="2100306"/>
          </a:xfrm>
        </p:spPr>
      </p:pic>
      <p:pic>
        <p:nvPicPr>
          <p:cNvPr id="10" name="Picture 9" descr="Chart, line chart&#10;&#10;Description automatically generated">
            <a:extLst>
              <a:ext uri="{FF2B5EF4-FFF2-40B4-BE49-F238E27FC236}">
                <a16:creationId xmlns:a16="http://schemas.microsoft.com/office/drawing/2014/main" id="{CCAEFCB3-AB7F-2AE1-3A47-AE673FF5D1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80699" y="1595271"/>
            <a:ext cx="2800407" cy="2100305"/>
          </a:xfrm>
          <a:prstGeom prst="rect">
            <a:avLst/>
          </a:prstGeom>
        </p:spPr>
      </p:pic>
      <p:pic>
        <p:nvPicPr>
          <p:cNvPr id="12" name="Picture 11" descr="Chart, line chart&#10;&#10;Description automatically generated">
            <a:extLst>
              <a:ext uri="{FF2B5EF4-FFF2-40B4-BE49-F238E27FC236}">
                <a16:creationId xmlns:a16="http://schemas.microsoft.com/office/drawing/2014/main" id="{DE3548EB-4575-72AF-6FA2-7580CC3F1D5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80699" y="4393976"/>
            <a:ext cx="2800408" cy="2100306"/>
          </a:xfrm>
          <a:prstGeom prst="rect">
            <a:avLst/>
          </a:prstGeom>
        </p:spPr>
      </p:pic>
      <p:pic>
        <p:nvPicPr>
          <p:cNvPr id="14" name="Picture 13" descr="Chart&#10;&#10;Description automatically generated">
            <a:extLst>
              <a:ext uri="{FF2B5EF4-FFF2-40B4-BE49-F238E27FC236}">
                <a16:creationId xmlns:a16="http://schemas.microsoft.com/office/drawing/2014/main" id="{708D4384-9419-EDE5-AAAB-0829F083C46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10893" y="3178006"/>
            <a:ext cx="5466819" cy="3438591"/>
          </a:xfrm>
          <a:prstGeom prst="rect">
            <a:avLst/>
          </a:prstGeom>
        </p:spPr>
      </p:pic>
      <p:sp>
        <p:nvSpPr>
          <p:cNvPr id="15" name="TextBox 14">
            <a:extLst>
              <a:ext uri="{FF2B5EF4-FFF2-40B4-BE49-F238E27FC236}">
                <a16:creationId xmlns:a16="http://schemas.microsoft.com/office/drawing/2014/main" id="{134A97A6-DBF2-1E54-51B0-4ED9C23D61BB}"/>
              </a:ext>
            </a:extLst>
          </p:cNvPr>
          <p:cNvSpPr txBox="1"/>
          <p:nvPr/>
        </p:nvSpPr>
        <p:spPr>
          <a:xfrm>
            <a:off x="310894" y="1595271"/>
            <a:ext cx="5466819" cy="1477328"/>
          </a:xfrm>
          <a:prstGeom prst="rect">
            <a:avLst/>
          </a:prstGeom>
          <a:noFill/>
        </p:spPr>
        <p:txBody>
          <a:bodyPr wrap="square" rtlCol="0">
            <a:spAutoFit/>
          </a:bodyPr>
          <a:lstStyle/>
          <a:p>
            <a:r>
              <a:rPr lang="en-US" dirty="0"/>
              <a:t>Linear model matches nonlinear system well for most variables over realistic ranges</a:t>
            </a:r>
          </a:p>
          <a:p>
            <a:endParaRPr lang="en-US" dirty="0"/>
          </a:p>
          <a:p>
            <a:r>
              <a:rPr lang="en-US" dirty="0"/>
              <a:t>Linear model breaks down under very little change in venting (±1m</a:t>
            </a:r>
            <a:r>
              <a:rPr lang="en-US" baseline="30000" dirty="0"/>
              <a:t>3</a:t>
            </a:r>
            <a:r>
              <a:rPr lang="en-US" dirty="0"/>
              <a:t>/s)  </a:t>
            </a:r>
          </a:p>
        </p:txBody>
      </p:sp>
    </p:spTree>
    <p:extLst>
      <p:ext uri="{BB962C8B-B14F-4D97-AF65-F5344CB8AC3E}">
        <p14:creationId xmlns:p14="http://schemas.microsoft.com/office/powerpoint/2010/main" val="2656292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81256-6363-E5C0-41B1-09F1DF945FBB}"/>
              </a:ext>
            </a:extLst>
          </p:cNvPr>
          <p:cNvSpPr>
            <a:spLocks noGrp="1"/>
          </p:cNvSpPr>
          <p:nvPr>
            <p:ph type="title"/>
          </p:nvPr>
        </p:nvSpPr>
        <p:spPr>
          <a:xfrm>
            <a:off x="1529395" y="220225"/>
            <a:ext cx="9144000" cy="1188720"/>
          </a:xfrm>
        </p:spPr>
        <p:txBody>
          <a:bodyPr/>
          <a:lstStyle/>
          <a:p>
            <a:r>
              <a:rPr lang="en-US" dirty="0">
                <a:latin typeface="Calibri" panose="020F0502020204030204" pitchFamily="34" charset="0"/>
                <a:cs typeface="Calibri" panose="020F0502020204030204" pitchFamily="34" charset="0"/>
              </a:rPr>
              <a:t>System insights: Disturbance Responses</a:t>
            </a:r>
          </a:p>
        </p:txBody>
      </p:sp>
      <p:pic>
        <p:nvPicPr>
          <p:cNvPr id="6" name="Picture 5" descr="Chart, calendar, scatter chart&#10;&#10;Description automatically generated">
            <a:extLst>
              <a:ext uri="{FF2B5EF4-FFF2-40B4-BE49-F238E27FC236}">
                <a16:creationId xmlns:a16="http://schemas.microsoft.com/office/drawing/2014/main" id="{38D8FC50-5691-B5B2-2A6A-3A6F0134A6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0807" y="1611406"/>
            <a:ext cx="3210057" cy="2407543"/>
          </a:xfrm>
          <a:prstGeom prst="rect">
            <a:avLst/>
          </a:prstGeom>
        </p:spPr>
      </p:pic>
      <p:pic>
        <p:nvPicPr>
          <p:cNvPr id="8" name="Picture 7" descr="Chart, line chart&#10;&#10;Description automatically generated">
            <a:extLst>
              <a:ext uri="{FF2B5EF4-FFF2-40B4-BE49-F238E27FC236}">
                <a16:creationId xmlns:a16="http://schemas.microsoft.com/office/drawing/2014/main" id="{3D15FE95-57CF-2C2C-F29F-AAEF29B867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0807" y="4118239"/>
            <a:ext cx="3210057" cy="2407543"/>
          </a:xfrm>
          <a:prstGeom prst="rect">
            <a:avLst/>
          </a:prstGeom>
        </p:spPr>
      </p:pic>
      <p:pic>
        <p:nvPicPr>
          <p:cNvPr id="10" name="Picture 9" descr="Chart&#10;&#10;Description automatically generated">
            <a:extLst>
              <a:ext uri="{FF2B5EF4-FFF2-40B4-BE49-F238E27FC236}">
                <a16:creationId xmlns:a16="http://schemas.microsoft.com/office/drawing/2014/main" id="{BECEE5FE-861B-B7AA-6571-7C1E5887A17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924" y="1611406"/>
            <a:ext cx="5555076" cy="4166307"/>
          </a:xfrm>
          <a:prstGeom prst="rect">
            <a:avLst/>
          </a:prstGeom>
        </p:spPr>
      </p:pic>
    </p:spTree>
    <p:extLst>
      <p:ext uri="{BB962C8B-B14F-4D97-AF65-F5344CB8AC3E}">
        <p14:creationId xmlns:p14="http://schemas.microsoft.com/office/powerpoint/2010/main" val="2867880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B3597-0CE2-AFCA-0CA9-C084B8748A19}"/>
              </a:ext>
            </a:extLst>
          </p:cNvPr>
          <p:cNvSpPr>
            <a:spLocks noGrp="1"/>
          </p:cNvSpPr>
          <p:nvPr>
            <p:ph type="title"/>
          </p:nvPr>
        </p:nvSpPr>
        <p:spPr>
          <a:xfrm>
            <a:off x="1513211" y="283900"/>
            <a:ext cx="9168276" cy="1188720"/>
          </a:xfrm>
        </p:spPr>
        <p:txBody>
          <a:bodyPr/>
          <a:lstStyle/>
          <a:p>
            <a:r>
              <a:rPr lang="en-US" dirty="0">
                <a:latin typeface="Calibri" panose="020F0502020204030204" pitchFamily="34" charset="0"/>
                <a:cs typeface="Calibri" panose="020F0502020204030204" pitchFamily="34" charset="0"/>
              </a:rPr>
              <a:t>System insights: S,T, and </a:t>
            </a:r>
            <a:r>
              <a:rPr lang="en-US" dirty="0" err="1">
                <a:latin typeface="Calibri" panose="020F0502020204030204" pitchFamily="34" charset="0"/>
                <a:cs typeface="Calibri" panose="020F0502020204030204" pitchFamily="34" charset="0"/>
              </a:rPr>
              <a:t>Sg</a:t>
            </a:r>
            <a:r>
              <a:rPr lang="en-US" baseline="-25000" dirty="0" err="1">
                <a:latin typeface="Calibri" panose="020F0502020204030204" pitchFamily="34" charset="0"/>
                <a:cs typeface="Calibri" panose="020F0502020204030204" pitchFamily="34" charset="0"/>
              </a:rPr>
              <a:t>d</a:t>
            </a:r>
            <a:endParaRPr lang="en-US" dirty="0">
              <a:latin typeface="Calibri" panose="020F0502020204030204" pitchFamily="34" charset="0"/>
              <a:cs typeface="Calibri" panose="020F0502020204030204" pitchFamily="34" charset="0"/>
            </a:endParaRPr>
          </a:p>
        </p:txBody>
      </p:sp>
      <p:pic>
        <p:nvPicPr>
          <p:cNvPr id="6" name="Content Placeholder 5" descr="Chart, line chart&#10;&#10;Description automatically generated">
            <a:extLst>
              <a:ext uri="{FF2B5EF4-FFF2-40B4-BE49-F238E27FC236}">
                <a16:creationId xmlns:a16="http://schemas.microsoft.com/office/drawing/2014/main" id="{ACDA494A-CBA6-C9A5-2C30-B22517662342}"/>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096000" y="1766359"/>
            <a:ext cx="4825360" cy="3619021"/>
          </a:xfr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BD449FB-88AF-BEE2-F741-1B22FB51E5F5}"/>
                  </a:ext>
                </a:extLst>
              </p:cNvPr>
              <p:cNvSpPr txBox="1"/>
              <p:nvPr/>
            </p:nvSpPr>
            <p:spPr>
              <a:xfrm>
                <a:off x="2231135" y="1766359"/>
                <a:ext cx="3554669" cy="3332066"/>
              </a:xfrm>
              <a:prstGeom prst="rect">
                <a:avLst/>
              </a:prstGeom>
              <a:noFill/>
            </p:spPr>
            <p:txBody>
              <a:bodyPr wrap="square" rtlCol="0">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acc>
                        <m:accPr>
                          <m:chr m:val="̅"/>
                          <m:ctrlPr>
                            <a:rPr lang="en-US"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acc>
                      <m:d>
                        <m:dPr>
                          <m:ctrlP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𝑇</m:t>
                          </m:r>
                        </m:e>
                      </m:d>
                      <m:r>
                        <a:rPr lang="en-US" sz="1800" kern="100">
                          <a:effectLst/>
                          <a:latin typeface="Cambria Math" panose="02040503050406030204" pitchFamily="18" charset="0"/>
                          <a:ea typeface="Calibri" panose="020F0502020204030204" pitchFamily="34" charset="0"/>
                          <a:cs typeface="Times New Roman" panose="02020603050405020304" pitchFamily="18" charset="0"/>
                        </a:rPr>
                        <m:t>≈1 </m:t>
                      </m:r>
                      <m:r>
                        <m:rPr>
                          <m:sty m:val="p"/>
                        </m:rPr>
                        <a:rPr lang="en-US" sz="1800" kern="100">
                          <a:effectLst/>
                          <a:latin typeface="Cambria Math" panose="02040503050406030204" pitchFamily="18" charset="0"/>
                          <a:ea typeface="Calibri" panose="020F0502020204030204" pitchFamily="34" charset="0"/>
                          <a:cs typeface="Times New Roman" panose="02020603050405020304" pitchFamily="18" charset="0"/>
                        </a:rPr>
                        <m:t>for</m:t>
                      </m:r>
                      <m:r>
                        <a:rPr lang="en-US" sz="1800" kern="100">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800" kern="100">
                          <a:effectLst/>
                          <a:latin typeface="Cambria Math" panose="02040503050406030204" pitchFamily="18" charset="0"/>
                          <a:ea typeface="Calibri" panose="020F0502020204030204" pitchFamily="34" charset="0"/>
                          <a:cs typeface="Times New Roman" panose="02020603050405020304" pitchFamily="18" charset="0"/>
                        </a:rPr>
                        <m:t>ω</m:t>
                      </m:r>
                      <m:r>
                        <a:rPr lang="en-US" sz="1800" kern="100">
                          <a:effectLst/>
                          <a:latin typeface="Cambria Math" panose="02040503050406030204" pitchFamily="18" charset="0"/>
                          <a:ea typeface="Calibri" panose="020F0502020204030204" pitchFamily="34" charset="0"/>
                          <a:cs typeface="Times New Roman" panose="02020603050405020304" pitchFamily="18" charset="0"/>
                        </a:rPr>
                        <m:t>&lt;0.001 </m:t>
                      </m:r>
                      <m:f>
                        <m:fPr>
                          <m:ctrlPr>
                            <a:rPr lang="en-US" sz="1800" i="1" kern="10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𝑟𝑎𝑑</m:t>
                          </m:r>
                        </m:num>
                        <m:den>
                          <m:r>
                            <a:rPr lang="en-US" sz="1800" i="1" kern="100">
                              <a:effectLst/>
                              <a:latin typeface="Cambria Math" panose="02040503050406030204" pitchFamily="18" charset="0"/>
                              <a:ea typeface="Calibri" panose="020F0502020204030204" pitchFamily="34" charset="0"/>
                              <a:cs typeface="Times New Roman" panose="02020603050405020304" pitchFamily="18" charset="0"/>
                            </a:rPr>
                            <m:t>𝑠</m:t>
                          </m:r>
                        </m:den>
                      </m:f>
                    </m:oMath>
                  </m:oMathPara>
                </a14:m>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kern="100" dirty="0">
                    <a:latin typeface="Calibri" panose="020F0502020204030204" pitchFamily="34" charset="0"/>
                    <a:ea typeface="Calibri" panose="020F0502020204030204" pitchFamily="34" charset="0"/>
                    <a:cs typeface="Calibri" panose="020F0502020204030204" pitchFamily="34" charset="0"/>
                  </a:rPr>
                  <a:t>Good tracking at steady state</a:t>
                </a:r>
              </a:p>
              <a:p>
                <a:pPr marL="285750" marR="0" indent="-285750">
                  <a:lnSpc>
                    <a:spcPct val="107000"/>
                  </a:lnSpc>
                  <a:spcBef>
                    <a:spcPts val="0"/>
                  </a:spcBef>
                  <a:spcAft>
                    <a:spcPts val="800"/>
                  </a:spcAft>
                  <a:buFont typeface="Arial" panose="020B0604020202020204" pitchFamily="34" charset="0"/>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Good noise rejection </a:t>
                </a:r>
              </a:p>
              <a:p>
                <a:pPr marR="0">
                  <a:lnSpc>
                    <a:spcPct val="107000"/>
                  </a:lnSpc>
                  <a:spcBef>
                    <a:spcPts val="0"/>
                  </a:spcBef>
                  <a:spcAft>
                    <a:spcPts val="800"/>
                  </a:spcAft>
                </a:pPr>
                <a:endParaRPr lang="en-US" kern="100" dirty="0">
                  <a:latin typeface="Calibri" panose="020F0502020204030204" pitchFamily="34" charset="0"/>
                  <a:ea typeface="Calibri" panose="020F0502020204030204" pitchFamily="34" charset="0"/>
                  <a:cs typeface="Calibri" panose="020F0502020204030204" pitchFamily="34" charset="0"/>
                </a:endParaRPr>
              </a:p>
              <a:p>
                <a:pPr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acc>
                        <m:accPr>
                          <m:chr m:val="̅"/>
                          <m:ctrlPr>
                            <a:rPr lang="en-US" sz="180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US" sz="1800" i="1" kern="100">
                              <a:effectLst/>
                              <a:latin typeface="Cambria Math" panose="02040503050406030204" pitchFamily="18" charset="0"/>
                              <a:ea typeface="Times New Roman" panose="02020603050405020304" pitchFamily="18" charset="0"/>
                              <a:cs typeface="Times New Roman" panose="02020603050405020304" pitchFamily="18" charset="0"/>
                            </a:rPr>
                            <m:t>𝜎</m:t>
                          </m:r>
                        </m:e>
                      </m:acc>
                      <m:d>
                        <m:dPr>
                          <m:ctrlPr>
                            <a:rPr lang="en-US" sz="1800" b="0" i="1" kern="100" smtClean="0">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𝑑</m:t>
                              </m:r>
                            </m:sub>
                          </m:sSub>
                        </m:e>
                      </m:d>
                      <m:r>
                        <a:rPr lang="en-US" b="0" i="0" smtClean="0">
                          <a:latin typeface="Cambria Math" panose="02040503050406030204" pitchFamily="18" charset="0"/>
                        </a:rPr>
                        <m:t>&gt;</m:t>
                      </m:r>
                      <m:r>
                        <a:rPr lang="en-US" sz="1800" b="0" i="0" kern="100" smtClean="0">
                          <a:effectLst/>
                          <a:latin typeface="Cambria Math" panose="02040503050406030204" pitchFamily="18" charset="0"/>
                          <a:ea typeface="Calibri" panose="020F0502020204030204" pitchFamily="34" charset="0"/>
                          <a:cs typeface="Times New Roman" panose="02020603050405020304" pitchFamily="18" charset="0"/>
                        </a:rPr>
                        <m:t>3</m:t>
                      </m:r>
                      <m:r>
                        <m:rPr>
                          <m:sty m:val="p"/>
                        </m:rPr>
                        <a:rPr lang="en-US" sz="1800" b="0" i="0" kern="100" smtClean="0">
                          <a:effectLst/>
                          <a:latin typeface="Cambria Math" panose="02040503050406030204" pitchFamily="18" charset="0"/>
                          <a:ea typeface="Calibri" panose="020F0502020204030204" pitchFamily="34" charset="0"/>
                          <a:cs typeface="Times New Roman" panose="02020603050405020304" pitchFamily="18" charset="0"/>
                        </a:rPr>
                        <m:t>dB</m:t>
                      </m:r>
                      <m:r>
                        <a:rPr lang="en-US" sz="1800" b="0" i="0" kern="100" smtClean="0">
                          <a:effectLst/>
                          <a:latin typeface="Cambria Math" panose="02040503050406030204" pitchFamily="18" charset="0"/>
                          <a:ea typeface="Calibri" panose="020F0502020204030204" pitchFamily="34" charset="0"/>
                          <a:cs typeface="Times New Roman" panose="02020603050405020304" pitchFamily="18" charset="0"/>
                        </a:rPr>
                        <m:t>,</m:t>
                      </m:r>
                      <m:r>
                        <m:rPr>
                          <m:nor/>
                        </m:rPr>
                        <a:rPr lang="en-US" sz="1800" b="0" i="0" kern="100" smtClean="0">
                          <a:effectLst/>
                          <a:latin typeface="Cambria Math" panose="02040503050406030204" pitchFamily="18" charset="0"/>
                          <a:ea typeface="Calibri" panose="020F0502020204030204" pitchFamily="34" charset="0"/>
                          <a:cs typeface="Times New Roman" panose="02020603050405020304" pitchFamily="18" charset="0"/>
                        </a:rPr>
                        <m:t>0.002&lt;</m:t>
                      </m:r>
                      <m:r>
                        <m:rPr>
                          <m:nor/>
                        </m:rPr>
                        <a:rPr lang="el-GR" dirty="0" smtClean="0">
                          <a:latin typeface="Calibri" panose="020F0502020204030204" pitchFamily="34" charset="0"/>
                          <a:cs typeface="Calibri" panose="020F0502020204030204" pitchFamily="34" charset="0"/>
                        </a:rPr>
                        <m:t>ω</m:t>
                      </m:r>
                      <m:r>
                        <m:rPr>
                          <m:nor/>
                        </m:rPr>
                        <a:rPr lang="en-US" b="0" i="0" dirty="0" smtClean="0">
                          <a:latin typeface="Calibri" panose="020F0502020204030204" pitchFamily="34" charset="0"/>
                          <a:cs typeface="Calibri" panose="020F0502020204030204" pitchFamily="34" charset="0"/>
                        </a:rPr>
                        <m:t>&lt;0.012</m:t>
                      </m:r>
                    </m:oMath>
                  </m:oMathPara>
                </a14:m>
                <a:endParaRPr lang="en-US" kern="100" dirty="0">
                  <a:latin typeface="Calibri" panose="020F0502020204030204" pitchFamily="34" charset="0"/>
                  <a:ea typeface="Calibri" panose="020F0502020204030204" pitchFamily="34" charset="0"/>
                  <a:cs typeface="Calibri" panose="020F0502020204030204" pitchFamily="34" charset="0"/>
                </a:endParaRPr>
              </a:p>
              <a:p>
                <a:pPr marL="285750" marR="0" indent="-285750">
                  <a:lnSpc>
                    <a:spcPct val="107000"/>
                  </a:lnSpc>
                  <a:spcBef>
                    <a:spcPts val="0"/>
                  </a:spcBef>
                  <a:spcAft>
                    <a:spcPts val="800"/>
                  </a:spcAft>
                  <a:buFont typeface="Arial" panose="020B0604020202020204" pitchFamily="34" charset="0"/>
                  <a:buChar char="•"/>
                </a:pPr>
                <a:r>
                  <a:rPr lang="en-US" kern="100" dirty="0">
                    <a:latin typeface="Calibri" panose="020F0502020204030204" pitchFamily="34" charset="0"/>
                    <a:ea typeface="Calibri" panose="020F0502020204030204" pitchFamily="34" charset="0"/>
                    <a:cs typeface="Calibri" panose="020F0502020204030204" pitchFamily="34" charset="0"/>
                  </a:rPr>
                  <a:t>Bad disturbance rejection in this range</a:t>
                </a:r>
              </a:p>
              <a:p>
                <a:pPr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BBD449FB-88AF-BEE2-F741-1B22FB51E5F5}"/>
                  </a:ext>
                </a:extLst>
              </p:cNvPr>
              <p:cNvSpPr txBox="1">
                <a:spLocks noRot="1" noChangeAspect="1" noMove="1" noResize="1" noEditPoints="1" noAdjustHandles="1" noChangeArrowheads="1" noChangeShapeType="1" noTextEdit="1"/>
              </p:cNvSpPr>
              <p:nvPr/>
            </p:nvSpPr>
            <p:spPr>
              <a:xfrm>
                <a:off x="2231135" y="1766359"/>
                <a:ext cx="3554669" cy="3332066"/>
              </a:xfrm>
              <a:prstGeom prst="rect">
                <a:avLst/>
              </a:prstGeom>
              <a:blipFill>
                <a:blip r:embed="rId4"/>
                <a:stretch>
                  <a:fillRect l="-1029" r="-343"/>
                </a:stretch>
              </a:blipFill>
            </p:spPr>
            <p:txBody>
              <a:bodyPr/>
              <a:lstStyle/>
              <a:p>
                <a:r>
                  <a:rPr lang="en-US">
                    <a:noFill/>
                  </a:rPr>
                  <a:t> </a:t>
                </a:r>
              </a:p>
            </p:txBody>
          </p:sp>
        </mc:Fallback>
      </mc:AlternateContent>
      <p:pic>
        <p:nvPicPr>
          <p:cNvPr id="4" name="Picture 3" descr="Chart, line chart&#10;&#10;Description automatically generated">
            <a:extLst>
              <a:ext uri="{FF2B5EF4-FFF2-40B4-BE49-F238E27FC236}">
                <a16:creationId xmlns:a16="http://schemas.microsoft.com/office/drawing/2014/main" id="{0CE75410-CF7B-1F1F-ECB4-190299494D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1" y="1766359"/>
            <a:ext cx="4825360" cy="3619020"/>
          </a:xfrm>
          <a:prstGeom prst="rect">
            <a:avLst/>
          </a:prstGeom>
        </p:spPr>
      </p:pic>
    </p:spTree>
    <p:extLst>
      <p:ext uri="{BB962C8B-B14F-4D97-AF65-F5344CB8AC3E}">
        <p14:creationId xmlns:p14="http://schemas.microsoft.com/office/powerpoint/2010/main" val="176413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359A5-4C8D-280B-B98F-F2715AC3FCCB}"/>
              </a:ext>
            </a:extLst>
          </p:cNvPr>
          <p:cNvSpPr>
            <a:spLocks noGrp="1"/>
          </p:cNvSpPr>
          <p:nvPr>
            <p:ph type="title"/>
          </p:nvPr>
        </p:nvSpPr>
        <p:spPr>
          <a:xfrm>
            <a:off x="1500326" y="201212"/>
            <a:ext cx="9108236" cy="1272482"/>
          </a:xfrm>
        </p:spPr>
        <p:txBody>
          <a:bodyPr/>
          <a:lstStyle/>
          <a:p>
            <a:r>
              <a:rPr lang="en-US" dirty="0">
                <a:latin typeface="Calibri" panose="020F0502020204030204" pitchFamily="34" charset="0"/>
                <a:cs typeface="Calibri" panose="020F0502020204030204" pitchFamily="34" charset="0"/>
              </a:rPr>
              <a:t>Disturbance Rejection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87BB8D-76BF-2775-C928-58CD73DF1C77}"/>
                  </a:ext>
                </a:extLst>
              </p:cNvPr>
              <p:cNvSpPr>
                <a:spLocks noGrp="1"/>
              </p:cNvSpPr>
              <p:nvPr>
                <p:ph sz="half" idx="1"/>
              </p:nvPr>
            </p:nvSpPr>
            <p:spPr>
              <a:xfrm>
                <a:off x="1500326" y="1714766"/>
                <a:ext cx="3790766" cy="389241"/>
              </a:xfrm>
            </p:spPr>
            <p:txBody>
              <a:bodyPr>
                <a:normAutofit fontScale="85000" lnSpcReduction="10000"/>
              </a:bodyPr>
              <a:lstStyle/>
              <a:p>
                <a:pPr marL="0" indent="0">
                  <a:buNone/>
                </a:pPr>
                <a:r>
                  <a:rPr lang="en-US" dirty="0">
                    <a:latin typeface="Calibri" panose="020F0502020204030204" pitchFamily="34" charset="0"/>
                    <a:cs typeface="Calibri" panose="020F0502020204030204" pitchFamily="34" charset="0"/>
                  </a:rPr>
                  <a:t>Outside Temperature Step Response (</a:t>
                </a:r>
                <a14:m>
                  <m:oMath xmlns:m="http://schemas.openxmlformats.org/officeDocument/2006/math">
                    <m:r>
                      <m:rPr>
                        <m:nor/>
                      </m:rPr>
                      <a:rPr lang="el-GR" dirty="0" smtClean="0">
                        <a:latin typeface="Calibri" panose="020F0502020204030204" pitchFamily="34" charset="0"/>
                        <a:cs typeface="Calibri" panose="020F0502020204030204" pitchFamily="34" charset="0"/>
                      </a:rPr>
                      <m:t>ω</m:t>
                    </m:r>
                  </m:oMath>
                </a14:m>
                <a:r>
                  <a:rPr lang="en-US" dirty="0">
                    <a:latin typeface="Calibri" panose="020F0502020204030204" pitchFamily="34" charset="0"/>
                    <a:cs typeface="Calibri" panose="020F0502020204030204" pitchFamily="34" charset="0"/>
                  </a:rPr>
                  <a:t>=0)</a:t>
                </a:r>
              </a:p>
            </p:txBody>
          </p:sp>
        </mc:Choice>
        <mc:Fallback xmlns="">
          <p:sp>
            <p:nvSpPr>
              <p:cNvPr id="3" name="Content Placeholder 2">
                <a:extLst>
                  <a:ext uri="{FF2B5EF4-FFF2-40B4-BE49-F238E27FC236}">
                    <a16:creationId xmlns:a16="http://schemas.microsoft.com/office/drawing/2014/main" id="{F987BB8D-76BF-2775-C928-58CD73DF1C77}"/>
                  </a:ext>
                </a:extLst>
              </p:cNvPr>
              <p:cNvSpPr>
                <a:spLocks noGrp="1" noRot="1" noChangeAspect="1" noMove="1" noResize="1" noEditPoints="1" noAdjustHandles="1" noChangeArrowheads="1" noChangeShapeType="1" noTextEdit="1"/>
              </p:cNvSpPr>
              <p:nvPr>
                <p:ph sz="half" idx="1"/>
              </p:nvPr>
            </p:nvSpPr>
            <p:spPr>
              <a:xfrm>
                <a:off x="1500326" y="1714766"/>
                <a:ext cx="3790766" cy="389241"/>
              </a:xfrm>
              <a:blipFill>
                <a:blip r:embed="rId3"/>
                <a:stretch>
                  <a:fillRect l="-643" t="-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BAF3F79D-F5BA-4663-0380-99320085452B}"/>
                  </a:ext>
                </a:extLst>
              </p:cNvPr>
              <p:cNvSpPr txBox="1">
                <a:spLocks/>
              </p:cNvSpPr>
              <p:nvPr/>
            </p:nvSpPr>
            <p:spPr>
              <a:xfrm>
                <a:off x="7128515" y="1714766"/>
                <a:ext cx="3480047" cy="389241"/>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a:buFont typeface="Arial" panose="020B0604020202020204" pitchFamily="34" charset="0"/>
                  <a:buNone/>
                </a:pPr>
                <a:r>
                  <a:rPr lang="en-US" sz="1500" dirty="0">
                    <a:latin typeface="Calibri" panose="020F0502020204030204" pitchFamily="34" charset="0"/>
                    <a:cs typeface="Calibri" panose="020F0502020204030204" pitchFamily="34" charset="0"/>
                  </a:rPr>
                  <a:t>Outside Temperature Response(</a:t>
                </a:r>
                <a14:m>
                  <m:oMath xmlns:m="http://schemas.openxmlformats.org/officeDocument/2006/math">
                    <m:r>
                      <m:rPr>
                        <m:nor/>
                      </m:rPr>
                      <a:rPr lang="el-GR" sz="1500" dirty="0" smtClean="0">
                        <a:latin typeface="Calibri" panose="020F0502020204030204" pitchFamily="34" charset="0"/>
                        <a:cs typeface="Calibri" panose="020F0502020204030204" pitchFamily="34" charset="0"/>
                      </a:rPr>
                      <m:t>ω</m:t>
                    </m:r>
                  </m:oMath>
                </a14:m>
                <a:r>
                  <a:rPr lang="en-US" sz="1500" dirty="0">
                    <a:latin typeface="Calibri" panose="020F0502020204030204" pitchFamily="34" charset="0"/>
                    <a:cs typeface="Calibri" panose="020F0502020204030204" pitchFamily="34" charset="0"/>
                  </a:rPr>
                  <a:t>=0.01)</a:t>
                </a:r>
              </a:p>
            </p:txBody>
          </p:sp>
        </mc:Choice>
        <mc:Fallback xmlns="">
          <p:sp>
            <p:nvSpPr>
              <p:cNvPr id="5" name="Content Placeholder 2">
                <a:extLst>
                  <a:ext uri="{FF2B5EF4-FFF2-40B4-BE49-F238E27FC236}">
                    <a16:creationId xmlns:a16="http://schemas.microsoft.com/office/drawing/2014/main" id="{BAF3F79D-F5BA-4663-0380-99320085452B}"/>
                  </a:ext>
                </a:extLst>
              </p:cNvPr>
              <p:cNvSpPr txBox="1">
                <a:spLocks noRot="1" noChangeAspect="1" noMove="1" noResize="1" noEditPoints="1" noAdjustHandles="1" noChangeArrowheads="1" noChangeShapeType="1" noTextEdit="1"/>
              </p:cNvSpPr>
              <p:nvPr/>
            </p:nvSpPr>
            <p:spPr>
              <a:xfrm>
                <a:off x="7128515" y="1714766"/>
                <a:ext cx="3480047" cy="389241"/>
              </a:xfrm>
              <a:prstGeom prst="rect">
                <a:avLst/>
              </a:prstGeom>
              <a:blipFill>
                <a:blip r:embed="rId4"/>
                <a:stretch>
                  <a:fillRect l="-701" t="-3125"/>
                </a:stretch>
              </a:blipFill>
            </p:spPr>
            <p:txBody>
              <a:bodyPr/>
              <a:lstStyle/>
              <a:p>
                <a:r>
                  <a:rPr lang="en-US">
                    <a:noFill/>
                  </a:rPr>
                  <a:t> </a:t>
                </a:r>
              </a:p>
            </p:txBody>
          </p:sp>
        </mc:Fallback>
      </mc:AlternateContent>
      <p:pic>
        <p:nvPicPr>
          <p:cNvPr id="7" name="Picture 6" descr="A picture containing chart&#10;&#10;Description automatically generated">
            <a:extLst>
              <a:ext uri="{FF2B5EF4-FFF2-40B4-BE49-F238E27FC236}">
                <a16:creationId xmlns:a16="http://schemas.microsoft.com/office/drawing/2014/main" id="{45F34C2F-63D4-3911-52B8-9CBE04357B3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59768" y="2096502"/>
            <a:ext cx="5217539" cy="3174161"/>
          </a:xfrm>
          <a:prstGeom prst="rect">
            <a:avLst/>
          </a:prstGeom>
        </p:spPr>
      </p:pic>
      <p:pic>
        <p:nvPicPr>
          <p:cNvPr id="9" name="Picture 8" descr="Chart, line chart, histogram&#10;&#10;Description automatically generated">
            <a:extLst>
              <a:ext uri="{FF2B5EF4-FFF2-40B4-BE49-F238E27FC236}">
                <a16:creationId xmlns:a16="http://schemas.microsoft.com/office/drawing/2014/main" id="{04A6B037-4B64-D8C7-E4B6-B8C851169A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8009" y="2096501"/>
            <a:ext cx="4275400" cy="3174161"/>
          </a:xfrm>
          <a:prstGeom prst="rect">
            <a:avLst/>
          </a:prstGeom>
        </p:spPr>
      </p:pic>
    </p:spTree>
    <p:extLst>
      <p:ext uri="{BB962C8B-B14F-4D97-AF65-F5344CB8AC3E}">
        <p14:creationId xmlns:p14="http://schemas.microsoft.com/office/powerpoint/2010/main" val="36502505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FC829-39D9-8BBE-8DD0-E18081A9578D}"/>
              </a:ext>
            </a:extLst>
          </p:cNvPr>
          <p:cNvSpPr>
            <a:spLocks noGrp="1"/>
          </p:cNvSpPr>
          <p:nvPr>
            <p:ph type="title"/>
          </p:nvPr>
        </p:nvSpPr>
        <p:spPr>
          <a:xfrm>
            <a:off x="1529395" y="236409"/>
            <a:ext cx="9168276" cy="1188720"/>
          </a:xfrm>
        </p:spPr>
        <p:txBody>
          <a:bodyPr/>
          <a:lstStyle/>
          <a:p>
            <a:r>
              <a:rPr lang="en-US" dirty="0">
                <a:latin typeface="Calibri" panose="020F0502020204030204" pitchFamily="34" charset="0"/>
                <a:cs typeface="Calibri" panose="020F0502020204030204" pitchFamily="34" charset="0"/>
              </a:rPr>
              <a:t>References</a:t>
            </a:r>
          </a:p>
        </p:txBody>
      </p:sp>
      <p:sp>
        <p:nvSpPr>
          <p:cNvPr id="3" name="Content Placeholder 2">
            <a:extLst>
              <a:ext uri="{FF2B5EF4-FFF2-40B4-BE49-F238E27FC236}">
                <a16:creationId xmlns:a16="http://schemas.microsoft.com/office/drawing/2014/main" id="{BFA56EAB-D38C-4991-577F-93D11201AAE9}"/>
              </a:ext>
            </a:extLst>
          </p:cNvPr>
          <p:cNvSpPr>
            <a:spLocks noGrp="1"/>
          </p:cNvSpPr>
          <p:nvPr>
            <p:ph idx="1"/>
          </p:nvPr>
        </p:nvSpPr>
        <p:spPr>
          <a:xfrm>
            <a:off x="1529395" y="1594172"/>
            <a:ext cx="9168276" cy="3101983"/>
          </a:xfrm>
        </p:spPr>
        <p:txBody>
          <a:bodyPr>
            <a:normAutofit/>
          </a:bodyPr>
          <a:lstStyle/>
          <a:p>
            <a:pPr marL="0" indent="0" algn="l">
              <a:buNone/>
            </a:pPr>
            <a:r>
              <a:rPr lang="en-US" sz="1000" b="0" i="0" u="none" strike="noStrike" baseline="0" dirty="0">
                <a:latin typeface="Calibri" panose="020F0502020204030204" pitchFamily="34" charset="0"/>
                <a:cs typeface="Calibri" panose="020F0502020204030204" pitchFamily="34" charset="0"/>
              </a:rPr>
              <a:t>[1]	G. </a:t>
            </a:r>
            <a:r>
              <a:rPr lang="en-US" sz="1000" b="0" i="0" u="none" strike="noStrike" baseline="0" dirty="0" err="1">
                <a:latin typeface="Calibri" panose="020F0502020204030204" pitchFamily="34" charset="0"/>
                <a:cs typeface="Calibri" panose="020F0502020204030204" pitchFamily="34" charset="0"/>
              </a:rPr>
              <a:t>Cevallos</a:t>
            </a:r>
            <a:r>
              <a:rPr lang="en-US" sz="1000" b="0" i="0" u="none" strike="noStrike" baseline="0" dirty="0">
                <a:latin typeface="Calibri" panose="020F0502020204030204" pitchFamily="34" charset="0"/>
                <a:cs typeface="Calibri" panose="020F0502020204030204" pitchFamily="34" charset="0"/>
              </a:rPr>
              <a:t>, J. Pinzon, and O. Camacho, “A microclimate greenhouse 	multivariable control: A guide to use hardware in the Loop Simulation,” </a:t>
            </a:r>
            <a:r>
              <a:rPr lang="en-US" sz="1000" b="0" i="1" u="none" strike="noStrike" baseline="0" dirty="0">
                <a:latin typeface="Calibri" panose="020F0502020204030204" pitchFamily="34" charset="0"/>
                <a:cs typeface="Calibri" panose="020F0502020204030204" pitchFamily="34" charset="0"/>
              </a:rPr>
              <a:t>2022 IEEE 	International Conference on Automation/XXV Congress of the Chilean Association of Automatic Control (ICA-ACCA)</a:t>
            </a:r>
            <a:r>
              <a:rPr lang="en-US" sz="1000" b="0" i="0" u="none" strike="noStrike" baseline="0" dirty="0">
                <a:latin typeface="Calibri" panose="020F0502020204030204" pitchFamily="34" charset="0"/>
                <a:cs typeface="Calibri" panose="020F0502020204030204" pitchFamily="34" charset="0"/>
              </a:rPr>
              <a:t>, 2022.</a:t>
            </a:r>
          </a:p>
          <a:p>
            <a:pPr marL="0" indent="0" algn="l">
              <a:buNone/>
            </a:pPr>
            <a:r>
              <a:rPr lang="en-US" sz="1000" b="0" i="0" u="none" strike="noStrike" baseline="0" dirty="0">
                <a:latin typeface="Calibri" panose="020F0502020204030204" pitchFamily="34" charset="0"/>
                <a:cs typeface="Calibri" panose="020F0502020204030204" pitchFamily="34" charset="0"/>
              </a:rPr>
              <a:t>[2]	</a:t>
            </a:r>
            <a:r>
              <a:rPr lang="en-US" sz="1000" b="0" i="1" u="none" strike="noStrike" baseline="0" dirty="0">
                <a:latin typeface="Calibri" panose="020F0502020204030204" pitchFamily="34" charset="0"/>
                <a:cs typeface="Calibri" panose="020F0502020204030204" pitchFamily="34" charset="0"/>
              </a:rPr>
              <a:t>Energy Producing Greenhouse: Organic Photovoltaics Integrated Greenhouse.</a:t>
            </a:r>
            <a:r>
              <a:rPr lang="en-US" sz="1000" i="1" dirty="0">
                <a:latin typeface="Calibri" panose="020F0502020204030204" pitchFamily="34" charset="0"/>
                <a:cs typeface="Calibri" panose="020F0502020204030204" pitchFamily="34" charset="0"/>
              </a:rPr>
              <a:t> </a:t>
            </a:r>
            <a:r>
              <a:rPr lang="en-US" sz="1000" dirty="0">
                <a:latin typeface="Calibri" panose="020F0502020204030204" pitchFamily="34" charset="0"/>
                <a:cs typeface="Calibri" panose="020F0502020204030204" pitchFamily="34" charset="0"/>
              </a:rPr>
              <a:t>2023.</a:t>
            </a:r>
            <a:endParaRPr lang="en-US" sz="1000" b="0" u="none" strike="noStrike" baseline="0" dirty="0">
              <a:latin typeface="Calibri" panose="020F0502020204030204" pitchFamily="34" charset="0"/>
              <a:cs typeface="Calibri" panose="020F0502020204030204" pitchFamily="34" charset="0"/>
            </a:endParaRPr>
          </a:p>
          <a:p>
            <a:pPr marL="0" indent="0">
              <a:buNone/>
            </a:pPr>
            <a:r>
              <a:rPr lang="en-US" sz="1000" dirty="0">
                <a:latin typeface="Calibri" panose="020F0502020204030204" pitchFamily="34" charset="0"/>
                <a:cs typeface="Calibri" panose="020F0502020204030204" pitchFamily="34" charset="0"/>
              </a:rPr>
              <a:t>[3]	S. Trimble. </a:t>
            </a:r>
            <a:r>
              <a:rPr lang="en-US" sz="1000" i="1" dirty="0">
                <a:latin typeface="Calibri" panose="020F0502020204030204" pitchFamily="34" charset="0"/>
                <a:cs typeface="Calibri" panose="020F0502020204030204" pitchFamily="34" charset="0"/>
              </a:rPr>
              <a:t>Transpiration in Plants: Its Importance and Applications.</a:t>
            </a:r>
            <a:r>
              <a:rPr lang="en-US" sz="1000" dirty="0">
                <a:latin typeface="Calibri" panose="020F0502020204030204" pitchFamily="34" charset="0"/>
                <a:cs typeface="Calibri" panose="020F0502020204030204" pitchFamily="34" charset="0"/>
              </a:rPr>
              <a:t> 2022.</a:t>
            </a:r>
            <a:endParaRPr lang="en-US" sz="1000" i="1" dirty="0">
              <a:latin typeface="Calibri" panose="020F0502020204030204" pitchFamily="34" charset="0"/>
              <a:cs typeface="Calibri" panose="020F0502020204030204" pitchFamily="34" charset="0"/>
            </a:endParaRPr>
          </a:p>
          <a:p>
            <a:pPr marL="0" indent="0">
              <a:buNone/>
            </a:pPr>
            <a:r>
              <a:rPr lang="en-US" sz="1000" dirty="0">
                <a:latin typeface="Calibri" panose="020F0502020204030204" pitchFamily="34" charset="0"/>
                <a:cs typeface="Calibri" panose="020F0502020204030204" pitchFamily="34" charset="0"/>
              </a:rPr>
              <a:t>[4]	</a:t>
            </a:r>
            <a:r>
              <a:rPr lang="en-US" sz="1000" i="1" dirty="0">
                <a:effectLst/>
                <a:latin typeface="Calibri" panose="020F0502020204030204" pitchFamily="34" charset="0"/>
                <a:cs typeface="Calibri" panose="020F0502020204030204" pitchFamily="34" charset="0"/>
              </a:rPr>
              <a:t>Environmental Control Systems</a:t>
            </a:r>
            <a:r>
              <a:rPr lang="en-US" sz="1000" dirty="0">
                <a:effectLst/>
                <a:latin typeface="Calibri" panose="020F0502020204030204" pitchFamily="34" charset="0"/>
                <a:cs typeface="Calibri" panose="020F0502020204030204" pitchFamily="34" charset="0"/>
              </a:rPr>
              <a:t>. [Online]. Available: 	https://cals.arizona.edu/hydroponictomatoes/system.htm. [Accessed: 30-Mar-2023]. </a:t>
            </a:r>
          </a:p>
          <a:p>
            <a:pPr marL="0" indent="0">
              <a:buNone/>
            </a:pPr>
            <a:r>
              <a:rPr lang="en-US" sz="1000" dirty="0">
                <a:latin typeface="Calibri" panose="020F0502020204030204" pitchFamily="34" charset="0"/>
                <a:cs typeface="Calibri" panose="020F0502020204030204" pitchFamily="34" charset="0"/>
              </a:rPr>
              <a:t>[5] 	S. J. Lilly, “Chapter 11: Plant Health Care,” in Arborists' Certification Study Guide, P. </a:t>
            </a:r>
            <a:r>
              <a:rPr lang="en-US" sz="1000" dirty="0" err="1">
                <a:latin typeface="Calibri" panose="020F0502020204030204" pitchFamily="34" charset="0"/>
                <a:cs typeface="Calibri" panose="020F0502020204030204" pitchFamily="34" charset="0"/>
              </a:rPr>
              <a:t>Currid</a:t>
            </a:r>
            <a:r>
              <a:rPr lang="en-US" sz="1000" dirty="0">
                <a:latin typeface="Calibri" panose="020F0502020204030204" pitchFamily="34" charset="0"/>
                <a:cs typeface="Calibri" panose="020F0502020204030204" pitchFamily="34" charset="0"/>
              </a:rPr>
              <a:t>, Ed. Atlanta, GA: International Society of Arboriculture, 2010, p. 	180. </a:t>
            </a:r>
          </a:p>
          <a:p>
            <a:pPr marL="0" indent="0">
              <a:buNone/>
            </a:pPr>
            <a:r>
              <a:rPr lang="en-US" sz="1000" dirty="0">
                <a:latin typeface="Calibri" panose="020F0502020204030204" pitchFamily="34" charset="0"/>
                <a:cs typeface="Calibri" panose="020F0502020204030204" pitchFamily="34" charset="0"/>
              </a:rPr>
              <a:t>[6]	</a:t>
            </a:r>
            <a:r>
              <a:rPr lang="en-US" sz="1000" dirty="0">
                <a:effectLst/>
                <a:latin typeface="Calibri" panose="020F0502020204030204" pitchFamily="34" charset="0"/>
                <a:cs typeface="Calibri" panose="020F0502020204030204" pitchFamily="34" charset="0"/>
              </a:rPr>
              <a:t>G. Acquaah, </a:t>
            </a:r>
            <a:r>
              <a:rPr lang="en-US" sz="1000" i="1" dirty="0">
                <a:effectLst/>
                <a:latin typeface="Calibri" panose="020F0502020204030204" pitchFamily="34" charset="0"/>
                <a:cs typeface="Calibri" panose="020F0502020204030204" pitchFamily="34" charset="0"/>
              </a:rPr>
              <a:t>Horticulture: Principles and Practices</a:t>
            </a:r>
            <a:r>
              <a:rPr lang="en-US" sz="1000" dirty="0">
                <a:effectLst/>
                <a:latin typeface="Calibri" panose="020F0502020204030204" pitchFamily="34" charset="0"/>
                <a:cs typeface="Calibri" panose="020F0502020204030204" pitchFamily="34" charset="0"/>
              </a:rPr>
              <a:t>. Upper Saddle River, NJ: Pearson Education, Inc., 2009. </a:t>
            </a:r>
          </a:p>
          <a:p>
            <a:pPr marL="0" indent="0">
              <a:buNone/>
            </a:pPr>
            <a:r>
              <a:rPr lang="en-US" sz="1000" dirty="0">
                <a:latin typeface="Calibri" panose="020F0502020204030204" pitchFamily="34" charset="0"/>
                <a:cs typeface="Calibri" panose="020F0502020204030204" pitchFamily="34" charset="0"/>
              </a:rPr>
              <a:t>[7]	S. </a:t>
            </a:r>
            <a:r>
              <a:rPr lang="en-US" sz="1000" dirty="0" err="1">
                <a:latin typeface="Calibri" panose="020F0502020204030204" pitchFamily="34" charset="0"/>
                <a:cs typeface="Calibri" panose="020F0502020204030204" pitchFamily="34" charset="0"/>
              </a:rPr>
              <a:t>Skogestad</a:t>
            </a:r>
            <a:r>
              <a:rPr lang="en-US" sz="1000" dirty="0">
                <a:latin typeface="Calibri" panose="020F0502020204030204" pitchFamily="34" charset="0"/>
                <a:cs typeface="Calibri" panose="020F0502020204030204" pitchFamily="34" charset="0"/>
              </a:rPr>
              <a:t> and I. Postlethwaite, Multivariable Feedback Control: Analysis and Design. Chichester: Wiley, 2005. </a:t>
            </a:r>
          </a:p>
          <a:p>
            <a:pPr marL="0" indent="0">
              <a:buNone/>
            </a:pPr>
            <a:r>
              <a:rPr lang="en-US" sz="1000" dirty="0">
                <a:effectLst/>
                <a:latin typeface="Calibri" panose="020F0502020204030204" pitchFamily="34" charset="0"/>
                <a:cs typeface="Calibri" panose="020F0502020204030204" pitchFamily="34" charset="0"/>
              </a:rPr>
              <a:t>[8]	“Continuous-Discrete Conversion Methods,” </a:t>
            </a:r>
            <a:r>
              <a:rPr lang="en-US" sz="1000" i="1" dirty="0">
                <a:effectLst/>
                <a:latin typeface="Calibri" panose="020F0502020204030204" pitchFamily="34" charset="0"/>
                <a:cs typeface="Calibri" panose="020F0502020204030204" pitchFamily="34" charset="0"/>
              </a:rPr>
              <a:t>Continuous-Discrete Conversion Methods - MATLAB &amp; Simulink</a:t>
            </a:r>
            <a:r>
              <a:rPr lang="en-US" sz="1000" dirty="0">
                <a:effectLst/>
                <a:latin typeface="Calibri" panose="020F0502020204030204" pitchFamily="34" charset="0"/>
                <a:cs typeface="Calibri" panose="020F0502020204030204" pitchFamily="34" charset="0"/>
              </a:rPr>
              <a:t>. [Online]. Available: 	https://www.mathworks.com/help/ident/ug/continuous-discrete-conversion-methods.html#bs78nig-8. [Accessed: 15-Apr-2023]. </a:t>
            </a:r>
          </a:p>
          <a:p>
            <a:pPr marL="0" indent="0">
              <a:buNone/>
            </a:pPr>
            <a:endParaRPr lang="en-US" sz="1000" dirty="0">
              <a:latin typeface="Calibri" panose="020F0502020204030204" pitchFamily="34" charset="0"/>
              <a:cs typeface="Calibri" panose="020F0502020204030204" pitchFamily="34" charset="0"/>
            </a:endParaRPr>
          </a:p>
          <a:p>
            <a:pPr marL="0" indent="0">
              <a:buNone/>
            </a:pPr>
            <a:endParaRPr lang="en-US" sz="1000" dirty="0">
              <a:latin typeface="Calibri" panose="020F0502020204030204" pitchFamily="34" charset="0"/>
              <a:cs typeface="Calibri" panose="020F0502020204030204" pitchFamily="34" charset="0"/>
            </a:endParaRPr>
          </a:p>
          <a:p>
            <a:pPr marL="0" indent="0">
              <a:buNone/>
            </a:pPr>
            <a:endParaRPr lang="en-US" sz="1000" dirty="0">
              <a:latin typeface="Calibri" panose="020F0502020204030204" pitchFamily="34" charset="0"/>
              <a:cs typeface="Calibri" panose="020F0502020204030204" pitchFamily="34" charset="0"/>
            </a:endParaRPr>
          </a:p>
          <a:p>
            <a:pPr marL="0" indent="0">
              <a:buNone/>
            </a:pPr>
            <a:endParaRPr lang="en-US" sz="1000" dirty="0">
              <a:latin typeface="Times New Roman" panose="02020603050405020304" pitchFamily="18" charset="0"/>
              <a:cs typeface="Times New Roman" panose="02020603050405020304" pitchFamily="18" charset="0"/>
            </a:endParaRPr>
          </a:p>
          <a:p>
            <a:pPr marL="0" indent="0">
              <a:buNone/>
            </a:pPr>
            <a:endParaRPr lang="en-US" sz="1000" dirty="0">
              <a:effectLst/>
              <a:latin typeface="Times New Roman" panose="02020603050405020304" pitchFamily="18" charset="0"/>
              <a:cs typeface="Times New Roman" panose="02020603050405020304" pitchFamily="18" charset="0"/>
            </a:endParaRPr>
          </a:p>
          <a:p>
            <a:pPr marL="0" indent="0">
              <a:buNone/>
            </a:pPr>
            <a:endParaRPr lang="en-US" dirty="0">
              <a:effectLst/>
              <a:latin typeface="Times New Roman" panose="02020603050405020304" pitchFamily="18" charset="0"/>
              <a:cs typeface="Times New Roman" panose="02020603050405020304" pitchFamily="18" charset="0"/>
            </a:endParaRPr>
          </a:p>
          <a:p>
            <a:pPr marL="0" indent="0" algn="l">
              <a:buNone/>
            </a:pPr>
            <a:endParaRPr lang="en-US" dirty="0"/>
          </a:p>
        </p:txBody>
      </p:sp>
    </p:spTree>
    <p:extLst>
      <p:ext uri="{BB962C8B-B14F-4D97-AF65-F5344CB8AC3E}">
        <p14:creationId xmlns:p14="http://schemas.microsoft.com/office/powerpoint/2010/main" val="3534004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23032-6463-C509-3242-5D8DFAC63078}"/>
              </a:ext>
            </a:extLst>
          </p:cNvPr>
          <p:cNvSpPr>
            <a:spLocks noGrp="1"/>
          </p:cNvSpPr>
          <p:nvPr>
            <p:ph type="title"/>
          </p:nvPr>
        </p:nvSpPr>
        <p:spPr>
          <a:xfrm>
            <a:off x="1514476" y="212079"/>
            <a:ext cx="9163048" cy="1213580"/>
          </a:xfrm>
        </p:spPr>
        <p:txBody>
          <a:bodyPr/>
          <a:lstStyle/>
          <a:p>
            <a:r>
              <a:rPr lang="en-US" dirty="0">
                <a:latin typeface="Calibri" panose="020F0502020204030204" pitchFamily="34" charset="0"/>
                <a:cs typeface="Calibri" panose="020F0502020204030204" pitchFamily="34" charset="0"/>
              </a:rPr>
              <a:t>Background Information</a:t>
            </a:r>
          </a:p>
        </p:txBody>
      </p:sp>
      <p:sp>
        <p:nvSpPr>
          <p:cNvPr id="3" name="Content Placeholder 2">
            <a:extLst>
              <a:ext uri="{FF2B5EF4-FFF2-40B4-BE49-F238E27FC236}">
                <a16:creationId xmlns:a16="http://schemas.microsoft.com/office/drawing/2014/main" id="{E4C0637B-E7F9-18E4-AD82-ABE26487F38C}"/>
              </a:ext>
            </a:extLst>
          </p:cNvPr>
          <p:cNvSpPr>
            <a:spLocks noGrp="1"/>
          </p:cNvSpPr>
          <p:nvPr>
            <p:ph sz="half" idx="1"/>
          </p:nvPr>
        </p:nvSpPr>
        <p:spPr>
          <a:xfrm>
            <a:off x="1514476" y="1737408"/>
            <a:ext cx="4339210" cy="4305300"/>
          </a:xfrm>
        </p:spPr>
        <p:txBody>
          <a:bodyPr>
            <a:normAutofit/>
          </a:bodyPr>
          <a:lstStyle/>
          <a:p>
            <a:pPr marL="0" indent="0">
              <a:buNone/>
            </a:pPr>
            <a:r>
              <a:rPr lang="en-US" dirty="0">
                <a:latin typeface="Calibri" panose="020F0502020204030204" pitchFamily="34" charset="0"/>
                <a:cs typeface="Calibri" panose="020F0502020204030204" pitchFamily="34" charset="0"/>
              </a:rPr>
              <a:t>How does </a:t>
            </a:r>
            <a:r>
              <a:rPr lang="en-US" b="1" u="sng" dirty="0">
                <a:latin typeface="Calibri" panose="020F0502020204030204" pitchFamily="34" charset="0"/>
                <a:cs typeface="Calibri" panose="020F0502020204030204" pitchFamily="34" charset="0"/>
              </a:rPr>
              <a:t>Temperature</a:t>
            </a:r>
            <a:r>
              <a:rPr lang="en-US" dirty="0">
                <a:latin typeface="Calibri" panose="020F0502020204030204" pitchFamily="34" charset="0"/>
                <a:cs typeface="Calibri" panose="020F0502020204030204" pitchFamily="34" charset="0"/>
              </a:rPr>
              <a:t> affect plants? [4]</a:t>
            </a:r>
          </a:p>
          <a:p>
            <a:r>
              <a:rPr lang="en-US" dirty="0">
                <a:latin typeface="Calibri" panose="020F0502020204030204" pitchFamily="34" charset="0"/>
                <a:cs typeface="Calibri" panose="020F0502020204030204" pitchFamily="34" charset="0"/>
              </a:rPr>
              <a:t>Plant vigor</a:t>
            </a:r>
          </a:p>
          <a:p>
            <a:r>
              <a:rPr lang="en-US" dirty="0">
                <a:latin typeface="Calibri" panose="020F0502020204030204" pitchFamily="34" charset="0"/>
                <a:cs typeface="Calibri" panose="020F0502020204030204" pitchFamily="34" charset="0"/>
              </a:rPr>
              <a:t>Leaf size</a:t>
            </a:r>
          </a:p>
          <a:p>
            <a:r>
              <a:rPr lang="en-US" dirty="0">
                <a:latin typeface="Calibri" panose="020F0502020204030204" pitchFamily="34" charset="0"/>
                <a:cs typeface="Calibri" panose="020F0502020204030204" pitchFamily="34" charset="0"/>
              </a:rPr>
              <a:t>Leaf expansion rate</a:t>
            </a:r>
          </a:p>
          <a:p>
            <a:r>
              <a:rPr lang="en-US" dirty="0">
                <a:latin typeface="Calibri" panose="020F0502020204030204" pitchFamily="34" charset="0"/>
                <a:cs typeface="Calibri" panose="020F0502020204030204" pitchFamily="34" charset="0"/>
              </a:rPr>
              <a:t>Time to fruit development</a:t>
            </a:r>
          </a:p>
          <a:p>
            <a:pPr marL="0" indent="0">
              <a:buNone/>
            </a:pPr>
            <a:r>
              <a:rPr lang="en-US" dirty="0">
                <a:latin typeface="Calibri" panose="020F0502020204030204" pitchFamily="34" charset="0"/>
                <a:cs typeface="Calibri" panose="020F0502020204030204" pitchFamily="34" charset="0"/>
              </a:rPr>
              <a:t>How does </a:t>
            </a:r>
            <a:r>
              <a:rPr lang="en-US" b="1" u="sng" dirty="0">
                <a:latin typeface="Calibri" panose="020F0502020204030204" pitchFamily="34" charset="0"/>
                <a:cs typeface="Calibri" panose="020F0502020204030204" pitchFamily="34" charset="0"/>
              </a:rPr>
              <a:t>Humidity</a:t>
            </a:r>
            <a:r>
              <a:rPr lang="en-US" dirty="0">
                <a:latin typeface="Calibri" panose="020F0502020204030204" pitchFamily="34" charset="0"/>
                <a:cs typeface="Calibri" panose="020F0502020204030204" pitchFamily="34" charset="0"/>
              </a:rPr>
              <a:t> affect plants? [4]</a:t>
            </a:r>
          </a:p>
          <a:p>
            <a:r>
              <a:rPr lang="en-US" dirty="0">
                <a:latin typeface="Calibri" panose="020F0502020204030204" pitchFamily="34" charset="0"/>
                <a:cs typeface="Calibri" panose="020F0502020204030204" pitchFamily="34" charset="0"/>
              </a:rPr>
              <a:t>Transpiration</a:t>
            </a:r>
          </a:p>
          <a:p>
            <a:pPr lvl="1"/>
            <a:r>
              <a:rPr lang="en-US" dirty="0">
                <a:latin typeface="Calibri" panose="020F0502020204030204" pitchFamily="34" charset="0"/>
                <a:cs typeface="Calibri" panose="020F0502020204030204" pitchFamily="34" charset="0"/>
              </a:rPr>
              <a:t>Calcium uptake</a:t>
            </a:r>
          </a:p>
          <a:p>
            <a:pPr lvl="1"/>
            <a:r>
              <a:rPr lang="en-US" dirty="0">
                <a:latin typeface="Calibri" panose="020F0502020204030204" pitchFamily="34" charset="0"/>
                <a:cs typeface="Calibri" panose="020F0502020204030204" pitchFamily="34" charset="0"/>
              </a:rPr>
              <a:t>Hormonal Distribution</a:t>
            </a:r>
          </a:p>
          <a:p>
            <a:pPr marL="0" indent="0">
              <a:buNone/>
            </a:pPr>
            <a:endParaRPr lang="en-US" dirty="0"/>
          </a:p>
          <a:p>
            <a:endParaRPr lang="en-US" dirty="0"/>
          </a:p>
          <a:p>
            <a:pPr marL="0" indent="0">
              <a:buNone/>
            </a:pPr>
            <a:endParaRPr lang="en-US" dirty="0"/>
          </a:p>
          <a:p>
            <a:endParaRPr lang="en-US" dirty="0"/>
          </a:p>
        </p:txBody>
      </p:sp>
      <p:pic>
        <p:nvPicPr>
          <p:cNvPr id="6" name="Content Placeholder 5" descr="Diagram&#10;&#10;Description automatically generated">
            <a:extLst>
              <a:ext uri="{FF2B5EF4-FFF2-40B4-BE49-F238E27FC236}">
                <a16:creationId xmlns:a16="http://schemas.microsoft.com/office/drawing/2014/main" id="{834A2AE7-F2D2-1A98-883C-39C7513A0D6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53686" y="2207323"/>
            <a:ext cx="4823838" cy="3365469"/>
          </a:xfrm>
        </p:spPr>
      </p:pic>
      <p:sp>
        <p:nvSpPr>
          <p:cNvPr id="7" name="TextBox 6">
            <a:extLst>
              <a:ext uri="{FF2B5EF4-FFF2-40B4-BE49-F238E27FC236}">
                <a16:creationId xmlns:a16="http://schemas.microsoft.com/office/drawing/2014/main" id="{F2EB75E9-5DDD-0EB2-A438-8F31C3A0A55B}"/>
              </a:ext>
            </a:extLst>
          </p:cNvPr>
          <p:cNvSpPr txBox="1"/>
          <p:nvPr/>
        </p:nvSpPr>
        <p:spPr>
          <a:xfrm>
            <a:off x="5853686" y="5638320"/>
            <a:ext cx="4823838" cy="246221"/>
          </a:xfrm>
          <a:prstGeom prst="rect">
            <a:avLst/>
          </a:prstGeom>
          <a:noFill/>
        </p:spPr>
        <p:txBody>
          <a:bodyPr wrap="square" rtlCol="0">
            <a:spAutoFit/>
          </a:bodyPr>
          <a:lstStyle/>
          <a:p>
            <a:pPr algn="ctr"/>
            <a:r>
              <a:rPr lang="en-US" sz="1000" dirty="0">
                <a:latin typeface="Calibri" panose="020F0502020204030204" pitchFamily="34" charset="0"/>
                <a:cs typeface="Calibri" panose="020F0502020204030204" pitchFamily="34" charset="0"/>
              </a:rPr>
              <a:t>Diagram of plant transpiration process [3]</a:t>
            </a:r>
          </a:p>
        </p:txBody>
      </p:sp>
    </p:spTree>
    <p:extLst>
      <p:ext uri="{BB962C8B-B14F-4D97-AF65-F5344CB8AC3E}">
        <p14:creationId xmlns:p14="http://schemas.microsoft.com/office/powerpoint/2010/main" val="2389576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0F538-8BDA-6BB3-F658-FCCB211BA2D1}"/>
              </a:ext>
            </a:extLst>
          </p:cNvPr>
          <p:cNvSpPr>
            <a:spLocks noGrp="1"/>
          </p:cNvSpPr>
          <p:nvPr>
            <p:ph type="title"/>
          </p:nvPr>
        </p:nvSpPr>
        <p:spPr>
          <a:xfrm>
            <a:off x="1529395" y="217917"/>
            <a:ext cx="9144000" cy="1188720"/>
          </a:xfrm>
        </p:spPr>
        <p:txBody>
          <a:bodyPr/>
          <a:lstStyle/>
          <a:p>
            <a:r>
              <a:rPr lang="en-US" dirty="0">
                <a:latin typeface="Calibri" panose="020F0502020204030204" pitchFamily="34" charset="0"/>
                <a:cs typeface="Calibri" panose="020F0502020204030204" pitchFamily="34" charset="0"/>
              </a:rPr>
              <a:t>Temperature/humidity ranges for Plants</a:t>
            </a:r>
          </a:p>
        </p:txBody>
      </p:sp>
      <p:sp>
        <p:nvSpPr>
          <p:cNvPr id="5" name="Content Placeholder 4">
            <a:extLst>
              <a:ext uri="{FF2B5EF4-FFF2-40B4-BE49-F238E27FC236}">
                <a16:creationId xmlns:a16="http://schemas.microsoft.com/office/drawing/2014/main" id="{90A33BB1-AB56-4349-3627-A2F298C9A83F}"/>
              </a:ext>
            </a:extLst>
          </p:cNvPr>
          <p:cNvSpPr>
            <a:spLocks noGrp="1"/>
          </p:cNvSpPr>
          <p:nvPr>
            <p:ph idx="1"/>
          </p:nvPr>
        </p:nvSpPr>
        <p:spPr>
          <a:xfrm>
            <a:off x="1529395" y="1657350"/>
            <a:ext cx="4358452" cy="2676525"/>
          </a:xfrm>
        </p:spPr>
        <p:txBody>
          <a:bodyPr/>
          <a:lstStyle/>
          <a:p>
            <a:pPr marL="0" indent="0">
              <a:buNone/>
            </a:pPr>
            <a:r>
              <a:rPr lang="en-US" dirty="0">
                <a:latin typeface="Calibri" panose="020F0502020204030204" pitchFamily="34" charset="0"/>
                <a:cs typeface="Calibri" panose="020F0502020204030204" pitchFamily="34" charset="0"/>
              </a:rPr>
              <a:t>Rule of thumb for most horticultural crops [4]:</a:t>
            </a:r>
          </a:p>
          <a:p>
            <a:r>
              <a:rPr lang="en-US" dirty="0">
                <a:latin typeface="Calibri" panose="020F0502020204030204" pitchFamily="34" charset="0"/>
                <a:cs typeface="Calibri" panose="020F0502020204030204" pitchFamily="34" charset="0"/>
              </a:rPr>
              <a:t>Temperature ranging from 70 °F - 79°F (21°C - 26°C) during the day, with temperatures ~10°F (5.5°C) lower at night.</a:t>
            </a:r>
          </a:p>
          <a:p>
            <a:r>
              <a:rPr lang="en-US" dirty="0">
                <a:latin typeface="Calibri" panose="020F0502020204030204" pitchFamily="34" charset="0"/>
                <a:cs typeface="Calibri" panose="020F0502020204030204" pitchFamily="34" charset="0"/>
              </a:rPr>
              <a:t>Relative humidity between 55% and 95% </a:t>
            </a:r>
          </a:p>
          <a:p>
            <a:endParaRPr lang="en-US" dirty="0"/>
          </a:p>
        </p:txBody>
      </p:sp>
      <p:graphicFrame>
        <p:nvGraphicFramePr>
          <p:cNvPr id="7" name="Table 6">
            <a:extLst>
              <a:ext uri="{FF2B5EF4-FFF2-40B4-BE49-F238E27FC236}">
                <a16:creationId xmlns:a16="http://schemas.microsoft.com/office/drawing/2014/main" id="{CF50A40A-19F6-2DF9-A512-5219086095A6}"/>
              </a:ext>
            </a:extLst>
          </p:cNvPr>
          <p:cNvGraphicFramePr>
            <a:graphicFrameLocks noGrp="1"/>
          </p:cNvGraphicFramePr>
          <p:nvPr>
            <p:extLst>
              <p:ext uri="{D42A27DB-BD31-4B8C-83A1-F6EECF244321}">
                <p14:modId xmlns:p14="http://schemas.microsoft.com/office/powerpoint/2010/main" val="1436162396"/>
              </p:ext>
            </p:extLst>
          </p:nvPr>
        </p:nvGraphicFramePr>
        <p:xfrm>
          <a:off x="2635250" y="5148407"/>
          <a:ext cx="6426200" cy="1352550"/>
        </p:xfrm>
        <a:graphic>
          <a:graphicData uri="http://schemas.openxmlformats.org/drawingml/2006/table">
            <a:tbl>
              <a:tblPr>
                <a:tableStyleId>{5C22544A-7EE6-4342-B048-85BDC9FD1C3A}</a:tableStyleId>
              </a:tblPr>
              <a:tblGrid>
                <a:gridCol w="1547870">
                  <a:extLst>
                    <a:ext uri="{9D8B030D-6E8A-4147-A177-3AD203B41FA5}">
                      <a16:colId xmlns:a16="http://schemas.microsoft.com/office/drawing/2014/main" val="131961501"/>
                    </a:ext>
                  </a:extLst>
                </a:gridCol>
                <a:gridCol w="1589105">
                  <a:extLst>
                    <a:ext uri="{9D8B030D-6E8A-4147-A177-3AD203B41FA5}">
                      <a16:colId xmlns:a16="http://schemas.microsoft.com/office/drawing/2014/main" val="2660261977"/>
                    </a:ext>
                  </a:extLst>
                </a:gridCol>
                <a:gridCol w="1589105">
                  <a:extLst>
                    <a:ext uri="{9D8B030D-6E8A-4147-A177-3AD203B41FA5}">
                      <a16:colId xmlns:a16="http://schemas.microsoft.com/office/drawing/2014/main" val="3972709225"/>
                    </a:ext>
                  </a:extLst>
                </a:gridCol>
                <a:gridCol w="1700120">
                  <a:extLst>
                    <a:ext uri="{9D8B030D-6E8A-4147-A177-3AD203B41FA5}">
                      <a16:colId xmlns:a16="http://schemas.microsoft.com/office/drawing/2014/main" val="1720201224"/>
                    </a:ext>
                  </a:extLst>
                </a:gridCol>
              </a:tblGrid>
              <a:tr h="200025">
                <a:tc>
                  <a:txBody>
                    <a:bodyPr/>
                    <a:lstStyle/>
                    <a:p>
                      <a:pPr algn="ctr" fontAlgn="b"/>
                      <a:r>
                        <a:rPr lang="en-US" sz="1100" u="none" strike="noStrike" dirty="0">
                          <a:effectLst/>
                        </a:rPr>
                        <a:t>Plant</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Ideal Temperature °F</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Ideal Temperature °C</a:t>
                      </a:r>
                      <a:endParaRPr lang="en-US" sz="1100" b="1"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Ideal Relative Humidity</a:t>
                      </a:r>
                      <a:endParaRPr lang="en-US" sz="11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40376539"/>
                  </a:ext>
                </a:extLst>
              </a:tr>
              <a:tr h="190500">
                <a:tc>
                  <a:txBody>
                    <a:bodyPr/>
                    <a:lstStyle/>
                    <a:p>
                      <a:pPr algn="ctr" fontAlgn="b"/>
                      <a:r>
                        <a:rPr lang="en-US" sz="1100" u="none" strike="noStrike">
                          <a:effectLst/>
                        </a:rPr>
                        <a:t>Monstera Deliciosa</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65 - 90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18.33 - 32.22</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60% - 80%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81708575"/>
                  </a:ext>
                </a:extLst>
              </a:tr>
              <a:tr h="190500">
                <a:tc>
                  <a:txBody>
                    <a:bodyPr/>
                    <a:lstStyle/>
                    <a:p>
                      <a:pPr algn="ctr" fontAlgn="b"/>
                      <a:r>
                        <a:rPr lang="en-US" sz="1100" u="none" strike="noStrike">
                          <a:effectLst/>
                        </a:rPr>
                        <a:t>Golden Pothos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65 - 85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18.33 - 29.44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50% - 70%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410684051"/>
                  </a:ext>
                </a:extLst>
              </a:tr>
              <a:tr h="190500">
                <a:tc>
                  <a:txBody>
                    <a:bodyPr/>
                    <a:lstStyle/>
                    <a:p>
                      <a:pPr algn="ctr" fontAlgn="b"/>
                      <a:r>
                        <a:rPr lang="en-US" sz="1100" u="none" strike="noStrike">
                          <a:effectLst/>
                        </a:rPr>
                        <a:t>Syngonium Wendlandii</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59 - 86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15 - 30</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60% - 80%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6801786"/>
                  </a:ext>
                </a:extLst>
              </a:tr>
              <a:tr h="190500">
                <a:tc>
                  <a:txBody>
                    <a:bodyPr/>
                    <a:lstStyle/>
                    <a:p>
                      <a:pPr algn="ctr" fontAlgn="b"/>
                      <a:r>
                        <a:rPr lang="en-US" sz="1100" u="none" strike="noStrike">
                          <a:effectLst/>
                        </a:rPr>
                        <a:t>Poblano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70 - 85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21 - 29.44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 - 80%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44748605"/>
                  </a:ext>
                </a:extLst>
              </a:tr>
              <a:tr h="190500">
                <a:tc>
                  <a:txBody>
                    <a:bodyPr/>
                    <a:lstStyle/>
                    <a:p>
                      <a:pPr algn="ctr" fontAlgn="b"/>
                      <a:r>
                        <a:rPr lang="en-US" sz="1100" u="none" strike="noStrike">
                          <a:effectLst/>
                        </a:rPr>
                        <a:t>Serrano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71 - 85</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22 - 29.44</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 - 80%</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60853580"/>
                  </a:ext>
                </a:extLst>
              </a:tr>
              <a:tr h="200025">
                <a:tc>
                  <a:txBody>
                    <a:bodyPr/>
                    <a:lstStyle/>
                    <a:p>
                      <a:pPr algn="ctr" fontAlgn="b"/>
                      <a:r>
                        <a:rPr lang="en-US" sz="1100" u="none" strike="noStrike">
                          <a:effectLst/>
                        </a:rPr>
                        <a:t>Tomato</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70 - 79</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a:effectLst/>
                        </a:rPr>
                        <a:t>21 - 26</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b"/>
                      <a:r>
                        <a:rPr lang="en-US" sz="1100" u="none" strike="noStrike" dirty="0">
                          <a:effectLst/>
                        </a:rPr>
                        <a:t>80% - 90%</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4572395"/>
                  </a:ext>
                </a:extLst>
              </a:tr>
            </a:tbl>
          </a:graphicData>
        </a:graphic>
      </p:graphicFrame>
      <p:pic>
        <p:nvPicPr>
          <p:cNvPr id="9" name="Picture 8" descr="A picture containing plant, outdoor, tree, green&#10;&#10;Description automatically generated">
            <a:extLst>
              <a:ext uri="{FF2B5EF4-FFF2-40B4-BE49-F238E27FC236}">
                <a16:creationId xmlns:a16="http://schemas.microsoft.com/office/drawing/2014/main" id="{41DF95A3-D317-7C5C-A23D-9D85290B1E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4155" y="1554011"/>
            <a:ext cx="3236214" cy="2989631"/>
          </a:xfrm>
          <a:prstGeom prst="rect">
            <a:avLst/>
          </a:prstGeom>
        </p:spPr>
      </p:pic>
      <p:sp>
        <p:nvSpPr>
          <p:cNvPr id="10" name="TextBox 9">
            <a:extLst>
              <a:ext uri="{FF2B5EF4-FFF2-40B4-BE49-F238E27FC236}">
                <a16:creationId xmlns:a16="http://schemas.microsoft.com/office/drawing/2014/main" id="{C6CB1CFB-DFEC-A7DA-74A9-8AE77C9787C7}"/>
              </a:ext>
            </a:extLst>
          </p:cNvPr>
          <p:cNvSpPr txBox="1"/>
          <p:nvPr/>
        </p:nvSpPr>
        <p:spPr>
          <a:xfrm>
            <a:off x="6304155" y="4541086"/>
            <a:ext cx="3236214" cy="400110"/>
          </a:xfrm>
          <a:prstGeom prst="rect">
            <a:avLst/>
          </a:prstGeom>
          <a:noFill/>
        </p:spPr>
        <p:txBody>
          <a:bodyPr wrap="square" rtlCol="0">
            <a:spAutoFit/>
          </a:bodyPr>
          <a:lstStyle/>
          <a:p>
            <a:pPr algn="ctr"/>
            <a:r>
              <a:rPr lang="en-US" sz="1000" dirty="0">
                <a:latin typeface="Calibri" panose="020F0502020204030204" pitchFamily="34" charset="0"/>
                <a:cs typeface="Calibri" panose="020F0502020204030204" pitchFamily="34" charset="0"/>
              </a:rPr>
              <a:t>Monstera Deliciosa</a:t>
            </a:r>
          </a:p>
          <a:p>
            <a:pPr algn="ctr"/>
            <a:r>
              <a:rPr lang="en-US" sz="1000" dirty="0">
                <a:latin typeface="Calibri" panose="020F0502020204030204" pitchFamily="34" charset="0"/>
                <a:cs typeface="Calibri" panose="020F0502020204030204" pitchFamily="34" charset="0"/>
              </a:rPr>
              <a:t>https://commons.wikimedia.org/w/index.php?curid=7094</a:t>
            </a:r>
          </a:p>
        </p:txBody>
      </p:sp>
    </p:spTree>
    <p:extLst>
      <p:ext uri="{BB962C8B-B14F-4D97-AF65-F5344CB8AC3E}">
        <p14:creationId xmlns:p14="http://schemas.microsoft.com/office/powerpoint/2010/main" val="308483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C458DA70-C65A-3CBB-447F-2A56EB778CCA}"/>
              </a:ext>
            </a:extLst>
          </p:cNvPr>
          <p:cNvSpPr>
            <a:spLocks noGrp="1"/>
          </p:cNvSpPr>
          <p:nvPr>
            <p:ph type="body" idx="1"/>
          </p:nvPr>
        </p:nvSpPr>
        <p:spPr>
          <a:xfrm>
            <a:off x="793242" y="2433767"/>
            <a:ext cx="2875788" cy="620709"/>
          </a:xfrm>
        </p:spPr>
        <p:txBody>
          <a:bodyPr/>
          <a:lstStyle/>
          <a:p>
            <a:r>
              <a:rPr lang="en-US" dirty="0">
                <a:latin typeface="Calibri" panose="020F0502020204030204" pitchFamily="34" charset="0"/>
                <a:cs typeface="Calibri" panose="020F0502020204030204" pitchFamily="34" charset="0"/>
              </a:rPr>
              <a:t>Relative Humidity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5DEC6F1-5D5C-D9AF-F250-884EA85620E9}"/>
                  </a:ext>
                </a:extLst>
              </p:cNvPr>
              <p:cNvSpPr>
                <a:spLocks noGrp="1"/>
              </p:cNvSpPr>
              <p:nvPr>
                <p:ph sz="half" idx="2"/>
              </p:nvPr>
            </p:nvSpPr>
            <p:spPr>
              <a:xfrm>
                <a:off x="145542" y="3066668"/>
                <a:ext cx="4029074" cy="1188720"/>
              </a:xfrm>
            </p:spPr>
            <p:txBody>
              <a:bodyPr numCol="3">
                <a:normAutofit fontScale="92500"/>
              </a:bodyPr>
              <a:lstStyle/>
              <a:p>
                <a:pPr marL="0" indent="0">
                  <a:buNone/>
                </a:pPr>
                <a14:m>
                  <m:oMathPara xmlns:m="http://schemas.openxmlformats.org/officeDocument/2006/math">
                    <m:oMathParaPr>
                      <m:jc m:val="centerGroup"/>
                    </m:oMathParaPr>
                    <m:oMath xmlns:m="http://schemas.openxmlformats.org/officeDocument/2006/math">
                      <m:r>
                        <a:rPr lang="en-US" sz="1400" i="1" smtClean="0">
                          <a:effectLst/>
                          <a:latin typeface="Cambria Math" panose="02040503050406030204" pitchFamily="18" charset="0"/>
                          <a:ea typeface="Calibri" panose="020F0502020204030204" pitchFamily="34" charset="0"/>
                          <a:cs typeface="Times New Roman" panose="02020603050405020304" pitchFamily="18" charset="0"/>
                        </a:rPr>
                        <m:t>𝑅𝐻</m:t>
                      </m:r>
                      <m:r>
                        <a:rPr lang="en-US" sz="1400" i="1" smtClean="0">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400" i="1">
                              <a:effectLst/>
                              <a:latin typeface="Cambria Math" panose="02040503050406030204" pitchFamily="18" charset="0"/>
                              <a:ea typeface="Calibri" panose="020F0502020204030204" pitchFamily="34" charset="0"/>
                              <a:cs typeface="Times New Roman" panose="02020603050405020304" pitchFamily="18" charset="0"/>
                            </a:rPr>
                            <m:t>𝑎𝑚𝑜𝑢𝑛𝑡</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𝑜𝑓</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𝑤𝑎𝑡𝑒𝑟</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𝑣𝑎𝑝𝑜𝑟</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𝑖𝑛</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𝑎𝑖𝑟</m:t>
                          </m:r>
                        </m:num>
                        <m:den>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𝑚𝑎𝑥</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𝑐𝑎𝑝𝑎𝑐𝑖𝑡𝑦</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𝑜𝑓</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𝑤𝑎𝑡𝑒𝑟</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𝑣𝑎𝑝𝑜𝑟</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𝑖𝑛</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𝑎𝑖𝑟</m:t>
                          </m:r>
                        </m:den>
                      </m:f>
                      <m:r>
                        <a:rPr lang="en-US" sz="1400" i="1">
                          <a:effectLst/>
                          <a:latin typeface="Cambria Math" panose="02040503050406030204" pitchFamily="18" charset="0"/>
                          <a:ea typeface="Calibri" panose="020F0502020204030204" pitchFamily="34" charset="0"/>
                          <a:cs typeface="Times New Roman" panose="02020603050405020304" pitchFamily="18" charset="0"/>
                        </a:rPr>
                        <m:t>∗100</m:t>
                      </m:r>
                    </m:oMath>
                  </m:oMathPara>
                </a14:m>
                <a:endParaRPr lang="en-US" sz="1400" dirty="0">
                  <a:effectLst/>
                  <a:latin typeface="Calibri" panose="020F0502020204030204" pitchFamily="34" charset="0"/>
                  <a:ea typeface="Calibri" panose="020F0502020204030204" pitchFamily="34" charset="0"/>
                  <a:cs typeface="Calibri" panose="020F0502020204030204" pitchFamily="34" charset="0"/>
                </a:endParaRPr>
              </a:p>
              <a:p>
                <a:r>
                  <a:rPr lang="en-US" sz="1400" dirty="0">
                    <a:effectLst/>
                    <a:latin typeface="Calibri" panose="020F0502020204030204" pitchFamily="34" charset="0"/>
                    <a:ea typeface="Calibri" panose="020F0502020204030204" pitchFamily="34" charset="0"/>
                    <a:cs typeface="Calibri" panose="020F0502020204030204" pitchFamily="34" charset="0"/>
                  </a:rPr>
                  <a:t>Temperature dependent</a:t>
                </a:r>
              </a:p>
              <a:p>
                <a:r>
                  <a:rPr lang="en-US" sz="1400" dirty="0">
                    <a:latin typeface="Calibri" panose="020F0502020204030204" pitchFamily="34" charset="0"/>
                    <a:ea typeface="Calibri" panose="020F0502020204030204" pitchFamily="34" charset="0"/>
                    <a:cs typeface="Calibri" panose="020F0502020204030204" pitchFamily="34" charset="0"/>
                  </a:rPr>
                  <a:t>Inversely proportional</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B5DEC6F1-5D5C-D9AF-F250-884EA85620E9}"/>
                  </a:ext>
                </a:extLst>
              </p:cNvPr>
              <p:cNvSpPr>
                <a:spLocks noGrp="1" noRot="1" noChangeAspect="1" noMove="1" noResize="1" noEditPoints="1" noAdjustHandles="1" noChangeArrowheads="1" noChangeShapeType="1" noTextEdit="1"/>
              </p:cNvSpPr>
              <p:nvPr>
                <p:ph sz="half" idx="2"/>
              </p:nvPr>
            </p:nvSpPr>
            <p:spPr>
              <a:xfrm>
                <a:off x="145542" y="3066668"/>
                <a:ext cx="4029074" cy="1188720"/>
              </a:xfrm>
              <a:blipFill>
                <a:blip r:embed="rId3"/>
                <a:stretch>
                  <a:fillRect l="-151" b="-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95249153-4B86-F4D1-5AE8-B6DBBADFF50C}"/>
                  </a:ext>
                </a:extLst>
              </p:cNvPr>
              <p:cNvSpPr>
                <a:spLocks noGrp="1"/>
              </p:cNvSpPr>
              <p:nvPr>
                <p:ph sz="quarter" idx="4"/>
              </p:nvPr>
            </p:nvSpPr>
            <p:spPr>
              <a:xfrm>
                <a:off x="4174616" y="3056759"/>
                <a:ext cx="3425190" cy="829058"/>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r>
                        <a:rPr lang="en-US" sz="1400" i="1" smtClean="0">
                          <a:effectLst/>
                          <a:latin typeface="Cambria Math" panose="02040503050406030204" pitchFamily="18" charset="0"/>
                          <a:ea typeface="Calibri" panose="020F0502020204030204" pitchFamily="34" charset="0"/>
                          <a:cs typeface="Times New Roman" panose="02020603050405020304" pitchFamily="18" charset="0"/>
                        </a:rPr>
                        <m:t>𝐴𝐻</m:t>
                      </m:r>
                      <m:r>
                        <a:rPr lang="en-US" sz="14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400" i="1">
                              <a:effectLst/>
                              <a:latin typeface="Cambria Math" panose="02040503050406030204" pitchFamily="18" charset="0"/>
                              <a:ea typeface="Calibri" panose="020F0502020204030204" pitchFamily="34" charset="0"/>
                              <a:cs typeface="Times New Roman" panose="02020603050405020304" pitchFamily="18" charset="0"/>
                            </a:rPr>
                            <m:t>𝑚𝑎𝑠𝑠</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𝑜𝑓</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𝑤𝑎𝑡𝑒𝑟</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𝑣𝑎𝑝𝑜𝑟</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𝑝𝑟𝑒𝑠𝑒𝑛𝑡</m:t>
                          </m:r>
                        </m:num>
                        <m:den>
                          <m:r>
                            <a:rPr lang="en-US" sz="1400" i="1">
                              <a:effectLst/>
                              <a:latin typeface="Cambria Math" panose="02040503050406030204" pitchFamily="18" charset="0"/>
                              <a:ea typeface="Calibri" panose="020F0502020204030204" pitchFamily="34" charset="0"/>
                              <a:cs typeface="Times New Roman" panose="02020603050405020304" pitchFamily="18" charset="0"/>
                            </a:rPr>
                            <m:t>𝑢𝑛𝑖𝑡</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𝑣𝑜𝑙𝑢𝑚𝑒</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𝑜𝑓</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𝑎𝑖𝑟</m:t>
                          </m:r>
                        </m:den>
                      </m:f>
                    </m:oMath>
                  </m:oMathPara>
                </a14:m>
                <a:endParaRPr lang="en-US" sz="1400" dirty="0">
                  <a:effectLst/>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Temperature independent*</a:t>
                </a:r>
                <a:endParaRPr lang="en-US" sz="14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b="0" i="1"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400" dirty="0">
                  <a:latin typeface="Calibri" panose="020F0502020204030204" pitchFamily="34" charset="0"/>
                  <a:cs typeface="Calibri" panose="020F0502020204030204" pitchFamily="34" charset="0"/>
                </a:endParaRPr>
              </a:p>
            </p:txBody>
          </p:sp>
        </mc:Choice>
        <mc:Fallback xmlns="">
          <p:sp>
            <p:nvSpPr>
              <p:cNvPr id="10" name="Content Placeholder 9">
                <a:extLst>
                  <a:ext uri="{FF2B5EF4-FFF2-40B4-BE49-F238E27FC236}">
                    <a16:creationId xmlns:a16="http://schemas.microsoft.com/office/drawing/2014/main" id="{95249153-4B86-F4D1-5AE8-B6DBBADFF50C}"/>
                  </a:ext>
                </a:extLst>
              </p:cNvPr>
              <p:cNvSpPr>
                <a:spLocks noGrp="1" noRot="1" noChangeAspect="1" noMove="1" noResize="1" noEditPoints="1" noAdjustHandles="1" noChangeArrowheads="1" noChangeShapeType="1" noTextEdit="1"/>
              </p:cNvSpPr>
              <p:nvPr>
                <p:ph sz="quarter" idx="4"/>
              </p:nvPr>
            </p:nvSpPr>
            <p:spPr>
              <a:xfrm>
                <a:off x="4174616" y="3056759"/>
                <a:ext cx="3425190" cy="829058"/>
              </a:xfrm>
              <a:blipFill>
                <a:blip r:embed="rId4"/>
                <a:stretch>
                  <a:fillRect l="-178" b="-6618"/>
                </a:stretch>
              </a:blipFill>
            </p:spPr>
            <p:txBody>
              <a:bodyPr/>
              <a:lstStyle/>
              <a:p>
                <a:r>
                  <a:rPr lang="en-US">
                    <a:noFill/>
                  </a:rPr>
                  <a:t> </a:t>
                </a:r>
              </a:p>
            </p:txBody>
          </p:sp>
        </mc:Fallback>
      </mc:AlternateContent>
      <p:sp>
        <p:nvSpPr>
          <p:cNvPr id="11" name="Text Placeholder 10">
            <a:extLst>
              <a:ext uri="{FF2B5EF4-FFF2-40B4-BE49-F238E27FC236}">
                <a16:creationId xmlns:a16="http://schemas.microsoft.com/office/drawing/2014/main" id="{1D7981AC-01FF-2154-BC5C-FBEB31C8FC21}"/>
              </a:ext>
            </a:extLst>
          </p:cNvPr>
          <p:cNvSpPr>
            <a:spLocks noGrp="1"/>
          </p:cNvSpPr>
          <p:nvPr>
            <p:ph type="body" sz="quarter" idx="13"/>
          </p:nvPr>
        </p:nvSpPr>
        <p:spPr>
          <a:xfrm>
            <a:off x="4456365" y="2421576"/>
            <a:ext cx="2861692" cy="632900"/>
          </a:xfrm>
        </p:spPr>
        <p:txBody>
          <a:bodyPr>
            <a:normAutofit/>
          </a:bodyPr>
          <a:lstStyle/>
          <a:p>
            <a:r>
              <a:rPr lang="en-US" dirty="0">
                <a:latin typeface="Calibri" panose="020F0502020204030204" pitchFamily="34" charset="0"/>
                <a:cs typeface="Calibri" panose="020F0502020204030204" pitchFamily="34" charset="0"/>
              </a:rPr>
              <a:t>Absolute Humidity</a:t>
            </a:r>
          </a:p>
        </p:txBody>
      </p:sp>
      <p:sp>
        <p:nvSpPr>
          <p:cNvPr id="2" name="Title 1">
            <a:extLst>
              <a:ext uri="{FF2B5EF4-FFF2-40B4-BE49-F238E27FC236}">
                <a16:creationId xmlns:a16="http://schemas.microsoft.com/office/drawing/2014/main" id="{CCAF0C5F-2AA3-7C78-DA4D-E2F70FD3507E}"/>
              </a:ext>
            </a:extLst>
          </p:cNvPr>
          <p:cNvSpPr>
            <a:spLocks noGrp="1"/>
          </p:cNvSpPr>
          <p:nvPr>
            <p:ph type="title"/>
          </p:nvPr>
        </p:nvSpPr>
        <p:spPr>
          <a:xfrm>
            <a:off x="1519954" y="241302"/>
            <a:ext cx="9152092" cy="1188720"/>
          </a:xfrm>
        </p:spPr>
        <p:txBody>
          <a:bodyPr/>
          <a:lstStyle/>
          <a:p>
            <a:r>
              <a:rPr lang="en-US" dirty="0">
                <a:latin typeface="Calibri" panose="020F0502020204030204" pitchFamily="34" charset="0"/>
                <a:cs typeface="Calibri" panose="020F0502020204030204" pitchFamily="34" charset="0"/>
              </a:rPr>
              <a:t>Temperature and Humidity</a:t>
            </a:r>
          </a:p>
        </p:txBody>
      </p:sp>
      <p:sp>
        <p:nvSpPr>
          <p:cNvPr id="8" name="TextBox 7">
            <a:extLst>
              <a:ext uri="{FF2B5EF4-FFF2-40B4-BE49-F238E27FC236}">
                <a16:creationId xmlns:a16="http://schemas.microsoft.com/office/drawing/2014/main" id="{A3877B6C-64E6-05A6-53F6-6D12386296BD}"/>
              </a:ext>
            </a:extLst>
          </p:cNvPr>
          <p:cNvSpPr txBox="1"/>
          <p:nvPr/>
        </p:nvSpPr>
        <p:spPr>
          <a:xfrm>
            <a:off x="1583436" y="5893308"/>
            <a:ext cx="4029075" cy="369332"/>
          </a:xfrm>
          <a:prstGeom prst="rect">
            <a:avLst/>
          </a:prstGeom>
          <a:noFill/>
        </p:spPr>
        <p:txBody>
          <a:bodyPr wrap="square" rtlCol="0">
            <a:spAutoFit/>
          </a:bodyPr>
          <a:lstStyle/>
          <a:p>
            <a:r>
              <a:rPr lang="en-US" dirty="0">
                <a:solidFill>
                  <a:schemeClr val="tx1">
                    <a:lumMod val="85000"/>
                    <a:lumOff val="15000"/>
                  </a:schemeClr>
                </a:solidFill>
                <a:latin typeface="Calibri" panose="020F0502020204030204" pitchFamily="34" charset="0"/>
                <a:cs typeface="Calibri" panose="020F0502020204030204" pitchFamily="34" charset="0"/>
              </a:rPr>
              <a:t>*As long as the volume is kept constant</a:t>
            </a:r>
          </a:p>
        </p:txBody>
      </p:sp>
      <p:sp>
        <p:nvSpPr>
          <p:cNvPr id="12" name="Text Placeholder 10">
            <a:extLst>
              <a:ext uri="{FF2B5EF4-FFF2-40B4-BE49-F238E27FC236}">
                <a16:creationId xmlns:a16="http://schemas.microsoft.com/office/drawing/2014/main" id="{F38E9148-436E-4BD6-C0B6-4FD337494533}"/>
              </a:ext>
            </a:extLst>
          </p:cNvPr>
          <p:cNvSpPr txBox="1">
            <a:spLocks/>
          </p:cNvSpPr>
          <p:nvPr/>
        </p:nvSpPr>
        <p:spPr>
          <a:xfrm>
            <a:off x="8343898" y="2421576"/>
            <a:ext cx="2712339" cy="608050"/>
          </a:xfrm>
          <a:prstGeom prst="rect">
            <a:avLst/>
          </a:prstGeom>
        </p:spPr>
        <p:txBody>
          <a:bodyPr vert="horz" lIns="91440" tIns="45720" rIns="91440" bIns="45720" rtlCol="0" anchor="b"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b="0" kern="1200" cap="all" spc="100" baseline="0">
                <a:solidFill>
                  <a:schemeClr val="accent2">
                    <a:lumMod val="75000"/>
                  </a:schemeClr>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900" b="1"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800" b="1"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600" b="1" kern="1200" baseline="0">
                <a:solidFill>
                  <a:schemeClr val="tx1"/>
                </a:solidFill>
                <a:latin typeface="+mn-lt"/>
                <a:ea typeface="+mn-ea"/>
                <a:cs typeface="+mn-cs"/>
              </a:defRPr>
            </a:lvl9pPr>
          </a:lstStyle>
          <a:p>
            <a:r>
              <a:rPr lang="en-US" dirty="0">
                <a:latin typeface="Calibri" panose="020F0502020204030204" pitchFamily="34" charset="0"/>
                <a:cs typeface="Calibri" panose="020F0502020204030204" pitchFamily="34" charset="0"/>
              </a:rPr>
              <a:t>Specific Humidity</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7B48F0C-A8B5-342C-2F0E-500CB1519279}"/>
                  </a:ext>
                </a:extLst>
              </p:cNvPr>
              <p:cNvSpPr txBox="1"/>
              <p:nvPr/>
            </p:nvSpPr>
            <p:spPr>
              <a:xfrm>
                <a:off x="7987473" y="2943739"/>
                <a:ext cx="3425190" cy="97052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𝑆𝐻</m:t>
                      </m:r>
                      <m:r>
                        <a:rPr lang="en-US" sz="14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4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400" i="1">
                              <a:effectLst/>
                              <a:latin typeface="Cambria Math" panose="02040503050406030204" pitchFamily="18" charset="0"/>
                              <a:ea typeface="Calibri" panose="020F0502020204030204" pitchFamily="34" charset="0"/>
                              <a:cs typeface="Times New Roman" panose="02020603050405020304" pitchFamily="18" charset="0"/>
                            </a:rPr>
                            <m:t>𝑚𝑎𝑠𝑠</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𝑜𝑓</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𝑤𝑎𝑡𝑒𝑟</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𝑣𝑎𝑝𝑜𝑟</m:t>
                          </m:r>
                          <m:r>
                            <a:rPr lang="en-US" sz="1400" i="1">
                              <a:effectLst/>
                              <a:latin typeface="Cambria Math" panose="02040503050406030204" pitchFamily="18" charset="0"/>
                              <a:ea typeface="Calibri" panose="020F0502020204030204" pitchFamily="34" charset="0"/>
                              <a:cs typeface="Times New Roman" panose="02020603050405020304" pitchFamily="18" charset="0"/>
                            </a:rPr>
                            <m:t> </m:t>
                          </m:r>
                          <m:r>
                            <a:rPr lang="en-US" sz="1400" i="1">
                              <a:effectLst/>
                              <a:latin typeface="Cambria Math" panose="02040503050406030204" pitchFamily="18" charset="0"/>
                              <a:ea typeface="Calibri" panose="020F0502020204030204" pitchFamily="34" charset="0"/>
                              <a:cs typeface="Times New Roman" panose="02020603050405020304" pitchFamily="18" charset="0"/>
                            </a:rPr>
                            <m:t>𝑝𝑟𝑒𝑠𝑒𝑛𝑡</m:t>
                          </m:r>
                        </m:num>
                        <m:den>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𝑚𝑎𝑠𝑠</m:t>
                          </m:r>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𝑜𝑓</m:t>
                          </m:r>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𝑑𝑟𝑦</m:t>
                          </m:r>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400" b="0" i="1" smtClean="0">
                              <a:effectLst/>
                              <a:latin typeface="Cambria Math" panose="02040503050406030204" pitchFamily="18" charset="0"/>
                              <a:ea typeface="Calibri" panose="020F0502020204030204" pitchFamily="34" charset="0"/>
                              <a:cs typeface="Times New Roman" panose="02020603050405020304" pitchFamily="18" charset="0"/>
                            </a:rPr>
                            <m:t>𝑎𝑖𝑟</m:t>
                          </m:r>
                        </m:den>
                      </m:f>
                    </m:oMath>
                  </m:oMathPara>
                </a14:m>
                <a:endParaRPr lang="en-US" sz="1400" dirty="0">
                  <a:latin typeface="Calibri" panose="020F0502020204030204" pitchFamily="34" charset="0"/>
                  <a:cs typeface="Calibri" panose="020F0502020204030204" pitchFamily="34" charset="0"/>
                </a:endParaRPr>
              </a:p>
              <a:p>
                <a:endParaRPr lang="en-US" sz="14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300" dirty="0">
                    <a:solidFill>
                      <a:schemeClr val="tx1">
                        <a:lumMod val="85000"/>
                        <a:lumOff val="15000"/>
                      </a:schemeClr>
                    </a:solidFill>
                    <a:latin typeface="Calibri" panose="020F0502020204030204" pitchFamily="34" charset="0"/>
                    <a:cs typeface="Calibri" panose="020F0502020204030204" pitchFamily="34" charset="0"/>
                  </a:rPr>
                  <a:t>Temperature independent</a:t>
                </a:r>
              </a:p>
            </p:txBody>
          </p:sp>
        </mc:Choice>
        <mc:Fallback xmlns="">
          <p:sp>
            <p:nvSpPr>
              <p:cNvPr id="14" name="TextBox 13">
                <a:extLst>
                  <a:ext uri="{FF2B5EF4-FFF2-40B4-BE49-F238E27FC236}">
                    <a16:creationId xmlns:a16="http://schemas.microsoft.com/office/drawing/2014/main" id="{A7B48F0C-A8B5-342C-2F0E-500CB1519279}"/>
                  </a:ext>
                </a:extLst>
              </p:cNvPr>
              <p:cNvSpPr txBox="1">
                <a:spLocks noRot="1" noChangeAspect="1" noMove="1" noResize="1" noEditPoints="1" noAdjustHandles="1" noChangeArrowheads="1" noChangeShapeType="1" noTextEdit="1"/>
              </p:cNvSpPr>
              <p:nvPr/>
            </p:nvSpPr>
            <p:spPr>
              <a:xfrm>
                <a:off x="7987473" y="2943739"/>
                <a:ext cx="3425190" cy="970522"/>
              </a:xfrm>
              <a:prstGeom prst="rect">
                <a:avLst/>
              </a:prstGeom>
              <a:blipFill>
                <a:blip r:embed="rId5"/>
                <a:stretch>
                  <a:fillRect b="-3145"/>
                </a:stretch>
              </a:blipFill>
            </p:spPr>
            <p:txBody>
              <a:bodyPr/>
              <a:lstStyle/>
              <a:p>
                <a:r>
                  <a:rPr lang="en-US">
                    <a:noFill/>
                  </a:rPr>
                  <a:t> </a:t>
                </a:r>
              </a:p>
            </p:txBody>
          </p:sp>
        </mc:Fallback>
      </mc:AlternateContent>
    </p:spTree>
    <p:extLst>
      <p:ext uri="{BB962C8B-B14F-4D97-AF65-F5344CB8AC3E}">
        <p14:creationId xmlns:p14="http://schemas.microsoft.com/office/powerpoint/2010/main" val="499115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CA55C-F1B5-7FF8-81F7-E4DA59ACDABE}"/>
              </a:ext>
            </a:extLst>
          </p:cNvPr>
          <p:cNvSpPr>
            <a:spLocks noGrp="1"/>
          </p:cNvSpPr>
          <p:nvPr>
            <p:ph type="title"/>
          </p:nvPr>
        </p:nvSpPr>
        <p:spPr>
          <a:xfrm>
            <a:off x="1581911" y="236409"/>
            <a:ext cx="9099575" cy="1188720"/>
          </a:xfrm>
        </p:spPr>
        <p:txBody>
          <a:bodyPr/>
          <a:lstStyle/>
          <a:p>
            <a:r>
              <a:rPr lang="en-US" dirty="0">
                <a:latin typeface="Calibri" panose="020F0502020204030204" pitchFamily="34" charset="0"/>
                <a:cs typeface="Calibri" panose="020F0502020204030204" pitchFamily="34" charset="0"/>
              </a:rPr>
              <a:t>Description of Physical System</a:t>
            </a:r>
          </a:p>
        </p:txBody>
      </p:sp>
      <p:sp>
        <p:nvSpPr>
          <p:cNvPr id="6" name="Content Placeholder 5">
            <a:extLst>
              <a:ext uri="{FF2B5EF4-FFF2-40B4-BE49-F238E27FC236}">
                <a16:creationId xmlns:a16="http://schemas.microsoft.com/office/drawing/2014/main" id="{DCCC5BE2-5663-D1F7-A993-33D66E7B72DD}"/>
              </a:ext>
            </a:extLst>
          </p:cNvPr>
          <p:cNvSpPr>
            <a:spLocks noGrp="1"/>
          </p:cNvSpPr>
          <p:nvPr>
            <p:ph sz="half" idx="1"/>
          </p:nvPr>
        </p:nvSpPr>
        <p:spPr>
          <a:xfrm>
            <a:off x="1581911" y="2275005"/>
            <a:ext cx="4271771" cy="3101982"/>
          </a:xfrm>
        </p:spPr>
        <p:txBody>
          <a:bodyPr/>
          <a:lstStyle/>
          <a:p>
            <a:r>
              <a:rPr lang="en-US" dirty="0">
                <a:latin typeface="Calibri" panose="020F0502020204030204" pitchFamily="34" charset="0"/>
                <a:cs typeface="Calibri" panose="020F0502020204030204" pitchFamily="34" charset="0"/>
              </a:rPr>
              <a:t>Maintain the inside temperature and inside humidity at desired set point</a:t>
            </a:r>
          </a:p>
          <a:p>
            <a:pPr lvl="1"/>
            <a:r>
              <a:rPr lang="en-US" dirty="0">
                <a:latin typeface="Calibri" panose="020F0502020204030204" pitchFamily="34" charset="0"/>
                <a:cs typeface="Calibri" panose="020F0502020204030204" pitchFamily="34" charset="0"/>
              </a:rPr>
              <a:t>Non-linear, coupled system</a:t>
            </a:r>
          </a:p>
          <a:p>
            <a:pPr lvl="1"/>
            <a:r>
              <a:rPr lang="en-US" dirty="0">
                <a:latin typeface="Calibri" panose="020F0502020204030204" pitchFamily="34" charset="0"/>
                <a:cs typeface="Calibri" panose="020F0502020204030204" pitchFamily="34" charset="0"/>
              </a:rPr>
              <a:t>MIMO system; 3 input, 2 output, 3 disturbance inputs</a:t>
            </a:r>
          </a:p>
          <a:p>
            <a:pPr lvl="1"/>
            <a:r>
              <a:rPr lang="en-US" dirty="0">
                <a:latin typeface="Calibri" panose="020F0502020204030204" pitchFamily="34" charset="0"/>
                <a:cs typeface="Calibri" panose="020F0502020204030204" pitchFamily="34" charset="0"/>
              </a:rPr>
              <a:t>Implement controller on Arduino and simulate control of greenhouse microclimate</a:t>
            </a:r>
          </a:p>
        </p:txBody>
      </p:sp>
      <p:pic>
        <p:nvPicPr>
          <p:cNvPr id="9" name="Content Placeholder 8" descr="Diagram&#10;&#10;Description automatically generated">
            <a:extLst>
              <a:ext uri="{FF2B5EF4-FFF2-40B4-BE49-F238E27FC236}">
                <a16:creationId xmlns:a16="http://schemas.microsoft.com/office/drawing/2014/main" id="{F815A6F7-DC2C-7739-AE75-86EF2ABD34D0}"/>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41936" y="2397247"/>
            <a:ext cx="5597033" cy="2063505"/>
          </a:xfrm>
        </p:spPr>
      </p:pic>
      <p:sp>
        <p:nvSpPr>
          <p:cNvPr id="10" name="TextBox 9">
            <a:extLst>
              <a:ext uri="{FF2B5EF4-FFF2-40B4-BE49-F238E27FC236}">
                <a16:creationId xmlns:a16="http://schemas.microsoft.com/office/drawing/2014/main" id="{B3F0A3E0-B440-848B-C1DA-2FED3A70EB6C}"/>
              </a:ext>
            </a:extLst>
          </p:cNvPr>
          <p:cNvSpPr txBox="1"/>
          <p:nvPr/>
        </p:nvSpPr>
        <p:spPr>
          <a:xfrm>
            <a:off x="5941936" y="4460752"/>
            <a:ext cx="5597033" cy="246221"/>
          </a:xfrm>
          <a:prstGeom prst="rect">
            <a:avLst/>
          </a:prstGeom>
          <a:noFill/>
        </p:spPr>
        <p:txBody>
          <a:bodyPr wrap="square" rtlCol="0">
            <a:spAutoFit/>
          </a:bodyPr>
          <a:lstStyle/>
          <a:p>
            <a:pPr algn="ctr"/>
            <a:r>
              <a:rPr lang="en-US" sz="1000" dirty="0">
                <a:latin typeface="Calibri" panose="020F0502020204030204" pitchFamily="34" charset="0"/>
                <a:cs typeface="Calibri" panose="020F0502020204030204" pitchFamily="34" charset="0"/>
              </a:rPr>
              <a:t>Greenhouse Model Inputs, Outputs, and Disturbances [1]</a:t>
            </a:r>
          </a:p>
        </p:txBody>
      </p:sp>
    </p:spTree>
    <p:extLst>
      <p:ext uri="{BB962C8B-B14F-4D97-AF65-F5344CB8AC3E}">
        <p14:creationId xmlns:p14="http://schemas.microsoft.com/office/powerpoint/2010/main" val="196127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710D-6F6A-845C-70E1-BB2F66696EC3}"/>
              </a:ext>
            </a:extLst>
          </p:cNvPr>
          <p:cNvSpPr>
            <a:spLocks noGrp="1"/>
          </p:cNvSpPr>
          <p:nvPr>
            <p:ph type="title"/>
          </p:nvPr>
        </p:nvSpPr>
        <p:spPr>
          <a:xfrm>
            <a:off x="1529395" y="245949"/>
            <a:ext cx="9144000" cy="1188720"/>
          </a:xfrm>
        </p:spPr>
        <p:txBody>
          <a:bodyPr/>
          <a:lstStyle/>
          <a:p>
            <a:r>
              <a:rPr lang="en-US" dirty="0">
                <a:latin typeface="Calibri" panose="020F0502020204030204" pitchFamily="34" charset="0"/>
                <a:cs typeface="Calibri" panose="020F0502020204030204" pitchFamily="34" charset="0"/>
              </a:rPr>
              <a:t>Mathematical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C71379-6745-DECF-E412-8C0B74B4977D}"/>
                  </a:ext>
                </a:extLst>
              </p:cNvPr>
              <p:cNvSpPr>
                <a:spLocks noGrp="1"/>
              </p:cNvSpPr>
              <p:nvPr>
                <p:ph sz="half" idx="1"/>
              </p:nvPr>
            </p:nvSpPr>
            <p:spPr>
              <a:xfrm>
                <a:off x="3160109" y="1540366"/>
                <a:ext cx="5871782" cy="1818894"/>
              </a:xfrm>
            </p:spPr>
            <p:txBody>
              <a:bodyPr/>
              <a:lstStyle/>
              <a:p>
                <a:pPr marL="0" indent="0">
                  <a:buNone/>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𝑑𝑇</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𝑖𝑛</m:t>
                              </m:r>
                            </m:sub>
                          </m:sSub>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𝑑𝑡</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h</m:t>
                              </m:r>
                            </m:sub>
                          </m:sSub>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𝜌</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𝑉𝐶</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𝑝</m:t>
                              </m:r>
                            </m:sub>
                          </m:sSub>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𝑆</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sub>
                          </m:sSub>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𝜌</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𝑉𝐶</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𝑝</m:t>
                              </m:r>
                            </m:sub>
                          </m:sSub>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𝛾</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𝑓𝑜𝑔</m:t>
                              </m:r>
                            </m:sub>
                          </m:sSub>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𝜌</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𝑉𝐶</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𝑝</m:t>
                              </m:r>
                            </m:sub>
                          </m:sSub>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𝑖𝑛</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𝑜𝑢𝑡</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sub>
                          </m:sSub>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𝑉</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𝑈𝐴</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𝜌</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𝑉𝐶</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𝑝</m:t>
                              </m:r>
                            </m:sub>
                          </m:sSub>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f>
                        <m:f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𝑑𝑊</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𝑖𝑛</m:t>
                              </m:r>
                            </m:sub>
                          </m:sSub>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𝑑𝑡</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𝑓𝑜𝑔</m:t>
                              </m:r>
                            </m:sub>
                          </m:sSub>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𝜌</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𝑉</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𝐸</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𝜌</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𝑉</m:t>
                          </m:r>
                        </m:den>
                      </m:f>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𝑉</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𝑖𝑛</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𝑊</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𝑜𝑢𝑡</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𝜌</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𝑉</m:t>
                          </m:r>
                        </m:den>
                      </m:f>
                    </m:oMath>
                  </m:oMathPara>
                </a14:m>
                <a:endParaRPr lang="en-US" sz="1800" dirty="0">
                  <a:effectLst/>
                  <a:latin typeface="Calibri" panose="020F0502020204030204" pitchFamily="34" charset="0"/>
                  <a:ea typeface="Calibri" panose="020F0502020204030204" pitchFamily="34" charset="0"/>
                  <a:cs typeface="Calibri" panose="020F0502020204030204" pitchFamily="34" charset="0"/>
                </a:endParaRPr>
              </a:p>
              <a:p>
                <a:endParaRPr lang="en-US" dirty="0"/>
              </a:p>
            </p:txBody>
          </p:sp>
        </mc:Choice>
        <mc:Fallback xmlns="">
          <p:sp>
            <p:nvSpPr>
              <p:cNvPr id="3" name="Content Placeholder 2">
                <a:extLst>
                  <a:ext uri="{FF2B5EF4-FFF2-40B4-BE49-F238E27FC236}">
                    <a16:creationId xmlns:a16="http://schemas.microsoft.com/office/drawing/2014/main" id="{5FC71379-6745-DECF-E412-8C0B74B4977D}"/>
                  </a:ext>
                </a:extLst>
              </p:cNvPr>
              <p:cNvSpPr>
                <a:spLocks noGrp="1" noRot="1" noChangeAspect="1" noMove="1" noResize="1" noEditPoints="1" noAdjustHandles="1" noChangeArrowheads="1" noChangeShapeType="1" noTextEdit="1"/>
              </p:cNvSpPr>
              <p:nvPr>
                <p:ph sz="half" idx="1"/>
              </p:nvPr>
            </p:nvSpPr>
            <p:spPr>
              <a:xfrm>
                <a:off x="3160109" y="1540366"/>
                <a:ext cx="5871782" cy="1818894"/>
              </a:xfr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28BE3A3-E191-1FB6-EB9D-4016D05DBD4D}"/>
              </a:ext>
            </a:extLst>
          </p:cNvPr>
          <p:cNvSpPr txBox="1"/>
          <p:nvPr/>
        </p:nvSpPr>
        <p:spPr>
          <a:xfrm>
            <a:off x="2164457" y="3137755"/>
            <a:ext cx="7729728" cy="3970318"/>
          </a:xfrm>
          <a:prstGeom prst="rect">
            <a:avLst/>
          </a:prstGeom>
          <a:noFill/>
        </p:spPr>
        <p:txBody>
          <a:bodyPr wrap="square" rtlCol="0">
            <a:spAutoFit/>
          </a:bodyPr>
          <a:lstStyle/>
          <a:p>
            <a:r>
              <a:rPr lang="en-US" b="1" u="sng" dirty="0">
                <a:latin typeface="Calibri" panose="020F0502020204030204" pitchFamily="34" charset="0"/>
                <a:cs typeface="Calibri" panose="020F0502020204030204" pitchFamily="34" charset="0"/>
              </a:rPr>
              <a:t>Outputs</a:t>
            </a:r>
          </a:p>
          <a:p>
            <a:r>
              <a:rPr lang="en-US" i="1" dirty="0">
                <a:latin typeface="Calibri" panose="020F0502020204030204" pitchFamily="34" charset="0"/>
                <a:cs typeface="Calibri" panose="020F0502020204030204" pitchFamily="34" charset="0"/>
              </a:rPr>
              <a:t>T</a:t>
            </a:r>
            <a:r>
              <a:rPr lang="en-US" i="1" baseline="-25000" dirty="0">
                <a:latin typeface="Calibri" panose="020F0502020204030204" pitchFamily="34" charset="0"/>
                <a:cs typeface="Calibri" panose="020F0502020204030204" pitchFamily="34" charset="0"/>
              </a:rPr>
              <a:t>in</a:t>
            </a:r>
            <a:r>
              <a:rPr lang="en-US" i="1" baseline="30000"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 Inside Temperature (°C) = x</a:t>
            </a:r>
            <a:r>
              <a:rPr lang="en-US" i="1" baseline="-25000" dirty="0">
                <a:latin typeface="Calibri" panose="020F0502020204030204" pitchFamily="34" charset="0"/>
                <a:cs typeface="Calibri" panose="020F0502020204030204" pitchFamily="34" charset="0"/>
              </a:rPr>
              <a:t>1</a:t>
            </a:r>
          </a:p>
          <a:p>
            <a:r>
              <a:rPr lang="en-US" i="1" dirty="0">
                <a:latin typeface="Calibri" panose="020F0502020204030204" pitchFamily="34" charset="0"/>
                <a:cs typeface="Calibri" panose="020F0502020204030204" pitchFamily="34" charset="0"/>
              </a:rPr>
              <a:t>W</a:t>
            </a:r>
            <a:r>
              <a:rPr lang="en-US" i="1" baseline="-25000" dirty="0">
                <a:latin typeface="Calibri" panose="020F0502020204030204" pitchFamily="34" charset="0"/>
                <a:cs typeface="Calibri" panose="020F0502020204030204" pitchFamily="34" charset="0"/>
              </a:rPr>
              <a:t>in</a:t>
            </a:r>
            <a:r>
              <a:rPr lang="en-US" i="1" baseline="30000" dirty="0">
                <a:latin typeface="Calibri" panose="020F0502020204030204" pitchFamily="34" charset="0"/>
                <a:cs typeface="Calibri" panose="020F0502020204030204" pitchFamily="34" charset="0"/>
              </a:rPr>
              <a:t> </a:t>
            </a:r>
            <a:r>
              <a:rPr lang="en-US" i="1" dirty="0">
                <a:latin typeface="Calibri" panose="020F0502020204030204" pitchFamily="34" charset="0"/>
                <a:cs typeface="Calibri" panose="020F0502020204030204" pitchFamily="34" charset="0"/>
              </a:rPr>
              <a:t>= Inside Humidity (g/m</a:t>
            </a:r>
            <a:r>
              <a:rPr lang="en-US" i="1" baseline="30000" dirty="0">
                <a:latin typeface="Calibri" panose="020F0502020204030204" pitchFamily="34" charset="0"/>
                <a:cs typeface="Calibri" panose="020F0502020204030204" pitchFamily="34" charset="0"/>
              </a:rPr>
              <a:t>3</a:t>
            </a:r>
            <a:r>
              <a:rPr lang="en-US" i="1" dirty="0">
                <a:latin typeface="Calibri" panose="020F0502020204030204" pitchFamily="34" charset="0"/>
                <a:cs typeface="Calibri" panose="020F0502020204030204" pitchFamily="34" charset="0"/>
              </a:rPr>
              <a:t>) = x</a:t>
            </a:r>
            <a:r>
              <a:rPr lang="en-US" i="1" baseline="-25000" dirty="0">
                <a:latin typeface="Calibri" panose="020F0502020204030204" pitchFamily="34" charset="0"/>
                <a:cs typeface="Calibri" panose="020F0502020204030204" pitchFamily="34" charset="0"/>
              </a:rPr>
              <a:t>2</a:t>
            </a:r>
            <a:endParaRPr lang="en-US" i="1" dirty="0">
              <a:latin typeface="Calibri" panose="020F0502020204030204" pitchFamily="34" charset="0"/>
              <a:cs typeface="Calibri" panose="020F0502020204030204" pitchFamily="34" charset="0"/>
            </a:endParaRPr>
          </a:p>
          <a:p>
            <a:r>
              <a:rPr lang="en-US" b="1" u="sng" dirty="0">
                <a:latin typeface="Calibri" panose="020F0502020204030204" pitchFamily="34" charset="0"/>
                <a:cs typeface="Calibri" panose="020F0502020204030204" pitchFamily="34" charset="0"/>
              </a:rPr>
              <a:t>Inputs</a:t>
            </a:r>
          </a:p>
          <a:p>
            <a:r>
              <a:rPr lang="en-US" i="1" dirty="0">
                <a:latin typeface="Calibri" panose="020F0502020204030204" pitchFamily="34" charset="0"/>
                <a:cs typeface="Calibri" panose="020F0502020204030204" pitchFamily="34" charset="0"/>
              </a:rPr>
              <a:t>V</a:t>
            </a:r>
            <a:r>
              <a:rPr lang="en-US" i="1" baseline="-25000" dirty="0">
                <a:latin typeface="Calibri" panose="020F0502020204030204" pitchFamily="34" charset="0"/>
                <a:cs typeface="Calibri" panose="020F0502020204030204" pitchFamily="34" charset="0"/>
              </a:rPr>
              <a:t>t</a:t>
            </a:r>
            <a:r>
              <a:rPr lang="en-US" i="1" dirty="0">
                <a:latin typeface="Calibri" panose="020F0502020204030204" pitchFamily="34" charset="0"/>
                <a:cs typeface="Calibri" panose="020F0502020204030204" pitchFamily="34" charset="0"/>
              </a:rPr>
              <a:t> = Ventilation rate (m</a:t>
            </a:r>
            <a:r>
              <a:rPr lang="en-US" i="1" baseline="30000" dirty="0">
                <a:latin typeface="Calibri" panose="020F0502020204030204" pitchFamily="34" charset="0"/>
                <a:cs typeface="Calibri" panose="020F0502020204030204" pitchFamily="34" charset="0"/>
              </a:rPr>
              <a:t>3</a:t>
            </a:r>
            <a:r>
              <a:rPr lang="en-US" i="1" dirty="0">
                <a:latin typeface="Calibri" panose="020F0502020204030204" pitchFamily="34" charset="0"/>
                <a:cs typeface="Calibri" panose="020F0502020204030204" pitchFamily="34" charset="0"/>
              </a:rPr>
              <a:t>/s) = u</a:t>
            </a:r>
            <a:r>
              <a:rPr lang="en-US" i="1" baseline="-25000" dirty="0">
                <a:latin typeface="Calibri" panose="020F0502020204030204" pitchFamily="34" charset="0"/>
                <a:cs typeface="Calibri" panose="020F0502020204030204" pitchFamily="34" charset="0"/>
              </a:rPr>
              <a:t>1</a:t>
            </a:r>
            <a:endParaRPr lang="en-US" i="1" dirty="0">
              <a:latin typeface="Calibri" panose="020F0502020204030204" pitchFamily="34" charset="0"/>
              <a:cs typeface="Calibri" panose="020F0502020204030204" pitchFamily="34" charset="0"/>
            </a:endParaRPr>
          </a:p>
          <a:p>
            <a:r>
              <a:rPr lang="en-US" i="1" dirty="0" err="1">
                <a:latin typeface="Calibri" panose="020F0502020204030204" pitchFamily="34" charset="0"/>
                <a:cs typeface="Calibri" panose="020F0502020204030204" pitchFamily="34" charset="0"/>
              </a:rPr>
              <a:t>Q</a:t>
            </a:r>
            <a:r>
              <a:rPr lang="en-US" i="1" baseline="-25000" dirty="0" err="1">
                <a:latin typeface="Calibri" panose="020F0502020204030204" pitchFamily="34" charset="0"/>
                <a:cs typeface="Calibri" panose="020F0502020204030204" pitchFamily="34" charset="0"/>
              </a:rPr>
              <a:t>fog</a:t>
            </a:r>
            <a:r>
              <a:rPr lang="en-US" i="1" dirty="0">
                <a:latin typeface="Calibri" panose="020F0502020204030204" pitchFamily="34" charset="0"/>
                <a:cs typeface="Calibri" panose="020F0502020204030204" pitchFamily="34" charset="0"/>
              </a:rPr>
              <a:t> = Water capacity of fog system (g/s) = u</a:t>
            </a:r>
            <a:r>
              <a:rPr lang="en-US" i="1" baseline="-25000" dirty="0">
                <a:latin typeface="Calibri" panose="020F0502020204030204" pitchFamily="34" charset="0"/>
                <a:cs typeface="Calibri" panose="020F0502020204030204" pitchFamily="34" charset="0"/>
              </a:rPr>
              <a:t>2</a:t>
            </a:r>
          </a:p>
          <a:p>
            <a:r>
              <a:rPr lang="en-US" i="1" dirty="0" err="1">
                <a:latin typeface="Calibri" panose="020F0502020204030204" pitchFamily="34" charset="0"/>
                <a:cs typeface="Calibri" panose="020F0502020204030204" pitchFamily="34" charset="0"/>
              </a:rPr>
              <a:t>Q</a:t>
            </a:r>
            <a:r>
              <a:rPr lang="en-US" i="1" baseline="-25000" dirty="0" err="1">
                <a:latin typeface="Calibri" panose="020F0502020204030204" pitchFamily="34" charset="0"/>
                <a:cs typeface="Calibri" panose="020F0502020204030204" pitchFamily="34" charset="0"/>
              </a:rPr>
              <a:t>h</a:t>
            </a:r>
            <a:r>
              <a:rPr lang="en-US" i="1" dirty="0">
                <a:latin typeface="Calibri" panose="020F0502020204030204" pitchFamily="34" charset="0"/>
                <a:cs typeface="Calibri" panose="020F0502020204030204" pitchFamily="34" charset="0"/>
              </a:rPr>
              <a:t> = Heat provided by heater (Watts) = u</a:t>
            </a:r>
            <a:r>
              <a:rPr lang="en-US" i="1" baseline="-25000" dirty="0">
                <a:latin typeface="Calibri" panose="020F0502020204030204" pitchFamily="34" charset="0"/>
                <a:cs typeface="Calibri" panose="020F0502020204030204" pitchFamily="34" charset="0"/>
              </a:rPr>
              <a:t>3</a:t>
            </a:r>
            <a:endParaRPr lang="en-US" i="1" dirty="0">
              <a:latin typeface="Calibri" panose="020F0502020204030204" pitchFamily="34" charset="0"/>
              <a:cs typeface="Calibri" panose="020F0502020204030204" pitchFamily="34" charset="0"/>
            </a:endParaRPr>
          </a:p>
          <a:p>
            <a:r>
              <a:rPr lang="en-US" b="1" u="sng" dirty="0">
                <a:latin typeface="Calibri" panose="020F0502020204030204" pitchFamily="34" charset="0"/>
                <a:cs typeface="Calibri" panose="020F0502020204030204" pitchFamily="34" charset="0"/>
              </a:rPr>
              <a:t>Disturbances</a:t>
            </a:r>
          </a:p>
          <a:p>
            <a:r>
              <a:rPr lang="en-US" i="1" dirty="0">
                <a:latin typeface="Calibri" panose="020F0502020204030204" pitchFamily="34" charset="0"/>
                <a:cs typeface="Calibri" panose="020F0502020204030204" pitchFamily="34" charset="0"/>
              </a:rPr>
              <a:t>T</a:t>
            </a:r>
            <a:r>
              <a:rPr lang="en-US" i="1" baseline="-25000" dirty="0">
                <a:latin typeface="Calibri" panose="020F0502020204030204" pitchFamily="34" charset="0"/>
                <a:cs typeface="Calibri" panose="020F0502020204030204" pitchFamily="34" charset="0"/>
              </a:rPr>
              <a:t>out</a:t>
            </a:r>
            <a:r>
              <a:rPr lang="en-US" i="1" dirty="0">
                <a:latin typeface="Calibri" panose="020F0502020204030204" pitchFamily="34" charset="0"/>
                <a:cs typeface="Calibri" panose="020F0502020204030204" pitchFamily="34" charset="0"/>
              </a:rPr>
              <a:t> = Outside Temperature (°C) = d</a:t>
            </a:r>
            <a:r>
              <a:rPr lang="en-US" i="1" baseline="-25000" dirty="0">
                <a:latin typeface="Calibri" panose="020F0502020204030204" pitchFamily="34" charset="0"/>
                <a:cs typeface="Calibri" panose="020F0502020204030204" pitchFamily="34" charset="0"/>
              </a:rPr>
              <a:t>1</a:t>
            </a:r>
            <a:endParaRPr lang="en-US" i="1" dirty="0">
              <a:latin typeface="Calibri" panose="020F0502020204030204" pitchFamily="34" charset="0"/>
              <a:cs typeface="Calibri" panose="020F0502020204030204" pitchFamily="34" charset="0"/>
            </a:endParaRPr>
          </a:p>
          <a:p>
            <a:r>
              <a:rPr lang="en-US" i="1" dirty="0" err="1">
                <a:latin typeface="Calibri" panose="020F0502020204030204" pitchFamily="34" charset="0"/>
                <a:cs typeface="Calibri" panose="020F0502020204030204" pitchFamily="34" charset="0"/>
              </a:rPr>
              <a:t>W</a:t>
            </a:r>
            <a:r>
              <a:rPr lang="en-US" i="1" baseline="-25000" dirty="0" err="1">
                <a:latin typeface="Calibri" panose="020F0502020204030204" pitchFamily="34" charset="0"/>
                <a:cs typeface="Calibri" panose="020F0502020204030204" pitchFamily="34" charset="0"/>
              </a:rPr>
              <a:t>out</a:t>
            </a:r>
            <a:r>
              <a:rPr lang="en-US" i="1" dirty="0">
                <a:latin typeface="Calibri" panose="020F0502020204030204" pitchFamily="34" charset="0"/>
                <a:cs typeface="Calibri" panose="020F0502020204030204" pitchFamily="34" charset="0"/>
              </a:rPr>
              <a:t> = Outside Humidity (g/m</a:t>
            </a:r>
            <a:r>
              <a:rPr lang="en-US" i="1" baseline="30000" dirty="0">
                <a:latin typeface="Calibri" panose="020F0502020204030204" pitchFamily="34" charset="0"/>
                <a:cs typeface="Calibri" panose="020F0502020204030204" pitchFamily="34" charset="0"/>
              </a:rPr>
              <a:t>3</a:t>
            </a:r>
            <a:r>
              <a:rPr lang="en-US" i="1" dirty="0">
                <a:latin typeface="Calibri" panose="020F0502020204030204" pitchFamily="34" charset="0"/>
                <a:cs typeface="Calibri" panose="020F0502020204030204" pitchFamily="34" charset="0"/>
              </a:rPr>
              <a:t>) = d</a:t>
            </a:r>
            <a:r>
              <a:rPr lang="en-US" i="1" baseline="-25000" dirty="0">
                <a:latin typeface="Calibri" panose="020F0502020204030204" pitchFamily="34" charset="0"/>
                <a:cs typeface="Calibri" panose="020F0502020204030204" pitchFamily="34" charset="0"/>
              </a:rPr>
              <a:t>2</a:t>
            </a:r>
          </a:p>
          <a:p>
            <a:r>
              <a:rPr lang="en-US" i="1" dirty="0">
                <a:latin typeface="Calibri" panose="020F0502020204030204" pitchFamily="34" charset="0"/>
                <a:cs typeface="Calibri" panose="020F0502020204030204" pitchFamily="34" charset="0"/>
              </a:rPr>
              <a:t>S</a:t>
            </a:r>
            <a:r>
              <a:rPr lang="en-US" i="1" baseline="-25000" dirty="0">
                <a:latin typeface="Calibri" panose="020F0502020204030204" pitchFamily="34" charset="0"/>
                <a:cs typeface="Calibri" panose="020F0502020204030204" pitchFamily="34" charset="0"/>
              </a:rPr>
              <a:t>r </a:t>
            </a:r>
            <a:r>
              <a:rPr lang="en-US" i="1" dirty="0">
                <a:latin typeface="Calibri" panose="020F0502020204030204" pitchFamily="34" charset="0"/>
                <a:cs typeface="Calibri" panose="020F0502020204030204" pitchFamily="34" charset="0"/>
              </a:rPr>
              <a:t> = Intercepted solar radiant energy (Watts/m</a:t>
            </a:r>
            <a:r>
              <a:rPr lang="en-US" i="1" baseline="30000" dirty="0">
                <a:latin typeface="Calibri" panose="020F0502020204030204" pitchFamily="34" charset="0"/>
                <a:cs typeface="Calibri" panose="020F0502020204030204" pitchFamily="34" charset="0"/>
              </a:rPr>
              <a:t>2</a:t>
            </a:r>
            <a:r>
              <a:rPr lang="en-US" i="1" dirty="0">
                <a:latin typeface="Calibri" panose="020F0502020204030204" pitchFamily="34" charset="0"/>
                <a:cs typeface="Calibri" panose="020F0502020204030204" pitchFamily="34" charset="0"/>
              </a:rPr>
              <a:t>) = d</a:t>
            </a:r>
            <a:r>
              <a:rPr lang="en-US" i="1" baseline="-25000" dirty="0">
                <a:latin typeface="Calibri" panose="020F0502020204030204" pitchFamily="34" charset="0"/>
                <a:cs typeface="Calibri" panose="020F0502020204030204" pitchFamily="34" charset="0"/>
              </a:rPr>
              <a:t>3</a:t>
            </a:r>
            <a:endParaRPr lang="en-US" i="1" dirty="0">
              <a:latin typeface="Calibri" panose="020F0502020204030204" pitchFamily="34" charset="0"/>
              <a:cs typeface="Calibri" panose="020F0502020204030204" pitchFamily="34" charset="0"/>
            </a:endParaRPr>
          </a:p>
          <a:p>
            <a:endParaRPr lang="en-US" i="1" dirty="0">
              <a:latin typeface="Calibri" panose="020F0502020204030204" pitchFamily="34" charset="0"/>
              <a:cs typeface="Calibri" panose="020F0502020204030204" pitchFamily="34" charset="0"/>
            </a:endParaRPr>
          </a:p>
          <a:p>
            <a:endParaRPr lang="en-US" i="1" dirty="0">
              <a:latin typeface="Calibri" panose="020F0502020204030204" pitchFamily="34" charset="0"/>
              <a:cs typeface="Calibri" panose="020F0502020204030204" pitchFamily="34" charset="0"/>
            </a:endParaRPr>
          </a:p>
          <a:p>
            <a:endParaRPr lang="en-US" i="1"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C1B5775D-F904-1E59-BB83-E26E5639AD30}"/>
              </a:ext>
            </a:extLst>
          </p:cNvPr>
          <p:cNvSpPr txBox="1"/>
          <p:nvPr/>
        </p:nvSpPr>
        <p:spPr>
          <a:xfrm>
            <a:off x="9460799" y="1730452"/>
            <a:ext cx="866775"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(1)</a:t>
            </a:r>
          </a:p>
        </p:txBody>
      </p:sp>
      <p:sp>
        <p:nvSpPr>
          <p:cNvPr id="8" name="TextBox 7">
            <a:extLst>
              <a:ext uri="{FF2B5EF4-FFF2-40B4-BE49-F238E27FC236}">
                <a16:creationId xmlns:a16="http://schemas.microsoft.com/office/drawing/2014/main" id="{E46D2DA1-F7FC-A91A-4507-03A1EEB89404}"/>
              </a:ext>
            </a:extLst>
          </p:cNvPr>
          <p:cNvSpPr txBox="1"/>
          <p:nvPr/>
        </p:nvSpPr>
        <p:spPr>
          <a:xfrm>
            <a:off x="9460798" y="2684916"/>
            <a:ext cx="866775"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(2)</a:t>
            </a:r>
          </a:p>
        </p:txBody>
      </p:sp>
      <p:pic>
        <p:nvPicPr>
          <p:cNvPr id="9" name="Content Placeholder 5">
            <a:extLst>
              <a:ext uri="{FF2B5EF4-FFF2-40B4-BE49-F238E27FC236}">
                <a16:creationId xmlns:a16="http://schemas.microsoft.com/office/drawing/2014/main" id="{BDAF6113-CA0D-E1AB-A6E1-792257BF3A0E}"/>
              </a:ext>
            </a:extLst>
          </p:cNvPr>
          <p:cNvPicPr>
            <a:picLocks noChangeAspect="1"/>
          </p:cNvPicPr>
          <p:nvPr/>
        </p:nvPicPr>
        <p:blipFill>
          <a:blip r:embed="rId4"/>
          <a:stretch>
            <a:fillRect/>
          </a:stretch>
        </p:blipFill>
        <p:spPr>
          <a:xfrm>
            <a:off x="7314053" y="3255246"/>
            <a:ext cx="4293489" cy="3041385"/>
          </a:xfrm>
          <a:prstGeom prst="rect">
            <a:avLst/>
          </a:prstGeom>
        </p:spPr>
      </p:pic>
    </p:spTree>
    <p:extLst>
      <p:ext uri="{BB962C8B-B14F-4D97-AF65-F5344CB8AC3E}">
        <p14:creationId xmlns:p14="http://schemas.microsoft.com/office/powerpoint/2010/main" val="3583823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CF192-ECF1-99F7-9283-34843EC0CE5F}"/>
              </a:ext>
            </a:extLst>
          </p:cNvPr>
          <p:cNvSpPr>
            <a:spLocks noGrp="1"/>
          </p:cNvSpPr>
          <p:nvPr>
            <p:ph type="title"/>
          </p:nvPr>
        </p:nvSpPr>
        <p:spPr>
          <a:xfrm>
            <a:off x="1537487" y="225884"/>
            <a:ext cx="9135908" cy="1188720"/>
          </a:xfrm>
        </p:spPr>
        <p:txBody>
          <a:bodyPr/>
          <a:lstStyle/>
          <a:p>
            <a:r>
              <a:rPr lang="en-US" dirty="0">
                <a:latin typeface="Calibri" panose="020F0502020204030204" pitchFamily="34" charset="0"/>
                <a:cs typeface="Calibri" panose="020F0502020204030204" pitchFamily="34" charset="0"/>
              </a:rPr>
              <a:t>Derivation of Mathematical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8FCD10-7B3A-6463-A8FA-7C8397B5B932}"/>
                  </a:ext>
                </a:extLst>
              </p:cNvPr>
              <p:cNvSpPr>
                <a:spLocks noGrp="1"/>
              </p:cNvSpPr>
              <p:nvPr>
                <p:ph sz="half" idx="1"/>
              </p:nvPr>
            </p:nvSpPr>
            <p:spPr>
              <a:xfrm>
                <a:off x="2231136" y="1752600"/>
                <a:ext cx="7729728" cy="4257675"/>
              </a:xfrm>
            </p:spPr>
            <p:txBody>
              <a:bodyPr/>
              <a:lstStyle/>
              <a:p>
                <a:pPr marL="0" indent="0">
                  <a:buNone/>
                </a:pPr>
                <a:r>
                  <a:rPr lang="en-US" b="1" dirty="0">
                    <a:latin typeface="Calibri" panose="020F0502020204030204" pitchFamily="34" charset="0"/>
                    <a:cs typeface="Calibri" panose="020F0502020204030204" pitchFamily="34" charset="0"/>
                  </a:rPr>
                  <a:t>Specific Heat Capacity – the amount of heat required to change the temperature of a mass by 1°C</a:t>
                </a:r>
              </a:p>
              <a:p>
                <a:pPr marL="0" indent="0">
                  <a:buNone/>
                </a:pPr>
                <a:endParaRPr lang="en-US" b="1"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𝑄</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𝑚𝐶</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𝛥</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𝑇</m:t>
                      </m:r>
                    </m:oMath>
                  </m:oMathPara>
                </a14:m>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f>
                      <m:fPr>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i="1">
                            <a:effectLst/>
                            <a:latin typeface="Cambria Math" panose="02040503050406030204" pitchFamily="18" charset="0"/>
                            <a:ea typeface="Calibri" panose="020F0502020204030204" pitchFamily="34" charset="0"/>
                            <a:cs typeface="Times New Roman" panose="02020603050405020304" pitchFamily="18" charset="0"/>
                          </a:rPr>
                          <m:t>𝑑</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𝑑</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𝑡</m:t>
                        </m:r>
                      </m:den>
                    </m:f>
                  </m:oMath>
                </a14:m>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ea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𝑄</m:t>
                          </m:r>
                        </m:e>
                      </m:acc>
                      <m:r>
                        <a:rPr lang="en-US" i="1">
                          <a:latin typeface="Cambria Math" panose="02040503050406030204" pitchFamily="18" charset="0"/>
                        </a:rPr>
                        <m:t>=</m:t>
                      </m:r>
                      <m:r>
                        <a:rPr lang="en-US" i="1">
                          <a:latin typeface="Cambria Math" panose="02040503050406030204" pitchFamily="18" charset="0"/>
                        </a:rPr>
                        <m:t>𝑚𝐶</m:t>
                      </m:r>
                      <m:acc>
                        <m:accPr>
                          <m:chr m:val="̇"/>
                          <m:ctrlPr>
                            <a:rPr lang="en-US" i="1">
                              <a:latin typeface="Cambria Math" panose="02040503050406030204" pitchFamily="18" charset="0"/>
                            </a:rPr>
                          </m:ctrlPr>
                        </m:accPr>
                        <m:e>
                          <m:r>
                            <a:rPr lang="en-US" i="1">
                              <a:latin typeface="Cambria Math" panose="02040503050406030204" pitchFamily="18" charset="0"/>
                            </a:rPr>
                            <m:t>𝑇</m:t>
                          </m:r>
                        </m:e>
                      </m:acc>
                    </m:oMath>
                  </m:oMathPara>
                </a14:m>
                <a:endParaRPr lang="en-US" dirty="0">
                  <a:latin typeface="Calibri" panose="020F0502020204030204" pitchFamily="34" charset="0"/>
                  <a:cs typeface="Calibri" panose="020F0502020204030204" pitchFamily="34" charset="0"/>
                </a:endParaRPr>
              </a:p>
              <a:p>
                <a:pPr marL="0" indent="0">
                  <a:buNone/>
                </a:pPr>
                <a:endParaRPr lang="en-US" i="1" dirty="0">
                  <a:effectLst/>
                  <a:latin typeface="Calibri" panose="020F0502020204030204" pitchFamily="34" charset="0"/>
                  <a:cs typeface="Calibri" panose="020F0502020204030204" pitchFamily="34" charset="0"/>
                </a:endParaRPr>
              </a:p>
              <a:p>
                <a:pPr marL="0" indent="0">
                  <a:buNone/>
                </a:pPr>
                <a:endParaRPr lang="en-US" i="1" dirty="0">
                  <a:latin typeface="Calibri" panose="020F0502020204030204" pitchFamily="34" charset="0"/>
                  <a:cs typeface="Calibri" panose="020F0502020204030204" pitchFamily="34"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effectLst/>
                              <a:latin typeface="Cambria Math" panose="020405030504060302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e>
                      </m:acc>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f>
                        <m:fPr>
                          <m:ctrlPr>
                            <a:rPr lang="en-US" i="1">
                              <a:effectLst/>
                              <a:latin typeface="Cambria Math" panose="02040503050406030204" pitchFamily="18" charset="0"/>
                            </a:rPr>
                          </m:ctrlPr>
                        </m:fPr>
                        <m:num>
                          <m:acc>
                            <m:accPr>
                              <m:chr m:val="̇"/>
                              <m:ctrlPr>
                                <a:rPr lang="en-US" i="1">
                                  <a:effectLst/>
                                  <a:latin typeface="Cambria Math" panose="020405030504060302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𝑄</m:t>
                              </m:r>
                            </m:e>
                          </m:acc>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𝑚𝐶</m:t>
                          </m:r>
                        </m:den>
                      </m:f>
                    </m:oMath>
                  </m:oMathPara>
                </a14:m>
                <a:endParaRPr lang="en-US" dirty="0">
                  <a:latin typeface="Calibri" panose="020F0502020204030204" pitchFamily="34" charset="0"/>
                  <a:cs typeface="Calibri" panose="020F0502020204030204" pitchFamily="34" charset="0"/>
                </a:endParaRPr>
              </a:p>
            </p:txBody>
          </p:sp>
        </mc:Choice>
        <mc:Fallback xmlns="">
          <p:sp>
            <p:nvSpPr>
              <p:cNvPr id="3" name="Content Placeholder 2">
                <a:extLst>
                  <a:ext uri="{FF2B5EF4-FFF2-40B4-BE49-F238E27FC236}">
                    <a16:creationId xmlns:a16="http://schemas.microsoft.com/office/drawing/2014/main" id="{618FCD10-7B3A-6463-A8FA-7C8397B5B932}"/>
                  </a:ext>
                </a:extLst>
              </p:cNvPr>
              <p:cNvSpPr>
                <a:spLocks noGrp="1" noRot="1" noChangeAspect="1" noMove="1" noResize="1" noEditPoints="1" noAdjustHandles="1" noChangeArrowheads="1" noChangeShapeType="1" noTextEdit="1"/>
              </p:cNvSpPr>
              <p:nvPr>
                <p:ph sz="half" idx="1"/>
              </p:nvPr>
            </p:nvSpPr>
            <p:spPr>
              <a:xfrm>
                <a:off x="2231136" y="1752600"/>
                <a:ext cx="7729728" cy="4257675"/>
              </a:xfrm>
              <a:blipFill>
                <a:blip r:embed="rId3"/>
                <a:stretch>
                  <a:fillRect l="-631" t="-860"/>
                </a:stretch>
              </a:blipFill>
            </p:spPr>
            <p:txBody>
              <a:bodyPr/>
              <a:lstStyle/>
              <a:p>
                <a:r>
                  <a:rPr lang="en-US">
                    <a:noFill/>
                  </a:rPr>
                  <a:t> </a:t>
                </a:r>
              </a:p>
            </p:txBody>
          </p:sp>
        </mc:Fallback>
      </mc:AlternateContent>
      <p:sp>
        <p:nvSpPr>
          <p:cNvPr id="5" name="Arrow: Down 4">
            <a:extLst>
              <a:ext uri="{FF2B5EF4-FFF2-40B4-BE49-F238E27FC236}">
                <a16:creationId xmlns:a16="http://schemas.microsoft.com/office/drawing/2014/main" id="{921C3D7D-EC53-33CC-BDB3-AD414982576A}"/>
              </a:ext>
            </a:extLst>
          </p:cNvPr>
          <p:cNvSpPr/>
          <p:nvPr/>
        </p:nvSpPr>
        <p:spPr>
          <a:xfrm flipH="1">
            <a:off x="5686425" y="3093839"/>
            <a:ext cx="766763" cy="67032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CFBA0FA-2561-7E9A-3CD7-A3687288DA4D}"/>
                  </a:ext>
                </a:extLst>
              </p:cNvPr>
              <p:cNvSpPr txBox="1"/>
              <p:nvPr/>
            </p:nvSpPr>
            <p:spPr>
              <a:xfrm>
                <a:off x="7696200" y="2446279"/>
                <a:ext cx="1724025" cy="784189"/>
              </a:xfrm>
              <a:prstGeom prst="rect">
                <a:avLst/>
              </a:prstGeom>
              <a:noFill/>
            </p:spPr>
            <p:txBody>
              <a:bodyPr wrap="square" rtlCol="0">
                <a:spAutoFit/>
              </a:bodyPr>
              <a:lstStyle/>
              <a:p>
                <a:pPr algn="ctr"/>
                <a:r>
                  <a:rPr lang="en-US" sz="1200" dirty="0">
                    <a:latin typeface="Calibri" panose="020F0502020204030204" pitchFamily="34" charset="0"/>
                    <a:cs typeface="Calibri" panose="020F0502020204030204" pitchFamily="34" charset="0"/>
                  </a:rPr>
                  <a:t>Check Units:</a:t>
                </a: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200" i="1" smtClean="0">
                          <a:effectLst/>
                          <a:latin typeface="Cambria Math" panose="02040503050406030204" pitchFamily="18" charset="0"/>
                          <a:ea typeface="Calibri" panose="020F0502020204030204" pitchFamily="34" charset="0"/>
                          <a:cs typeface="Times New Roman" panose="02020603050405020304" pitchFamily="18" charset="0"/>
                        </a:rPr>
                        <m:t>𝐽</m:t>
                      </m:r>
                      <m:r>
                        <a:rPr lang="en-US" sz="120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200" i="1" smtClean="0">
                          <a:effectLst/>
                          <a:latin typeface="Cambria Math" panose="02040503050406030204" pitchFamily="18" charset="0"/>
                          <a:ea typeface="Calibri" panose="020F0502020204030204" pitchFamily="34" charset="0"/>
                          <a:cs typeface="Times New Roman" panose="02020603050405020304" pitchFamily="18" charset="0"/>
                        </a:rPr>
                        <m:t>𝑘𝑔</m:t>
                      </m:r>
                      <m:r>
                        <a:rPr lang="en-US" sz="1200" i="1" smtClean="0">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2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200" i="1">
                              <a:effectLst/>
                              <a:latin typeface="Cambria Math" panose="02040503050406030204" pitchFamily="18" charset="0"/>
                              <a:ea typeface="Calibri" panose="020F0502020204030204" pitchFamily="34" charset="0"/>
                              <a:cs typeface="Times New Roman" panose="02020603050405020304" pitchFamily="18" charset="0"/>
                            </a:rPr>
                            <m:t>𝐽</m:t>
                          </m:r>
                        </m:num>
                        <m:den>
                          <m:r>
                            <a:rPr lang="en-US" sz="1200" i="1">
                              <a:effectLst/>
                              <a:latin typeface="Cambria Math" panose="02040503050406030204" pitchFamily="18" charset="0"/>
                              <a:ea typeface="Calibri" panose="020F0502020204030204" pitchFamily="34" charset="0"/>
                              <a:cs typeface="Times New Roman" panose="02020603050405020304" pitchFamily="18" charset="0"/>
                            </a:rPr>
                            <m:t>𝑘𝑔𝐾</m:t>
                          </m:r>
                        </m:den>
                      </m:f>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𝐾</m:t>
                      </m:r>
                    </m:oMath>
                  </m:oMathPara>
                </a14:m>
                <a:endParaRPr lang="en-US" sz="1200" dirty="0">
                  <a:effectLst/>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6" name="TextBox 5">
                <a:extLst>
                  <a:ext uri="{FF2B5EF4-FFF2-40B4-BE49-F238E27FC236}">
                    <a16:creationId xmlns:a16="http://schemas.microsoft.com/office/drawing/2014/main" id="{1CFBA0FA-2561-7E9A-3CD7-A3687288DA4D}"/>
                  </a:ext>
                </a:extLst>
              </p:cNvPr>
              <p:cNvSpPr txBox="1">
                <a:spLocks noRot="1" noChangeAspect="1" noMove="1" noResize="1" noEditPoints="1" noAdjustHandles="1" noChangeArrowheads="1" noChangeShapeType="1" noTextEdit="1"/>
              </p:cNvSpPr>
              <p:nvPr/>
            </p:nvSpPr>
            <p:spPr>
              <a:xfrm>
                <a:off x="7696200" y="2446279"/>
                <a:ext cx="1724025" cy="78418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1BD244C-7063-7298-97F6-A32214D77E36}"/>
                  </a:ext>
                </a:extLst>
              </p:cNvPr>
              <p:cNvSpPr txBox="1"/>
              <p:nvPr/>
            </p:nvSpPr>
            <p:spPr>
              <a:xfrm>
                <a:off x="7600950" y="3764161"/>
                <a:ext cx="2038350" cy="655116"/>
              </a:xfrm>
              <a:prstGeom prst="rect">
                <a:avLst/>
              </a:prstGeom>
              <a:noFill/>
            </p:spPr>
            <p:txBody>
              <a:bodyPr wrap="square" rtlCol="0">
                <a:spAutoFit/>
              </a:bodyPr>
              <a:lstStyle/>
              <a:p>
                <a:pPr algn="ctr"/>
                <a:r>
                  <a:rPr lang="en-US" sz="1200" dirty="0">
                    <a:latin typeface="Calibri" panose="020F0502020204030204" pitchFamily="34" charset="0"/>
                    <a:cs typeface="Calibri" panose="020F0502020204030204" pitchFamily="34" charset="0"/>
                  </a:rPr>
                  <a:t>Check Units:</a:t>
                </a:r>
              </a:p>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𝑤𝑎𝑡𝑡𝑠</m:t>
                      </m:r>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𝐽</m:t>
                          </m:r>
                        </m:num>
                        <m:den>
                          <m:r>
                            <a:rPr lang="en-US" sz="1200" i="1">
                              <a:latin typeface="Cambria Math" panose="02040503050406030204" pitchFamily="18" charset="0"/>
                            </a:rPr>
                            <m:t>𝑠</m:t>
                          </m:r>
                        </m:den>
                      </m:f>
                      <m:r>
                        <a:rPr lang="en-US" sz="1200" i="1">
                          <a:latin typeface="Cambria Math" panose="02040503050406030204" pitchFamily="18" charset="0"/>
                        </a:rPr>
                        <m:t>=</m:t>
                      </m:r>
                      <m:r>
                        <a:rPr lang="en-US" sz="1200" i="1">
                          <a:latin typeface="Cambria Math" panose="02040503050406030204" pitchFamily="18" charset="0"/>
                        </a:rPr>
                        <m:t>𝑘𝑔</m:t>
                      </m:r>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𝐽</m:t>
                          </m:r>
                        </m:num>
                        <m:den>
                          <m:r>
                            <a:rPr lang="en-US" sz="1200" i="1">
                              <a:latin typeface="Cambria Math" panose="02040503050406030204" pitchFamily="18" charset="0"/>
                            </a:rPr>
                            <m:t>𝑘𝑔𝐾</m:t>
                          </m:r>
                        </m:den>
                      </m:f>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𝐾</m:t>
                          </m:r>
                        </m:num>
                        <m:den>
                          <m:r>
                            <a:rPr lang="en-US" sz="1200" i="1">
                              <a:latin typeface="Cambria Math" panose="02040503050406030204" pitchFamily="18" charset="0"/>
                            </a:rPr>
                            <m:t>𝑠</m:t>
                          </m:r>
                        </m:den>
                      </m:f>
                    </m:oMath>
                  </m:oMathPara>
                </a14:m>
                <a:endParaRPr lang="en-US" sz="1200" dirty="0">
                  <a:latin typeface="Calibri" panose="020F0502020204030204" pitchFamily="34" charset="0"/>
                  <a:cs typeface="Calibri" panose="020F0502020204030204" pitchFamily="34" charset="0"/>
                </a:endParaRPr>
              </a:p>
            </p:txBody>
          </p:sp>
        </mc:Choice>
        <mc:Fallback xmlns="">
          <p:sp>
            <p:nvSpPr>
              <p:cNvPr id="7" name="TextBox 6">
                <a:extLst>
                  <a:ext uri="{FF2B5EF4-FFF2-40B4-BE49-F238E27FC236}">
                    <a16:creationId xmlns:a16="http://schemas.microsoft.com/office/drawing/2014/main" id="{11BD244C-7063-7298-97F6-A32214D77E36}"/>
                  </a:ext>
                </a:extLst>
              </p:cNvPr>
              <p:cNvSpPr txBox="1">
                <a:spLocks noRot="1" noChangeAspect="1" noMove="1" noResize="1" noEditPoints="1" noAdjustHandles="1" noChangeArrowheads="1" noChangeShapeType="1" noTextEdit="1"/>
              </p:cNvSpPr>
              <p:nvPr/>
            </p:nvSpPr>
            <p:spPr>
              <a:xfrm>
                <a:off x="7600950" y="3764161"/>
                <a:ext cx="2038350" cy="655116"/>
              </a:xfrm>
              <a:prstGeom prst="rect">
                <a:avLst/>
              </a:prstGeom>
              <a:blipFill>
                <a:blip r:embed="rId5"/>
                <a:stretch>
                  <a:fillRect b="-2778"/>
                </a:stretch>
              </a:blipFill>
            </p:spPr>
            <p:txBody>
              <a:bodyPr/>
              <a:lstStyle/>
              <a:p>
                <a:r>
                  <a:rPr lang="en-US">
                    <a:noFill/>
                  </a:rPr>
                  <a:t> </a:t>
                </a:r>
              </a:p>
            </p:txBody>
          </p:sp>
        </mc:Fallback>
      </mc:AlternateContent>
      <p:sp>
        <p:nvSpPr>
          <p:cNvPr id="8" name="Arrow: Down 7">
            <a:extLst>
              <a:ext uri="{FF2B5EF4-FFF2-40B4-BE49-F238E27FC236}">
                <a16:creationId xmlns:a16="http://schemas.microsoft.com/office/drawing/2014/main" id="{73136452-0CF2-8052-CC23-4CED88539238}"/>
              </a:ext>
            </a:extLst>
          </p:cNvPr>
          <p:cNvSpPr/>
          <p:nvPr/>
        </p:nvSpPr>
        <p:spPr>
          <a:xfrm flipH="1">
            <a:off x="5904309" y="4275832"/>
            <a:ext cx="383382" cy="61138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7A2C8858-6FBE-BC43-41D8-817CEA46E71F}"/>
              </a:ext>
            </a:extLst>
          </p:cNvPr>
          <p:cNvSpPr/>
          <p:nvPr/>
        </p:nvSpPr>
        <p:spPr>
          <a:xfrm>
            <a:off x="5429250" y="4991100"/>
            <a:ext cx="1371600" cy="762000"/>
          </a:xfrm>
          <a:prstGeom prst="parallelogram">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01EE190-B084-B7E3-EA28-9E466F1FEF63}"/>
              </a:ext>
            </a:extLst>
          </p:cNvPr>
          <p:cNvSpPr txBox="1"/>
          <p:nvPr/>
        </p:nvSpPr>
        <p:spPr>
          <a:xfrm>
            <a:off x="6859191" y="5242029"/>
            <a:ext cx="866775" cy="276999"/>
          </a:xfrm>
          <a:prstGeom prst="rect">
            <a:avLst/>
          </a:prstGeom>
          <a:noFill/>
        </p:spPr>
        <p:txBody>
          <a:bodyPr wrap="square" rtlCol="0">
            <a:spAutoFit/>
          </a:bodyPr>
          <a:lstStyle/>
          <a:p>
            <a:r>
              <a:rPr lang="en-US" sz="1200" dirty="0"/>
              <a:t>(3)</a:t>
            </a:r>
          </a:p>
        </p:txBody>
      </p:sp>
    </p:spTree>
    <p:extLst>
      <p:ext uri="{BB962C8B-B14F-4D97-AF65-F5344CB8AC3E}">
        <p14:creationId xmlns:p14="http://schemas.microsoft.com/office/powerpoint/2010/main" val="977263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11DBB-27D0-332A-6377-8D6BE625098E}"/>
              </a:ext>
            </a:extLst>
          </p:cNvPr>
          <p:cNvSpPr>
            <a:spLocks noGrp="1"/>
          </p:cNvSpPr>
          <p:nvPr>
            <p:ph type="title"/>
          </p:nvPr>
        </p:nvSpPr>
        <p:spPr>
          <a:xfrm>
            <a:off x="1529395" y="202432"/>
            <a:ext cx="9152092" cy="1188720"/>
          </a:xfrm>
        </p:spPr>
        <p:txBody>
          <a:bodyPr/>
          <a:lstStyle/>
          <a:p>
            <a:r>
              <a:rPr lang="en-US" dirty="0">
                <a:latin typeface="Calibri" panose="020F0502020204030204" pitchFamily="34" charset="0"/>
                <a:cs typeface="Calibri" panose="020F0502020204030204" pitchFamily="34" charset="0"/>
              </a:rPr>
              <a:t>Derivation of Mathematical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C64859-74C5-BFF7-B91C-639ED1BF0B6A}"/>
                  </a:ext>
                </a:extLst>
              </p:cNvPr>
              <p:cNvSpPr>
                <a:spLocks noGrp="1"/>
              </p:cNvSpPr>
              <p:nvPr>
                <p:ph sz="half" idx="1"/>
              </p:nvPr>
            </p:nvSpPr>
            <p:spPr>
              <a:xfrm>
                <a:off x="2191893" y="1828609"/>
                <a:ext cx="7808214" cy="4000881"/>
              </a:xfrm>
            </p:spPr>
            <p:txBody>
              <a:bodyPr>
                <a:normAutofit/>
              </a:bodyPr>
              <a:lstStyle/>
              <a:p>
                <a:pPr marL="0" indent="0">
                  <a:buNone/>
                </a:pPr>
                <a:r>
                  <a:rPr lang="en-US" b="1" dirty="0"/>
                  <a:t>Conduction – transfer of heat due to temperature gradient</a:t>
                </a:r>
              </a:p>
              <a:p>
                <a:pPr marL="0" indent="0">
                  <a:buNone/>
                </a:pPr>
                <a:endParaRPr lang="en-US" b="1" dirty="0"/>
              </a:p>
              <a:p>
                <a:pPr marL="0" indent="0">
                  <a:buNone/>
                </a:pPr>
                <a14:m>
                  <m:oMathPara xmlns:m="http://schemas.openxmlformats.org/officeDocument/2006/math">
                    <m:oMathParaPr>
                      <m:jc m:val="centerGroup"/>
                    </m:oMathParaPr>
                    <m:oMath xmlns:m="http://schemas.openxmlformats.org/officeDocument/2006/math">
                      <m:acc>
                        <m:accPr>
                          <m:chr m:val="̇"/>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𝑄</m:t>
                          </m:r>
                        </m:e>
                      </m:acc>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𝑈𝐴</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𝑖𝑛</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𝑜𝑢𝑡</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a:p>
                <a:pPr marL="0" indent="0">
                  <a:buNone/>
                </a:pPr>
                <a:endParaRPr lang="en-US" sz="1800" i="1" dirty="0">
                  <a:effectLst/>
                  <a:latin typeface="Cambria Math" panose="02040503050406030204" pitchFamily="18"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𝑚𝐶</m:t>
                      </m:r>
                      <m:acc>
                        <m:accPr>
                          <m: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e>
                      </m:acc>
                      <m:r>
                        <a:rPr lang="en-US" sz="1800" i="1">
                          <a:effectLst/>
                          <a:latin typeface="Cambria Math" panose="02040503050406030204" pitchFamily="18" charset="0"/>
                          <a:ea typeface="Calibri" panose="020F0502020204030204" pitchFamily="34" charset="0"/>
                          <a:cs typeface="Times New Roman" panose="02020603050405020304" pitchFamily="18" charset="0"/>
                        </a:rPr>
                        <m:t>=</m:t>
                      </m:r>
                      <m:acc>
                        <m:accPr>
                          <m: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𝑄</m:t>
                          </m:r>
                        </m:e>
                      </m:acc>
                      <m:r>
                        <a:rPr lang="en-US" sz="1800" i="1">
                          <a:effectLst/>
                          <a:latin typeface="Cambria Math" panose="02040503050406030204" pitchFamily="18" charset="0"/>
                          <a:ea typeface="Calibri" panose="020F0502020204030204" pitchFamily="34" charset="0"/>
                          <a:cs typeface="Times New Roman" panose="02020603050405020304" pitchFamily="18" charset="0"/>
                        </a:rPr>
                        <m:t>=</m:t>
                      </m:r>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𝑈𝐴</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𝑖𝑛</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𝑜𝑢𝑡</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i="1" dirty="0">
                  <a:effectLst/>
                  <a:latin typeface="Cambria Math" panose="02040503050406030204" pitchFamily="18" charset="0"/>
                  <a:ea typeface="Calibri" panose="020F0502020204030204" pitchFamily="34" charset="0"/>
                  <a:cs typeface="Times New Roman" panose="02020603050405020304" pitchFamily="18" charset="0"/>
                </a:endParaRPr>
              </a:p>
              <a:p>
                <a:pPr marL="0" indent="0">
                  <a:buNone/>
                </a:pPr>
                <a:endParaRPr lang="en-US" sz="1800" i="1" dirty="0">
                  <a:effectLst/>
                  <a:latin typeface="Cambria Math" panose="02040503050406030204" pitchFamily="18"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acc>
                        <m:accPr>
                          <m:chr m:val="̇"/>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acc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e>
                      </m:acc>
                      <m:r>
                        <a:rPr lang="en-US" sz="18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fPr>
                        <m:num>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m:t>
                          </m:r>
                          <m:r>
                            <a:rPr lang="en-US" sz="1800" i="1">
                              <a:effectLst/>
                              <a:latin typeface="Cambria Math" panose="02040503050406030204" pitchFamily="18" charset="0"/>
                              <a:ea typeface="Calibri" panose="020F0502020204030204" pitchFamily="34" charset="0"/>
                              <a:cs typeface="Times New Roman" panose="02020603050405020304" pitchFamily="18" charset="0"/>
                            </a:rPr>
                            <m:t>𝑈𝐴</m:t>
                          </m:r>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𝑖𝑛</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𝑇</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𝑜𝑢𝑡</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num>
                        <m:den>
                          <m:r>
                            <a:rPr lang="en-US" sz="1800" i="1">
                              <a:effectLst/>
                              <a:latin typeface="Cambria Math" panose="02040503050406030204" pitchFamily="18" charset="0"/>
                              <a:ea typeface="Calibri" panose="020F0502020204030204" pitchFamily="34" charset="0"/>
                              <a:cs typeface="Times New Roman" panose="02020603050405020304" pitchFamily="18" charset="0"/>
                            </a:rPr>
                            <m:t>𝑚𝐶</m:t>
                          </m:r>
                        </m:den>
                      </m:f>
                    </m:oMath>
                  </m:oMathPara>
                </a14:m>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b="1" dirty="0"/>
              </a:p>
            </p:txBody>
          </p:sp>
        </mc:Choice>
        <mc:Fallback xmlns="">
          <p:sp>
            <p:nvSpPr>
              <p:cNvPr id="3" name="Content Placeholder 2">
                <a:extLst>
                  <a:ext uri="{FF2B5EF4-FFF2-40B4-BE49-F238E27FC236}">
                    <a16:creationId xmlns:a16="http://schemas.microsoft.com/office/drawing/2014/main" id="{B8C64859-74C5-BFF7-B91C-639ED1BF0B6A}"/>
                  </a:ext>
                </a:extLst>
              </p:cNvPr>
              <p:cNvSpPr>
                <a:spLocks noGrp="1" noRot="1" noChangeAspect="1" noMove="1" noResize="1" noEditPoints="1" noAdjustHandles="1" noChangeArrowheads="1" noChangeShapeType="1" noTextEdit="1"/>
              </p:cNvSpPr>
              <p:nvPr>
                <p:ph sz="half" idx="1"/>
              </p:nvPr>
            </p:nvSpPr>
            <p:spPr>
              <a:xfrm>
                <a:off x="2191893" y="1828609"/>
                <a:ext cx="7808214" cy="4000881"/>
              </a:xfrm>
              <a:blipFill>
                <a:blip r:embed="rId3"/>
                <a:stretch>
                  <a:fillRect l="-703" t="-915"/>
                </a:stretch>
              </a:blipFill>
            </p:spPr>
            <p:txBody>
              <a:bodyPr/>
              <a:lstStyle/>
              <a:p>
                <a:r>
                  <a:rPr lang="en-US">
                    <a:noFill/>
                  </a:rPr>
                  <a:t> </a:t>
                </a:r>
              </a:p>
            </p:txBody>
          </p:sp>
        </mc:Fallback>
      </mc:AlternateContent>
      <p:sp>
        <p:nvSpPr>
          <p:cNvPr id="5" name="Arrow: Down 4">
            <a:extLst>
              <a:ext uri="{FF2B5EF4-FFF2-40B4-BE49-F238E27FC236}">
                <a16:creationId xmlns:a16="http://schemas.microsoft.com/office/drawing/2014/main" id="{75536864-F337-EC85-AAFF-0DF0D6A8FBC3}"/>
              </a:ext>
            </a:extLst>
          </p:cNvPr>
          <p:cNvSpPr/>
          <p:nvPr/>
        </p:nvSpPr>
        <p:spPr>
          <a:xfrm flipH="1">
            <a:off x="5904309" y="2943760"/>
            <a:ext cx="383382" cy="61138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Down 5">
            <a:extLst>
              <a:ext uri="{FF2B5EF4-FFF2-40B4-BE49-F238E27FC236}">
                <a16:creationId xmlns:a16="http://schemas.microsoft.com/office/drawing/2014/main" id="{FBB55F98-BDA0-949D-73E2-9ED8E7317767}"/>
              </a:ext>
            </a:extLst>
          </p:cNvPr>
          <p:cNvSpPr/>
          <p:nvPr/>
        </p:nvSpPr>
        <p:spPr>
          <a:xfrm flipH="1">
            <a:off x="5913749" y="4022341"/>
            <a:ext cx="383382" cy="611386"/>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267D561D-AD5A-A25A-3981-607F92C5FCA8}"/>
              </a:ext>
            </a:extLst>
          </p:cNvPr>
          <p:cNvSpPr/>
          <p:nvPr/>
        </p:nvSpPr>
        <p:spPr>
          <a:xfrm>
            <a:off x="4914900" y="4670297"/>
            <a:ext cx="2362199" cy="669940"/>
          </a:xfrm>
          <a:prstGeom prst="parallelogram">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7D65F79-C8A3-3720-5455-B3E81C16B621}"/>
                  </a:ext>
                </a:extLst>
              </p:cNvPr>
              <p:cNvSpPr txBox="1"/>
              <p:nvPr/>
            </p:nvSpPr>
            <p:spPr>
              <a:xfrm>
                <a:off x="8315325" y="2292386"/>
                <a:ext cx="2162175" cy="622799"/>
              </a:xfrm>
              <a:prstGeom prst="rect">
                <a:avLst/>
              </a:prstGeom>
              <a:noFill/>
            </p:spPr>
            <p:txBody>
              <a:bodyPr wrap="square" rtlCol="0">
                <a:spAutoFit/>
              </a:bodyPr>
              <a:lstStyle/>
              <a:p>
                <a:pPr algn="ctr"/>
                <a:r>
                  <a:rPr lang="en-US" sz="1200" dirty="0">
                    <a:latin typeface="Calibri" panose="020F0502020204030204" pitchFamily="34" charset="0"/>
                    <a:cs typeface="Calibri" panose="020F0502020204030204" pitchFamily="34" charset="0"/>
                  </a:rPr>
                  <a:t>Check Units:</a:t>
                </a:r>
              </a:p>
              <a:p>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𝑤𝑎𝑡𝑡𝑠</m:t>
                      </m:r>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𝐽</m:t>
                          </m:r>
                        </m:num>
                        <m:den>
                          <m:r>
                            <a:rPr lang="en-US" sz="1200" i="1">
                              <a:latin typeface="Cambria Math" panose="02040503050406030204" pitchFamily="18" charset="0"/>
                            </a:rPr>
                            <m:t>𝑠</m:t>
                          </m:r>
                        </m:den>
                      </m:f>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𝑊</m:t>
                          </m:r>
                        </m:num>
                        <m:den>
                          <m:sSup>
                            <m:sSupPr>
                              <m:ctrlPr>
                                <a:rPr lang="en-US" sz="1200" i="1">
                                  <a:latin typeface="Cambria Math" panose="02040503050406030204" pitchFamily="18" charset="0"/>
                                </a:rPr>
                              </m:ctrlPr>
                            </m:sSupPr>
                            <m:e>
                              <m:r>
                                <a:rPr lang="en-US" sz="1200" i="1">
                                  <a:latin typeface="Cambria Math" panose="02040503050406030204" pitchFamily="18" charset="0"/>
                                </a:rPr>
                                <m:t>𝑚</m:t>
                              </m:r>
                            </m:e>
                            <m:sup>
                              <m:r>
                                <a:rPr lang="en-US" sz="1200" i="1">
                                  <a:latin typeface="Cambria Math" panose="02040503050406030204" pitchFamily="18" charset="0"/>
                                </a:rPr>
                                <m:t>2</m:t>
                              </m:r>
                            </m:sup>
                          </m:sSup>
                          <m:r>
                            <a:rPr lang="en-US" sz="1200" i="1">
                              <a:latin typeface="Cambria Math" panose="02040503050406030204" pitchFamily="18" charset="0"/>
                            </a:rPr>
                            <m:t>𝐾</m:t>
                          </m:r>
                        </m:den>
                      </m:f>
                      <m:r>
                        <a:rPr lang="en-US" sz="1200" i="1">
                          <a:latin typeface="Cambria Math" panose="02040503050406030204" pitchFamily="18" charset="0"/>
                        </a:rPr>
                        <m:t>∗</m:t>
                      </m:r>
                      <m:sSup>
                        <m:sSupPr>
                          <m:ctrlPr>
                            <a:rPr lang="en-US" sz="1200" i="1">
                              <a:latin typeface="Cambria Math" panose="02040503050406030204" pitchFamily="18" charset="0"/>
                            </a:rPr>
                          </m:ctrlPr>
                        </m:sSupPr>
                        <m:e>
                          <m:r>
                            <a:rPr lang="en-US" sz="1200" i="1">
                              <a:latin typeface="Cambria Math" panose="02040503050406030204" pitchFamily="18" charset="0"/>
                            </a:rPr>
                            <m:t>𝑚</m:t>
                          </m:r>
                        </m:e>
                        <m:sup>
                          <m:r>
                            <a:rPr lang="en-US" sz="1200" i="1">
                              <a:latin typeface="Cambria Math" panose="02040503050406030204" pitchFamily="18" charset="0"/>
                            </a:rPr>
                            <m:t>2</m:t>
                          </m:r>
                        </m:sup>
                      </m:sSup>
                      <m:r>
                        <a:rPr lang="en-US" sz="1200" i="1">
                          <a:latin typeface="Cambria Math" panose="02040503050406030204" pitchFamily="18" charset="0"/>
                        </a:rPr>
                        <m:t>∗</m:t>
                      </m:r>
                      <m:r>
                        <a:rPr lang="en-US" sz="1200" i="1">
                          <a:latin typeface="Cambria Math" panose="02040503050406030204" pitchFamily="18" charset="0"/>
                        </a:rPr>
                        <m:t>𝐾</m:t>
                      </m:r>
                    </m:oMath>
                  </m:oMathPara>
                </a14:m>
                <a:endParaRPr lang="en-US" sz="1200" dirty="0">
                  <a:latin typeface="Calibri" panose="020F0502020204030204" pitchFamily="34" charset="0"/>
                  <a:cs typeface="Calibri" panose="020F0502020204030204" pitchFamily="34" charset="0"/>
                </a:endParaRPr>
              </a:p>
            </p:txBody>
          </p:sp>
        </mc:Choice>
        <mc:Fallback xmlns="">
          <p:sp>
            <p:nvSpPr>
              <p:cNvPr id="8" name="TextBox 7">
                <a:extLst>
                  <a:ext uri="{FF2B5EF4-FFF2-40B4-BE49-F238E27FC236}">
                    <a16:creationId xmlns:a16="http://schemas.microsoft.com/office/drawing/2014/main" id="{57D65F79-C8A3-3720-5455-B3E81C16B621}"/>
                  </a:ext>
                </a:extLst>
              </p:cNvPr>
              <p:cNvSpPr txBox="1">
                <a:spLocks noRot="1" noChangeAspect="1" noMove="1" noResize="1" noEditPoints="1" noAdjustHandles="1" noChangeArrowheads="1" noChangeShapeType="1" noTextEdit="1"/>
              </p:cNvSpPr>
              <p:nvPr/>
            </p:nvSpPr>
            <p:spPr>
              <a:xfrm>
                <a:off x="8315325" y="2292386"/>
                <a:ext cx="2162175" cy="622799"/>
              </a:xfrm>
              <a:prstGeom prst="rect">
                <a:avLst/>
              </a:prstGeom>
              <a:blipFill>
                <a:blip r:embed="rId4"/>
                <a:stretch>
                  <a:fillRect b="-98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7AFD3D0-3E8A-19C9-9622-C819DFFF8B8E}"/>
              </a:ext>
            </a:extLst>
          </p:cNvPr>
          <p:cNvSpPr txBox="1"/>
          <p:nvPr/>
        </p:nvSpPr>
        <p:spPr>
          <a:xfrm>
            <a:off x="7448550" y="4866767"/>
            <a:ext cx="866775"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(4)</a:t>
            </a:r>
          </a:p>
        </p:txBody>
      </p:sp>
    </p:spTree>
    <p:extLst>
      <p:ext uri="{BB962C8B-B14F-4D97-AF65-F5344CB8AC3E}">
        <p14:creationId xmlns:p14="http://schemas.microsoft.com/office/powerpoint/2010/main" val="423910324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11310</TotalTime>
  <Words>2775</Words>
  <Application>Microsoft Office PowerPoint</Application>
  <PresentationFormat>Widescreen</PresentationFormat>
  <Paragraphs>355</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Gill Sans MT</vt:lpstr>
      <vt:lpstr>Times New Roman</vt:lpstr>
      <vt:lpstr>Parcel</vt:lpstr>
      <vt:lpstr>Review and Analysis of “A Microclimate Greenhouse Multivariable Control: A Guide to use Hardware in the Loop Simulation”</vt:lpstr>
      <vt:lpstr>Statement of Interest</vt:lpstr>
      <vt:lpstr>Background Information</vt:lpstr>
      <vt:lpstr>Temperature/humidity ranges for Plants</vt:lpstr>
      <vt:lpstr>Temperature and Humidity</vt:lpstr>
      <vt:lpstr>Description of Physical System</vt:lpstr>
      <vt:lpstr>Mathematical Model</vt:lpstr>
      <vt:lpstr>Derivation of Mathematical Model</vt:lpstr>
      <vt:lpstr>Derivation of Mathematical Model</vt:lpstr>
      <vt:lpstr>Equation (1) revisited</vt:lpstr>
      <vt:lpstr>Evapotranspiration rate, E</vt:lpstr>
      <vt:lpstr>Equation (2) Revisited</vt:lpstr>
      <vt:lpstr>Linearized Model</vt:lpstr>
      <vt:lpstr>Comparison to ECE763 Linearization</vt:lpstr>
      <vt:lpstr>Relative Gain Array (RGA)</vt:lpstr>
      <vt:lpstr>Decentralized Control</vt:lpstr>
      <vt:lpstr>Decoupler Design</vt:lpstr>
      <vt:lpstr>Decoupler design</vt:lpstr>
      <vt:lpstr>Controller Design</vt:lpstr>
      <vt:lpstr>Conversion to Discrete time</vt:lpstr>
      <vt:lpstr>Article Results</vt:lpstr>
      <vt:lpstr>System Insights: Decoupling vs coupling</vt:lpstr>
      <vt:lpstr>System insights: Validity of linear model</vt:lpstr>
      <vt:lpstr>System insights: Disturbance Responses</vt:lpstr>
      <vt:lpstr>System insights: S,T, and Sgd</vt:lpstr>
      <vt:lpstr>Disturbance Rejection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Aaron Rosenberg</dc:creator>
  <cp:lastModifiedBy>Aaron Rosenberg</cp:lastModifiedBy>
  <cp:revision>68</cp:revision>
  <dcterms:created xsi:type="dcterms:W3CDTF">2023-04-07T20:16:59Z</dcterms:created>
  <dcterms:modified xsi:type="dcterms:W3CDTF">2023-04-20T14:13:37Z</dcterms:modified>
</cp:coreProperties>
</file>