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644"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77de4ee05acc8591/Desktop/Amsaveni%20EMPLOYEE%20DATASE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[Amsaveni EMPLOYEE DATASET.csv]Amsaveni EMPLOYEE DATASET!PivotTable1</c:name>
    <c:fmtId val="-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'Amsaveni EMPLOYEE DATASET'!$B$3</c:f>
              <c:strCache>
                <c:ptCount val="1"/>
                <c:pt idx="0">
                  <c:v>Sum of ID</c:v>
                </c:pt>
              </c:strCache>
            </c:strRef>
          </c:tx>
          <c:spPr>
            <a:solidFill>
              <a:schemeClr val="accent1"/>
            </a:solidFill>
            <a:ln>
              <a:noFill/>
            </a:ln>
            <a:effectLst/>
            <a:sp3d/>
          </c:spPr>
          <c:invertIfNegative val="0"/>
          <c:cat>
            <c:strRef>
              <c:f>'Amsaveni EMPLOYEE DATASET'!$A$4:$A$6</c:f>
              <c:strCache>
                <c:ptCount val="2"/>
                <c:pt idx="0">
                  <c:v>Female</c:v>
                </c:pt>
                <c:pt idx="1">
                  <c:v>Male</c:v>
                </c:pt>
              </c:strCache>
            </c:strRef>
          </c:cat>
          <c:val>
            <c:numRef>
              <c:f>'Amsaveni EMPLOYEE DATASET'!$B$4:$B$6</c:f>
              <c:numCache>
                <c:formatCode>General</c:formatCode>
                <c:ptCount val="2"/>
                <c:pt idx="0">
                  <c:v>28</c:v>
                </c:pt>
                <c:pt idx="1">
                  <c:v>17</c:v>
                </c:pt>
              </c:numCache>
            </c:numRef>
          </c:val>
          <c:extLst>
            <c:ext xmlns:c16="http://schemas.microsoft.com/office/drawing/2014/chart" uri="{C3380CC4-5D6E-409C-BE32-E72D297353CC}">
              <c16:uniqueId val="{00000000-428C-4228-8783-232AA4B99F54}"/>
            </c:ext>
          </c:extLst>
        </c:ser>
        <c:ser>
          <c:idx val="1"/>
          <c:order val="1"/>
          <c:tx>
            <c:strRef>
              <c:f>'Amsaveni EMPLOYEE DATASET'!$C$3</c:f>
              <c:strCache>
                <c:ptCount val="1"/>
                <c:pt idx="0">
                  <c:v>Sum of Experience_Years</c:v>
                </c:pt>
              </c:strCache>
            </c:strRef>
          </c:tx>
          <c:spPr>
            <a:solidFill>
              <a:schemeClr val="accent2"/>
            </a:solidFill>
            <a:ln>
              <a:noFill/>
            </a:ln>
            <a:effectLst/>
            <a:sp3d/>
          </c:spPr>
          <c:invertIfNegative val="0"/>
          <c:cat>
            <c:strRef>
              <c:f>'Amsaveni EMPLOYEE DATASET'!$A$4:$A$6</c:f>
              <c:strCache>
                <c:ptCount val="2"/>
                <c:pt idx="0">
                  <c:v>Female</c:v>
                </c:pt>
                <c:pt idx="1">
                  <c:v>Male</c:v>
                </c:pt>
              </c:strCache>
            </c:strRef>
          </c:cat>
          <c:val>
            <c:numRef>
              <c:f>'Amsaveni EMPLOYEE DATASET'!$C$4:$C$6</c:f>
              <c:numCache>
                <c:formatCode>General</c:formatCode>
                <c:ptCount val="2"/>
                <c:pt idx="0">
                  <c:v>39</c:v>
                </c:pt>
                <c:pt idx="1">
                  <c:v>29</c:v>
                </c:pt>
              </c:numCache>
            </c:numRef>
          </c:val>
          <c:extLst>
            <c:ext xmlns:c16="http://schemas.microsoft.com/office/drawing/2014/chart" uri="{C3380CC4-5D6E-409C-BE32-E72D297353CC}">
              <c16:uniqueId val="{00000001-428C-4228-8783-232AA4B99F54}"/>
            </c:ext>
          </c:extLst>
        </c:ser>
        <c:ser>
          <c:idx val="2"/>
          <c:order val="2"/>
          <c:tx>
            <c:strRef>
              <c:f>'Amsaveni EMPLOYEE DATASET'!$D$3</c:f>
              <c:strCache>
                <c:ptCount val="1"/>
                <c:pt idx="0">
                  <c:v>Sum of Age</c:v>
                </c:pt>
              </c:strCache>
            </c:strRef>
          </c:tx>
          <c:spPr>
            <a:solidFill>
              <a:schemeClr val="accent3"/>
            </a:solidFill>
            <a:ln>
              <a:noFill/>
            </a:ln>
            <a:effectLst/>
            <a:sp3d/>
          </c:spPr>
          <c:invertIfNegative val="0"/>
          <c:cat>
            <c:strRef>
              <c:f>'Amsaveni EMPLOYEE DATASET'!$A$4:$A$6</c:f>
              <c:strCache>
                <c:ptCount val="2"/>
                <c:pt idx="0">
                  <c:v>Female</c:v>
                </c:pt>
                <c:pt idx="1">
                  <c:v>Male</c:v>
                </c:pt>
              </c:strCache>
            </c:strRef>
          </c:cat>
          <c:val>
            <c:numRef>
              <c:f>'Amsaveni EMPLOYEE DATASET'!$D$4:$D$6</c:f>
              <c:numCache>
                <c:formatCode>General</c:formatCode>
                <c:ptCount val="2"/>
                <c:pt idx="0">
                  <c:v>162</c:v>
                </c:pt>
                <c:pt idx="1">
                  <c:v>122</c:v>
                </c:pt>
              </c:numCache>
            </c:numRef>
          </c:val>
          <c:extLst>
            <c:ext xmlns:c16="http://schemas.microsoft.com/office/drawing/2014/chart" uri="{C3380CC4-5D6E-409C-BE32-E72D297353CC}">
              <c16:uniqueId val="{00000002-428C-4228-8783-232AA4B99F54}"/>
            </c:ext>
          </c:extLst>
        </c:ser>
        <c:ser>
          <c:idx val="3"/>
          <c:order val="3"/>
          <c:tx>
            <c:strRef>
              <c:f>'Amsaveni EMPLOYEE DATASET'!$E$3</c:f>
              <c:strCache>
                <c:ptCount val="1"/>
                <c:pt idx="0">
                  <c:v>Sum of Salary</c:v>
                </c:pt>
              </c:strCache>
            </c:strRef>
          </c:tx>
          <c:spPr>
            <a:solidFill>
              <a:schemeClr val="accent4"/>
            </a:solidFill>
            <a:ln>
              <a:noFill/>
            </a:ln>
            <a:effectLst/>
            <a:sp3d/>
          </c:spPr>
          <c:invertIfNegative val="0"/>
          <c:cat>
            <c:strRef>
              <c:f>'Amsaveni EMPLOYEE DATASET'!$A$4:$A$6</c:f>
              <c:strCache>
                <c:ptCount val="2"/>
                <c:pt idx="0">
                  <c:v>Female</c:v>
                </c:pt>
                <c:pt idx="1">
                  <c:v>Male</c:v>
                </c:pt>
              </c:strCache>
            </c:strRef>
          </c:cat>
          <c:val>
            <c:numRef>
              <c:f>'Amsaveni EMPLOYEE DATASET'!$E$4:$E$6</c:f>
              <c:numCache>
                <c:formatCode>General</c:formatCode>
                <c:ptCount val="2"/>
                <c:pt idx="0">
                  <c:v>1290500</c:v>
                </c:pt>
                <c:pt idx="1">
                  <c:v>5086000</c:v>
                </c:pt>
              </c:numCache>
            </c:numRef>
          </c:val>
          <c:extLst>
            <c:ext xmlns:c16="http://schemas.microsoft.com/office/drawing/2014/chart" uri="{C3380CC4-5D6E-409C-BE32-E72D297353CC}">
              <c16:uniqueId val="{00000003-428C-4228-8783-232AA4B99F54}"/>
            </c:ext>
          </c:extLst>
        </c:ser>
        <c:dLbls>
          <c:showLegendKey val="0"/>
          <c:showVal val="0"/>
          <c:showCatName val="0"/>
          <c:showSerName val="0"/>
          <c:showPercent val="0"/>
          <c:showBubbleSize val="0"/>
        </c:dLbls>
        <c:gapWidth val="150"/>
        <c:shape val="box"/>
        <c:axId val="1252708832"/>
        <c:axId val="1250375680"/>
        <c:axId val="0"/>
      </c:bar3DChart>
      <c:catAx>
        <c:axId val="12527088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375680"/>
        <c:crosses val="autoZero"/>
        <c:auto val="1"/>
        <c:lblAlgn val="ctr"/>
        <c:lblOffset val="100"/>
        <c:noMultiLvlLbl val="0"/>
      </c:catAx>
      <c:valAx>
        <c:axId val="1250375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27088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3056959"/>
            <a:ext cx="7010400" cy="2677656"/>
          </a:xfrm>
          <a:prstGeom prst="rect">
            <a:avLst/>
          </a:prstGeom>
          <a:noFill/>
        </p:spPr>
        <p:txBody>
          <a:bodyPr wrap="square" rtlCol="0">
            <a:spAutoFit/>
          </a:bodyPr>
          <a:lstStyle/>
          <a:p>
            <a:r>
              <a:rPr lang="en-US" sz="2400" dirty="0"/>
              <a:t>STUDENT NAME: S.AMSAVENI</a:t>
            </a:r>
          </a:p>
          <a:p>
            <a:r>
              <a:rPr lang="en-US" sz="2400" dirty="0"/>
              <a:t>REGISTER NO: </a:t>
            </a:r>
            <a:r>
              <a:rPr lang="en-US" sz="2400"/>
              <a:t>2213391042003 </a:t>
            </a:r>
          </a:p>
          <a:p>
            <a:r>
              <a:rPr lang="en-US" sz="2400"/>
              <a:t>NM </a:t>
            </a:r>
            <a:r>
              <a:rPr lang="en-US" sz="2400" dirty="0"/>
              <a:t>ID: 8117E35CA9CD784BCD840E02230B727A </a:t>
            </a:r>
          </a:p>
          <a:p>
            <a:r>
              <a:rPr lang="en-US" sz="2400" dirty="0"/>
              <a:t>DEPARTMENT: BACHELOR OF COMMERCE   [CORPORATE SECRETARYSHIP]</a:t>
            </a:r>
          </a:p>
          <a:p>
            <a:r>
              <a:rPr lang="en-US" sz="2400" dirty="0"/>
              <a:t>COLLEGE: QUEEN MARY’S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5774A6F-B9E2-494A-4FFD-639ADC847057}"/>
              </a:ext>
            </a:extLst>
          </p:cNvPr>
          <p:cNvSpPr txBox="1"/>
          <p:nvPr/>
        </p:nvSpPr>
        <p:spPr>
          <a:xfrm>
            <a:off x="304801" y="1524000"/>
            <a:ext cx="6019800" cy="3785652"/>
          </a:xfrm>
          <a:prstGeom prst="rect">
            <a:avLst/>
          </a:prstGeom>
          <a:noFill/>
        </p:spPr>
        <p:txBody>
          <a:bodyPr wrap="square">
            <a:spAutoFit/>
          </a:bodyPr>
          <a:lstStyle/>
          <a:p>
            <a:r>
              <a:rPr lang="en-IN" sz="2000" dirty="0"/>
              <a:t>The </a:t>
            </a:r>
            <a:r>
              <a:rPr lang="en-IN" sz="2000" dirty="0" err="1"/>
              <a:t>PivotTable:Summarizes</a:t>
            </a:r>
            <a:r>
              <a:rPr lang="en-IN" sz="2000" dirty="0"/>
              <a:t> data based on the "Gender" field, showing the sum of "ID," "Experience Years," "Age," and "</a:t>
            </a:r>
            <a:r>
              <a:rPr lang="en-IN" sz="2000" dirty="0" err="1"/>
              <a:t>Salary."The</a:t>
            </a:r>
            <a:r>
              <a:rPr lang="en-IN" sz="2000" dirty="0"/>
              <a:t> "Grand Total" row provides the overall sums for each of these </a:t>
            </a:r>
            <a:r>
              <a:rPr lang="en-IN" sz="2000" dirty="0" err="1"/>
              <a:t>columns.The</a:t>
            </a:r>
            <a:r>
              <a:rPr lang="en-IN" sz="2000" dirty="0"/>
              <a:t> </a:t>
            </a:r>
            <a:r>
              <a:rPr lang="en-IN" sz="2000" dirty="0" err="1"/>
              <a:t>PivotChart:Presents</a:t>
            </a:r>
            <a:r>
              <a:rPr lang="en-IN" sz="2000" dirty="0"/>
              <a:t> the same data visually, using a clustered column </a:t>
            </a:r>
            <a:r>
              <a:rPr lang="en-IN" sz="2000" dirty="0" err="1"/>
              <a:t>chart.The</a:t>
            </a:r>
            <a:r>
              <a:rPr lang="en-IN" sz="2000" dirty="0"/>
              <a:t> horizontal axis displays the "Gender" categories ("Female" and "Male").The vertical axis represents the values for the summarized fields ("Sum of ID," "Sum of Experience Years," "Sum of Age," and "Sum of Salary").Each column represents a specific summarized field, allowing for easy comparison between genders.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84049155-C25A-47C8-CA02-B926B64B009B}"/>
              </a:ext>
            </a:extLst>
          </p:cNvPr>
          <p:cNvGraphicFramePr>
            <a:graphicFrameLocks noGrp="1"/>
          </p:cNvGraphicFramePr>
          <p:nvPr>
            <p:extLst>
              <p:ext uri="{D42A27DB-BD31-4B8C-83A1-F6EECF244321}">
                <p14:modId xmlns:p14="http://schemas.microsoft.com/office/powerpoint/2010/main" val="4281303061"/>
              </p:ext>
            </p:extLst>
          </p:nvPr>
        </p:nvGraphicFramePr>
        <p:xfrm>
          <a:off x="590550" y="4518023"/>
          <a:ext cx="3581400" cy="1949452"/>
        </p:xfrm>
        <a:graphic>
          <a:graphicData uri="http://schemas.openxmlformats.org/drawingml/2006/table">
            <a:tbl>
              <a:tblPr/>
              <a:tblGrid>
                <a:gridCol w="674612">
                  <a:extLst>
                    <a:ext uri="{9D8B030D-6E8A-4147-A177-3AD203B41FA5}">
                      <a16:colId xmlns:a16="http://schemas.microsoft.com/office/drawing/2014/main" val="3553118455"/>
                    </a:ext>
                  </a:extLst>
                </a:gridCol>
                <a:gridCol w="486118">
                  <a:extLst>
                    <a:ext uri="{9D8B030D-6E8A-4147-A177-3AD203B41FA5}">
                      <a16:colId xmlns:a16="http://schemas.microsoft.com/office/drawing/2014/main" val="4021259428"/>
                    </a:ext>
                  </a:extLst>
                </a:gridCol>
                <a:gridCol w="1200414">
                  <a:extLst>
                    <a:ext uri="{9D8B030D-6E8A-4147-A177-3AD203B41FA5}">
                      <a16:colId xmlns:a16="http://schemas.microsoft.com/office/drawing/2014/main" val="2768502427"/>
                    </a:ext>
                  </a:extLst>
                </a:gridCol>
                <a:gridCol w="555564">
                  <a:extLst>
                    <a:ext uri="{9D8B030D-6E8A-4147-A177-3AD203B41FA5}">
                      <a16:colId xmlns:a16="http://schemas.microsoft.com/office/drawing/2014/main" val="598297805"/>
                    </a:ext>
                  </a:extLst>
                </a:gridCol>
                <a:gridCol w="664692">
                  <a:extLst>
                    <a:ext uri="{9D8B030D-6E8A-4147-A177-3AD203B41FA5}">
                      <a16:colId xmlns:a16="http://schemas.microsoft.com/office/drawing/2014/main" val="800713402"/>
                    </a:ext>
                  </a:extLst>
                </a:gridCol>
              </a:tblGrid>
              <a:tr h="487363">
                <a:tc>
                  <a:txBody>
                    <a:bodyPr/>
                    <a:lstStyle/>
                    <a:p>
                      <a:pPr algn="l" fontAlgn="b"/>
                      <a:r>
                        <a:rPr lang="en-IN" sz="1100" b="1" i="0" u="none" strike="noStrike">
                          <a:solidFill>
                            <a:srgbClr val="000000"/>
                          </a:solidFill>
                          <a:effectLst/>
                          <a:highlight>
                            <a:srgbClr val="D9E1F2"/>
                          </a:highlight>
                          <a:latin typeface="Calibri" panose="020F0502020204030204" pitchFamily="34" charset="0"/>
                        </a:rPr>
                        <a:t>Row Labels</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Sum of ID</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Sum of Experience_Years</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Sum of Age</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Sum of Salary</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39909171"/>
                  </a:ext>
                </a:extLst>
              </a:tr>
              <a:tr h="487363">
                <a:tc>
                  <a:txBody>
                    <a:bodyPr/>
                    <a:lstStyle/>
                    <a:p>
                      <a:pPr algn="l" fontAlgn="b"/>
                      <a:r>
                        <a:rPr lang="en-IN" sz="1100" b="0" i="0" u="none" strike="noStrike">
                          <a:solidFill>
                            <a:srgbClr val="000000"/>
                          </a:solidFill>
                          <a:effectLst/>
                          <a:latin typeface="Calibri" panose="020F0502020204030204" pitchFamily="34" charset="0"/>
                        </a:rPr>
                        <a:t>Female</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28</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39</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162</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1290500</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987232553"/>
                  </a:ext>
                </a:extLst>
              </a:tr>
              <a:tr h="487363">
                <a:tc>
                  <a:txBody>
                    <a:bodyPr/>
                    <a:lstStyle/>
                    <a:p>
                      <a:pPr algn="l" fontAlgn="b"/>
                      <a:r>
                        <a:rPr lang="en-IN" sz="1100" b="0" i="0" u="none" strike="noStrike">
                          <a:solidFill>
                            <a:srgbClr val="000000"/>
                          </a:solidFill>
                          <a:effectLst/>
                          <a:latin typeface="Calibri" panose="020F0502020204030204" pitchFamily="34" charset="0"/>
                        </a:rPr>
                        <a:t>Male</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17</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dirty="0">
                          <a:solidFill>
                            <a:srgbClr val="000000"/>
                          </a:solidFill>
                          <a:effectLst/>
                          <a:latin typeface="Calibri" panose="020F0502020204030204" pitchFamily="34" charset="0"/>
                        </a:rPr>
                        <a:t>29</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122</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5086000</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619127935"/>
                  </a:ext>
                </a:extLst>
              </a:tr>
              <a:tr h="487363">
                <a:tc>
                  <a:txBody>
                    <a:bodyPr/>
                    <a:lstStyle/>
                    <a:p>
                      <a:pPr algn="l" fontAlgn="b"/>
                      <a:r>
                        <a:rPr lang="en-IN" sz="1100" b="1" i="0" u="none" strike="noStrike">
                          <a:solidFill>
                            <a:srgbClr val="000000"/>
                          </a:solidFill>
                          <a:effectLst/>
                          <a:highlight>
                            <a:srgbClr val="D9E1F2"/>
                          </a:highlight>
                          <a:latin typeface="Calibri" panose="020F0502020204030204" pitchFamily="34" charset="0"/>
                        </a:rPr>
                        <a:t>Grand Total</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45</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68</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dirty="0">
                          <a:solidFill>
                            <a:srgbClr val="000000"/>
                          </a:solidFill>
                          <a:effectLst/>
                          <a:highlight>
                            <a:srgbClr val="D9E1F2"/>
                          </a:highlight>
                          <a:latin typeface="Calibri" panose="020F0502020204030204" pitchFamily="34" charset="0"/>
                        </a:rPr>
                        <a:t>284</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dirty="0">
                          <a:solidFill>
                            <a:srgbClr val="000000"/>
                          </a:solidFill>
                          <a:effectLst/>
                          <a:highlight>
                            <a:srgbClr val="D9E1F2"/>
                          </a:highlight>
                          <a:latin typeface="Calibri" panose="020F0502020204030204" pitchFamily="34" charset="0"/>
                        </a:rPr>
                        <a:t>6376500</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1214594868"/>
                  </a:ext>
                </a:extLst>
              </a:tr>
            </a:tbl>
          </a:graphicData>
        </a:graphic>
      </p:graphicFrame>
      <p:graphicFrame>
        <p:nvGraphicFramePr>
          <p:cNvPr id="8" name="Chart 7">
            <a:extLst>
              <a:ext uri="{FF2B5EF4-FFF2-40B4-BE49-F238E27FC236}">
                <a16:creationId xmlns:a16="http://schemas.microsoft.com/office/drawing/2014/main" id="{69BA4C83-D765-ADC6-7B5F-129DAC9F0EAC}"/>
              </a:ext>
            </a:extLst>
          </p:cNvPr>
          <p:cNvGraphicFramePr>
            <a:graphicFrameLocks/>
          </p:cNvGraphicFramePr>
          <p:nvPr>
            <p:extLst>
              <p:ext uri="{D42A27DB-BD31-4B8C-83A1-F6EECF244321}">
                <p14:modId xmlns:p14="http://schemas.microsoft.com/office/powerpoint/2010/main" val="2521714083"/>
              </p:ext>
            </p:extLst>
          </p:nvPr>
        </p:nvGraphicFramePr>
        <p:xfrm>
          <a:off x="527026" y="1159767"/>
          <a:ext cx="4578374" cy="318363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729C10-50AA-7E71-F409-463C32B949C5}"/>
              </a:ext>
            </a:extLst>
          </p:cNvPr>
          <p:cNvSpPr txBox="1"/>
          <p:nvPr/>
        </p:nvSpPr>
        <p:spPr>
          <a:xfrm>
            <a:off x="609601" y="1676400"/>
            <a:ext cx="5257800" cy="3416320"/>
          </a:xfrm>
          <a:prstGeom prst="rect">
            <a:avLst/>
          </a:prstGeom>
          <a:noFill/>
        </p:spPr>
        <p:txBody>
          <a:bodyPr wrap="square">
            <a:spAutoFit/>
          </a:bodyPr>
          <a:lstStyle/>
          <a:p>
            <a:r>
              <a:rPr lang="en-IN" sz="2400" dirty="0"/>
              <a:t>It seems like the image shows a PivotTable in Excel with a corresponding PivotChart. The PivotTable summarizes data based on the "Gender" category, providing sums for "ID," "</a:t>
            </a:r>
            <a:r>
              <a:rPr lang="en-IN" sz="2400" dirty="0" err="1"/>
              <a:t>Experience_Years</a:t>
            </a:r>
            <a:r>
              <a:rPr lang="en-IN" sz="2400" dirty="0"/>
              <a:t>," "Age," and "Salary." The PivotChart visually represents the "Sum of ID," "Sum of </a:t>
            </a:r>
            <a:r>
              <a:rPr lang="en-IN" sz="2400" dirty="0" err="1"/>
              <a:t>Experience_Years</a:t>
            </a:r>
            <a:r>
              <a:rPr lang="en-IN" sz="2400" dirty="0"/>
              <a:t>," and "Sum of Age" for each gender.</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76275" y="2123271"/>
            <a:ext cx="7629525" cy="1754326"/>
          </a:xfrm>
          <a:prstGeom prst="rect">
            <a:avLst/>
          </a:prstGeom>
          <a:noFill/>
        </p:spPr>
        <p:txBody>
          <a:bodyPr wrap="square" rtlCol="0">
            <a:spAutoFit/>
          </a:bodyPr>
          <a:lstStyle/>
          <a:p>
            <a:r>
              <a:rPr lang="en-IN" sz="5400" b="1" dirty="0">
                <a:solidFill>
                  <a:schemeClr val="bg2">
                    <a:lumMod val="10000"/>
                  </a:schemeClr>
                </a:solidFill>
                <a:latin typeface="Times New Roman" panose="02020603050405020304" pitchFamily="18" charset="0"/>
                <a:cs typeface="Times New Roman" panose="02020603050405020304" pitchFamily="18" charset="0"/>
              </a:rPr>
              <a:t>EMPLOYEE SALARY DATA SET ANAYSIS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3C0FFD3-56FC-94B5-03C3-AE98187F038D}"/>
              </a:ext>
            </a:extLst>
          </p:cNvPr>
          <p:cNvSpPr txBox="1"/>
          <p:nvPr/>
        </p:nvSpPr>
        <p:spPr>
          <a:xfrm>
            <a:off x="424666" y="2195036"/>
            <a:ext cx="5366534" cy="3970318"/>
          </a:xfrm>
          <a:prstGeom prst="rect">
            <a:avLst/>
          </a:prstGeom>
          <a:noFill/>
        </p:spPr>
        <p:txBody>
          <a:bodyPr wrap="square">
            <a:spAutoFit/>
          </a:bodyPr>
          <a:lstStyle/>
          <a:p>
            <a:r>
              <a:rPr lang="en-IN" sz="2800" dirty="0"/>
              <a:t>It's difficult to determine the exact problem statement without additional context. However, based on the data presented, a possible problem statement could be:"</a:t>
            </a:r>
            <a:r>
              <a:rPr lang="en-IN" sz="2800" dirty="0" err="1"/>
              <a:t>Analyze</a:t>
            </a:r>
            <a:r>
              <a:rPr lang="en-IN" sz="2800" dirty="0"/>
              <a:t> the relationship between gender and salary, experience years, and age in the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DD51B84-84FE-A843-71FC-C92E6F836622}"/>
              </a:ext>
            </a:extLst>
          </p:cNvPr>
          <p:cNvSpPr txBox="1"/>
          <p:nvPr/>
        </p:nvSpPr>
        <p:spPr>
          <a:xfrm>
            <a:off x="494444" y="1981200"/>
            <a:ext cx="6705600" cy="4832092"/>
          </a:xfrm>
          <a:prstGeom prst="rect">
            <a:avLst/>
          </a:prstGeom>
          <a:noFill/>
        </p:spPr>
        <p:txBody>
          <a:bodyPr wrap="square">
            <a:spAutoFit/>
          </a:bodyPr>
          <a:lstStyle/>
          <a:p>
            <a:r>
              <a:rPr lang="en-IN" sz="2800" dirty="0" err="1"/>
              <a:t>PivotTable:The</a:t>
            </a:r>
            <a:r>
              <a:rPr lang="en-IN" sz="2800" dirty="0"/>
              <a:t> PivotTable summarizes data based on the "Gender" </a:t>
            </a:r>
            <a:r>
              <a:rPr lang="en-IN" sz="2800" dirty="0" err="1"/>
              <a:t>field.It</a:t>
            </a:r>
            <a:r>
              <a:rPr lang="en-IN" sz="2800" dirty="0"/>
              <a:t> calculates the sum of "ID," "</a:t>
            </a:r>
            <a:r>
              <a:rPr lang="en-IN" sz="2800" dirty="0" err="1"/>
              <a:t>Experience_Years</a:t>
            </a:r>
            <a:r>
              <a:rPr lang="en-IN" sz="2800" dirty="0"/>
              <a:t>," "Age," and "Salary" for both "Female" and "Male" categories, as well as a "Grand Total.</a:t>
            </a:r>
          </a:p>
          <a:p>
            <a:r>
              <a:rPr lang="en-IN" sz="2800" dirty="0"/>
              <a:t>"</a:t>
            </a:r>
            <a:r>
              <a:rPr lang="en-IN" sz="2800" dirty="0" err="1"/>
              <a:t>PivotChart:The</a:t>
            </a:r>
            <a:r>
              <a:rPr lang="en-IN" sz="2800" dirty="0"/>
              <a:t> PivotChart visually represents the summarized data from the </a:t>
            </a:r>
            <a:r>
              <a:rPr lang="en-IN" sz="2800" dirty="0" err="1"/>
              <a:t>PivotTable.It</a:t>
            </a:r>
            <a:r>
              <a:rPr lang="en-IN" sz="2800" dirty="0"/>
              <a:t> appears to be a clustered column chart, showing the sum of "ID," "</a:t>
            </a:r>
            <a:r>
              <a:rPr lang="en-IN" sz="2800" dirty="0" err="1"/>
              <a:t>Experience_Years</a:t>
            </a:r>
            <a:r>
              <a:rPr lang="en-IN" sz="2800" dirty="0"/>
              <a:t>," "Age," and "Salary" for each gender.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2941B0D-95B3-3A56-6FDF-8D7635AE49ED}"/>
              </a:ext>
            </a:extLst>
          </p:cNvPr>
          <p:cNvSpPr txBox="1"/>
          <p:nvPr/>
        </p:nvSpPr>
        <p:spPr>
          <a:xfrm>
            <a:off x="381374" y="1752600"/>
            <a:ext cx="6477000" cy="5262979"/>
          </a:xfrm>
          <a:prstGeom prst="rect">
            <a:avLst/>
          </a:prstGeom>
          <a:noFill/>
        </p:spPr>
        <p:txBody>
          <a:bodyPr wrap="square">
            <a:spAutoFit/>
          </a:bodyPr>
          <a:lstStyle/>
          <a:p>
            <a:r>
              <a:rPr lang="en-IN" sz="2800" dirty="0"/>
              <a:t>Enter and manipulate </a:t>
            </a:r>
            <a:r>
              <a:rPr lang="en-IN" sz="2800" dirty="0" err="1"/>
              <a:t>data:Inputting</a:t>
            </a:r>
            <a:r>
              <a:rPr lang="en-IN" sz="2800" dirty="0"/>
              <a:t> information, organizing it in rows and columns, and performing </a:t>
            </a:r>
            <a:r>
              <a:rPr lang="en-IN" sz="2800" dirty="0" err="1"/>
              <a:t>calculations.Analyze</a:t>
            </a:r>
            <a:r>
              <a:rPr lang="en-IN" sz="2800" dirty="0"/>
              <a:t> </a:t>
            </a:r>
            <a:r>
              <a:rPr lang="en-IN" sz="2800" dirty="0" err="1"/>
              <a:t>data:Using</a:t>
            </a:r>
            <a:r>
              <a:rPr lang="en-IN" sz="2800" dirty="0"/>
              <a:t> Excel's built-in functions, formulas, and charts to gain insights from the </a:t>
            </a:r>
            <a:r>
              <a:rPr lang="en-IN" sz="2800" dirty="0" err="1"/>
              <a:t>data.Create</a:t>
            </a:r>
            <a:r>
              <a:rPr lang="en-IN" sz="2800" dirty="0"/>
              <a:t> reports and </a:t>
            </a:r>
            <a:r>
              <a:rPr lang="en-IN" sz="2800" dirty="0" err="1"/>
              <a:t>visualizations:Generating</a:t>
            </a:r>
            <a:r>
              <a:rPr lang="en-IN" sz="2800" dirty="0"/>
              <a:t> charts, graphs, and pivot tables to present data in a clear and meaningful </a:t>
            </a:r>
            <a:r>
              <a:rPr lang="en-IN" sz="2800" dirty="0" err="1"/>
              <a:t>way.Automate</a:t>
            </a:r>
            <a:r>
              <a:rPr lang="en-IN" sz="2800" dirty="0"/>
              <a:t> </a:t>
            </a:r>
            <a:r>
              <a:rPr lang="en-IN" sz="2800" dirty="0" err="1"/>
              <a:t>tasks:Using</a:t>
            </a:r>
            <a:r>
              <a:rPr lang="en-IN" sz="2800" dirty="0"/>
              <a:t> macros and VBA (Visual Basic for Applications) to automate repetitive tasks and improve efficiency.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7B9DCE7-DDCB-DE26-5A32-809A53379F51}"/>
              </a:ext>
            </a:extLst>
          </p:cNvPr>
          <p:cNvSpPr txBox="1"/>
          <p:nvPr/>
        </p:nvSpPr>
        <p:spPr>
          <a:xfrm>
            <a:off x="2971800" y="1695664"/>
            <a:ext cx="7696200" cy="4093428"/>
          </a:xfrm>
          <a:prstGeom prst="rect">
            <a:avLst/>
          </a:prstGeom>
          <a:noFill/>
        </p:spPr>
        <p:txBody>
          <a:bodyPr wrap="square">
            <a:spAutoFit/>
          </a:bodyPr>
          <a:lstStyle/>
          <a:p>
            <a:r>
              <a:rPr lang="en-US" sz="2000" dirty="0"/>
              <a:t>Value Proposition of Excel </a:t>
            </a:r>
            <a:r>
              <a:rPr lang="en-US" sz="2000" dirty="0" err="1"/>
              <a:t>PivotTables:Summarize</a:t>
            </a:r>
            <a:r>
              <a:rPr lang="en-US" sz="2000" dirty="0"/>
              <a:t> and Analyze Data </a:t>
            </a:r>
            <a:r>
              <a:rPr lang="en-US" sz="2000" dirty="0" err="1"/>
              <a:t>Quickly:PivotTables</a:t>
            </a:r>
            <a:r>
              <a:rPr lang="en-US" sz="2000" dirty="0"/>
              <a:t> allow you to quickly summarize and analyze large amounts of data by dragging and dropping fields into different areas (rows, columns, values). This makes it easy to identify trends, patterns, and insights that might be difficult to see in raw </a:t>
            </a:r>
            <a:r>
              <a:rPr lang="en-US" sz="2000" dirty="0" err="1"/>
              <a:t>data.Flexible</a:t>
            </a:r>
            <a:r>
              <a:rPr lang="en-US" sz="2000" dirty="0"/>
              <a:t> Data </a:t>
            </a:r>
            <a:r>
              <a:rPr lang="en-US" sz="2000" dirty="0" err="1"/>
              <a:t>Exploration:You</a:t>
            </a:r>
            <a:r>
              <a:rPr lang="en-US" sz="2000" dirty="0"/>
              <a:t> can easily change the layout of a PivotTable by rearranging fields, adding filters, and calculating different summaries (sum, count, average, etc.). This allows you to explore your data from different angles and answer a variety of business </a:t>
            </a:r>
            <a:r>
              <a:rPr lang="en-US" sz="2000" dirty="0" err="1"/>
              <a:t>questions.Interactive</a:t>
            </a:r>
            <a:r>
              <a:rPr lang="en-US" sz="2000" dirty="0"/>
              <a:t> </a:t>
            </a:r>
            <a:r>
              <a:rPr lang="en-US" sz="2000" dirty="0" err="1"/>
              <a:t>Visualizations:PivotTables</a:t>
            </a:r>
            <a:r>
              <a:rPr lang="en-US" sz="2000" dirty="0"/>
              <a:t> can be used to create charts and graphs that visually represent your data. This makes it easier to communicate your findings to others and to identify patterns and trends that might not be obvious in the raw data. </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FB41733-2B04-EC76-9F00-6CF4C0A159BF}"/>
              </a:ext>
            </a:extLst>
          </p:cNvPr>
          <p:cNvSpPr txBox="1"/>
          <p:nvPr/>
        </p:nvSpPr>
        <p:spPr>
          <a:xfrm>
            <a:off x="755333" y="1524000"/>
            <a:ext cx="6636068" cy="4893647"/>
          </a:xfrm>
          <a:prstGeom prst="rect">
            <a:avLst/>
          </a:prstGeom>
          <a:noFill/>
        </p:spPr>
        <p:txBody>
          <a:bodyPr wrap="square">
            <a:spAutoFit/>
          </a:bodyPr>
          <a:lstStyle/>
          <a:p>
            <a:r>
              <a:rPr lang="en-IN" sz="2400" dirty="0" err="1"/>
              <a:t>PivotTable:The</a:t>
            </a:r>
            <a:r>
              <a:rPr lang="en-IN" sz="2400" dirty="0"/>
              <a:t> PivotTable summarizes data based on the "Gender" category, providing sums for "ID," "</a:t>
            </a:r>
            <a:r>
              <a:rPr lang="en-IN" sz="2400" dirty="0" err="1"/>
              <a:t>Experience_Years</a:t>
            </a:r>
            <a:r>
              <a:rPr lang="en-IN" sz="2400" dirty="0"/>
              <a:t>," "Age," and "</a:t>
            </a:r>
            <a:r>
              <a:rPr lang="en-IN" sz="2400" dirty="0" err="1"/>
              <a:t>Salary."It</a:t>
            </a:r>
            <a:r>
              <a:rPr lang="en-IN" sz="2400" dirty="0"/>
              <a:t> shows that there are 28 female entries and 17 male entries in the </a:t>
            </a:r>
            <a:r>
              <a:rPr lang="en-IN" sz="2400" dirty="0" err="1"/>
              <a:t>dataset.The</a:t>
            </a:r>
            <a:r>
              <a:rPr lang="en-IN" sz="2400" dirty="0"/>
              <a:t> "Grand Total" row displays the sum of all values across both </a:t>
            </a:r>
            <a:r>
              <a:rPr lang="en-IN" sz="2400" dirty="0" err="1"/>
              <a:t>genders.PivotChart:The</a:t>
            </a:r>
            <a:r>
              <a:rPr lang="en-IN" sz="2400" dirty="0"/>
              <a:t> PivotChart is a clustered column chart visualizing the data from the </a:t>
            </a:r>
            <a:r>
              <a:rPr lang="en-IN" sz="2400" dirty="0" err="1"/>
              <a:t>PivotTable.It</a:t>
            </a:r>
            <a:r>
              <a:rPr lang="en-IN" sz="2400" dirty="0"/>
              <a:t> displays the sum of "ID," "</a:t>
            </a:r>
            <a:r>
              <a:rPr lang="en-IN" sz="2400" dirty="0" err="1"/>
              <a:t>Experience_Years</a:t>
            </a:r>
            <a:r>
              <a:rPr lang="en-IN" sz="2400" dirty="0"/>
              <a:t>," "Age," and "Salary" for each </a:t>
            </a:r>
            <a:r>
              <a:rPr lang="en-IN" sz="2400" dirty="0" err="1"/>
              <a:t>gender.The</a:t>
            </a:r>
            <a:r>
              <a:rPr lang="en-IN" sz="2400" dirty="0"/>
              <a:t> chart allows for easy comparison of these metrics between males and females in the dataset.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DB614A1-65D7-4CB1-AD6B-D87DFBB162C2}"/>
              </a:ext>
            </a:extLst>
          </p:cNvPr>
          <p:cNvSpPr txBox="1"/>
          <p:nvPr/>
        </p:nvSpPr>
        <p:spPr>
          <a:xfrm>
            <a:off x="2286000" y="1905000"/>
            <a:ext cx="6868273" cy="4154984"/>
          </a:xfrm>
          <a:prstGeom prst="rect">
            <a:avLst/>
          </a:prstGeom>
          <a:noFill/>
        </p:spPr>
        <p:txBody>
          <a:bodyPr wrap="square">
            <a:spAutoFit/>
          </a:bodyPr>
          <a:lstStyle/>
          <a:p>
            <a:r>
              <a:rPr lang="en-IN" sz="2400" dirty="0"/>
              <a:t>The bar chart provides an instant visual comparison of bonus amounts across departments, making it easy to identify the highest and lowest </a:t>
            </a:r>
            <a:r>
              <a:rPr lang="en-IN" sz="2400" dirty="0" err="1"/>
              <a:t>values.Data</a:t>
            </a:r>
            <a:r>
              <a:rPr lang="en-IN" sz="2400" dirty="0"/>
              <a:t> Table for </a:t>
            </a:r>
            <a:r>
              <a:rPr lang="en-IN" sz="2400" dirty="0" err="1"/>
              <a:t>Details:The</a:t>
            </a:r>
            <a:r>
              <a:rPr lang="en-IN" sz="2400" dirty="0"/>
              <a:t> accompanying data table reinforces the visual with precise figures, allowing users to quickly reference exact bonus </a:t>
            </a:r>
            <a:r>
              <a:rPr lang="en-IN" sz="2400" dirty="0" err="1"/>
              <a:t>amounts.Combined</a:t>
            </a:r>
            <a:r>
              <a:rPr lang="en-IN" sz="2400" dirty="0"/>
              <a:t> </a:t>
            </a:r>
            <a:r>
              <a:rPr lang="en-IN" sz="2400" dirty="0" err="1"/>
              <a:t>Insights:The</a:t>
            </a:r>
            <a:r>
              <a:rPr lang="en-IN" sz="2400" dirty="0"/>
              <a:t> combination of the chart and table provides a comprehensive view of the data, catering to both visual and analytical </a:t>
            </a:r>
            <a:r>
              <a:rPr lang="en-IN" sz="2400" dirty="0" err="1"/>
              <a:t>preferences.Professional</a:t>
            </a:r>
            <a:r>
              <a:rPr lang="en-IN" sz="2400" dirty="0"/>
              <a:t> </a:t>
            </a:r>
            <a:r>
              <a:rPr lang="en-IN" sz="2400" dirty="0" err="1"/>
              <a:t>Presentation:The</a:t>
            </a:r>
            <a:r>
              <a:rPr lang="en-IN" sz="2400" dirty="0"/>
              <a:t> clean formatting and clear labels enhance readability and professionalism.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TotalTime>
  <Words>930</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VijayKanth Soka</cp:lastModifiedBy>
  <cp:revision>15</cp:revision>
  <dcterms:created xsi:type="dcterms:W3CDTF">2024-03-29T15:07:22Z</dcterms:created>
  <dcterms:modified xsi:type="dcterms:W3CDTF">2024-08-29T04:56:06Z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