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FFC34E-86AB-4E4B-9569-47D6C20E35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22B91C-99B3-430C-8D17-6406E7FC5D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D6FFCE-E25B-4D68-8867-9E03C28C3A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C5816A-BE10-4C80-A7C6-9CEAF41063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00A040-1EA9-4A74-8696-4F88E21AAF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A8CA98-C40A-475F-91A7-18AE9BD62B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B96DE1-96E9-4472-BED3-6CEDFF4B88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78DD2E-0C23-4514-93AB-77BA5B930B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33C35F-2ADC-48DF-8A02-E6532034D1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5D90F9-23E0-49DB-9644-513D0B16FA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E57AB4-4A14-4BC8-B8D6-16EF3442C7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BA4E28-6662-4E08-8F50-E66E5EEBA1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5B4D29-9875-409F-B1C1-A26770038B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E8A2E9-65B8-4071-88EF-DD353FAC44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1B01AE-8C9A-4EC3-8702-6AB4FCA9C9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BD61AC-B000-40DD-A22F-8F4BC06C91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9BA1BB-6B19-4CBC-AB48-CEC5EC509A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024CFE-D9DE-4FFC-8864-278FA9A492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82F4F1-465D-4715-A91D-FA519759B9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6BE6C5-480F-4201-9E40-E629F5D489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28680-695D-42CA-92E2-4300A370B6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9F860-0E8A-4865-9950-F4829D8C1E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17A776-149B-4AFE-B7BD-B3A4B4FB9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000096-A9B6-4045-BEAF-F6734C664C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661729-D007-4DF3-B1EF-064C90EB1D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0378FF-7076-4466-9FBB-EEC6DF61B55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4"/>
          <p:cNvGrpSpPr/>
          <p:nvPr/>
        </p:nvGrpSpPr>
        <p:grpSpPr>
          <a:xfrm>
            <a:off x="1017360" y="182160"/>
            <a:ext cx="2909520" cy="4841640"/>
            <a:chOff x="1017360" y="182160"/>
            <a:chExt cx="2909520" cy="4841640"/>
          </a:xfrm>
        </p:grpSpPr>
        <p:sp>
          <p:nvSpPr>
            <p:cNvPr id="83" name="Right Arrow 12"/>
            <p:cNvSpPr/>
            <p:nvPr/>
          </p:nvSpPr>
          <p:spPr>
            <a:xfrm rot="17436000">
              <a:off x="140760" y="1924920"/>
              <a:ext cx="4662720" cy="13557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Rectangle 5"/>
            <p:cNvSpPr/>
            <p:nvPr/>
          </p:nvSpPr>
          <p:spPr>
            <a:xfrm>
              <a:off x="1438920" y="3803040"/>
              <a:ext cx="71424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</a:rPr>
                <a:t>A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85" name="Rectangle 6"/>
            <p:cNvSpPr/>
            <p:nvPr/>
          </p:nvSpPr>
          <p:spPr>
            <a:xfrm>
              <a:off x="1707840" y="3145680"/>
              <a:ext cx="67788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</a:rPr>
                <a:t>S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86" name="Rectangle 7"/>
            <p:cNvSpPr/>
            <p:nvPr/>
          </p:nvSpPr>
          <p:spPr>
            <a:xfrm>
              <a:off x="2770200" y="528480"/>
              <a:ext cx="65196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</a:rPr>
                <a:t>T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87" name="Rectangle 8"/>
            <p:cNvSpPr/>
            <p:nvPr/>
          </p:nvSpPr>
          <p:spPr>
            <a:xfrm>
              <a:off x="2239920" y="1837080"/>
              <a:ext cx="65196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</a:rPr>
                <a:t>E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88" name="Rectangle 9"/>
            <p:cNvSpPr/>
            <p:nvPr/>
          </p:nvSpPr>
          <p:spPr>
            <a:xfrm>
              <a:off x="1944720" y="2494440"/>
              <a:ext cx="68688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</a:rPr>
                <a:t>C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436840" y="1186200"/>
              <a:ext cx="75852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</a:rPr>
                <a:t>N</a:t>
              </a:r>
              <a:endParaRPr b="0" lang="en-US" sz="5400" spc="-1" strike="noStrike">
                <a:latin typeface="Arial"/>
              </a:endParaRPr>
            </a:p>
          </p:txBody>
        </p:sp>
      </p:grpSp>
      <p:sp>
        <p:nvSpPr>
          <p:cNvPr id="90" name="TextBox 15"/>
          <p:cNvSpPr/>
          <p:nvPr/>
        </p:nvSpPr>
        <p:spPr>
          <a:xfrm>
            <a:off x="3572280" y="2144880"/>
            <a:ext cx="19396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Brush Script MT"/>
              </a:rPr>
              <a:t>and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91" name="Group 17"/>
          <p:cNvGrpSpPr/>
          <p:nvPr/>
        </p:nvGrpSpPr>
        <p:grpSpPr>
          <a:xfrm>
            <a:off x="5814000" y="1468080"/>
            <a:ext cx="2142720" cy="3196440"/>
            <a:chOff x="5814000" y="1468080"/>
            <a:chExt cx="2142720" cy="3196440"/>
          </a:xfrm>
        </p:grpSpPr>
        <p:pic>
          <p:nvPicPr>
            <p:cNvPr id="92" name="Picture 13" descr=""/>
            <p:cNvPicPr/>
            <p:nvPr/>
          </p:nvPicPr>
          <p:blipFill>
            <a:blip r:embed="rId1"/>
            <a:stretch/>
          </p:blipFill>
          <p:spPr>
            <a:xfrm>
              <a:off x="5814000" y="1468080"/>
              <a:ext cx="2142720" cy="214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3" name="TextBox 16"/>
            <p:cNvSpPr/>
            <p:nvPr/>
          </p:nvSpPr>
          <p:spPr>
            <a:xfrm>
              <a:off x="6255360" y="3600000"/>
              <a:ext cx="1427040" cy="106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cc6600"/>
                  </a:solidFill>
                  <a:latin typeface="Arial Black"/>
                </a:rPr>
                <a:t>FOX+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94" name="Group 20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95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9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</a:rPr>
                <a:t>What’s Happening?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97" name="Rounded Rectangle 1"/>
          <p:cNvSpPr/>
          <p:nvPr/>
        </p:nvSpPr>
        <p:spPr>
          <a:xfrm>
            <a:off x="581040" y="181800"/>
            <a:ext cx="8075520" cy="65516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ffff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20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99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9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</a:rPr>
                <a:t>Block Diagram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01" name="Rounded Rectangle 1"/>
          <p:cNvSpPr/>
          <p:nvPr/>
        </p:nvSpPr>
        <p:spPr>
          <a:xfrm>
            <a:off x="581040" y="181800"/>
            <a:ext cx="8075520" cy="65516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ffff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 10"/>
          <p:cNvSpPr/>
          <p:nvPr/>
        </p:nvSpPr>
        <p:spPr>
          <a:xfrm>
            <a:off x="6172200" y="7941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 Box 11"/>
          <p:cNvSpPr/>
          <p:nvPr/>
        </p:nvSpPr>
        <p:spPr>
          <a:xfrm>
            <a:off x="6172200" y="946440"/>
            <a:ext cx="9140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Battery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Rectangle 12"/>
          <p:cNvSpPr/>
          <p:nvPr/>
        </p:nvSpPr>
        <p:spPr>
          <a:xfrm>
            <a:off x="2534040" y="7941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 Box 13"/>
          <p:cNvSpPr/>
          <p:nvPr/>
        </p:nvSpPr>
        <p:spPr>
          <a:xfrm>
            <a:off x="2497320" y="946440"/>
            <a:ext cx="9140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6 Solar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Panels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Rectangle 14"/>
          <p:cNvSpPr/>
          <p:nvPr/>
        </p:nvSpPr>
        <p:spPr>
          <a:xfrm>
            <a:off x="4114800" y="23943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IHU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Rectangle 16"/>
          <p:cNvSpPr/>
          <p:nvPr/>
        </p:nvSpPr>
        <p:spPr>
          <a:xfrm>
            <a:off x="4114800" y="7941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Power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Supply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Line 23"/>
          <p:cNvSpPr/>
          <p:nvPr/>
        </p:nvSpPr>
        <p:spPr>
          <a:xfrm>
            <a:off x="3458880" y="1251000"/>
            <a:ext cx="65592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24"/>
          <p:cNvSpPr/>
          <p:nvPr/>
        </p:nvSpPr>
        <p:spPr>
          <a:xfrm>
            <a:off x="5029200" y="1251000"/>
            <a:ext cx="11430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7"/>
          <p:cNvSpPr/>
          <p:nvPr/>
        </p:nvSpPr>
        <p:spPr>
          <a:xfrm flipV="1">
            <a:off x="4876560" y="1708200"/>
            <a:ext cx="360" cy="381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8"/>
          <p:cNvSpPr/>
          <p:nvPr/>
        </p:nvSpPr>
        <p:spPr>
          <a:xfrm>
            <a:off x="4572000" y="1708200"/>
            <a:ext cx="360" cy="68580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31"/>
          <p:cNvSpPr/>
          <p:nvPr/>
        </p:nvSpPr>
        <p:spPr>
          <a:xfrm>
            <a:off x="1143000" y="2621160"/>
            <a:ext cx="360" cy="18288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AutoShape 32"/>
          <p:cNvSpPr/>
          <p:nvPr/>
        </p:nvSpPr>
        <p:spPr>
          <a:xfrm flipV="1">
            <a:off x="878040" y="2620440"/>
            <a:ext cx="529920" cy="45828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33"/>
          <p:cNvSpPr/>
          <p:nvPr/>
        </p:nvSpPr>
        <p:spPr>
          <a:xfrm>
            <a:off x="8001000" y="2622600"/>
            <a:ext cx="360" cy="18288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AutoShape 34"/>
          <p:cNvSpPr/>
          <p:nvPr/>
        </p:nvSpPr>
        <p:spPr>
          <a:xfrm flipV="1">
            <a:off x="7736040" y="2622240"/>
            <a:ext cx="529920" cy="45828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35"/>
          <p:cNvSpPr/>
          <p:nvPr/>
        </p:nvSpPr>
        <p:spPr>
          <a:xfrm flipH="1">
            <a:off x="1143000" y="4442040"/>
            <a:ext cx="2971800" cy="9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36"/>
          <p:cNvSpPr/>
          <p:nvPr/>
        </p:nvSpPr>
        <p:spPr>
          <a:xfrm flipH="1" flipV="1">
            <a:off x="5029200" y="4449960"/>
            <a:ext cx="2971800" cy="14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Rectangle 43"/>
          <p:cNvSpPr/>
          <p:nvPr/>
        </p:nvSpPr>
        <p:spPr>
          <a:xfrm>
            <a:off x="2057400" y="23943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Science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Payloads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Line 44"/>
          <p:cNvSpPr/>
          <p:nvPr/>
        </p:nvSpPr>
        <p:spPr>
          <a:xfrm>
            <a:off x="2971800" y="2851200"/>
            <a:ext cx="11430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 Box 45"/>
          <p:cNvSpPr/>
          <p:nvPr/>
        </p:nvSpPr>
        <p:spPr>
          <a:xfrm>
            <a:off x="5180400" y="1937160"/>
            <a:ext cx="9720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Power bus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Text Box 46"/>
          <p:cNvSpPr/>
          <p:nvPr/>
        </p:nvSpPr>
        <p:spPr>
          <a:xfrm>
            <a:off x="741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70 cm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Antenna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Text Box 47"/>
          <p:cNvSpPr/>
          <p:nvPr/>
        </p:nvSpPr>
        <p:spPr>
          <a:xfrm>
            <a:off x="7599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2 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Antenna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Rectangle 48"/>
          <p:cNvSpPr/>
          <p:nvPr/>
        </p:nvSpPr>
        <p:spPr>
          <a:xfrm>
            <a:off x="6172200" y="23943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 Box 49"/>
          <p:cNvSpPr/>
          <p:nvPr/>
        </p:nvSpPr>
        <p:spPr>
          <a:xfrm>
            <a:off x="6172200" y="2438640"/>
            <a:ext cx="9140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MagneticAttitude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Control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Rectangle 54"/>
          <p:cNvSpPr/>
          <p:nvPr/>
        </p:nvSpPr>
        <p:spPr>
          <a:xfrm>
            <a:off x="4114800" y="39927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RF TxRx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Line 58"/>
          <p:cNvSpPr/>
          <p:nvPr/>
        </p:nvSpPr>
        <p:spPr>
          <a:xfrm>
            <a:off x="4582800" y="3308400"/>
            <a:ext cx="360" cy="684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60"/>
          <p:cNvSpPr/>
          <p:nvPr/>
        </p:nvSpPr>
        <p:spPr>
          <a:xfrm>
            <a:off x="4876560" y="2089440"/>
            <a:ext cx="30492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1"/>
          <p:cNvSpPr/>
          <p:nvPr/>
        </p:nvSpPr>
        <p:spPr>
          <a:xfrm flipV="1">
            <a:off x="4876560" y="3308400"/>
            <a:ext cx="360" cy="38124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 Box 62"/>
          <p:cNvSpPr/>
          <p:nvPr/>
        </p:nvSpPr>
        <p:spPr>
          <a:xfrm>
            <a:off x="5215320" y="3537360"/>
            <a:ext cx="90792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Telemetry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" name="Line 63"/>
          <p:cNvSpPr/>
          <p:nvPr/>
        </p:nvSpPr>
        <p:spPr>
          <a:xfrm>
            <a:off x="4876560" y="3689640"/>
            <a:ext cx="304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Rectangle 12"/>
          <p:cNvSpPr/>
          <p:nvPr/>
        </p:nvSpPr>
        <p:spPr>
          <a:xfrm>
            <a:off x="1385640" y="79632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 Box 13"/>
          <p:cNvSpPr/>
          <p:nvPr/>
        </p:nvSpPr>
        <p:spPr>
          <a:xfrm>
            <a:off x="1348920" y="948600"/>
            <a:ext cx="9140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1U Structure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4"/>
          <p:cNvGraphicFramePr/>
          <p:nvPr/>
        </p:nvGraphicFramePr>
        <p:xfrm>
          <a:off x="1044360" y="1127880"/>
          <a:ext cx="3047760" cy="135612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</a:tblGrid>
              <a:tr h="270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Dev Sat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Flight Computer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Metzinger, Brandenburg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Flight Software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McCoy, Grill , Severrisson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627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Flight TxRx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Koenig, Swiatkowski, Reed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Structure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Reynoso, Karnauskus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Supply &amp; Batts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Moravec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Sensors (various)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Ground System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Reaction Wheels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Tom Davis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GNC 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Almonte, Leonard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Deployable Solar Panels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Risalvato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Table 4"/>
          <p:cNvGraphicFramePr/>
          <p:nvPr/>
        </p:nvGraphicFramePr>
        <p:xfrm>
          <a:off x="5051520" y="1127880"/>
          <a:ext cx="3047760" cy="140184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</a:tblGrid>
              <a:tr h="3045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Dev Sat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Budget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Moore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CONOPS/PSAM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Moore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Thermal Budget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Link Budget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Launch Integration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Regulatory Approval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27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Vibration Test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448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Thermal &amp; Vacuum Test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135" name="Group 4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136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TextBox 6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</a:rPr>
                <a:t>Status Board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38" name="TextBox 1"/>
          <p:cNvSpPr/>
          <p:nvPr/>
        </p:nvSpPr>
        <p:spPr>
          <a:xfrm>
            <a:off x="6819840" y="398160"/>
            <a:ext cx="11534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 Narrow"/>
              </a:rPr>
              <a:t>a/o 7/13/2022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20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140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TextBox 19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</a:rPr>
                <a:t>Activities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42" name="Rounded Rectangle 1"/>
          <p:cNvSpPr/>
          <p:nvPr/>
        </p:nvSpPr>
        <p:spPr>
          <a:xfrm>
            <a:off x="299160" y="181800"/>
            <a:ext cx="8631000" cy="65516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ffff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Box 2"/>
          <p:cNvSpPr/>
          <p:nvPr/>
        </p:nvSpPr>
        <p:spPr>
          <a:xfrm>
            <a:off x="1087560" y="286200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Fox-Plus Systems Engineering (Mike Moore)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Box 21"/>
          <p:cNvSpPr/>
          <p:nvPr/>
        </p:nvSpPr>
        <p:spPr>
          <a:xfrm>
            <a:off x="1087560" y="145944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ASCENT Deployable Solar Panels (Vincent Risalvato)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TextBox 22"/>
          <p:cNvSpPr/>
          <p:nvPr/>
        </p:nvSpPr>
        <p:spPr>
          <a:xfrm>
            <a:off x="1087560" y="52452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ASCENT Reaction Wheel (Tom Davis)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TextBox 8"/>
          <p:cNvSpPr/>
          <p:nvPr/>
        </p:nvSpPr>
        <p:spPr>
          <a:xfrm>
            <a:off x="1087560" y="332964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Fox-Plus RF (Andrew Koenig, Mike Swiatkowski)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Box 9"/>
          <p:cNvSpPr/>
          <p:nvPr/>
        </p:nvSpPr>
        <p:spPr>
          <a:xfrm>
            <a:off x="1087560" y="379728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Mission Integration (Dan Gillies)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10"/>
          <p:cNvSpPr/>
          <p:nvPr/>
        </p:nvSpPr>
        <p:spPr>
          <a:xfrm>
            <a:off x="1087560" y="426456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Fox-Plus Structure (Lucas Reynoso)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Box 11"/>
          <p:cNvSpPr/>
          <p:nvPr/>
        </p:nvSpPr>
        <p:spPr>
          <a:xfrm>
            <a:off x="1099440" y="99216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ASCENT GNC (Peter Almonte, Matthew Leonard)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12"/>
          <p:cNvSpPr/>
          <p:nvPr/>
        </p:nvSpPr>
        <p:spPr>
          <a:xfrm>
            <a:off x="1087560" y="4732200"/>
            <a:ext cx="771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Fox-Plus Flight Software (Dave McCoy, Chris Grill, Heimir Sverrisson)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TextBox 13"/>
          <p:cNvSpPr/>
          <p:nvPr/>
        </p:nvSpPr>
        <p:spPr>
          <a:xfrm>
            <a:off x="1087560" y="192708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ASCENT RF (Bill Reed)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1087560" y="239472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ASCENT Structure (Tom Karnauskas)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41497</TotalTime>
  <Application>LibreOffice/7.3.4.2$Linux_X86_64 LibreOffice_project/30$Build-2</Application>
  <AppVersion>15.0000</AppVersion>
  <Words>205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2018-01-07T03:24:18Z</dcterms:created>
  <dc:creator>Eric Skoog</dc:creator>
  <dc:description/>
  <dc:language>en-US</dc:language>
  <cp:lastModifiedBy/>
  <cp:lastPrinted>2022-06-25T02:44:44Z</cp:lastPrinted>
  <dcterms:modified xsi:type="dcterms:W3CDTF">2022-07-25T20:13:39Z</dcterms:modified>
  <cp:revision>3023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