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15D1A7-65A3-4DB8-A4E3-1B81A50DF4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973AB9-CD5D-40C6-A3C1-5E7A256E79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EF3AE3-1639-47E2-A2BA-F9725ABA3EF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644F69-61F1-4F80-89B0-94FE4BD7E51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66AC2B-6B15-4843-8034-0445EA51DE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85A2E9-EF6F-4A8F-84ED-06CBB0093A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B85ECF-7593-4D7D-9639-542A935475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767A0D-06D3-483E-A9BF-33F49AC47A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293782-7D2F-4486-B518-B24FBF37973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16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017A39-168D-4620-B3E9-CA53421CE9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2C29FE5-1038-4B18-92D1-A062E8C176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BBFE09-8270-4441-9C10-43BF975C46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4D6C41-DF0D-48C9-B1DD-5C2EF05029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67B280-78E7-41B6-85AF-75C6E64F4E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94E955-FF39-45BE-9B4B-04A082B858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DDD097-5141-47F8-A48C-2DFA0033D3C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EA2386-A9C8-47C7-AC21-32CF78BBCDD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A40965-A545-487F-934F-2CD4DF6F9C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BAF826-0561-4978-A4E1-D6E3456E7B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BC8435-A3E6-4361-A050-0E1343CCD5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16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8BE4A9-8E81-4154-A9A9-A53A6C6C145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6418E7-FEED-44A0-98D3-83227084C8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A8C1B9-8FBE-4A43-A080-05DA44E635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C589EE-50C0-4242-83E1-A20E78BE27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EC1B65F-56ED-4460-9EB7-12A63BB5355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138173E-436B-4720-AE4A-2BC0E1016105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20"/>
          <p:cNvGrpSpPr/>
          <p:nvPr/>
        </p:nvGrpSpPr>
        <p:grpSpPr>
          <a:xfrm>
            <a:off x="1590120" y="5342760"/>
            <a:ext cx="6169320" cy="1161360"/>
            <a:chOff x="1590120" y="5342760"/>
            <a:chExt cx="6169320" cy="1161360"/>
          </a:xfrm>
        </p:grpSpPr>
        <p:sp>
          <p:nvSpPr>
            <p:cNvPr id="83" name="Horizontal Scroll 18"/>
            <p:cNvSpPr/>
            <p:nvPr/>
          </p:nvSpPr>
          <p:spPr>
            <a:xfrm>
              <a:off x="1867680" y="5342760"/>
              <a:ext cx="55285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TextBox 19"/>
            <p:cNvSpPr/>
            <p:nvPr/>
          </p:nvSpPr>
          <p:spPr>
            <a:xfrm>
              <a:off x="1590120" y="5505120"/>
              <a:ext cx="6169320" cy="577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32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Fox-Plus A Block Diagram</a:t>
              </a:r>
              <a:endParaRPr b="0" lang="en-US" sz="3200" spc="-1" strike="noStrike">
                <a:latin typeface="Arial"/>
              </a:endParaRPr>
            </a:p>
          </p:txBody>
        </p:sp>
      </p:grpSp>
      <p:sp>
        <p:nvSpPr>
          <p:cNvPr id="85" name="Rounded Rectangle 1"/>
          <p:cNvSpPr/>
          <p:nvPr/>
        </p:nvSpPr>
        <p:spPr>
          <a:xfrm>
            <a:off x="581040" y="181800"/>
            <a:ext cx="8075160" cy="655128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Rectangle 10"/>
          <p:cNvSpPr/>
          <p:nvPr/>
        </p:nvSpPr>
        <p:spPr>
          <a:xfrm>
            <a:off x="6172200" y="794160"/>
            <a:ext cx="913680" cy="9136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Text Box 11"/>
          <p:cNvSpPr/>
          <p:nvPr/>
        </p:nvSpPr>
        <p:spPr>
          <a:xfrm>
            <a:off x="6172200" y="946440"/>
            <a:ext cx="91368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Battery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Card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8" name="Rectangle 12"/>
          <p:cNvSpPr/>
          <p:nvPr/>
        </p:nvSpPr>
        <p:spPr>
          <a:xfrm>
            <a:off x="2534040" y="794160"/>
            <a:ext cx="913680" cy="9136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Text Box 13"/>
          <p:cNvSpPr/>
          <p:nvPr/>
        </p:nvSpPr>
        <p:spPr>
          <a:xfrm>
            <a:off x="2497320" y="946440"/>
            <a:ext cx="91368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6 Solar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Panels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0" name="Rectangle 14"/>
          <p:cNvSpPr/>
          <p:nvPr/>
        </p:nvSpPr>
        <p:spPr>
          <a:xfrm>
            <a:off x="4114800" y="2394360"/>
            <a:ext cx="913680" cy="9136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IHU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Card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" name="Rectangle 16"/>
          <p:cNvSpPr/>
          <p:nvPr/>
        </p:nvSpPr>
        <p:spPr>
          <a:xfrm>
            <a:off x="4114800" y="794160"/>
            <a:ext cx="913680" cy="9136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Power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Supply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Card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2" name="Line 23"/>
          <p:cNvSpPr/>
          <p:nvPr/>
        </p:nvSpPr>
        <p:spPr>
          <a:xfrm>
            <a:off x="3458880" y="1251000"/>
            <a:ext cx="655920" cy="36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24"/>
          <p:cNvSpPr/>
          <p:nvPr/>
        </p:nvSpPr>
        <p:spPr>
          <a:xfrm>
            <a:off x="5029200" y="1251000"/>
            <a:ext cx="1143000" cy="360"/>
          </a:xfrm>
          <a:prstGeom prst="line">
            <a:avLst/>
          </a:prstGeom>
          <a:ln w="2844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27"/>
          <p:cNvSpPr/>
          <p:nvPr/>
        </p:nvSpPr>
        <p:spPr>
          <a:xfrm flipV="1">
            <a:off x="4876560" y="1708200"/>
            <a:ext cx="360" cy="38124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Line 28"/>
          <p:cNvSpPr/>
          <p:nvPr/>
        </p:nvSpPr>
        <p:spPr>
          <a:xfrm>
            <a:off x="4572000" y="1708200"/>
            <a:ext cx="360" cy="68580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31"/>
          <p:cNvSpPr/>
          <p:nvPr/>
        </p:nvSpPr>
        <p:spPr>
          <a:xfrm>
            <a:off x="1143000" y="2621160"/>
            <a:ext cx="360" cy="182880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AutoShape 32"/>
          <p:cNvSpPr/>
          <p:nvPr/>
        </p:nvSpPr>
        <p:spPr>
          <a:xfrm flipV="1">
            <a:off x="878040" y="2620440"/>
            <a:ext cx="529560" cy="4579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33"/>
          <p:cNvSpPr/>
          <p:nvPr/>
        </p:nvSpPr>
        <p:spPr>
          <a:xfrm>
            <a:off x="8001000" y="2622600"/>
            <a:ext cx="360" cy="182880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AutoShape 34"/>
          <p:cNvSpPr/>
          <p:nvPr/>
        </p:nvSpPr>
        <p:spPr>
          <a:xfrm flipV="1">
            <a:off x="7736040" y="2622240"/>
            <a:ext cx="529560" cy="4579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35"/>
          <p:cNvSpPr/>
          <p:nvPr/>
        </p:nvSpPr>
        <p:spPr>
          <a:xfrm flipH="1">
            <a:off x="1143000" y="4442040"/>
            <a:ext cx="2971800" cy="936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36"/>
          <p:cNvSpPr/>
          <p:nvPr/>
        </p:nvSpPr>
        <p:spPr>
          <a:xfrm flipH="1" flipV="1">
            <a:off x="5029200" y="4449960"/>
            <a:ext cx="2971800" cy="144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Rectangle 43"/>
          <p:cNvSpPr/>
          <p:nvPr/>
        </p:nvSpPr>
        <p:spPr>
          <a:xfrm>
            <a:off x="2057400" y="2394360"/>
            <a:ext cx="913680" cy="9136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Science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Payloads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3" name="Line 44"/>
          <p:cNvSpPr/>
          <p:nvPr/>
        </p:nvSpPr>
        <p:spPr>
          <a:xfrm>
            <a:off x="2971800" y="2851200"/>
            <a:ext cx="1143000" cy="360"/>
          </a:xfrm>
          <a:prstGeom prst="line">
            <a:avLst/>
          </a:prstGeom>
          <a:ln w="2844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Text Box 45"/>
          <p:cNvSpPr/>
          <p:nvPr/>
        </p:nvSpPr>
        <p:spPr>
          <a:xfrm>
            <a:off x="5180400" y="1937160"/>
            <a:ext cx="972000" cy="33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Power bus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5" name="Text Box 46"/>
          <p:cNvSpPr/>
          <p:nvPr/>
        </p:nvSpPr>
        <p:spPr>
          <a:xfrm>
            <a:off x="741240" y="2013120"/>
            <a:ext cx="801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70 cm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Antenna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6" name="Text Box 47"/>
          <p:cNvSpPr/>
          <p:nvPr/>
        </p:nvSpPr>
        <p:spPr>
          <a:xfrm>
            <a:off x="7599240" y="2013120"/>
            <a:ext cx="801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2 m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Antenna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7" name="Rectangle 48"/>
          <p:cNvSpPr/>
          <p:nvPr/>
        </p:nvSpPr>
        <p:spPr>
          <a:xfrm>
            <a:off x="6172200" y="2394360"/>
            <a:ext cx="913680" cy="9136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Text Box 49"/>
          <p:cNvSpPr/>
          <p:nvPr/>
        </p:nvSpPr>
        <p:spPr>
          <a:xfrm>
            <a:off x="6172200" y="2438640"/>
            <a:ext cx="913680" cy="82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MagneticAttitude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Control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9" name="Rectangle 54"/>
          <p:cNvSpPr/>
          <p:nvPr/>
        </p:nvSpPr>
        <p:spPr>
          <a:xfrm>
            <a:off x="4114800" y="3992760"/>
            <a:ext cx="913680" cy="9136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RF TxRx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Card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0" name="Line 58"/>
          <p:cNvSpPr/>
          <p:nvPr/>
        </p:nvSpPr>
        <p:spPr>
          <a:xfrm>
            <a:off x="4582800" y="3308400"/>
            <a:ext cx="360" cy="68436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60"/>
          <p:cNvSpPr/>
          <p:nvPr/>
        </p:nvSpPr>
        <p:spPr>
          <a:xfrm>
            <a:off x="4876560" y="2089440"/>
            <a:ext cx="304920" cy="36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61"/>
          <p:cNvSpPr/>
          <p:nvPr/>
        </p:nvSpPr>
        <p:spPr>
          <a:xfrm flipV="1">
            <a:off x="4876560" y="3308400"/>
            <a:ext cx="360" cy="38124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Text Box 62"/>
          <p:cNvSpPr/>
          <p:nvPr/>
        </p:nvSpPr>
        <p:spPr>
          <a:xfrm>
            <a:off x="5215320" y="3537360"/>
            <a:ext cx="907560" cy="33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Telemetry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4" name="Line 63"/>
          <p:cNvSpPr/>
          <p:nvPr/>
        </p:nvSpPr>
        <p:spPr>
          <a:xfrm>
            <a:off x="4876560" y="3689640"/>
            <a:ext cx="304920" cy="36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Rectangle 12"/>
          <p:cNvSpPr/>
          <p:nvPr/>
        </p:nvSpPr>
        <p:spPr>
          <a:xfrm>
            <a:off x="1385640" y="796320"/>
            <a:ext cx="913680" cy="9136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Text Box 13"/>
          <p:cNvSpPr/>
          <p:nvPr/>
        </p:nvSpPr>
        <p:spPr>
          <a:xfrm>
            <a:off x="1348920" y="948600"/>
            <a:ext cx="91368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1U Structure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Advance systems engineering tasks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Activity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Draft Fox-Plus requirements specifications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Result is a draft SRS document, based on the Fox-1 SRSes, updated for the new modes expected on Fox-Plus.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8" name="Group 8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69" name="Horizontal Scroll 7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TextBox 9"/>
            <p:cNvSpPr/>
            <p:nvPr/>
          </p:nvSpPr>
          <p:spPr>
            <a:xfrm>
              <a:off x="0" y="357120"/>
              <a:ext cx="9144000" cy="51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8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Fox-Plus Systems Engineering (Mike Moore)</a:t>
              </a:r>
              <a:endParaRPr b="0" lang="en-US" sz="2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Develop radio-chip-based SDR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Activity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Examining existing Fox FM RF boards for end-of-life parts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Result is a list of components that require replacement and potential replacements.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2" name="Group 10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73" name="Horizontal Scroll 9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TextBox 12"/>
            <p:cNvSpPr/>
            <p:nvPr/>
          </p:nvSpPr>
          <p:spPr>
            <a:xfrm>
              <a:off x="0" y="357120"/>
              <a:ext cx="9144000" cy="69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40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Fox-Plus RF (Mike Swiatkowski)</a:t>
              </a:r>
              <a:endParaRPr b="0" lang="en-US" sz="4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3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76" name="Horizontal Scroll 12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TextBox 18"/>
            <p:cNvSpPr/>
            <p:nvPr/>
          </p:nvSpPr>
          <p:spPr>
            <a:xfrm>
              <a:off x="0" y="357120"/>
              <a:ext cx="9144000" cy="577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32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Fox-Plus Flight Software (Dave McCoy)</a:t>
              </a:r>
              <a:endParaRPr b="0" lang="en-US" sz="3200" spc="-1" strike="noStrike">
                <a:latin typeface="Arial"/>
              </a:endParaRPr>
            </a:p>
          </p:txBody>
        </p:sp>
      </p:grpSp>
      <p:sp>
        <p:nvSpPr>
          <p:cNvPr id="178" name="PlaceHolder 1"/>
          <p:cNvSpPr>
            <a:spLocks noGrp="1"/>
          </p:cNvSpPr>
          <p:nvPr>
            <p:ph/>
          </p:nvPr>
        </p:nvSpPr>
        <p:spPr>
          <a:xfrm>
            <a:off x="45756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Fox-Plus flight software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Activity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???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Fox-Plus flight software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Activity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Identify Goals of Generalized LTM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Result is a list of desired changes in the LTM software better supporting the varying needs of different recipients.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RT-IHU Debug Cable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Result is a small board containing the debug circuitry and cabling for the TMS570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0" name="Group 15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81" name="Horizontal Scroll 13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TextBox 20"/>
            <p:cNvSpPr/>
            <p:nvPr/>
          </p:nvSpPr>
          <p:spPr>
            <a:xfrm>
              <a:off x="0" y="357120"/>
              <a:ext cx="9144000" cy="577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32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Fox-Plus Flight Software (Chris Grill)</a:t>
              </a:r>
              <a:endParaRPr b="0" lang="en-US" sz="3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Fox-Plus flight software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Activity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Flash Loader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Result is an updated flash loader to load the RT-IHU board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4" name="Group 16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85" name="Horizontal Scroll 14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TextBox 23"/>
            <p:cNvSpPr/>
            <p:nvPr/>
          </p:nvSpPr>
          <p:spPr>
            <a:xfrm>
              <a:off x="0" y="357120"/>
              <a:ext cx="9144000" cy="51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8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Fox-Plus Flight Software (Heimir Sverrisson)</a:t>
              </a:r>
              <a:endParaRPr b="0" lang="en-US" sz="2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Develop reaction wheels and motor control algorithms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Activity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Assemble remaining motors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Result is five more motors (I think it’s five)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Refine control algorithm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Result is an algorithm on a prototype board controlling the wheels in a simulated pointing scenario. Can it also detumble if necessary?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8" name="Group 18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89" name="Horizontal Scroll 2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TextBox 3"/>
            <p:cNvSpPr/>
            <p:nvPr/>
          </p:nvSpPr>
          <p:spPr>
            <a:xfrm>
              <a:off x="0" y="357120"/>
              <a:ext cx="9144000" cy="577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32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ASCENT Reaction Wheel (Tom Davis)</a:t>
              </a:r>
              <a:endParaRPr b="0" lang="en-US" sz="3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Develop deployable solar panels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Activity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Design solar panel and hinge solution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Result is a model of solar panels and hinges that fit in the pockets of the currently envisioned 3U structure.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Are we ready to prototype real hardware? Any luck getting cells?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2" name="Group 5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93" name="Horizontal Scroll 15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TextBox 24"/>
            <p:cNvSpPr/>
            <p:nvPr/>
          </p:nvSpPr>
          <p:spPr>
            <a:xfrm>
              <a:off x="0" y="357120"/>
              <a:ext cx="9144000" cy="45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4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ASCENT Deployable Solar Panels (Vincent Risalvato)</a:t>
              </a:r>
              <a:endParaRPr b="0" lang="en-US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Develop Fox-Plus Models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Activity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Develop models of commercial 1U structures?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Working with Thomas Wu, result are models of candidate commercial structures with Fox-1 boards?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6" name="Group 9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97" name="Horizontal Scroll 8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TextBox 10"/>
            <p:cNvSpPr/>
            <p:nvPr/>
          </p:nvSpPr>
          <p:spPr>
            <a:xfrm>
              <a:off x="0" y="357120"/>
              <a:ext cx="9144000" cy="577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32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Modeling (Marwan Aylouche)</a:t>
              </a:r>
              <a:endParaRPr b="0" lang="en-US" sz="3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Table 4"/>
          <p:cNvGraphicFramePr/>
          <p:nvPr/>
        </p:nvGraphicFramePr>
        <p:xfrm>
          <a:off x="1044360" y="1127880"/>
          <a:ext cx="3047400" cy="3841560"/>
        </p:xfrm>
        <a:graphic>
          <a:graphicData uri="http://schemas.openxmlformats.org/drawingml/2006/table">
            <a:tbl>
              <a:tblPr/>
              <a:tblGrid>
                <a:gridCol w="1523880"/>
                <a:gridCol w="1523880"/>
              </a:tblGrid>
              <a:tr h="27396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Dev Sat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455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Flight Computer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Metzinger, Brandenburg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455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Flight Software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McCoy, Grill, Severrisson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466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Flight TxRx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Swiatkowski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455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Structure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Karnauskas, Wu, Aylouche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455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Power Supply &amp; Batts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Moravec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2739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Sensors (various)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2739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Ground System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2739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Reaction Wheels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Davis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459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Deployable Solar Panels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Risalvato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Table 4"/>
          <p:cNvGraphicFramePr/>
          <p:nvPr/>
        </p:nvGraphicFramePr>
        <p:xfrm>
          <a:off x="5051520" y="1127880"/>
          <a:ext cx="3047400" cy="3944520"/>
        </p:xfrm>
        <a:graphic>
          <a:graphicData uri="http://schemas.openxmlformats.org/drawingml/2006/table">
            <a:tbl>
              <a:tblPr/>
              <a:tblGrid>
                <a:gridCol w="1523880"/>
                <a:gridCol w="1523880"/>
              </a:tblGrid>
              <a:tr h="30816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Dev Sat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273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Power Budget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Moore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448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CONOPS/PSAM/SRS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Moore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273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Thermal Budget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273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Link Budget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454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Launch Integration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454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Regulatory Approval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273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Operations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273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Vibration Test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454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Thermal &amp; Vacuum Test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456840">
                <a:tc>
                  <a:txBody>
                    <a:bodyPr anchor="t">
                      <a:noAutofit/>
                    </a:bodyPr>
                    <a:p>
                      <a:r>
                        <a:rPr b="0" lang="en-US" sz="1300" spc="-1" strike="noStrike">
                          <a:latin typeface="Arial"/>
                        </a:rPr>
                        <a:t>PACSAT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US" sz="1300" spc="-1" strike="noStrike">
                          <a:latin typeface="Arial"/>
                        </a:rPr>
                        <a:t>Reed, McCullers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119" name="Group 4"/>
          <p:cNvGrpSpPr/>
          <p:nvPr/>
        </p:nvGrpSpPr>
        <p:grpSpPr>
          <a:xfrm>
            <a:off x="1590120" y="5342760"/>
            <a:ext cx="6169320" cy="1161360"/>
            <a:chOff x="1590120" y="5342760"/>
            <a:chExt cx="6169320" cy="1161360"/>
          </a:xfrm>
        </p:grpSpPr>
        <p:sp>
          <p:nvSpPr>
            <p:cNvPr id="120" name="Horizontal Scroll 18"/>
            <p:cNvSpPr/>
            <p:nvPr/>
          </p:nvSpPr>
          <p:spPr>
            <a:xfrm>
              <a:off x="1867680" y="5342760"/>
              <a:ext cx="55285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TextBox 6"/>
            <p:cNvSpPr/>
            <p:nvPr/>
          </p:nvSpPr>
          <p:spPr>
            <a:xfrm>
              <a:off x="1590120" y="5505120"/>
              <a:ext cx="6169320" cy="760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44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Status Board</a:t>
              </a:r>
              <a:endParaRPr b="0" lang="en-US" sz="4400" spc="-1" strike="noStrike">
                <a:latin typeface="Arial"/>
              </a:endParaRPr>
            </a:p>
          </p:txBody>
        </p:sp>
      </p:grpSp>
      <p:sp>
        <p:nvSpPr>
          <p:cNvPr id="122" name="TextBox 1"/>
          <p:cNvSpPr/>
          <p:nvPr/>
        </p:nvSpPr>
        <p:spPr>
          <a:xfrm>
            <a:off x="6819840" y="398160"/>
            <a:ext cx="115308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 Narrow"/>
                <a:ea typeface="DejaVu Sans"/>
              </a:rPr>
              <a:t>a/o 7/13/2022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20"/>
          <p:cNvGrpSpPr/>
          <p:nvPr/>
        </p:nvGrpSpPr>
        <p:grpSpPr>
          <a:xfrm>
            <a:off x="1590120" y="5342760"/>
            <a:ext cx="6169320" cy="1161360"/>
            <a:chOff x="1590120" y="5342760"/>
            <a:chExt cx="6169320" cy="1161360"/>
          </a:xfrm>
        </p:grpSpPr>
        <p:sp>
          <p:nvSpPr>
            <p:cNvPr id="124" name="Horizontal Scroll 18"/>
            <p:cNvSpPr/>
            <p:nvPr/>
          </p:nvSpPr>
          <p:spPr>
            <a:xfrm>
              <a:off x="1867680" y="5342760"/>
              <a:ext cx="55285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TextBox 19"/>
            <p:cNvSpPr/>
            <p:nvPr/>
          </p:nvSpPr>
          <p:spPr>
            <a:xfrm>
              <a:off x="1590120" y="5505120"/>
              <a:ext cx="6169320" cy="760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44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Job Jar</a:t>
              </a:r>
              <a:endParaRPr b="0" lang="en-US" sz="4400" spc="-1" strike="noStrike">
                <a:latin typeface="Arial"/>
              </a:endParaRPr>
            </a:p>
          </p:txBody>
        </p:sp>
      </p:grpSp>
      <p:sp>
        <p:nvSpPr>
          <p:cNvPr id="126" name="Rounded Rectangle 1"/>
          <p:cNvSpPr/>
          <p:nvPr/>
        </p:nvSpPr>
        <p:spPr>
          <a:xfrm>
            <a:off x="299160" y="181800"/>
            <a:ext cx="8630640" cy="655128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TextBox 21"/>
          <p:cNvSpPr/>
          <p:nvPr/>
        </p:nvSpPr>
        <p:spPr>
          <a:xfrm>
            <a:off x="979560" y="704160"/>
            <a:ext cx="7309800" cy="11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Assemble Interim RT-IHU Debug Boards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  <a:ea typeface="DejaVu Sans"/>
              </a:rPr>
              <a:t>Remove existing 10-pin male connector, replace with 10-pin female connector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" name="TextBox 2"/>
          <p:cNvSpPr/>
          <p:nvPr/>
        </p:nvSpPr>
        <p:spPr>
          <a:xfrm>
            <a:off x="979560" y="1856160"/>
            <a:ext cx="7309800" cy="11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Design U/v FM Transponder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  <a:ea typeface="DejaVu Sans"/>
              </a:rPr>
              <a:t>Design an analog U/v FM transponder using either novel design or based on simplifying Fox transceiver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9" name="TextBox 13"/>
          <p:cNvSpPr/>
          <p:nvPr/>
        </p:nvSpPr>
        <p:spPr>
          <a:xfrm>
            <a:off x="979560" y="2972160"/>
            <a:ext cx="7309800" cy="11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Review / Assemble LTM Docs / BoM / PCB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  <a:ea typeface="DejaVu Sans"/>
              </a:rPr>
              <a:t>Track down the existing LTM documentation, bill-of-materials, and PCB resources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0" name="TextBox 17"/>
          <p:cNvSpPr/>
          <p:nvPr/>
        </p:nvSpPr>
        <p:spPr>
          <a:xfrm>
            <a:off x="979560" y="4088160"/>
            <a:ext cx="7309800" cy="11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Prototype Slow-Scan Transmitter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  <a:ea typeface="DejaVu Sans"/>
              </a:rPr>
              <a:t>Prototype a slow-scan transmitter using an embedded platform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4"/>
          <p:cNvGrpSpPr/>
          <p:nvPr/>
        </p:nvGrpSpPr>
        <p:grpSpPr>
          <a:xfrm>
            <a:off x="1017360" y="182160"/>
            <a:ext cx="2909160" cy="4841280"/>
            <a:chOff x="1017360" y="182160"/>
            <a:chExt cx="2909160" cy="4841280"/>
          </a:xfrm>
        </p:grpSpPr>
        <p:sp>
          <p:nvSpPr>
            <p:cNvPr id="132" name="Right Arrow 12"/>
            <p:cNvSpPr/>
            <p:nvPr/>
          </p:nvSpPr>
          <p:spPr>
            <a:xfrm rot="17436000">
              <a:off x="140400" y="1924920"/>
              <a:ext cx="4662360" cy="1355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bdd7ee"/>
            </a:solidFill>
            <a:ln w="57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Rectangle 5"/>
            <p:cNvSpPr/>
            <p:nvPr/>
          </p:nvSpPr>
          <p:spPr>
            <a:xfrm>
              <a:off x="1439280" y="3803040"/>
              <a:ext cx="713160" cy="91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5400" spc="-1" strike="noStrike">
                  <a:solidFill>
                    <a:srgbClr val="4472c4"/>
                  </a:solidFill>
                  <a:latin typeface="Arial Black"/>
                  <a:ea typeface="DejaVu Sans"/>
                </a:rPr>
                <a:t>A</a:t>
              </a:r>
              <a:endParaRPr b="0" lang="en-US" sz="5400" spc="-1" strike="noStrike">
                <a:latin typeface="Arial"/>
              </a:endParaRPr>
            </a:p>
          </p:txBody>
        </p:sp>
        <p:sp>
          <p:nvSpPr>
            <p:cNvPr id="134" name="Rectangle 6"/>
            <p:cNvSpPr/>
            <p:nvPr/>
          </p:nvSpPr>
          <p:spPr>
            <a:xfrm>
              <a:off x="1708920" y="3145680"/>
              <a:ext cx="675000" cy="91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5400" spc="-1" strike="noStrike">
                  <a:solidFill>
                    <a:srgbClr val="4472c4"/>
                  </a:solidFill>
                  <a:latin typeface="Arial Black"/>
                  <a:ea typeface="DejaVu Sans"/>
                </a:rPr>
                <a:t>S</a:t>
              </a:r>
              <a:endParaRPr b="0" lang="en-US" sz="5400" spc="-1" strike="noStrike">
                <a:latin typeface="Arial"/>
              </a:endParaRPr>
            </a:p>
          </p:txBody>
        </p:sp>
        <p:sp>
          <p:nvSpPr>
            <p:cNvPr id="135" name="Rectangle 7"/>
            <p:cNvSpPr/>
            <p:nvPr/>
          </p:nvSpPr>
          <p:spPr>
            <a:xfrm>
              <a:off x="2758320" y="528480"/>
              <a:ext cx="675000" cy="91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5400" spc="-1" strike="noStrike">
                  <a:solidFill>
                    <a:srgbClr val="4472c4"/>
                  </a:solidFill>
                  <a:latin typeface="Arial Black"/>
                  <a:ea typeface="DejaVu Sans"/>
                </a:rPr>
                <a:t>T</a:t>
              </a:r>
              <a:endParaRPr b="0" lang="en-US" sz="5400" spc="-1" strike="noStrike">
                <a:latin typeface="Arial"/>
              </a:endParaRPr>
            </a:p>
          </p:txBody>
        </p:sp>
        <p:sp>
          <p:nvSpPr>
            <p:cNvPr id="136" name="Rectangle 8"/>
            <p:cNvSpPr/>
            <p:nvPr/>
          </p:nvSpPr>
          <p:spPr>
            <a:xfrm>
              <a:off x="2228040" y="1837080"/>
              <a:ext cx="675000" cy="91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5400" spc="-1" strike="noStrike">
                  <a:solidFill>
                    <a:srgbClr val="4472c4"/>
                  </a:solidFill>
                  <a:latin typeface="Arial Black"/>
                  <a:ea typeface="DejaVu Sans"/>
                </a:rPr>
                <a:t>E</a:t>
              </a:r>
              <a:endParaRPr b="0" lang="en-US" sz="5400" spc="-1" strike="noStrike">
                <a:latin typeface="Arial"/>
              </a:endParaRPr>
            </a:p>
          </p:txBody>
        </p:sp>
        <p:sp>
          <p:nvSpPr>
            <p:cNvPr id="137" name="Rectangle 9"/>
            <p:cNvSpPr/>
            <p:nvPr/>
          </p:nvSpPr>
          <p:spPr>
            <a:xfrm>
              <a:off x="1931400" y="2494440"/>
              <a:ext cx="713160" cy="91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5400" spc="-1" strike="noStrike">
                  <a:solidFill>
                    <a:srgbClr val="4472c4"/>
                  </a:solidFill>
                  <a:latin typeface="Arial Black"/>
                  <a:ea typeface="DejaVu Sans"/>
                </a:rPr>
                <a:t>C</a:t>
              </a:r>
              <a:endParaRPr b="0" lang="en-US" sz="5400" spc="-1" strike="noStrike">
                <a:latin typeface="Arial"/>
              </a:endParaRPr>
            </a:p>
          </p:txBody>
        </p:sp>
        <p:sp>
          <p:nvSpPr>
            <p:cNvPr id="138" name="Rectangle 10"/>
            <p:cNvSpPr/>
            <p:nvPr/>
          </p:nvSpPr>
          <p:spPr>
            <a:xfrm>
              <a:off x="2439360" y="1186200"/>
              <a:ext cx="752760" cy="91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5400" spc="-1" strike="noStrike">
                  <a:solidFill>
                    <a:srgbClr val="4472c4"/>
                  </a:solidFill>
                  <a:latin typeface="Arial Black"/>
                  <a:ea typeface="DejaVu Sans"/>
                </a:rPr>
                <a:t>N</a:t>
              </a:r>
              <a:endParaRPr b="0" lang="en-US" sz="5400" spc="-1" strike="noStrike">
                <a:latin typeface="Arial"/>
              </a:endParaRPr>
            </a:p>
          </p:txBody>
        </p:sp>
      </p:grpSp>
      <p:sp>
        <p:nvSpPr>
          <p:cNvPr id="139" name="TextBox 15"/>
          <p:cNvSpPr/>
          <p:nvPr/>
        </p:nvSpPr>
        <p:spPr>
          <a:xfrm>
            <a:off x="3572280" y="2144880"/>
            <a:ext cx="193932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Brush Script MT"/>
                <a:ea typeface="DejaVu Sans"/>
              </a:rPr>
              <a:t>and</a:t>
            </a:r>
            <a:endParaRPr b="0" lang="en-US" sz="5400" spc="-1" strike="noStrike">
              <a:latin typeface="Arial"/>
            </a:endParaRPr>
          </a:p>
        </p:txBody>
      </p:sp>
      <p:grpSp>
        <p:nvGrpSpPr>
          <p:cNvPr id="140" name="Group 17"/>
          <p:cNvGrpSpPr/>
          <p:nvPr/>
        </p:nvGrpSpPr>
        <p:grpSpPr>
          <a:xfrm>
            <a:off x="5814000" y="1468080"/>
            <a:ext cx="2142360" cy="2709720"/>
            <a:chOff x="5814000" y="1468080"/>
            <a:chExt cx="2142360" cy="2709720"/>
          </a:xfrm>
        </p:grpSpPr>
        <p:pic>
          <p:nvPicPr>
            <p:cNvPr id="141" name="Picture 13" descr=""/>
            <p:cNvPicPr/>
            <p:nvPr/>
          </p:nvPicPr>
          <p:blipFill>
            <a:blip r:embed="rId1"/>
            <a:stretch/>
          </p:blipFill>
          <p:spPr>
            <a:xfrm>
              <a:off x="5814000" y="1468080"/>
              <a:ext cx="2142360" cy="2142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2" name="TextBox 16"/>
            <p:cNvSpPr/>
            <p:nvPr/>
          </p:nvSpPr>
          <p:spPr>
            <a:xfrm>
              <a:off x="6255360" y="3600000"/>
              <a:ext cx="1426680" cy="577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3200" spc="-1" strike="noStrike">
                  <a:solidFill>
                    <a:srgbClr val="cc6600"/>
                  </a:solidFill>
                  <a:latin typeface="Arial Black"/>
                  <a:ea typeface="DejaVu Sans"/>
                </a:rPr>
                <a:t>FOX+</a:t>
              </a:r>
              <a:endParaRPr b="0" lang="en-US" sz="3200" spc="-1" strike="noStrike">
                <a:latin typeface="Arial"/>
              </a:endParaRPr>
            </a:p>
          </p:txBody>
        </p:sp>
      </p:grpSp>
      <p:grpSp>
        <p:nvGrpSpPr>
          <p:cNvPr id="143" name="Group 20"/>
          <p:cNvGrpSpPr/>
          <p:nvPr/>
        </p:nvGrpSpPr>
        <p:grpSpPr>
          <a:xfrm>
            <a:off x="1590120" y="5342760"/>
            <a:ext cx="6169320" cy="1161360"/>
            <a:chOff x="1590120" y="5342760"/>
            <a:chExt cx="6169320" cy="1161360"/>
          </a:xfrm>
        </p:grpSpPr>
        <p:sp>
          <p:nvSpPr>
            <p:cNvPr id="144" name="Horizontal Scroll 18"/>
            <p:cNvSpPr/>
            <p:nvPr/>
          </p:nvSpPr>
          <p:spPr>
            <a:xfrm>
              <a:off x="1867680" y="5342760"/>
              <a:ext cx="55285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TextBox 19"/>
            <p:cNvSpPr/>
            <p:nvPr/>
          </p:nvSpPr>
          <p:spPr>
            <a:xfrm>
              <a:off x="1590120" y="5505120"/>
              <a:ext cx="6169320" cy="760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44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What’s Happening?</a:t>
              </a:r>
              <a:endParaRPr b="0" lang="en-US" sz="4400" spc="-1" strike="noStrike">
                <a:latin typeface="Arial"/>
              </a:endParaRPr>
            </a:p>
          </p:txBody>
        </p:sp>
      </p:grpSp>
      <p:sp>
        <p:nvSpPr>
          <p:cNvPr id="146" name="Rounded Rectangle 1"/>
          <p:cNvSpPr/>
          <p:nvPr/>
        </p:nvSpPr>
        <p:spPr>
          <a:xfrm>
            <a:off x="581040" y="181800"/>
            <a:ext cx="8075160" cy="655128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Develop RT-IHU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Activity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Assemble V1.1 Development Boards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Result is 6 assembled V1.1 RT-IHU boards.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8" name="Group 6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49" name="Horizontal Scroll 5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TextBox 7"/>
            <p:cNvSpPr/>
            <p:nvPr/>
          </p:nvSpPr>
          <p:spPr>
            <a:xfrm>
              <a:off x="0" y="357120"/>
              <a:ext cx="9144000" cy="760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44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RT-IHU (Zach Metzinger)</a:t>
              </a:r>
              <a:endParaRPr b="0" lang="en-US" sz="4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Develop digital packet communication payload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Activity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Draft CONOPS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Result is a draft document for discussion. Document contains a high-level description of function, modes of operation and potentially a block diagram.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2" name="Group 12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53" name="Horizontal Scroll 11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TextBox 14"/>
            <p:cNvSpPr/>
            <p:nvPr/>
          </p:nvSpPr>
          <p:spPr>
            <a:xfrm>
              <a:off x="0" y="357120"/>
              <a:ext cx="9144000" cy="760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44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ASCENT PACSAT (Bill Reed)</a:t>
              </a:r>
              <a:endParaRPr b="0" lang="en-US" sz="4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Software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Activity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Assemble AX5043 board for prototyping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Result is a AX5043 board connecting to a SBC, potentially a Raspberry Pi, and programmed with sample software.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Assemble RT-IHU Breakout Board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Result is two RT-IHU breakout boards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6" name="Group 2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57" name="Horizontal Scroll 3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TextBox 4"/>
            <p:cNvSpPr/>
            <p:nvPr/>
          </p:nvSpPr>
          <p:spPr>
            <a:xfrm>
              <a:off x="0" y="357120"/>
              <a:ext cx="914400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36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ASCENT PACSAT (Jim McCullers)</a:t>
              </a:r>
              <a:endParaRPr b="0" lang="en-US" sz="3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Develop 3U space frame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Activity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Identify previous work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Result is a list of existing models previously created by Bob Davis that are relevant to the Golf frame.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Ready for 3D Modeling software?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Should I have already bought Inventor?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0" name="Group 7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61" name="Horizontal Scroll 6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TextBox 8"/>
            <p:cNvSpPr/>
            <p:nvPr/>
          </p:nvSpPr>
          <p:spPr>
            <a:xfrm>
              <a:off x="0" y="357120"/>
              <a:ext cx="9144000" cy="577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32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ASCENT Structure (Tom Karnauskas)</a:t>
              </a:r>
              <a:endParaRPr b="0" lang="en-US" sz="3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Fox-Plus Structure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Activity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Assemble a survey of commercial 1U space frames that could contain the Fox-1 board size.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Result is a list of commercially available 1U space frames with a concept of how existing Fox-1 boards would be assembled in each.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4" name="Group 11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65" name="Horizontal Scroll 10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TextBox 11"/>
            <p:cNvSpPr/>
            <p:nvPr/>
          </p:nvSpPr>
          <p:spPr>
            <a:xfrm>
              <a:off x="0" y="357120"/>
              <a:ext cx="914400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36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Fox-Plus Structure (Thomas Wu)</a:t>
              </a:r>
              <a:endParaRPr b="0" lang="en-US" sz="3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42492</TotalTime>
  <Application>LibreOffice/7.4.0.3$Windows_X86_64 LibreOffice_project/f85e47c08ddd19c015c0114a68350214f7066f5a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2018-01-07T03:24:18Z</dcterms:created>
  <dc:creator>Eric Skoog</dc:creator>
  <dc:description/>
  <dc:language>en-US</dc:language>
  <cp:lastModifiedBy/>
  <cp:lastPrinted>2022-06-25T02:44:44Z</cp:lastPrinted>
  <dcterms:modified xsi:type="dcterms:W3CDTF">2022-11-06T10:51:05Z</dcterms:modified>
  <cp:revision>3061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r8>5</vt:r8>
  </property>
</Properties>
</file>