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AA3762-F38D-4823-9B04-D348114F43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AAE0FC-239F-407C-9E6D-49526BBF0F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84C4D-71DA-48EC-AF63-0F4C82A99E1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BD49EB-004B-4BD4-B3C5-825779CF3C6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5315B2-7C4C-4423-AFFC-C88959CFB1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7BAAF1-3D5C-43A8-946F-BFF75A90CE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683E48-2AEE-4D75-B4DF-67CC0CA925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211F34-FAE9-4EFB-875A-CA354366BE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62C7E08-1095-4938-9A45-1B4233C185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E6141C-626A-465D-AD15-98F0367BFA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6BA6F6-302B-4029-95FA-B6A1022367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D52E38-2DE9-4D9B-AE5F-A4E19A8A8F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B8C662-2492-44B8-8FF6-EDC378D490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DDEF57-4F85-4108-84F1-37956783ED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D1721B-F481-43AB-A002-C94A89D980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18D730-A4A0-49AE-B6BB-6ADB3877A8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F24462-0B74-44E0-8590-99D9AC653D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06F70B-5E88-4BFA-B728-E07F9B1CC55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64F6852-B135-4259-AF97-F460C303F9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394555-DBF6-4B6E-9A65-67AC4F345D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74D654-BDC1-4C16-A519-8CC2BAE844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65C489-1FCF-41ED-9494-D10FEE5986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097173-4F81-4BBC-964F-B987168AD4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51A13-CEF5-41DB-B64A-F037FDF2B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3C2F045-F2B3-4123-A52A-53CF791EA01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3603A66-2CA9-4573-9AF1-BF13A303E654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83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TextBox 19"/>
            <p:cNvSpPr/>
            <p:nvPr/>
          </p:nvSpPr>
          <p:spPr>
            <a:xfrm>
              <a:off x="1590120" y="5505120"/>
              <a:ext cx="616932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</a:t>
              </a: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 Block </a:t>
              </a: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Diagram</a:t>
              </a:r>
              <a:endParaRPr b="0" lang="en-US" sz="3200" spc="-1" strike="noStrike">
                <a:latin typeface="Arial"/>
              </a:endParaRPr>
            </a:p>
          </p:txBody>
        </p:sp>
      </p:grpSp>
      <p:sp>
        <p:nvSpPr>
          <p:cNvPr id="85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Rectangle 10"/>
          <p:cNvSpPr/>
          <p:nvPr/>
        </p:nvSpPr>
        <p:spPr>
          <a:xfrm>
            <a:off x="61722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Text Box 11"/>
          <p:cNvSpPr/>
          <p:nvPr/>
        </p:nvSpPr>
        <p:spPr>
          <a:xfrm>
            <a:off x="6172200" y="94644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Batter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" name="Rectangle 12"/>
          <p:cNvSpPr/>
          <p:nvPr/>
        </p:nvSpPr>
        <p:spPr>
          <a:xfrm>
            <a:off x="253404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Text Box 13"/>
          <p:cNvSpPr/>
          <p:nvPr/>
        </p:nvSpPr>
        <p:spPr>
          <a:xfrm>
            <a:off x="-6628680" y="170676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6 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Solar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Panel</a:t>
            </a: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Rectangle 14"/>
          <p:cNvSpPr/>
          <p:nvPr/>
        </p:nvSpPr>
        <p:spPr>
          <a:xfrm>
            <a:off x="41148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IHU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Rectangle 16"/>
          <p:cNvSpPr/>
          <p:nvPr/>
        </p:nvSpPr>
        <p:spPr>
          <a:xfrm>
            <a:off x="41148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Supply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3458880" y="1251000"/>
            <a:ext cx="655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24"/>
          <p:cNvSpPr/>
          <p:nvPr/>
        </p:nvSpPr>
        <p:spPr>
          <a:xfrm>
            <a:off x="5029200" y="12510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27"/>
          <p:cNvSpPr/>
          <p:nvPr/>
        </p:nvSpPr>
        <p:spPr>
          <a:xfrm flipV="1">
            <a:off x="4876560" y="17082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28"/>
          <p:cNvSpPr/>
          <p:nvPr/>
        </p:nvSpPr>
        <p:spPr>
          <a:xfrm>
            <a:off x="4572000" y="1708200"/>
            <a:ext cx="360" cy="68580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31"/>
          <p:cNvSpPr/>
          <p:nvPr/>
        </p:nvSpPr>
        <p:spPr>
          <a:xfrm>
            <a:off x="1143000" y="262116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AutoShape 32"/>
          <p:cNvSpPr/>
          <p:nvPr/>
        </p:nvSpPr>
        <p:spPr>
          <a:xfrm flipV="1">
            <a:off x="878040" y="26204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33"/>
          <p:cNvSpPr/>
          <p:nvPr/>
        </p:nvSpPr>
        <p:spPr>
          <a:xfrm>
            <a:off x="8001000" y="262260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AutoShape 34"/>
          <p:cNvSpPr/>
          <p:nvPr/>
        </p:nvSpPr>
        <p:spPr>
          <a:xfrm flipV="1">
            <a:off x="7736040" y="26222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35"/>
          <p:cNvSpPr/>
          <p:nvPr/>
        </p:nvSpPr>
        <p:spPr>
          <a:xfrm flipH="1">
            <a:off x="1143000" y="4442040"/>
            <a:ext cx="2971800" cy="9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36"/>
          <p:cNvSpPr/>
          <p:nvPr/>
        </p:nvSpPr>
        <p:spPr>
          <a:xfrm flipH="1" flipV="1">
            <a:off x="5029200" y="4449960"/>
            <a:ext cx="2971800" cy="144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Rectangle 43"/>
          <p:cNvSpPr/>
          <p:nvPr/>
        </p:nvSpPr>
        <p:spPr>
          <a:xfrm>
            <a:off x="20574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Science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Payloads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3" name="Line 44"/>
          <p:cNvSpPr/>
          <p:nvPr/>
        </p:nvSpPr>
        <p:spPr>
          <a:xfrm>
            <a:off x="2971800" y="28512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Text Box 45"/>
          <p:cNvSpPr/>
          <p:nvPr/>
        </p:nvSpPr>
        <p:spPr>
          <a:xfrm>
            <a:off x="5180400" y="1937160"/>
            <a:ext cx="9720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 bus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Text Box 46"/>
          <p:cNvSpPr/>
          <p:nvPr/>
        </p:nvSpPr>
        <p:spPr>
          <a:xfrm>
            <a:off x="741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70 cm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6" name="Text Box 47"/>
          <p:cNvSpPr/>
          <p:nvPr/>
        </p:nvSpPr>
        <p:spPr>
          <a:xfrm>
            <a:off x="7599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2 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7" name="Rectangle 48"/>
          <p:cNvSpPr/>
          <p:nvPr/>
        </p:nvSpPr>
        <p:spPr>
          <a:xfrm>
            <a:off x="61722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Text Box 49"/>
          <p:cNvSpPr/>
          <p:nvPr/>
        </p:nvSpPr>
        <p:spPr>
          <a:xfrm>
            <a:off x="6172200" y="2438640"/>
            <a:ext cx="91368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 Narrow"/>
                <a:ea typeface="DejaVu Sans"/>
              </a:rPr>
              <a:t>Passive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 Narrow"/>
                <a:ea typeface="DejaVu Sans"/>
              </a:rPr>
              <a:t>Magnetic Attitude</a:t>
            </a:r>
            <a:endParaRPr b="0" lang="en-US" sz="13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Control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109" name="Rectangle 54"/>
          <p:cNvSpPr/>
          <p:nvPr/>
        </p:nvSpPr>
        <p:spPr>
          <a:xfrm>
            <a:off x="4114800" y="39927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RF TxRx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0" name="Line 58"/>
          <p:cNvSpPr/>
          <p:nvPr/>
        </p:nvSpPr>
        <p:spPr>
          <a:xfrm>
            <a:off x="4582800" y="3308400"/>
            <a:ext cx="360" cy="684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Line 60"/>
          <p:cNvSpPr/>
          <p:nvPr/>
        </p:nvSpPr>
        <p:spPr>
          <a:xfrm>
            <a:off x="4876560" y="20894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Line 61"/>
          <p:cNvSpPr/>
          <p:nvPr/>
        </p:nvSpPr>
        <p:spPr>
          <a:xfrm flipV="1">
            <a:off x="4876560" y="33084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Text Box 62"/>
          <p:cNvSpPr/>
          <p:nvPr/>
        </p:nvSpPr>
        <p:spPr>
          <a:xfrm>
            <a:off x="5215320" y="3537360"/>
            <a:ext cx="90756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Telemetry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Line 63"/>
          <p:cNvSpPr/>
          <p:nvPr/>
        </p:nvSpPr>
        <p:spPr>
          <a:xfrm>
            <a:off x="4876560" y="36896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Rectangle 12"/>
          <p:cNvSpPr/>
          <p:nvPr/>
        </p:nvSpPr>
        <p:spPr>
          <a:xfrm>
            <a:off x="1385640" y="79632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Text Box 13"/>
          <p:cNvSpPr/>
          <p:nvPr/>
        </p:nvSpPr>
        <p:spPr>
          <a:xfrm>
            <a:off x="1348920" y="94860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1U Structure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Text Box 1"/>
          <p:cNvSpPr/>
          <p:nvPr/>
        </p:nvSpPr>
        <p:spPr>
          <a:xfrm>
            <a:off x="2536920" y="94860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Solar Panels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SDR for Golf (i.e., five-and-dime)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Rich Gopstein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Ray Roberge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Build of Linux for ZedBoard (Rich)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radio board (Ray &amp; Rich)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Obtain preliminary hardware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Have all but FMCOMMS3 maybe use a FMCOMMS4 for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7" name="Group 4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8" name="Horizontal Scroll 8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TextBox 13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SDR Plan B</a:t>
              </a:r>
              <a:endParaRPr b="0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RT-IHU 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Zach Metzinger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Heimir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Sverrisson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Group 3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2" name="Horizontal Scroll 16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TextBox 2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RT-IHU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473360" y="160020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V1.1 Development Boards (Zach)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5 more assembled V1.1 RT-IHU boards.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Flash Loader (Heimir)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an updated flash loader to load the RT-IHU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digital packet communication 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Team (typically on this call)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Bill Reed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Jim McCullers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6" name="Group 6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7" name="Horizontal Scroll 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TextBox 7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PACSAT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deployable solar 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Vincent Risalvato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solar panel and hinge 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model of solar panels and hinges that fit in the pockets of the currently envisioned 3U structure.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Are we ready to prototype real hardware? Any luck getting cells?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If things are going to plan, we had a meeting with Mark Kanawati earlier today.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0" name="Group 5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1" name="Horizontal Scroll 1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TextBox 24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Deployable Solar Panels</a:t>
              </a:r>
              <a:endParaRPr b="0" lang="en-US" sz="36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radio-chip-based SDR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Mike Swiatkowski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voice FM transponder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4" name="Group 10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5" name="Horizontal Scroll 9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TextBox 12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RF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reaction wheels and motor control algorithms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Tom Davis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Reaction Wheel controller board (Tom)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prototype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Unable without controller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in Mind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Possible Zero-G Flight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roup 1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9" name="Horizontal Scroll 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TextBox 3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Reaction Wheel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19" name="Horizontal Scroll 4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TextBox 5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Fox-Plus-A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21" name="Rounded Rectangle 3"/>
          <p:cNvSpPr/>
          <p:nvPr/>
        </p:nvSpPr>
        <p:spPr>
          <a:xfrm>
            <a:off x="299160" y="181800"/>
            <a:ext cx="863064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TextBox 6"/>
          <p:cNvSpPr/>
          <p:nvPr/>
        </p:nvSpPr>
        <p:spPr>
          <a:xfrm>
            <a:off x="979560" y="776160"/>
            <a:ext cx="7309800" cy="30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Minimum Viable Product</a:t>
            </a:r>
            <a:endParaRPr b="0" lang="en-US" sz="28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1U frame (ISISpace)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EPS (ISISpace?)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LTM</a:t>
            </a:r>
            <a:endParaRPr b="0" lang="en-US" sz="16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C&amp;DH</a:t>
            </a:r>
            <a:endParaRPr b="0" lang="en-US" sz="1600" spc="-1" strike="noStrike"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TX/RX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RT-IHU (nice to have)</a:t>
            </a:r>
            <a:endParaRPr b="0" lang="en-US" sz="1600" spc="-1" strike="noStrike"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Passive attitude control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979560" y="2000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25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Job Jar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27" name="Rounded Rectangle 1"/>
          <p:cNvSpPr/>
          <p:nvPr/>
        </p:nvSpPr>
        <p:spPr>
          <a:xfrm>
            <a:off x="299160" y="181800"/>
            <a:ext cx="863064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TextBox 17"/>
          <p:cNvSpPr/>
          <p:nvPr/>
        </p:nvSpPr>
        <p:spPr>
          <a:xfrm>
            <a:off x="979560" y="776160"/>
            <a:ext cx="730980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AX5043 Replacement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Find a replacement for the AX5043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TextBox 1"/>
          <p:cNvSpPr/>
          <p:nvPr/>
        </p:nvSpPr>
        <p:spPr>
          <a:xfrm>
            <a:off x="979560" y="2000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4"/>
          <p:cNvGrpSpPr/>
          <p:nvPr/>
        </p:nvGrpSpPr>
        <p:grpSpPr>
          <a:xfrm>
            <a:off x="1017360" y="182160"/>
            <a:ext cx="2909160" cy="4841280"/>
            <a:chOff x="1017360" y="182160"/>
            <a:chExt cx="2909160" cy="4841280"/>
          </a:xfrm>
        </p:grpSpPr>
        <p:sp>
          <p:nvSpPr>
            <p:cNvPr id="131" name="Right Arrow 12"/>
            <p:cNvSpPr/>
            <p:nvPr/>
          </p:nvSpPr>
          <p:spPr>
            <a:xfrm rot="17436000">
              <a:off x="140400" y="1924920"/>
              <a:ext cx="4662360" cy="135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dd7ee"/>
            </a:solidFill>
            <a:ln w="57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Rectangle 5"/>
            <p:cNvSpPr/>
            <p:nvPr/>
          </p:nvSpPr>
          <p:spPr>
            <a:xfrm>
              <a:off x="1439280" y="38030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A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3" name="Rectangle 6"/>
            <p:cNvSpPr/>
            <p:nvPr/>
          </p:nvSpPr>
          <p:spPr>
            <a:xfrm>
              <a:off x="1708920" y="31456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S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4" name="Rectangle 7"/>
            <p:cNvSpPr/>
            <p:nvPr/>
          </p:nvSpPr>
          <p:spPr>
            <a:xfrm>
              <a:off x="2758320" y="5284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T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5" name="Rectangle 8"/>
            <p:cNvSpPr/>
            <p:nvPr/>
          </p:nvSpPr>
          <p:spPr>
            <a:xfrm>
              <a:off x="2228040" y="18370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E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6" name="Rectangle 9"/>
            <p:cNvSpPr/>
            <p:nvPr/>
          </p:nvSpPr>
          <p:spPr>
            <a:xfrm>
              <a:off x="1931400" y="24944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C</a:t>
              </a:r>
              <a:endParaRPr b="0" lang="en-US" sz="5400" spc="-1" strike="noStrike">
                <a:latin typeface="Arial"/>
              </a:endParaRPr>
            </a:p>
          </p:txBody>
        </p:sp>
        <p:sp>
          <p:nvSpPr>
            <p:cNvPr id="137" name="Rectangle 10"/>
            <p:cNvSpPr/>
            <p:nvPr/>
          </p:nvSpPr>
          <p:spPr>
            <a:xfrm>
              <a:off x="2439360" y="1186200"/>
              <a:ext cx="7527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N</a:t>
              </a:r>
              <a:endParaRPr b="0" lang="en-US" sz="5400" spc="-1" strike="noStrike">
                <a:latin typeface="Arial"/>
              </a:endParaRPr>
            </a:p>
          </p:txBody>
        </p:sp>
      </p:grpSp>
      <p:sp>
        <p:nvSpPr>
          <p:cNvPr id="138" name="TextBox 15"/>
          <p:cNvSpPr/>
          <p:nvPr/>
        </p:nvSpPr>
        <p:spPr>
          <a:xfrm>
            <a:off x="3572280" y="2144880"/>
            <a:ext cx="1939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rush Script MT"/>
                <a:ea typeface="DejaVu Sans"/>
              </a:rPr>
              <a:t>and</a:t>
            </a:r>
            <a:endParaRPr b="0" lang="en-US" sz="5400" spc="-1" strike="noStrike">
              <a:latin typeface="Arial"/>
            </a:endParaRPr>
          </a:p>
        </p:txBody>
      </p:sp>
      <p:grpSp>
        <p:nvGrpSpPr>
          <p:cNvPr id="139" name="Group 17"/>
          <p:cNvGrpSpPr/>
          <p:nvPr/>
        </p:nvGrpSpPr>
        <p:grpSpPr>
          <a:xfrm>
            <a:off x="5814000" y="1468080"/>
            <a:ext cx="2142360" cy="2709720"/>
            <a:chOff x="5814000" y="1468080"/>
            <a:chExt cx="2142360" cy="2709720"/>
          </a:xfrm>
        </p:grpSpPr>
        <p:pic>
          <p:nvPicPr>
            <p:cNvPr id="140" name="Picture 13" descr=""/>
            <p:cNvPicPr/>
            <p:nvPr/>
          </p:nvPicPr>
          <p:blipFill>
            <a:blip r:embed="rId1"/>
            <a:stretch/>
          </p:blipFill>
          <p:spPr>
            <a:xfrm>
              <a:off x="5814000" y="1468080"/>
              <a:ext cx="2142360" cy="214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1" name="TextBox 16"/>
            <p:cNvSpPr/>
            <p:nvPr/>
          </p:nvSpPr>
          <p:spPr>
            <a:xfrm>
              <a:off x="6255360" y="3600000"/>
              <a:ext cx="142668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cc6600"/>
                  </a:solidFill>
                  <a:latin typeface="Arial Black"/>
                  <a:ea typeface="DejaVu Sans"/>
                </a:rPr>
                <a:t>FOX+</a:t>
              </a:r>
              <a:endParaRPr b="0" lang="en-US" sz="3200" spc="-1" strike="noStrike">
                <a:latin typeface="Arial"/>
              </a:endParaRPr>
            </a:p>
          </p:txBody>
        </p:sp>
      </p:grpSp>
      <p:grpSp>
        <p:nvGrpSpPr>
          <p:cNvPr id="142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43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What’s Happening?</a:t>
              </a:r>
              <a:endParaRPr b="0" lang="en-US" sz="4400" spc="-1" strike="noStrike">
                <a:latin typeface="Arial"/>
              </a:endParaRPr>
            </a:p>
          </p:txBody>
        </p:sp>
      </p:grpSp>
      <p:sp>
        <p:nvSpPr>
          <p:cNvPr id="145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Advance systems engineering tasks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Mike Moore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Now moving on to high-level system design and bus diagrams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Examining ISISpace EPS option sheet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Group 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48" name="Horizontal Scroll 7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TextBox 9"/>
            <p:cNvSpPr/>
            <p:nvPr/>
          </p:nvSpPr>
          <p:spPr>
            <a:xfrm>
              <a:off x="0" y="357120"/>
              <a:ext cx="9144000" cy="73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Systems Engineering</a:t>
              </a:r>
              <a:endParaRPr b="0" lang="en-US" sz="4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Buy the Fox-Plus Structure (and EPS)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Thomas Wu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Purchase 1U frame and EPS (Thomas)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Option sheet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Need to adapt Fox boards to 1U frame (Thomas)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" name="Group 1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2" name="Horizontal Scroll 10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TextBox 11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Structure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3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5" name="Horizontal Scroll 1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TextBox 18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C&amp;DH (aka IHU) Flight Software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57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Cameron Mahaffey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Dave McCoy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Chris Grill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prototype environment (Cameron &amp; Dave)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Prototype slow scan transmitter (Cameron)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slow scan transmitter developed on the TMS570 Launchpad using modified LTM build software stack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9" name="Horizontal Scroll 3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TextBox 4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C&amp;DH (aka IHU) Hardware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161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Order a whole stack of LTMs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Leandra MacLennan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me some LTM sets for development (Leandra)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Focusing on ICR – Looking for alternative parts for EOL parts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Picking up LIHU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Exercise the available LTM stack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RX/TX assembly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Assembling two more and dealing with EOL (Dan)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3U space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Tom Karnauskas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3U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Model cards in candidate frame (Tom)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3" name="Group 7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4" name="Horizontal Scroll 6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TextBox 8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Structure</a:t>
              </a:r>
              <a:endParaRPr b="0" lang="en-US" sz="4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43149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2018-01-07T03:24:18Z</dcterms:created>
  <dc:creator>Eric Skoog</dc:creator>
  <dc:description/>
  <dc:language>en-US</dc:language>
  <cp:lastModifiedBy/>
  <cp:lastPrinted>2022-11-16T16:17:23Z</cp:lastPrinted>
  <dcterms:modified xsi:type="dcterms:W3CDTF">2023-02-28T07:10:37Z</dcterms:modified>
  <cp:revision>3105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5</vt:r8>
  </property>
</Properties>
</file>