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media/image1.jpeg" ContentType="image/jpe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16BCA1-8378-4E44-9895-25888F0427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DB1CC4-975E-4318-BF8B-1E30C4AE57C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3A2AE0D-3710-4B59-A905-0DC1EF328F7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3CA74C-4167-47E0-BC98-6D9D27A0B36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E3DFC5-9107-47D6-99CB-653013BC95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BBB338-6698-478B-BF7B-04FF8D774C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239154-C20C-4685-98EE-76F1AD7C09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520AB9-3115-47BE-9D2B-1998C80368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DC2714F-BC6F-479A-A026-CEDC96C68C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60AFB43-C177-4015-86E5-4E2B101AA0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6E77D9-13C6-4CE8-A0AF-DDA1998595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0EC50A-AEBA-4380-B0A2-3B7175FBC2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0A47AD-497A-46D9-8CD2-A41487EE89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08C361-BBE0-4C8A-B64E-64C81C33BB0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D9D36B-73E4-4DF3-9887-900E4DB3F2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86B198-B70F-490C-9163-775870FBA4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E82A1C-0EA2-4D66-9C9F-DBF4AAEC906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D9B918F-E7D4-41F5-8D02-977BB5B2B9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50EE5C-2368-4382-8C68-EACB1507F0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566CAD2-8DF9-4D46-8260-F1C1F1E03E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122480"/>
            <a:ext cx="7771680" cy="110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C72DCB1-B50E-478C-BFCF-ABAEB449F4A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32AB7A-01C7-4484-9F3B-AA8BEEC4E5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093227-6A5C-4511-9C18-0148595304B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4D842C-CD0F-4AB8-9E47-351538A9E8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122480"/>
            <a:ext cx="777168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8323F9-27B6-4A69-B3D9-96D7AF355601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029040" y="6356520"/>
            <a:ext cx="30855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45804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820FE3-52BB-4301-9735-08D8F1E3774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628560" y="6356520"/>
            <a:ext cx="20566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20"/>
          <p:cNvGrpSpPr/>
          <p:nvPr/>
        </p:nvGrpSpPr>
        <p:grpSpPr>
          <a:xfrm>
            <a:off x="1590120" y="5342760"/>
            <a:ext cx="6169320" cy="1161360"/>
            <a:chOff x="1590120" y="5342760"/>
            <a:chExt cx="6169320" cy="1161360"/>
          </a:xfrm>
        </p:grpSpPr>
        <p:sp>
          <p:nvSpPr>
            <p:cNvPr id="83" name="Horizontal Scroll 18"/>
            <p:cNvSpPr/>
            <p:nvPr/>
          </p:nvSpPr>
          <p:spPr>
            <a:xfrm>
              <a:off x="1867680" y="5342760"/>
              <a:ext cx="55285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TextBox 19"/>
            <p:cNvSpPr/>
            <p:nvPr/>
          </p:nvSpPr>
          <p:spPr>
            <a:xfrm>
              <a:off x="1590120" y="5505120"/>
              <a:ext cx="616932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Fox-Plus A Block Diagram</a:t>
              </a:r>
              <a:endParaRPr b="0" lang="en-US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85" name="Rounded Rectangle 1"/>
          <p:cNvSpPr/>
          <p:nvPr/>
        </p:nvSpPr>
        <p:spPr>
          <a:xfrm>
            <a:off x="581040" y="181800"/>
            <a:ext cx="8075160" cy="655128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Rectangle 10"/>
          <p:cNvSpPr/>
          <p:nvPr/>
        </p:nvSpPr>
        <p:spPr>
          <a:xfrm>
            <a:off x="6172200" y="7941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 Box 11"/>
          <p:cNvSpPr/>
          <p:nvPr/>
        </p:nvSpPr>
        <p:spPr>
          <a:xfrm>
            <a:off x="6172200" y="946440"/>
            <a:ext cx="91368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Battery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Card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Rectangle 12"/>
          <p:cNvSpPr/>
          <p:nvPr/>
        </p:nvSpPr>
        <p:spPr>
          <a:xfrm>
            <a:off x="2534040" y="7941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 Box 13"/>
          <p:cNvSpPr/>
          <p:nvPr/>
        </p:nvSpPr>
        <p:spPr>
          <a:xfrm>
            <a:off x="-6628680" y="1706760"/>
            <a:ext cx="91368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6 Solar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Panels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Rectangle 14"/>
          <p:cNvSpPr/>
          <p:nvPr/>
        </p:nvSpPr>
        <p:spPr>
          <a:xfrm>
            <a:off x="4114800" y="23943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IHU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Card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ctangle 16"/>
          <p:cNvSpPr/>
          <p:nvPr/>
        </p:nvSpPr>
        <p:spPr>
          <a:xfrm>
            <a:off x="4114800" y="7941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Power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Supply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Card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Line 23"/>
          <p:cNvSpPr/>
          <p:nvPr/>
        </p:nvSpPr>
        <p:spPr>
          <a:xfrm>
            <a:off x="3458880" y="1251000"/>
            <a:ext cx="655920" cy="36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Line 24"/>
          <p:cNvSpPr/>
          <p:nvPr/>
        </p:nvSpPr>
        <p:spPr>
          <a:xfrm>
            <a:off x="5029200" y="1251000"/>
            <a:ext cx="1143000" cy="360"/>
          </a:xfrm>
          <a:prstGeom prst="line">
            <a:avLst/>
          </a:prstGeom>
          <a:ln w="2844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Line 27"/>
          <p:cNvSpPr/>
          <p:nvPr/>
        </p:nvSpPr>
        <p:spPr>
          <a:xfrm flipV="1">
            <a:off x="4876560" y="1708200"/>
            <a:ext cx="360" cy="38124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Line 28"/>
          <p:cNvSpPr/>
          <p:nvPr/>
        </p:nvSpPr>
        <p:spPr>
          <a:xfrm>
            <a:off x="4572000" y="1708200"/>
            <a:ext cx="360" cy="68580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Line 31"/>
          <p:cNvSpPr/>
          <p:nvPr/>
        </p:nvSpPr>
        <p:spPr>
          <a:xfrm>
            <a:off x="1143000" y="2621160"/>
            <a:ext cx="360" cy="18288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AutoShape 32"/>
          <p:cNvSpPr/>
          <p:nvPr/>
        </p:nvSpPr>
        <p:spPr>
          <a:xfrm flipV="1">
            <a:off x="878040" y="2620440"/>
            <a:ext cx="529560" cy="4579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Line 33"/>
          <p:cNvSpPr/>
          <p:nvPr/>
        </p:nvSpPr>
        <p:spPr>
          <a:xfrm>
            <a:off x="8001000" y="2622600"/>
            <a:ext cx="360" cy="182880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AutoShape 34"/>
          <p:cNvSpPr/>
          <p:nvPr/>
        </p:nvSpPr>
        <p:spPr>
          <a:xfrm flipV="1">
            <a:off x="7736040" y="2622240"/>
            <a:ext cx="529560" cy="457920"/>
          </a:xfrm>
          <a:prstGeom prst="triangle">
            <a:avLst>
              <a:gd name="adj" fmla="val 50000"/>
            </a:avLst>
          </a:prstGeom>
          <a:noFill/>
          <a:ln w="2844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Line 35"/>
          <p:cNvSpPr/>
          <p:nvPr/>
        </p:nvSpPr>
        <p:spPr>
          <a:xfrm flipH="1">
            <a:off x="1143000" y="4442040"/>
            <a:ext cx="2971800" cy="936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35640" bIns="-35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Line 36"/>
          <p:cNvSpPr/>
          <p:nvPr/>
        </p:nvSpPr>
        <p:spPr>
          <a:xfrm flipH="1" flipV="1">
            <a:off x="5029200" y="4449960"/>
            <a:ext cx="2971800" cy="1440"/>
          </a:xfrm>
          <a:prstGeom prst="line">
            <a:avLst/>
          </a:prstGeom>
          <a:ln w="2844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3560" bIns="-4356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Rectangle 43"/>
          <p:cNvSpPr/>
          <p:nvPr/>
        </p:nvSpPr>
        <p:spPr>
          <a:xfrm>
            <a:off x="2057400" y="23943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Science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Payloads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Line 44"/>
          <p:cNvSpPr/>
          <p:nvPr/>
        </p:nvSpPr>
        <p:spPr>
          <a:xfrm>
            <a:off x="2971800" y="2851200"/>
            <a:ext cx="1143000" cy="360"/>
          </a:xfrm>
          <a:prstGeom prst="line">
            <a:avLst/>
          </a:prstGeom>
          <a:ln w="28440">
            <a:solidFill>
              <a:srgbClr val="000000"/>
            </a:solidFill>
            <a:round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 Box 45"/>
          <p:cNvSpPr/>
          <p:nvPr/>
        </p:nvSpPr>
        <p:spPr>
          <a:xfrm>
            <a:off x="5180400" y="1937160"/>
            <a:ext cx="972000" cy="33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Power bus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 Box 46"/>
          <p:cNvSpPr/>
          <p:nvPr/>
        </p:nvSpPr>
        <p:spPr>
          <a:xfrm>
            <a:off x="741240" y="2013120"/>
            <a:ext cx="801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70 cm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Antenna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 Box 47"/>
          <p:cNvSpPr/>
          <p:nvPr/>
        </p:nvSpPr>
        <p:spPr>
          <a:xfrm>
            <a:off x="7599240" y="2013120"/>
            <a:ext cx="80136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2 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Antenna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Rectangle 48"/>
          <p:cNvSpPr/>
          <p:nvPr/>
        </p:nvSpPr>
        <p:spPr>
          <a:xfrm>
            <a:off x="6172200" y="23943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 Box 49"/>
          <p:cNvSpPr/>
          <p:nvPr/>
        </p:nvSpPr>
        <p:spPr>
          <a:xfrm>
            <a:off x="6172200" y="2438640"/>
            <a:ext cx="913680" cy="8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 Narrow"/>
                <a:ea typeface="DejaVu Sans"/>
              </a:rPr>
              <a:t>Passive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 Narrow"/>
                <a:ea typeface="DejaVu Sans"/>
              </a:rPr>
              <a:t>Magnetic Attitude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 Narrow"/>
                <a:ea typeface="DejaVu Sans"/>
              </a:rPr>
              <a:t>Control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Rectangle 54"/>
          <p:cNvSpPr/>
          <p:nvPr/>
        </p:nvSpPr>
        <p:spPr>
          <a:xfrm>
            <a:off x="4114800" y="399276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RF TxRx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Card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Line 58"/>
          <p:cNvSpPr/>
          <p:nvPr/>
        </p:nvSpPr>
        <p:spPr>
          <a:xfrm>
            <a:off x="4582800" y="3308400"/>
            <a:ext cx="360" cy="68436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Line 60"/>
          <p:cNvSpPr/>
          <p:nvPr/>
        </p:nvSpPr>
        <p:spPr>
          <a:xfrm>
            <a:off x="4876560" y="2089440"/>
            <a:ext cx="304920" cy="36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Line 61"/>
          <p:cNvSpPr/>
          <p:nvPr/>
        </p:nvSpPr>
        <p:spPr>
          <a:xfrm flipV="1">
            <a:off x="4876560" y="3308400"/>
            <a:ext cx="360" cy="381240"/>
          </a:xfrm>
          <a:prstGeom prst="line">
            <a:avLst/>
          </a:prstGeom>
          <a:ln w="2844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 Box 62"/>
          <p:cNvSpPr/>
          <p:nvPr/>
        </p:nvSpPr>
        <p:spPr>
          <a:xfrm>
            <a:off x="5215320" y="3537360"/>
            <a:ext cx="907560" cy="33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2160" rIns="92160" tIns="46080" bIns="4608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Telemetry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Line 63"/>
          <p:cNvSpPr/>
          <p:nvPr/>
        </p:nvSpPr>
        <p:spPr>
          <a:xfrm>
            <a:off x="4876560" y="3689640"/>
            <a:ext cx="304920" cy="360"/>
          </a:xfrm>
          <a:prstGeom prst="line">
            <a:avLst/>
          </a:prstGeom>
          <a:ln w="2844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Rectangle 12"/>
          <p:cNvSpPr/>
          <p:nvPr/>
        </p:nvSpPr>
        <p:spPr>
          <a:xfrm>
            <a:off x="1385640" y="796320"/>
            <a:ext cx="913680" cy="913680"/>
          </a:xfrm>
          <a:prstGeom prst="rect">
            <a:avLst/>
          </a:prstGeom>
          <a:noFill/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 Box 13"/>
          <p:cNvSpPr/>
          <p:nvPr/>
        </p:nvSpPr>
        <p:spPr>
          <a:xfrm>
            <a:off x="1348920" y="948600"/>
            <a:ext cx="91368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1U Structure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 Box 1"/>
          <p:cNvSpPr/>
          <p:nvPr/>
        </p:nvSpPr>
        <p:spPr>
          <a:xfrm>
            <a:off x="2536920" y="948600"/>
            <a:ext cx="913680" cy="57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Arial Narrow"/>
                <a:ea typeface="DejaVu Sans"/>
              </a:rPr>
              <a:t>Solar Panels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 SDR for Golf (i.e., five-and-dime)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Rich Gopstein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Ray Roberge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Build of Linux for ZedBoard (Rich)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Design radio board (Ray &amp; Rich)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Obtain preliminary hardware (Jonathan)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Have all but FMCOMMS3 maybe use a FMCOMMS4 for software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5" name="Group 4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76" name="Horizontal Scroll 8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7" name="TextBox 13"/>
            <p:cNvSpPr/>
            <p:nvPr/>
          </p:nvSpPr>
          <p:spPr>
            <a:xfrm>
              <a:off x="0" y="357120"/>
              <a:ext cx="914400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36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ASCENT SDR Plan B</a:t>
              </a:r>
              <a:endParaRPr b="0" lang="en-US" sz="3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Assemble RT-IHU Payload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Zach Metzinger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Heimir </a:t>
            </a: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Sverrisson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9" name="Group 3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80" name="Horizontal Scroll 16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1" name="TextBox 2"/>
            <p:cNvSpPr/>
            <p:nvPr/>
          </p:nvSpPr>
          <p:spPr>
            <a:xfrm>
              <a:off x="0" y="357120"/>
              <a:ext cx="914400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RT-IHU</a:t>
              </a:r>
              <a:endParaRPr b="0" lang="en-US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473360" y="160020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Activities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Assemble V1.1 Development Boards (Zach)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Result is 5 more assembled V1.1 RT-IHU boards.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Flash Loader (Heimir)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Result is an updated flash loader to load the RT-IHU board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 digital packet communication payload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Team (typically on this call)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Jim McCullers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4" name="Group 6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85" name="Horizontal Scroll 5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86" name="TextBox 7"/>
            <p:cNvSpPr/>
            <p:nvPr/>
          </p:nvSpPr>
          <p:spPr>
            <a:xfrm>
              <a:off x="0" y="357120"/>
              <a:ext cx="914400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ASCENT PACSAT</a:t>
              </a:r>
              <a:endParaRPr b="0" lang="en-US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 deployable solar panels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Vincent Risalvato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Design solar panel and hinge solution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Result is a model of solar panels and hinges that fit in the pockets of the currently envisioned 3U structure.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Are we ready to prototype real hardware? Any luck getting cells?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If things are going to plan, we had a meeting with Mark Kanawati earlier today.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8" name="Group 5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89" name="Horizontal Scroll 15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0" name="TextBox 24"/>
            <p:cNvSpPr/>
            <p:nvPr/>
          </p:nvSpPr>
          <p:spPr>
            <a:xfrm>
              <a:off x="0" y="357120"/>
              <a:ext cx="9144000" cy="639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36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ASCENT Deployable Solar Panels</a:t>
              </a:r>
              <a:endParaRPr b="0" lang="en-US" sz="3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 radio-chip-based SDR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Mike Swiatkowski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Design voice FM transponder board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2" name="Group 10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93" name="Horizontal Scroll 9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4" name="TextBox 12"/>
            <p:cNvSpPr/>
            <p:nvPr/>
          </p:nvSpPr>
          <p:spPr>
            <a:xfrm>
              <a:off x="0" y="357120"/>
              <a:ext cx="914400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ASCENT RF</a:t>
              </a:r>
              <a:endParaRPr b="0" lang="en-US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 reaction wheels and motor control algorithms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Tom Davis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Design Reaction Wheel controller board (Tom)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Assemble prototype (Jonathan)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Unable without controller software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Keep in Mind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Possible Zero-G Flight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6" name="Group 18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97" name="Horizontal Scroll 2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98" name="TextBox 3"/>
            <p:cNvSpPr/>
            <p:nvPr/>
          </p:nvSpPr>
          <p:spPr>
            <a:xfrm>
              <a:off x="0" y="357120"/>
              <a:ext cx="914400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ASCENT Reaction Wheel</a:t>
              </a:r>
              <a:endParaRPr b="0" lang="en-US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2"/>
          <p:cNvGrpSpPr/>
          <p:nvPr/>
        </p:nvGrpSpPr>
        <p:grpSpPr>
          <a:xfrm>
            <a:off x="1590120" y="5342760"/>
            <a:ext cx="6169320" cy="1161360"/>
            <a:chOff x="1590120" y="5342760"/>
            <a:chExt cx="6169320" cy="1161360"/>
          </a:xfrm>
        </p:grpSpPr>
        <p:sp>
          <p:nvSpPr>
            <p:cNvPr id="119" name="Horizontal Scroll 4"/>
            <p:cNvSpPr/>
            <p:nvPr/>
          </p:nvSpPr>
          <p:spPr>
            <a:xfrm>
              <a:off x="1867680" y="5342760"/>
              <a:ext cx="55285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TextBox 5"/>
            <p:cNvSpPr/>
            <p:nvPr/>
          </p:nvSpPr>
          <p:spPr>
            <a:xfrm>
              <a:off x="1590120" y="5505120"/>
              <a:ext cx="616932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Fox-Plus-A</a:t>
              </a:r>
              <a:endParaRPr b="0" lang="en-US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1" name="Rounded Rectangle 3"/>
          <p:cNvSpPr/>
          <p:nvPr/>
        </p:nvSpPr>
        <p:spPr>
          <a:xfrm>
            <a:off x="299160" y="181800"/>
            <a:ext cx="8630640" cy="655128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Box 6"/>
          <p:cNvSpPr/>
          <p:nvPr/>
        </p:nvSpPr>
        <p:spPr>
          <a:xfrm>
            <a:off x="979560" y="776160"/>
            <a:ext cx="7309800" cy="30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Minimum Viable Product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Commercial 1U frame (ISISpace)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Commercial EPS (ISISpace?)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LTM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C&amp;DH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TX/RX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RT-IHU (nice to have)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DejaVu Sans"/>
              </a:rPr>
              <a:t>Passive attitude control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Box 10"/>
          <p:cNvSpPr/>
          <p:nvPr/>
        </p:nvSpPr>
        <p:spPr>
          <a:xfrm>
            <a:off x="979560" y="2000160"/>
            <a:ext cx="7309800" cy="11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20"/>
          <p:cNvGrpSpPr/>
          <p:nvPr/>
        </p:nvGrpSpPr>
        <p:grpSpPr>
          <a:xfrm>
            <a:off x="1590120" y="5342760"/>
            <a:ext cx="6169320" cy="1161360"/>
            <a:chOff x="1590120" y="5342760"/>
            <a:chExt cx="6169320" cy="1161360"/>
          </a:xfrm>
        </p:grpSpPr>
        <p:sp>
          <p:nvSpPr>
            <p:cNvPr id="125" name="Horizontal Scroll 18"/>
            <p:cNvSpPr/>
            <p:nvPr/>
          </p:nvSpPr>
          <p:spPr>
            <a:xfrm>
              <a:off x="1867680" y="5342760"/>
              <a:ext cx="55285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TextBox 19"/>
            <p:cNvSpPr/>
            <p:nvPr/>
          </p:nvSpPr>
          <p:spPr>
            <a:xfrm>
              <a:off x="1590120" y="5505120"/>
              <a:ext cx="616932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Job Jar</a:t>
              </a:r>
              <a:endParaRPr b="0" lang="en-US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27" name="Rounded Rectangle 1"/>
          <p:cNvSpPr/>
          <p:nvPr/>
        </p:nvSpPr>
        <p:spPr>
          <a:xfrm>
            <a:off x="299160" y="181800"/>
            <a:ext cx="8630640" cy="655128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Box 17"/>
          <p:cNvSpPr/>
          <p:nvPr/>
        </p:nvSpPr>
        <p:spPr>
          <a:xfrm>
            <a:off x="979560" y="2449440"/>
            <a:ext cx="730980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ASCENT AX5043 Replacement – Dave Hartrum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Find a replacement for the AX5043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Box 1"/>
          <p:cNvSpPr/>
          <p:nvPr/>
        </p:nvSpPr>
        <p:spPr>
          <a:xfrm>
            <a:off x="979560" y="2000160"/>
            <a:ext cx="7309800" cy="11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TextBox 14"/>
          <p:cNvSpPr/>
          <p:nvPr/>
        </p:nvSpPr>
        <p:spPr>
          <a:xfrm>
            <a:off x="979560" y="2959560"/>
            <a:ext cx="730980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ASCENT Design Multi-Channel FM Voice XCVR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Could be SDR or not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TextBox 20"/>
          <p:cNvSpPr/>
          <p:nvPr/>
        </p:nvSpPr>
        <p:spPr>
          <a:xfrm>
            <a:off x="979560" y="228600"/>
            <a:ext cx="730980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Fox-Plus A Place ISISpace EPS Order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Already have a first pass on the option sheet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Box 21"/>
          <p:cNvSpPr/>
          <p:nvPr/>
        </p:nvSpPr>
        <p:spPr>
          <a:xfrm>
            <a:off x="979560" y="702720"/>
            <a:ext cx="73098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Fox-Plus A Research ISISPace Antenna Options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TextBox 22"/>
          <p:cNvSpPr/>
          <p:nvPr/>
        </p:nvSpPr>
        <p:spPr>
          <a:xfrm>
            <a:off x="979560" y="1321200"/>
            <a:ext cx="7309800" cy="70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Fox-Plus A Launch Options Trade Study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Box 23"/>
          <p:cNvSpPr/>
          <p:nvPr/>
        </p:nvSpPr>
        <p:spPr>
          <a:xfrm>
            <a:off x="979560" y="1939320"/>
            <a:ext cx="730980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Fox-Plus A Assemble Fox-Plus A Documentation Reqs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Some may be dependent on launcher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TextBox 25"/>
          <p:cNvSpPr/>
          <p:nvPr/>
        </p:nvSpPr>
        <p:spPr>
          <a:xfrm>
            <a:off x="979560" y="3506040"/>
            <a:ext cx="730980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Golf-Tee RT-IHU V1.2 Layout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I may have a volunteer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TextBox 26"/>
          <p:cNvSpPr/>
          <p:nvPr/>
        </p:nvSpPr>
        <p:spPr>
          <a:xfrm>
            <a:off x="979560" y="4052160"/>
            <a:ext cx="7309800" cy="59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Test Procedures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I may have a volunteer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TextBox 27"/>
          <p:cNvSpPr/>
          <p:nvPr/>
        </p:nvSpPr>
        <p:spPr>
          <a:xfrm>
            <a:off x="979560" y="4586400"/>
            <a:ext cx="7309800" cy="62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RT-IHU Board Checkout-Out Test Procedure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4"/>
          <p:cNvGrpSpPr/>
          <p:nvPr/>
        </p:nvGrpSpPr>
        <p:grpSpPr>
          <a:xfrm>
            <a:off x="1017360" y="182160"/>
            <a:ext cx="2909160" cy="4841280"/>
            <a:chOff x="1017360" y="182160"/>
            <a:chExt cx="2909160" cy="4841280"/>
          </a:xfrm>
        </p:grpSpPr>
        <p:sp>
          <p:nvSpPr>
            <p:cNvPr id="139" name="Right Arrow 12"/>
            <p:cNvSpPr/>
            <p:nvPr/>
          </p:nvSpPr>
          <p:spPr>
            <a:xfrm rot="17436000">
              <a:off x="140400" y="1924920"/>
              <a:ext cx="4662360" cy="13554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bdd7ee"/>
            </a:solidFill>
            <a:ln w="5724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Rectangle 5"/>
            <p:cNvSpPr/>
            <p:nvPr/>
          </p:nvSpPr>
          <p:spPr>
            <a:xfrm>
              <a:off x="1439280" y="3803040"/>
              <a:ext cx="71316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  <a:ea typeface="DejaVu Sans"/>
                </a:rPr>
                <a:t>A</a:t>
              </a:r>
              <a:endParaRPr b="0" lang="en-US" sz="5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Rectangle 6"/>
            <p:cNvSpPr/>
            <p:nvPr/>
          </p:nvSpPr>
          <p:spPr>
            <a:xfrm>
              <a:off x="1708920" y="3145680"/>
              <a:ext cx="67500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  <a:ea typeface="DejaVu Sans"/>
                </a:rPr>
                <a:t>S</a:t>
              </a:r>
              <a:endParaRPr b="0" lang="en-US" sz="5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Rectangle 7"/>
            <p:cNvSpPr/>
            <p:nvPr/>
          </p:nvSpPr>
          <p:spPr>
            <a:xfrm>
              <a:off x="2758320" y="528480"/>
              <a:ext cx="67500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  <a:ea typeface="DejaVu Sans"/>
                </a:rPr>
                <a:t>T</a:t>
              </a:r>
              <a:endParaRPr b="0" lang="en-US" sz="5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Rectangle 8"/>
            <p:cNvSpPr/>
            <p:nvPr/>
          </p:nvSpPr>
          <p:spPr>
            <a:xfrm>
              <a:off x="2228040" y="1837080"/>
              <a:ext cx="67500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  <a:ea typeface="DejaVu Sans"/>
                </a:rPr>
                <a:t>E</a:t>
              </a:r>
              <a:endParaRPr b="0" lang="en-US" sz="5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" name="Rectangle 9"/>
            <p:cNvSpPr/>
            <p:nvPr/>
          </p:nvSpPr>
          <p:spPr>
            <a:xfrm>
              <a:off x="1931400" y="2494440"/>
              <a:ext cx="71316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  <a:ea typeface="DejaVu Sans"/>
                </a:rPr>
                <a:t>C</a:t>
              </a:r>
              <a:endParaRPr b="0" lang="en-US" sz="5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5" name="Rectangle 10"/>
            <p:cNvSpPr/>
            <p:nvPr/>
          </p:nvSpPr>
          <p:spPr>
            <a:xfrm>
              <a:off x="2439360" y="1186200"/>
              <a:ext cx="752760" cy="9133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5400" spc="-1" strike="noStrike">
                  <a:solidFill>
                    <a:srgbClr val="4472c4"/>
                  </a:solidFill>
                  <a:latin typeface="Arial Black"/>
                  <a:ea typeface="DejaVu Sans"/>
                </a:rPr>
                <a:t>N</a:t>
              </a:r>
              <a:endParaRPr b="0" lang="en-US" sz="5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6" name="TextBox 15"/>
          <p:cNvSpPr/>
          <p:nvPr/>
        </p:nvSpPr>
        <p:spPr>
          <a:xfrm>
            <a:off x="3572280" y="2144880"/>
            <a:ext cx="1939320" cy="91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Brush Script MT"/>
                <a:ea typeface="DejaVu Sans"/>
              </a:rPr>
              <a:t>and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47" name="Group 17"/>
          <p:cNvGrpSpPr/>
          <p:nvPr/>
        </p:nvGrpSpPr>
        <p:grpSpPr>
          <a:xfrm>
            <a:off x="5814000" y="1468080"/>
            <a:ext cx="2142360" cy="2709720"/>
            <a:chOff x="5814000" y="1468080"/>
            <a:chExt cx="2142360" cy="2709720"/>
          </a:xfrm>
        </p:grpSpPr>
        <p:pic>
          <p:nvPicPr>
            <p:cNvPr id="148" name="Picture 13" descr=""/>
            <p:cNvPicPr/>
            <p:nvPr/>
          </p:nvPicPr>
          <p:blipFill>
            <a:blip r:embed="rId1"/>
            <a:stretch/>
          </p:blipFill>
          <p:spPr>
            <a:xfrm>
              <a:off x="5814000" y="1468080"/>
              <a:ext cx="2142360" cy="2142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49" name="TextBox 16"/>
            <p:cNvSpPr/>
            <p:nvPr/>
          </p:nvSpPr>
          <p:spPr>
            <a:xfrm>
              <a:off x="6255360" y="3600000"/>
              <a:ext cx="1426680" cy="577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3200" spc="-1" strike="noStrike">
                  <a:solidFill>
                    <a:srgbClr val="cc6600"/>
                  </a:solidFill>
                  <a:latin typeface="Arial Black"/>
                  <a:ea typeface="DejaVu Sans"/>
                </a:rPr>
                <a:t>FOX+</a:t>
              </a:r>
              <a:endParaRPr b="0" lang="en-US" sz="3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50" name="Group 20"/>
          <p:cNvGrpSpPr/>
          <p:nvPr/>
        </p:nvGrpSpPr>
        <p:grpSpPr>
          <a:xfrm>
            <a:off x="1590120" y="5342760"/>
            <a:ext cx="6169320" cy="1161360"/>
            <a:chOff x="1590120" y="5342760"/>
            <a:chExt cx="6169320" cy="1161360"/>
          </a:xfrm>
        </p:grpSpPr>
        <p:sp>
          <p:nvSpPr>
            <p:cNvPr id="151" name="Horizontal Scroll 18"/>
            <p:cNvSpPr/>
            <p:nvPr/>
          </p:nvSpPr>
          <p:spPr>
            <a:xfrm>
              <a:off x="1867680" y="5342760"/>
              <a:ext cx="55285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TextBox 19"/>
            <p:cNvSpPr/>
            <p:nvPr/>
          </p:nvSpPr>
          <p:spPr>
            <a:xfrm>
              <a:off x="1590120" y="5505120"/>
              <a:ext cx="616932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What’s Happening?</a:t>
              </a:r>
              <a:endParaRPr b="0" lang="en-US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3" name="Rounded Rectangle 1"/>
          <p:cNvSpPr/>
          <p:nvPr/>
        </p:nvSpPr>
        <p:spPr>
          <a:xfrm>
            <a:off x="581040" y="181800"/>
            <a:ext cx="8075160" cy="6551280"/>
          </a:xfrm>
          <a:prstGeom prst="roundRect">
            <a:avLst>
              <a:gd name="adj" fmla="val 16667"/>
            </a:avLst>
          </a:prstGeom>
          <a:noFill/>
          <a:ln w="57240">
            <a:solidFill>
              <a:srgbClr val="80808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Advance systems engineering tasks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Mike Moore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List of Systems Engineering Documents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0">
              <a:lnSpc>
                <a:spcPct val="90000"/>
              </a:lnSpc>
              <a:spcBef>
                <a:spcPts val="1134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8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56" name="Horizontal Scroll 7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TextBox 9"/>
            <p:cNvSpPr/>
            <p:nvPr/>
          </p:nvSpPr>
          <p:spPr>
            <a:xfrm>
              <a:off x="0" y="357120"/>
              <a:ext cx="9144000" cy="73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42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Fox-Plus Systems Engineering</a:t>
              </a:r>
              <a:endParaRPr b="0" lang="en-US" sz="4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Buy the Fox-Plus Structure (and EPS)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Thomas Wu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Need to adapt Fox boards to 1U frame (Thomas)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9" name="Group 11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60" name="Horizontal Scroll 10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1" name="TextBox 11"/>
            <p:cNvSpPr/>
            <p:nvPr/>
          </p:nvSpPr>
          <p:spPr>
            <a:xfrm>
              <a:off x="0" y="357120"/>
              <a:ext cx="914400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Fox-Plus Structure</a:t>
              </a:r>
              <a:endParaRPr b="0" lang="en-US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roup 13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63" name="Horizontal Scroll 12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4" name="TextBox 18"/>
            <p:cNvSpPr/>
            <p:nvPr/>
          </p:nvSpPr>
          <p:spPr>
            <a:xfrm>
              <a:off x="0" y="357120"/>
              <a:ext cx="9144000" cy="51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8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Fox-Plus C&amp;DH (aka IHU) Flight Software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5" name="PlaceHolder 1"/>
          <p:cNvSpPr>
            <a:spLocks noGrp="1"/>
          </p:cNvSpPr>
          <p:nvPr>
            <p:ph/>
          </p:nvPr>
        </p:nvSpPr>
        <p:spPr>
          <a:xfrm>
            <a:off x="45756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Fox-Plus flight software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Cameron Mahaffey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Dave McCoy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Chris Grill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Assemble prototype environment (Cameron &amp; Dave)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Prototype slow scan transmitter (Cameron)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 slow scan transmitter developed on the TMS570 Launchpad using modified LTM build software stack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roup 1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67" name="Horizontal Scroll 3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8" name="TextBox 4"/>
            <p:cNvSpPr/>
            <p:nvPr/>
          </p:nvSpPr>
          <p:spPr>
            <a:xfrm>
              <a:off x="0" y="357120"/>
              <a:ext cx="9144000" cy="516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28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Fox-Plus C&amp;DH (aka IHU) Hardware</a:t>
              </a:r>
              <a:endParaRPr b="0" lang="en-US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9" name="PlaceHolder 1"/>
          <p:cNvSpPr>
            <a:spLocks noGrp="1"/>
          </p:cNvSpPr>
          <p:nvPr>
            <p:ph/>
          </p:nvPr>
        </p:nvSpPr>
        <p:spPr>
          <a:xfrm>
            <a:off x="45756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Order a whole stack of LTMs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Leandra MacLennan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Get me some LTM sets for development (Leandra)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Focusing on ICR – Looking for alternative parts for EOL parts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Picking up LIHU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Exercise the available LTM stack (Jonathan)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RX/TX assembly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Assembling two more and dealing with EOL (Dan)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Objective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Develop 3U space frame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Tom Karnauskas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Current Activity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Design 3U frame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Model cards in candidate frame (Tom)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1" name="Group 7"/>
          <p:cNvGrpSpPr/>
          <p:nvPr/>
        </p:nvGrpSpPr>
        <p:grpSpPr>
          <a:xfrm>
            <a:off x="0" y="194760"/>
            <a:ext cx="9144000" cy="1161360"/>
            <a:chOff x="0" y="194760"/>
            <a:chExt cx="9144000" cy="1161360"/>
          </a:xfrm>
        </p:grpSpPr>
        <p:sp>
          <p:nvSpPr>
            <p:cNvPr id="172" name="Horizontal Scroll 6"/>
            <p:cNvSpPr/>
            <p:nvPr/>
          </p:nvSpPr>
          <p:spPr>
            <a:xfrm>
              <a:off x="411480" y="194760"/>
              <a:ext cx="8194320" cy="1161360"/>
            </a:xfrm>
            <a:prstGeom prst="horizontalScroll">
              <a:avLst>
                <a:gd name="adj" fmla="val 12500"/>
              </a:avLst>
            </a:prstGeom>
            <a:solidFill>
              <a:srgbClr val="ffff00"/>
            </a:solidFill>
            <a:ln w="381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3" name="TextBox 8"/>
            <p:cNvSpPr/>
            <p:nvPr/>
          </p:nvSpPr>
          <p:spPr>
            <a:xfrm>
              <a:off x="0" y="357120"/>
              <a:ext cx="9144000" cy="760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1" lang="en-US" sz="4400" spc="-1" strike="noStrike">
                  <a:solidFill>
                    <a:srgbClr val="ff0000"/>
                  </a:solidFill>
                  <a:latin typeface="Comic Sans MS"/>
                  <a:ea typeface="DejaVu Sans"/>
                </a:rPr>
                <a:t>ASCENT Structure</a:t>
              </a:r>
              <a:endParaRPr b="0" lang="en-US" sz="4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43297</TotalTime>
  <Application>LibreOffice/7.5.0.3$Windows_X86_64 LibreOffice_project/c21113d003cd3efa8c53188764377a8272d9d6de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2018-01-07T03:24:18Z</dcterms:created>
  <dc:creator>Eric Skoog</dc:creator>
  <dc:description/>
  <dc:language>en-US</dc:language>
  <cp:lastModifiedBy/>
  <cp:lastPrinted>2022-11-16T16:17:23Z</cp:lastPrinted>
  <dcterms:modified xsi:type="dcterms:W3CDTF">2023-03-15T21:30:29Z</dcterms:modified>
  <cp:revision>3111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r8>5</vt:r8>
  </property>
</Properties>
</file>