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6"/>
  </p:notesMasterIdLst>
  <p:handoutMasterIdLst>
    <p:handoutMasterId r:id="rId37"/>
  </p:handoutMasterIdLst>
  <p:sldIdLst>
    <p:sldId id="474" r:id="rId2"/>
    <p:sldId id="716" r:id="rId3"/>
    <p:sldId id="715" r:id="rId4"/>
    <p:sldId id="717" r:id="rId5"/>
    <p:sldId id="699" r:id="rId6"/>
    <p:sldId id="700" r:id="rId7"/>
    <p:sldId id="718" r:id="rId8"/>
    <p:sldId id="719" r:id="rId9"/>
    <p:sldId id="714" r:id="rId10"/>
    <p:sldId id="720" r:id="rId11"/>
    <p:sldId id="701" r:id="rId12"/>
    <p:sldId id="721" r:id="rId13"/>
    <p:sldId id="702" r:id="rId14"/>
    <p:sldId id="703" r:id="rId15"/>
    <p:sldId id="704" r:id="rId16"/>
    <p:sldId id="722" r:id="rId17"/>
    <p:sldId id="723" r:id="rId18"/>
    <p:sldId id="724" r:id="rId19"/>
    <p:sldId id="705" r:id="rId20"/>
    <p:sldId id="706" r:id="rId21"/>
    <p:sldId id="725" r:id="rId22"/>
    <p:sldId id="707" r:id="rId23"/>
    <p:sldId id="726" r:id="rId24"/>
    <p:sldId id="709" r:id="rId25"/>
    <p:sldId id="708" r:id="rId26"/>
    <p:sldId id="727" r:id="rId27"/>
    <p:sldId id="728" r:id="rId28"/>
    <p:sldId id="729" r:id="rId29"/>
    <p:sldId id="730" r:id="rId30"/>
    <p:sldId id="713" r:id="rId31"/>
    <p:sldId id="731" r:id="rId32"/>
    <p:sldId id="732" r:id="rId33"/>
    <p:sldId id="710" r:id="rId34"/>
    <p:sldId id="711" r:id="rId35"/>
  </p:sldIdLst>
  <p:sldSz cx="9144000" cy="6858000" type="letter"/>
  <p:notesSz cx="7315200" cy="9601200"/>
  <p:defaultTextStyle>
    <a:defPPr>
      <a:defRPr lang="en-US"/>
    </a:defPPr>
    <a:lvl1pPr algn="l" rtl="0" eaLnBrk="0" fontAlgn="base" hangingPunct="0">
      <a:spcBef>
        <a:spcPct val="0"/>
      </a:spcBef>
      <a:spcAft>
        <a:spcPct val="0"/>
      </a:spcAft>
      <a:defRPr sz="24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bg2"/>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bg2"/>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bg2"/>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bg2"/>
        </a:solidFill>
        <a:latin typeface="Arial" panose="020B0604020202020204" pitchFamily="34" charset="0"/>
        <a:ea typeface="+mn-ea"/>
        <a:cs typeface="+mn-cs"/>
      </a:defRPr>
    </a:lvl5pPr>
    <a:lvl6pPr marL="2286000" algn="l" defTabSz="914400" rtl="0" eaLnBrk="1" latinLnBrk="0" hangingPunct="1">
      <a:defRPr sz="2400" kern="1200">
        <a:solidFill>
          <a:schemeClr val="bg2"/>
        </a:solidFill>
        <a:latin typeface="Arial" panose="020B0604020202020204" pitchFamily="34" charset="0"/>
        <a:ea typeface="+mn-ea"/>
        <a:cs typeface="+mn-cs"/>
      </a:defRPr>
    </a:lvl6pPr>
    <a:lvl7pPr marL="2743200" algn="l" defTabSz="914400" rtl="0" eaLnBrk="1" latinLnBrk="0" hangingPunct="1">
      <a:defRPr sz="2400" kern="1200">
        <a:solidFill>
          <a:schemeClr val="bg2"/>
        </a:solidFill>
        <a:latin typeface="Arial" panose="020B0604020202020204" pitchFamily="34" charset="0"/>
        <a:ea typeface="+mn-ea"/>
        <a:cs typeface="+mn-cs"/>
      </a:defRPr>
    </a:lvl7pPr>
    <a:lvl8pPr marL="3200400" algn="l" defTabSz="914400" rtl="0" eaLnBrk="1" latinLnBrk="0" hangingPunct="1">
      <a:defRPr sz="2400" kern="1200">
        <a:solidFill>
          <a:schemeClr val="bg2"/>
        </a:solidFill>
        <a:latin typeface="Arial" panose="020B0604020202020204" pitchFamily="34" charset="0"/>
        <a:ea typeface="+mn-ea"/>
        <a:cs typeface="+mn-cs"/>
      </a:defRPr>
    </a:lvl8pPr>
    <a:lvl9pPr marL="3657600" algn="l" defTabSz="914400" rtl="0" eaLnBrk="1" latinLnBrk="0" hangingPunct="1">
      <a:defRPr sz="2400"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66"/>
    <a:srgbClr val="8BFFFF"/>
    <a:srgbClr val="FF9900"/>
    <a:srgbClr val="66FFFF"/>
    <a:srgbClr val="CCFFFF"/>
    <a:srgbClr val="FF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97" autoAdjust="0"/>
  </p:normalViewPr>
  <p:slideViewPr>
    <p:cSldViewPr>
      <p:cViewPr varScale="1">
        <p:scale>
          <a:sx n="88" d="100"/>
          <a:sy n="88" d="100"/>
        </p:scale>
        <p:origin x="227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3" d="100"/>
          <a:sy n="53" d="100"/>
        </p:scale>
        <p:origin x="-176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3B18FD-7D23-DE94-6EDF-8719960B2EAE}"/>
              </a:ext>
            </a:extLst>
          </p:cNvPr>
          <p:cNvSpPr>
            <a:spLocks noGrp="1" noRot="1" noChangeAspect="1" noChangeArrowheads="1" noTextEdit="1"/>
          </p:cNvSpPr>
          <p:nvPr>
            <p:ph type="sldImg"/>
          </p:nvPr>
        </p:nvSpPr>
        <p:spPr bwMode="auto">
          <a:xfrm>
            <a:off x="1277938" y="719138"/>
            <a:ext cx="4779962" cy="358457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C9C4D95B-9F99-9480-9807-375CFA068E33}"/>
              </a:ext>
            </a:extLst>
          </p:cNvPr>
          <p:cNvSpPr>
            <a:spLocks noGrp="1" noChangeArrowheads="1"/>
          </p:cNvSpPr>
          <p:nvPr>
            <p:ph type="body" idx="1"/>
          </p:nvPr>
        </p:nvSpPr>
        <p:spPr bwMode="auto">
          <a:xfrm>
            <a:off x="977900" y="4545013"/>
            <a:ext cx="5376863" cy="4306887"/>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40" tIns="48621" rIns="97240" bIns="4862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ノート プレースホルダー 2"/>
          <p:cNvSpPr>
            <a:spLocks noGrp="1"/>
          </p:cNvSpPr>
          <p:nvPr>
            <p:ph type="body" idx="1"/>
          </p:nvPr>
        </p:nvSpPr>
        <p:spPr>
          <a:xfrm>
            <a:off x="731838" y="4621213"/>
            <a:ext cx="5851525" cy="3779837"/>
          </a:xfrm>
          <a:prstGeom prst="rect">
            <a:avLst/>
          </a:prstGeom>
        </p:spPr>
        <p:txBody>
          <a:bodyPr/>
          <a:lstStyle/>
          <a:p>
            <a:endParaRPr kumimoji="1" lang="ja-JP" altLang="en-US" dirty="0"/>
          </a:p>
        </p:txBody>
      </p:sp>
    </p:spTree>
    <p:extLst>
      <p:ext uri="{BB962C8B-B14F-4D97-AF65-F5344CB8AC3E}">
        <p14:creationId xmlns:p14="http://schemas.microsoft.com/office/powerpoint/2010/main" val="305667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497013" y="1200150"/>
            <a:ext cx="4321175" cy="3240088"/>
          </a:xfrm>
          <a:prstGeom prst="rect">
            <a:avLst/>
          </a:prstGeom>
          <a:noFill/>
          <a:ln w="12700">
            <a:solidFill>
              <a:prstClr val="black"/>
            </a:solidFill>
          </a:ln>
        </p:spPr>
      </p:sp>
      <p:sp>
        <p:nvSpPr>
          <p:cNvPr id="3" name="ノート プレースホルダー 2"/>
          <p:cNvSpPr>
            <a:spLocks noGrp="1"/>
          </p:cNvSpPr>
          <p:nvPr>
            <p:ph type="body" idx="1"/>
          </p:nvPr>
        </p:nvSpPr>
        <p:spPr>
          <a:xfrm>
            <a:off x="731838" y="4621213"/>
            <a:ext cx="5851525" cy="3779837"/>
          </a:xfrm>
          <a:prstGeom prst="rect">
            <a:avLst/>
          </a:prstGeom>
        </p:spPr>
        <p:txBody>
          <a:bodyPr/>
          <a:lstStyle/>
          <a:p>
            <a:endParaRPr kumimoji="1" lang="ja-JP" altLang="en-US" dirty="0"/>
          </a:p>
        </p:txBody>
      </p:sp>
    </p:spTree>
    <p:extLst>
      <p:ext uri="{BB962C8B-B14F-4D97-AF65-F5344CB8AC3E}">
        <p14:creationId xmlns:p14="http://schemas.microsoft.com/office/powerpoint/2010/main" val="1578030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C9C2DC0-C2CB-5579-4062-2731B7693443}"/>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84378BBB-A75E-88F4-1EED-BA2EB55E57F7}"/>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61233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C9C2DC0-C2CB-5579-4062-2731B7693443}"/>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84378BBB-A75E-88F4-1EED-BA2EB55E57F7}"/>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51369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C9C2DC0-C2CB-5579-4062-2731B7693443}"/>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84378BBB-A75E-88F4-1EED-BA2EB55E57F7}"/>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7EEBCAC-FE1E-0CCE-48B3-B1BE76CCD6E7}"/>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745C0A1-BEBC-A186-7D44-0A7F26DC4D3D}"/>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7EEBCAC-FE1E-0CCE-48B3-B1BE76CCD6E7}"/>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745C0A1-BEBC-A186-7D44-0A7F26DC4D3D}"/>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6645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E7EEBCAC-FE1E-0CCE-48B3-B1BE76CCD6E7}"/>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3745C0A1-BEBC-A186-7D44-0A7F26DC4D3D}"/>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69386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1F6317C-7EC1-6EAE-D29D-E6892C83C8B0}"/>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4764313-02CE-7886-6348-02A4543FA24C}"/>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1F6317C-7EC1-6EAE-D29D-E6892C83C8B0}"/>
              </a:ext>
            </a:extLst>
          </p:cNvPr>
          <p:cNvSpPr>
            <a:spLocks noGrp="1" noRot="1" noChangeAspect="1"/>
          </p:cNvSpPr>
          <p:nvPr>
            <p:ph type="sldImg"/>
          </p:nvPr>
        </p:nvSpPr>
        <p:spPr bwMode="auto">
          <a:xfrm>
            <a:off x="1497013" y="1200150"/>
            <a:ext cx="4321175" cy="32400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E4764313-02CE-7886-6348-02A4543FA24C}"/>
              </a:ext>
            </a:extLst>
          </p:cNvPr>
          <p:cNvSpPr>
            <a:spLocks noGrp="1" noChangeArrowheads="1"/>
          </p:cNvSpPr>
          <p:nvPr>
            <p:ph type="body" idx="1"/>
          </p:nvPr>
        </p:nvSpPr>
        <p:spPr bwMode="auto">
          <a:xfrm>
            <a:off x="731838" y="4621213"/>
            <a:ext cx="5851525" cy="37798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452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66CCDAD-FB2C-7F65-1905-78B7B64F63B7}"/>
              </a:ext>
            </a:extLst>
          </p:cNvPr>
          <p:cNvSpPr>
            <a:spLocks noChangeArrowheads="1"/>
          </p:cNvSpPr>
          <p:nvPr/>
        </p:nvSpPr>
        <p:spPr bwMode="ltGray">
          <a:xfrm>
            <a:off x="685800" y="6529388"/>
            <a:ext cx="3505200" cy="327025"/>
          </a:xfrm>
          <a:prstGeom prst="rect">
            <a:avLst/>
          </a:prstGeom>
          <a:solidFill>
            <a:schemeClr val="hlink"/>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5" name="Rectangle 3">
            <a:extLst>
              <a:ext uri="{FF2B5EF4-FFF2-40B4-BE49-F238E27FC236}">
                <a16:creationId xmlns:a16="http://schemas.microsoft.com/office/drawing/2014/main" id="{37A4550E-20B6-D138-85FF-5CEC5610C0CF}"/>
              </a:ext>
            </a:extLst>
          </p:cNvPr>
          <p:cNvSpPr>
            <a:spLocks noChangeArrowheads="1"/>
          </p:cNvSpPr>
          <p:nvPr/>
        </p:nvSpPr>
        <p:spPr bwMode="ltGray">
          <a:xfrm>
            <a:off x="685800" y="2362200"/>
            <a:ext cx="8456613" cy="1295400"/>
          </a:xfrm>
          <a:prstGeom prst="rect">
            <a:avLst/>
          </a:prstGeom>
          <a:solidFill>
            <a:schemeClr val="hlink"/>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6" name="Oval 4">
            <a:extLst>
              <a:ext uri="{FF2B5EF4-FFF2-40B4-BE49-F238E27FC236}">
                <a16:creationId xmlns:a16="http://schemas.microsoft.com/office/drawing/2014/main" id="{10A0964A-D437-8FBA-BF69-FF7D0ECFE98D}"/>
              </a:ext>
            </a:extLst>
          </p:cNvPr>
          <p:cNvSpPr>
            <a:spLocks noChangeArrowheads="1"/>
          </p:cNvSpPr>
          <p:nvPr/>
        </p:nvSpPr>
        <p:spPr bwMode="auto">
          <a:xfrm>
            <a:off x="881063" y="117475"/>
            <a:ext cx="66675" cy="66675"/>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7" name="Oval 5">
            <a:extLst>
              <a:ext uri="{FF2B5EF4-FFF2-40B4-BE49-F238E27FC236}">
                <a16:creationId xmlns:a16="http://schemas.microsoft.com/office/drawing/2014/main" id="{7A92E64C-D114-0E8D-A118-A4A29806F0E0}"/>
              </a:ext>
            </a:extLst>
          </p:cNvPr>
          <p:cNvSpPr>
            <a:spLocks noChangeArrowheads="1"/>
          </p:cNvSpPr>
          <p:nvPr/>
        </p:nvSpPr>
        <p:spPr bwMode="auto">
          <a:xfrm>
            <a:off x="881063" y="347663"/>
            <a:ext cx="66675" cy="65087"/>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8" name="Oval 6">
            <a:extLst>
              <a:ext uri="{FF2B5EF4-FFF2-40B4-BE49-F238E27FC236}">
                <a16:creationId xmlns:a16="http://schemas.microsoft.com/office/drawing/2014/main" id="{A9BA1A58-E1A0-1C84-4129-46E884ABF886}"/>
              </a:ext>
            </a:extLst>
          </p:cNvPr>
          <p:cNvSpPr>
            <a:spLocks noChangeArrowheads="1"/>
          </p:cNvSpPr>
          <p:nvPr/>
        </p:nvSpPr>
        <p:spPr bwMode="auto">
          <a:xfrm>
            <a:off x="881063" y="574675"/>
            <a:ext cx="66675" cy="65088"/>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9" name="Oval 7">
            <a:extLst>
              <a:ext uri="{FF2B5EF4-FFF2-40B4-BE49-F238E27FC236}">
                <a16:creationId xmlns:a16="http://schemas.microsoft.com/office/drawing/2014/main" id="{7682652D-0865-C7CB-C103-EA6B8C05009A}"/>
              </a:ext>
            </a:extLst>
          </p:cNvPr>
          <p:cNvSpPr>
            <a:spLocks noChangeArrowheads="1"/>
          </p:cNvSpPr>
          <p:nvPr/>
        </p:nvSpPr>
        <p:spPr bwMode="auto">
          <a:xfrm>
            <a:off x="881063" y="1033463"/>
            <a:ext cx="66675" cy="65087"/>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 name="Oval 8">
            <a:extLst>
              <a:ext uri="{FF2B5EF4-FFF2-40B4-BE49-F238E27FC236}">
                <a16:creationId xmlns:a16="http://schemas.microsoft.com/office/drawing/2014/main" id="{E9086D37-FAF1-57F4-1E28-54F0770852A5}"/>
              </a:ext>
            </a:extLst>
          </p:cNvPr>
          <p:cNvSpPr>
            <a:spLocks noChangeArrowheads="1"/>
          </p:cNvSpPr>
          <p:nvPr/>
        </p:nvSpPr>
        <p:spPr bwMode="auto">
          <a:xfrm>
            <a:off x="881063" y="1260475"/>
            <a:ext cx="66675" cy="66675"/>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1" name="Oval 9">
            <a:extLst>
              <a:ext uri="{FF2B5EF4-FFF2-40B4-BE49-F238E27FC236}">
                <a16:creationId xmlns:a16="http://schemas.microsoft.com/office/drawing/2014/main" id="{30ADC22C-8DDC-B01E-0CD9-CA240551FB3C}"/>
              </a:ext>
            </a:extLst>
          </p:cNvPr>
          <p:cNvSpPr>
            <a:spLocks noChangeArrowheads="1"/>
          </p:cNvSpPr>
          <p:nvPr/>
        </p:nvSpPr>
        <p:spPr bwMode="auto">
          <a:xfrm>
            <a:off x="881063" y="1490663"/>
            <a:ext cx="66675" cy="65087"/>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2" name="Oval 10">
            <a:extLst>
              <a:ext uri="{FF2B5EF4-FFF2-40B4-BE49-F238E27FC236}">
                <a16:creationId xmlns:a16="http://schemas.microsoft.com/office/drawing/2014/main" id="{9E8B3ABF-D4C9-59AD-E137-DDBF36295F89}"/>
              </a:ext>
            </a:extLst>
          </p:cNvPr>
          <p:cNvSpPr>
            <a:spLocks noChangeArrowheads="1"/>
          </p:cNvSpPr>
          <p:nvPr/>
        </p:nvSpPr>
        <p:spPr bwMode="auto">
          <a:xfrm>
            <a:off x="881063" y="1717675"/>
            <a:ext cx="66675" cy="65088"/>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3" name="Oval 11">
            <a:extLst>
              <a:ext uri="{FF2B5EF4-FFF2-40B4-BE49-F238E27FC236}">
                <a16:creationId xmlns:a16="http://schemas.microsoft.com/office/drawing/2014/main" id="{9F9E2C03-ACEF-C3B4-4E9B-F5A3091A9637}"/>
              </a:ext>
            </a:extLst>
          </p:cNvPr>
          <p:cNvSpPr>
            <a:spLocks noChangeArrowheads="1"/>
          </p:cNvSpPr>
          <p:nvPr/>
        </p:nvSpPr>
        <p:spPr bwMode="auto">
          <a:xfrm>
            <a:off x="881063" y="1947863"/>
            <a:ext cx="66675" cy="63500"/>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4" name="Oval 12">
            <a:extLst>
              <a:ext uri="{FF2B5EF4-FFF2-40B4-BE49-F238E27FC236}">
                <a16:creationId xmlns:a16="http://schemas.microsoft.com/office/drawing/2014/main" id="{3E550756-3345-E236-82B7-F5755123B0E6}"/>
              </a:ext>
            </a:extLst>
          </p:cNvPr>
          <p:cNvSpPr>
            <a:spLocks noChangeArrowheads="1"/>
          </p:cNvSpPr>
          <p:nvPr/>
        </p:nvSpPr>
        <p:spPr bwMode="auto">
          <a:xfrm>
            <a:off x="881063" y="2176463"/>
            <a:ext cx="66675" cy="65087"/>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grpSp>
        <p:nvGrpSpPr>
          <p:cNvPr id="15" name="Group 21">
            <a:extLst>
              <a:ext uri="{FF2B5EF4-FFF2-40B4-BE49-F238E27FC236}">
                <a16:creationId xmlns:a16="http://schemas.microsoft.com/office/drawing/2014/main" id="{39B20537-F49A-AFFA-09F8-D5AFBF4D0183}"/>
              </a:ext>
            </a:extLst>
          </p:cNvPr>
          <p:cNvGrpSpPr>
            <a:grpSpLocks/>
          </p:cNvGrpSpPr>
          <p:nvPr/>
        </p:nvGrpSpPr>
        <p:grpSpPr bwMode="auto">
          <a:xfrm>
            <a:off x="4538663" y="6670675"/>
            <a:ext cx="4332287" cy="65088"/>
            <a:chOff x="2859" y="4202"/>
            <a:chExt cx="2729" cy="41"/>
          </a:xfrm>
        </p:grpSpPr>
        <p:sp>
          <p:nvSpPr>
            <p:cNvPr id="16" name="Oval 13">
              <a:extLst>
                <a:ext uri="{FF2B5EF4-FFF2-40B4-BE49-F238E27FC236}">
                  <a16:creationId xmlns:a16="http://schemas.microsoft.com/office/drawing/2014/main" id="{AE81D47B-EBA3-B221-E1A0-4000348FE0AD}"/>
                </a:ext>
              </a:extLst>
            </p:cNvPr>
            <p:cNvSpPr>
              <a:spLocks noChangeArrowheads="1"/>
            </p:cNvSpPr>
            <p:nvPr/>
          </p:nvSpPr>
          <p:spPr bwMode="auto">
            <a:xfrm>
              <a:off x="2859" y="420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7" name="Oval 14">
              <a:extLst>
                <a:ext uri="{FF2B5EF4-FFF2-40B4-BE49-F238E27FC236}">
                  <a16:creationId xmlns:a16="http://schemas.microsoft.com/office/drawing/2014/main" id="{8D6E6C38-791E-F413-C2FD-C43EA5DDD6B5}"/>
                </a:ext>
              </a:extLst>
            </p:cNvPr>
            <p:cNvSpPr>
              <a:spLocks noChangeArrowheads="1"/>
            </p:cNvSpPr>
            <p:nvPr/>
          </p:nvSpPr>
          <p:spPr bwMode="auto">
            <a:xfrm>
              <a:off x="3243" y="420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8" name="Oval 15">
              <a:extLst>
                <a:ext uri="{FF2B5EF4-FFF2-40B4-BE49-F238E27FC236}">
                  <a16:creationId xmlns:a16="http://schemas.microsoft.com/office/drawing/2014/main" id="{FFCA2F90-B8E0-3B19-31D3-78FD4D88D71F}"/>
                </a:ext>
              </a:extLst>
            </p:cNvPr>
            <p:cNvSpPr>
              <a:spLocks noChangeArrowheads="1"/>
            </p:cNvSpPr>
            <p:nvPr/>
          </p:nvSpPr>
          <p:spPr bwMode="auto">
            <a:xfrm>
              <a:off x="3627" y="4202"/>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9" name="Oval 16">
              <a:extLst>
                <a:ext uri="{FF2B5EF4-FFF2-40B4-BE49-F238E27FC236}">
                  <a16:creationId xmlns:a16="http://schemas.microsoft.com/office/drawing/2014/main" id="{F1BDDF87-E8BB-1392-D908-0255688A4F19}"/>
                </a:ext>
              </a:extLst>
            </p:cNvPr>
            <p:cNvSpPr>
              <a:spLocks noChangeArrowheads="1"/>
            </p:cNvSpPr>
            <p:nvPr/>
          </p:nvSpPr>
          <p:spPr bwMode="auto">
            <a:xfrm>
              <a:off x="4011" y="4202"/>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20" name="Oval 17">
              <a:extLst>
                <a:ext uri="{FF2B5EF4-FFF2-40B4-BE49-F238E27FC236}">
                  <a16:creationId xmlns:a16="http://schemas.microsoft.com/office/drawing/2014/main" id="{B3F77D5C-7152-78EB-2663-3A94A2E99BEB}"/>
                </a:ext>
              </a:extLst>
            </p:cNvPr>
            <p:cNvSpPr>
              <a:spLocks noChangeArrowheads="1"/>
            </p:cNvSpPr>
            <p:nvPr/>
          </p:nvSpPr>
          <p:spPr bwMode="auto">
            <a:xfrm>
              <a:off x="4395" y="420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21" name="Oval 18">
              <a:extLst>
                <a:ext uri="{FF2B5EF4-FFF2-40B4-BE49-F238E27FC236}">
                  <a16:creationId xmlns:a16="http://schemas.microsoft.com/office/drawing/2014/main" id="{774DCD25-1175-AEDB-9AD0-FA491373EBE2}"/>
                </a:ext>
              </a:extLst>
            </p:cNvPr>
            <p:cNvSpPr>
              <a:spLocks noChangeArrowheads="1"/>
            </p:cNvSpPr>
            <p:nvPr/>
          </p:nvSpPr>
          <p:spPr bwMode="auto">
            <a:xfrm>
              <a:off x="4779" y="420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22" name="Oval 19">
              <a:extLst>
                <a:ext uri="{FF2B5EF4-FFF2-40B4-BE49-F238E27FC236}">
                  <a16:creationId xmlns:a16="http://schemas.microsoft.com/office/drawing/2014/main" id="{48D8375B-3A23-A518-39C5-92860864FB2A}"/>
                </a:ext>
              </a:extLst>
            </p:cNvPr>
            <p:cNvSpPr>
              <a:spLocks noChangeArrowheads="1"/>
            </p:cNvSpPr>
            <p:nvPr/>
          </p:nvSpPr>
          <p:spPr bwMode="auto">
            <a:xfrm>
              <a:off x="5163" y="420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23" name="Oval 20">
              <a:extLst>
                <a:ext uri="{FF2B5EF4-FFF2-40B4-BE49-F238E27FC236}">
                  <a16:creationId xmlns:a16="http://schemas.microsoft.com/office/drawing/2014/main" id="{27CE5DF0-639E-6889-54E1-EE1A1D7B18F1}"/>
                </a:ext>
              </a:extLst>
            </p:cNvPr>
            <p:cNvSpPr>
              <a:spLocks noChangeArrowheads="1"/>
            </p:cNvSpPr>
            <p:nvPr/>
          </p:nvSpPr>
          <p:spPr bwMode="auto">
            <a:xfrm>
              <a:off x="5547" y="4202"/>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grpSp>
      <p:sp>
        <p:nvSpPr>
          <p:cNvPr id="24" name="Oval 22">
            <a:extLst>
              <a:ext uri="{FF2B5EF4-FFF2-40B4-BE49-F238E27FC236}">
                <a16:creationId xmlns:a16="http://schemas.microsoft.com/office/drawing/2014/main" id="{50255F8E-1472-8D95-F716-6EB6E92B2EEE}"/>
              </a:ext>
            </a:extLst>
          </p:cNvPr>
          <p:cNvSpPr>
            <a:spLocks noChangeArrowheads="1"/>
          </p:cNvSpPr>
          <p:nvPr/>
        </p:nvSpPr>
        <p:spPr bwMode="auto">
          <a:xfrm>
            <a:off x="881063" y="804863"/>
            <a:ext cx="66675" cy="63500"/>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3100" name="Rectangle 28"/>
          <p:cNvSpPr>
            <a:spLocks noGrp="1" noChangeArrowheads="1"/>
          </p:cNvSpPr>
          <p:nvPr>
            <p:ph type="ctrTitle" sz="quarter"/>
          </p:nvPr>
        </p:nvSpPr>
        <p:spPr>
          <a:xfrm>
            <a:off x="762000" y="1752600"/>
            <a:ext cx="7772400" cy="1905000"/>
          </a:xfrm>
        </p:spPr>
        <p:txBody>
          <a:bodyPr/>
          <a:lstStyle>
            <a:lvl1pPr>
              <a:defRPr/>
            </a:lvl1pPr>
          </a:lstStyle>
          <a:p>
            <a:pPr lvl="0"/>
            <a:r>
              <a:rPr lang="en-US" altLang="en-US" noProof="0"/>
              <a:t>Click to edit Master title style</a:t>
            </a:r>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pPr lvl="0"/>
            <a:r>
              <a:rPr lang="en-US" altLang="en-US" noProof="0"/>
              <a:t>Click to edit Master subtitle style</a:t>
            </a:r>
          </a:p>
        </p:txBody>
      </p:sp>
      <p:sp>
        <p:nvSpPr>
          <p:cNvPr id="25" name="Rectangle 30">
            <a:extLst>
              <a:ext uri="{FF2B5EF4-FFF2-40B4-BE49-F238E27FC236}">
                <a16:creationId xmlns:a16="http://schemas.microsoft.com/office/drawing/2014/main" id="{EB298E21-4A7C-3174-BA76-41E91DF634D9}"/>
              </a:ext>
            </a:extLst>
          </p:cNvPr>
          <p:cNvSpPr>
            <a:spLocks noGrp="1" noChangeArrowheads="1"/>
          </p:cNvSpPr>
          <p:nvPr>
            <p:ph type="dt" sz="quarter" idx="10"/>
          </p:nvPr>
        </p:nvSpPr>
        <p:spPr/>
        <p:txBody>
          <a:bodyPr/>
          <a:lstStyle>
            <a:lvl1pPr>
              <a:defRPr dirty="0"/>
            </a:lvl1pPr>
          </a:lstStyle>
          <a:p>
            <a:pPr>
              <a:defRPr/>
            </a:pPr>
            <a:endParaRPr lang="en-US" altLang="en-US"/>
          </a:p>
        </p:txBody>
      </p:sp>
      <p:sp>
        <p:nvSpPr>
          <p:cNvPr id="26" name="Rectangle 31">
            <a:extLst>
              <a:ext uri="{FF2B5EF4-FFF2-40B4-BE49-F238E27FC236}">
                <a16:creationId xmlns:a16="http://schemas.microsoft.com/office/drawing/2014/main" id="{CE688D09-DA19-F409-6A3A-BE556E2E310D}"/>
              </a:ext>
            </a:extLst>
          </p:cNvPr>
          <p:cNvSpPr>
            <a:spLocks noGrp="1" noChangeArrowheads="1"/>
          </p:cNvSpPr>
          <p:nvPr>
            <p:ph type="ftr" sz="quarter" idx="11"/>
          </p:nvPr>
        </p:nvSpPr>
        <p:spPr/>
        <p:txBody>
          <a:bodyPr/>
          <a:lstStyle>
            <a:lvl1pPr>
              <a:defRPr dirty="0"/>
            </a:lvl1pPr>
          </a:lstStyle>
          <a:p>
            <a:pPr>
              <a:defRPr/>
            </a:pPr>
            <a:endParaRPr lang="en-US" altLang="en-US"/>
          </a:p>
        </p:txBody>
      </p:sp>
      <p:sp>
        <p:nvSpPr>
          <p:cNvPr id="27" name="Rectangle 32">
            <a:extLst>
              <a:ext uri="{FF2B5EF4-FFF2-40B4-BE49-F238E27FC236}">
                <a16:creationId xmlns:a16="http://schemas.microsoft.com/office/drawing/2014/main" id="{5B7F3014-725E-0585-A78A-3F342BE73DF9}"/>
              </a:ext>
            </a:extLst>
          </p:cNvPr>
          <p:cNvSpPr>
            <a:spLocks noGrp="1" noChangeArrowheads="1"/>
          </p:cNvSpPr>
          <p:nvPr>
            <p:ph type="sldNum" sz="quarter" idx="12"/>
          </p:nvPr>
        </p:nvSpPr>
        <p:spPr/>
        <p:txBody>
          <a:bodyPr/>
          <a:lstStyle>
            <a:lvl1pPr>
              <a:defRPr/>
            </a:lvl1pPr>
          </a:lstStyle>
          <a:p>
            <a:pPr>
              <a:defRPr/>
            </a:pPr>
            <a:fld id="{935009FE-88C9-4576-9F5F-902C1178773F}" type="slidenum">
              <a:rPr lang="en-US" altLang="en-US"/>
              <a:pPr>
                <a:defRPr/>
              </a:pPr>
              <a:t>‹#›</a:t>
            </a:fld>
            <a:endParaRPr lang="en-US" altLang="en-US" dirty="0"/>
          </a:p>
        </p:txBody>
      </p:sp>
    </p:spTree>
    <p:extLst>
      <p:ext uri="{BB962C8B-B14F-4D97-AF65-F5344CB8AC3E}">
        <p14:creationId xmlns:p14="http://schemas.microsoft.com/office/powerpoint/2010/main" val="239399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D457FA9B-2D1D-BCA0-3FFD-001E92DB8D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
            <a:extLst>
              <a:ext uri="{FF2B5EF4-FFF2-40B4-BE49-F238E27FC236}">
                <a16:creationId xmlns:a16="http://schemas.microsoft.com/office/drawing/2014/main" id="{8DC5144A-28ED-402A-8556-81D85DC1B39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a:extLst>
              <a:ext uri="{FF2B5EF4-FFF2-40B4-BE49-F238E27FC236}">
                <a16:creationId xmlns:a16="http://schemas.microsoft.com/office/drawing/2014/main" id="{16074A19-35D9-1224-2CBF-751B662210F0}"/>
              </a:ext>
            </a:extLst>
          </p:cNvPr>
          <p:cNvSpPr>
            <a:spLocks noGrp="1" noChangeArrowheads="1"/>
          </p:cNvSpPr>
          <p:nvPr>
            <p:ph type="sldNum" sz="quarter" idx="12"/>
          </p:nvPr>
        </p:nvSpPr>
        <p:spPr>
          <a:ln/>
        </p:spPr>
        <p:txBody>
          <a:bodyPr/>
          <a:lstStyle>
            <a:lvl1pPr>
              <a:defRPr/>
            </a:lvl1pPr>
          </a:lstStyle>
          <a:p>
            <a:pPr>
              <a:defRPr/>
            </a:pPr>
            <a:fld id="{309195FF-E68D-4DF7-A390-815D172304FE}" type="slidenum">
              <a:rPr lang="en-US" altLang="en-US"/>
              <a:pPr>
                <a:defRPr/>
              </a:pPr>
              <a:t>‹#›</a:t>
            </a:fld>
            <a:endParaRPr lang="en-US" altLang="en-US" dirty="0"/>
          </a:p>
        </p:txBody>
      </p:sp>
    </p:spTree>
    <p:extLst>
      <p:ext uri="{BB962C8B-B14F-4D97-AF65-F5344CB8AC3E}">
        <p14:creationId xmlns:p14="http://schemas.microsoft.com/office/powerpoint/2010/main" val="1233035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762000"/>
            <a:ext cx="1943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676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D7DD7511-D6EB-301D-C016-1F901BA8221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
            <a:extLst>
              <a:ext uri="{FF2B5EF4-FFF2-40B4-BE49-F238E27FC236}">
                <a16:creationId xmlns:a16="http://schemas.microsoft.com/office/drawing/2014/main" id="{970DA300-C516-9BBF-AEBC-4CEE80894D5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a:extLst>
              <a:ext uri="{FF2B5EF4-FFF2-40B4-BE49-F238E27FC236}">
                <a16:creationId xmlns:a16="http://schemas.microsoft.com/office/drawing/2014/main" id="{41CB6558-B6DC-785D-FCC4-C0ED58D4B10A}"/>
              </a:ext>
            </a:extLst>
          </p:cNvPr>
          <p:cNvSpPr>
            <a:spLocks noGrp="1" noChangeArrowheads="1"/>
          </p:cNvSpPr>
          <p:nvPr>
            <p:ph type="sldNum" sz="quarter" idx="12"/>
          </p:nvPr>
        </p:nvSpPr>
        <p:spPr>
          <a:ln/>
        </p:spPr>
        <p:txBody>
          <a:bodyPr/>
          <a:lstStyle>
            <a:lvl1pPr>
              <a:defRPr/>
            </a:lvl1pPr>
          </a:lstStyle>
          <a:p>
            <a:pPr>
              <a:defRPr/>
            </a:pPr>
            <a:fld id="{9D3F579E-0FB6-4371-B6C5-3A28A9D035CA}" type="slidenum">
              <a:rPr lang="en-US" altLang="en-US"/>
              <a:pPr>
                <a:defRPr/>
              </a:pPr>
              <a:t>‹#›</a:t>
            </a:fld>
            <a:endParaRPr lang="en-US" altLang="en-US" dirty="0"/>
          </a:p>
        </p:txBody>
      </p:sp>
    </p:spTree>
    <p:extLst>
      <p:ext uri="{BB962C8B-B14F-4D97-AF65-F5344CB8AC3E}">
        <p14:creationId xmlns:p14="http://schemas.microsoft.com/office/powerpoint/2010/main" val="1783175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620000" cy="762000"/>
          </a:xfrm>
        </p:spPr>
        <p:txBody>
          <a:bodyPr/>
          <a:lstStyle/>
          <a:p>
            <a:r>
              <a:rPr lang="en-US"/>
              <a:t>Click to edit Master title style</a:t>
            </a:r>
          </a:p>
        </p:txBody>
      </p:sp>
      <p:sp>
        <p:nvSpPr>
          <p:cNvPr id="3" name="Online Image Placeholder 2"/>
          <p:cNvSpPr>
            <a:spLocks noGrp="1"/>
          </p:cNvSpPr>
          <p:nvPr>
            <p:ph type="clipArt" sz="half" idx="1"/>
          </p:nvPr>
        </p:nvSpPr>
        <p:spPr>
          <a:xfrm>
            <a:off x="762000" y="1828800"/>
            <a:ext cx="3810000" cy="4343400"/>
          </a:xfrm>
        </p:spPr>
        <p:txBody>
          <a:bodyPr/>
          <a:lstStyle/>
          <a:p>
            <a:pPr lvl="0"/>
            <a:endParaRPr lang="en-US" noProof="0" dirty="0"/>
          </a:p>
        </p:txBody>
      </p:sp>
      <p:sp>
        <p:nvSpPr>
          <p:cNvPr id="4" name="Text Placeholder 3"/>
          <p:cNvSpPr>
            <a:spLocks noGrp="1"/>
          </p:cNvSpPr>
          <p:nvPr>
            <p:ph type="body" sz="half" idx="2"/>
          </p:nvPr>
        </p:nvSpPr>
        <p:spPr>
          <a:xfrm>
            <a:off x="4724400" y="1828800"/>
            <a:ext cx="381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26B73A37-9A06-3DD2-0BE9-BADFB6D5B28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
            <a:extLst>
              <a:ext uri="{FF2B5EF4-FFF2-40B4-BE49-F238E27FC236}">
                <a16:creationId xmlns:a16="http://schemas.microsoft.com/office/drawing/2014/main" id="{C51FC08E-6E97-8608-7673-0115FE5CA28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a:extLst>
              <a:ext uri="{FF2B5EF4-FFF2-40B4-BE49-F238E27FC236}">
                <a16:creationId xmlns:a16="http://schemas.microsoft.com/office/drawing/2014/main" id="{1081AB26-ED66-1576-AB7F-AA83C6D65897}"/>
              </a:ext>
            </a:extLst>
          </p:cNvPr>
          <p:cNvSpPr>
            <a:spLocks noGrp="1" noChangeArrowheads="1"/>
          </p:cNvSpPr>
          <p:nvPr>
            <p:ph type="sldNum" sz="quarter" idx="12"/>
          </p:nvPr>
        </p:nvSpPr>
        <p:spPr>
          <a:ln/>
        </p:spPr>
        <p:txBody>
          <a:bodyPr/>
          <a:lstStyle>
            <a:lvl1pPr>
              <a:defRPr/>
            </a:lvl1pPr>
          </a:lstStyle>
          <a:p>
            <a:pPr>
              <a:defRPr/>
            </a:pPr>
            <a:fld id="{BDF1C790-8221-4FF8-8C25-DF2F5B302B7E}" type="slidenum">
              <a:rPr lang="en-US" altLang="en-US"/>
              <a:pPr>
                <a:defRPr/>
              </a:pPr>
              <a:t>‹#›</a:t>
            </a:fld>
            <a:endParaRPr lang="en-US" altLang="en-US" dirty="0"/>
          </a:p>
        </p:txBody>
      </p:sp>
    </p:spTree>
    <p:extLst>
      <p:ext uri="{BB962C8B-B14F-4D97-AF65-F5344CB8AC3E}">
        <p14:creationId xmlns:p14="http://schemas.microsoft.com/office/powerpoint/2010/main" val="201326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DADE7D48-D330-27D3-0B6B-1188D4E9960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
            <a:extLst>
              <a:ext uri="{FF2B5EF4-FFF2-40B4-BE49-F238E27FC236}">
                <a16:creationId xmlns:a16="http://schemas.microsoft.com/office/drawing/2014/main" id="{382E5E6B-F3C5-CD40-D85E-81BEC66A3CD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a:extLst>
              <a:ext uri="{FF2B5EF4-FFF2-40B4-BE49-F238E27FC236}">
                <a16:creationId xmlns:a16="http://schemas.microsoft.com/office/drawing/2014/main" id="{10109D3A-799E-E99D-749F-FAA8B5B53B29}"/>
              </a:ext>
            </a:extLst>
          </p:cNvPr>
          <p:cNvSpPr>
            <a:spLocks noGrp="1" noChangeArrowheads="1"/>
          </p:cNvSpPr>
          <p:nvPr>
            <p:ph type="sldNum" sz="quarter" idx="12"/>
          </p:nvPr>
        </p:nvSpPr>
        <p:spPr>
          <a:ln/>
        </p:spPr>
        <p:txBody>
          <a:bodyPr/>
          <a:lstStyle>
            <a:lvl1pPr>
              <a:defRPr/>
            </a:lvl1pPr>
          </a:lstStyle>
          <a:p>
            <a:pPr>
              <a:defRPr/>
            </a:pPr>
            <a:fld id="{B3580723-2BFC-4432-A311-C8A18F07623B}" type="slidenum">
              <a:rPr lang="en-US" altLang="en-US"/>
              <a:pPr>
                <a:defRPr/>
              </a:pPr>
              <a:t>‹#›</a:t>
            </a:fld>
            <a:endParaRPr lang="en-US" altLang="en-US" dirty="0"/>
          </a:p>
        </p:txBody>
      </p:sp>
    </p:spTree>
    <p:extLst>
      <p:ext uri="{BB962C8B-B14F-4D97-AF65-F5344CB8AC3E}">
        <p14:creationId xmlns:p14="http://schemas.microsoft.com/office/powerpoint/2010/main" val="384155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9">
            <a:extLst>
              <a:ext uri="{FF2B5EF4-FFF2-40B4-BE49-F238E27FC236}">
                <a16:creationId xmlns:a16="http://schemas.microsoft.com/office/drawing/2014/main" id="{C5963213-1E50-8BF8-5E5E-98B6FA02DB0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
            <a:extLst>
              <a:ext uri="{FF2B5EF4-FFF2-40B4-BE49-F238E27FC236}">
                <a16:creationId xmlns:a16="http://schemas.microsoft.com/office/drawing/2014/main" id="{52E0FC67-5EF1-E4EB-A458-CE7BBDA41B5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1">
            <a:extLst>
              <a:ext uri="{FF2B5EF4-FFF2-40B4-BE49-F238E27FC236}">
                <a16:creationId xmlns:a16="http://schemas.microsoft.com/office/drawing/2014/main" id="{FEEC510F-4EA4-5C78-3481-8A8ABCDC9C5A}"/>
              </a:ext>
            </a:extLst>
          </p:cNvPr>
          <p:cNvSpPr>
            <a:spLocks noGrp="1" noChangeArrowheads="1"/>
          </p:cNvSpPr>
          <p:nvPr>
            <p:ph type="sldNum" sz="quarter" idx="12"/>
          </p:nvPr>
        </p:nvSpPr>
        <p:spPr>
          <a:ln/>
        </p:spPr>
        <p:txBody>
          <a:bodyPr/>
          <a:lstStyle>
            <a:lvl1pPr>
              <a:defRPr/>
            </a:lvl1pPr>
          </a:lstStyle>
          <a:p>
            <a:pPr>
              <a:defRPr/>
            </a:pPr>
            <a:fld id="{3E0C5266-E362-40CB-9976-B6DBACE3EFF2}" type="slidenum">
              <a:rPr lang="en-US" altLang="en-US"/>
              <a:pPr>
                <a:defRPr/>
              </a:pPr>
              <a:t>‹#›</a:t>
            </a:fld>
            <a:endParaRPr lang="en-US" altLang="en-US" dirty="0"/>
          </a:p>
        </p:txBody>
      </p:sp>
    </p:spTree>
    <p:extLst>
      <p:ext uri="{BB962C8B-B14F-4D97-AF65-F5344CB8AC3E}">
        <p14:creationId xmlns:p14="http://schemas.microsoft.com/office/powerpoint/2010/main" val="3263079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1828800"/>
            <a:ext cx="381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28800"/>
            <a:ext cx="38100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a:extLst>
              <a:ext uri="{FF2B5EF4-FFF2-40B4-BE49-F238E27FC236}">
                <a16:creationId xmlns:a16="http://schemas.microsoft.com/office/drawing/2014/main" id="{5A58FCFA-B856-1FD8-5AEA-1B988876CE6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
            <a:extLst>
              <a:ext uri="{FF2B5EF4-FFF2-40B4-BE49-F238E27FC236}">
                <a16:creationId xmlns:a16="http://schemas.microsoft.com/office/drawing/2014/main" id="{C44D18DA-F92F-0C23-93E6-292663B62E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a:extLst>
              <a:ext uri="{FF2B5EF4-FFF2-40B4-BE49-F238E27FC236}">
                <a16:creationId xmlns:a16="http://schemas.microsoft.com/office/drawing/2014/main" id="{E2E218A6-0EC3-F4C3-B776-EB2B8D222D93}"/>
              </a:ext>
            </a:extLst>
          </p:cNvPr>
          <p:cNvSpPr>
            <a:spLocks noGrp="1" noChangeArrowheads="1"/>
          </p:cNvSpPr>
          <p:nvPr>
            <p:ph type="sldNum" sz="quarter" idx="12"/>
          </p:nvPr>
        </p:nvSpPr>
        <p:spPr>
          <a:ln/>
        </p:spPr>
        <p:txBody>
          <a:bodyPr/>
          <a:lstStyle>
            <a:lvl1pPr>
              <a:defRPr/>
            </a:lvl1pPr>
          </a:lstStyle>
          <a:p>
            <a:pPr>
              <a:defRPr/>
            </a:pPr>
            <a:fld id="{7391EF22-C216-4692-9E76-C943F9917733}" type="slidenum">
              <a:rPr lang="en-US" altLang="en-US"/>
              <a:pPr>
                <a:defRPr/>
              </a:pPr>
              <a:t>‹#›</a:t>
            </a:fld>
            <a:endParaRPr lang="en-US" altLang="en-US" dirty="0"/>
          </a:p>
        </p:txBody>
      </p:sp>
    </p:spTree>
    <p:extLst>
      <p:ext uri="{BB962C8B-B14F-4D97-AF65-F5344CB8AC3E}">
        <p14:creationId xmlns:p14="http://schemas.microsoft.com/office/powerpoint/2010/main" val="1959180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a:extLst>
              <a:ext uri="{FF2B5EF4-FFF2-40B4-BE49-F238E27FC236}">
                <a16:creationId xmlns:a16="http://schemas.microsoft.com/office/drawing/2014/main" id="{AF35B701-8266-A617-2993-FC6B724B6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0">
            <a:extLst>
              <a:ext uri="{FF2B5EF4-FFF2-40B4-BE49-F238E27FC236}">
                <a16:creationId xmlns:a16="http://schemas.microsoft.com/office/drawing/2014/main" id="{84A09FF8-4326-F36C-5582-F2EBC93E941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1">
            <a:extLst>
              <a:ext uri="{FF2B5EF4-FFF2-40B4-BE49-F238E27FC236}">
                <a16:creationId xmlns:a16="http://schemas.microsoft.com/office/drawing/2014/main" id="{BAA28E70-BC1F-F4CC-53A4-3B8C6A83B7DF}"/>
              </a:ext>
            </a:extLst>
          </p:cNvPr>
          <p:cNvSpPr>
            <a:spLocks noGrp="1" noChangeArrowheads="1"/>
          </p:cNvSpPr>
          <p:nvPr>
            <p:ph type="sldNum" sz="quarter" idx="12"/>
          </p:nvPr>
        </p:nvSpPr>
        <p:spPr>
          <a:ln/>
        </p:spPr>
        <p:txBody>
          <a:bodyPr/>
          <a:lstStyle>
            <a:lvl1pPr>
              <a:defRPr/>
            </a:lvl1pPr>
          </a:lstStyle>
          <a:p>
            <a:pPr>
              <a:defRPr/>
            </a:pPr>
            <a:fld id="{685CC188-BCC5-425B-93F3-726B7A7302AF}" type="slidenum">
              <a:rPr lang="en-US" altLang="en-US"/>
              <a:pPr>
                <a:defRPr/>
              </a:pPr>
              <a:t>‹#›</a:t>
            </a:fld>
            <a:endParaRPr lang="en-US" altLang="en-US" dirty="0"/>
          </a:p>
        </p:txBody>
      </p:sp>
    </p:spTree>
    <p:extLst>
      <p:ext uri="{BB962C8B-B14F-4D97-AF65-F5344CB8AC3E}">
        <p14:creationId xmlns:p14="http://schemas.microsoft.com/office/powerpoint/2010/main" val="259974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08301726-FCB9-AB42-A33A-C323CD9384D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0">
            <a:extLst>
              <a:ext uri="{FF2B5EF4-FFF2-40B4-BE49-F238E27FC236}">
                <a16:creationId xmlns:a16="http://schemas.microsoft.com/office/drawing/2014/main" id="{6A42EEA4-B67A-31FA-CF03-C4FE84F4BDD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1">
            <a:extLst>
              <a:ext uri="{FF2B5EF4-FFF2-40B4-BE49-F238E27FC236}">
                <a16:creationId xmlns:a16="http://schemas.microsoft.com/office/drawing/2014/main" id="{CD39B60C-B2DA-126C-D48B-4A576ABEFCC7}"/>
              </a:ext>
            </a:extLst>
          </p:cNvPr>
          <p:cNvSpPr>
            <a:spLocks noGrp="1" noChangeArrowheads="1"/>
          </p:cNvSpPr>
          <p:nvPr>
            <p:ph type="sldNum" sz="quarter" idx="12"/>
          </p:nvPr>
        </p:nvSpPr>
        <p:spPr>
          <a:ln/>
        </p:spPr>
        <p:txBody>
          <a:bodyPr/>
          <a:lstStyle>
            <a:lvl1pPr>
              <a:defRPr/>
            </a:lvl1pPr>
          </a:lstStyle>
          <a:p>
            <a:pPr>
              <a:defRPr/>
            </a:pPr>
            <a:fld id="{AFFDFF1F-FBA2-4EF0-8384-0CD6266F7900}" type="slidenum">
              <a:rPr lang="en-US" altLang="en-US"/>
              <a:pPr>
                <a:defRPr/>
              </a:pPr>
              <a:t>‹#›</a:t>
            </a:fld>
            <a:endParaRPr lang="en-US" altLang="en-US" dirty="0"/>
          </a:p>
        </p:txBody>
      </p:sp>
    </p:spTree>
    <p:extLst>
      <p:ext uri="{BB962C8B-B14F-4D97-AF65-F5344CB8AC3E}">
        <p14:creationId xmlns:p14="http://schemas.microsoft.com/office/powerpoint/2010/main" val="330708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82A66AC0-F805-465B-A2C3-03E455CEEF3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0">
            <a:extLst>
              <a:ext uri="{FF2B5EF4-FFF2-40B4-BE49-F238E27FC236}">
                <a16:creationId xmlns:a16="http://schemas.microsoft.com/office/drawing/2014/main" id="{E1B58033-3631-66FB-AD28-11C2DA5835B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1">
            <a:extLst>
              <a:ext uri="{FF2B5EF4-FFF2-40B4-BE49-F238E27FC236}">
                <a16:creationId xmlns:a16="http://schemas.microsoft.com/office/drawing/2014/main" id="{579C2099-F563-D7D0-0C6A-FE35B5C74809}"/>
              </a:ext>
            </a:extLst>
          </p:cNvPr>
          <p:cNvSpPr>
            <a:spLocks noGrp="1" noChangeArrowheads="1"/>
          </p:cNvSpPr>
          <p:nvPr>
            <p:ph type="sldNum" sz="quarter" idx="12"/>
          </p:nvPr>
        </p:nvSpPr>
        <p:spPr>
          <a:ln/>
        </p:spPr>
        <p:txBody>
          <a:bodyPr/>
          <a:lstStyle>
            <a:lvl1pPr>
              <a:defRPr/>
            </a:lvl1pPr>
          </a:lstStyle>
          <a:p>
            <a:pPr>
              <a:defRPr/>
            </a:pPr>
            <a:fld id="{58597848-EF19-41E9-AE2D-E8E4FF0BBD98}" type="slidenum">
              <a:rPr lang="en-US" altLang="en-US"/>
              <a:pPr>
                <a:defRPr/>
              </a:pPr>
              <a:t>‹#›</a:t>
            </a:fld>
            <a:endParaRPr lang="en-US" altLang="en-US" dirty="0"/>
          </a:p>
        </p:txBody>
      </p:sp>
    </p:spTree>
    <p:extLst>
      <p:ext uri="{BB962C8B-B14F-4D97-AF65-F5344CB8AC3E}">
        <p14:creationId xmlns:p14="http://schemas.microsoft.com/office/powerpoint/2010/main" val="126017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9">
            <a:extLst>
              <a:ext uri="{FF2B5EF4-FFF2-40B4-BE49-F238E27FC236}">
                <a16:creationId xmlns:a16="http://schemas.microsoft.com/office/drawing/2014/main" id="{264A4EBE-030C-1F49-ABC9-EE2930F8E8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
            <a:extLst>
              <a:ext uri="{FF2B5EF4-FFF2-40B4-BE49-F238E27FC236}">
                <a16:creationId xmlns:a16="http://schemas.microsoft.com/office/drawing/2014/main" id="{95B03E72-99A7-F612-721F-475D6E2ECC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a:extLst>
              <a:ext uri="{FF2B5EF4-FFF2-40B4-BE49-F238E27FC236}">
                <a16:creationId xmlns:a16="http://schemas.microsoft.com/office/drawing/2014/main" id="{CF6DC4EC-EECA-DB4B-2519-9DF4046AA4ED}"/>
              </a:ext>
            </a:extLst>
          </p:cNvPr>
          <p:cNvSpPr>
            <a:spLocks noGrp="1" noChangeArrowheads="1"/>
          </p:cNvSpPr>
          <p:nvPr>
            <p:ph type="sldNum" sz="quarter" idx="12"/>
          </p:nvPr>
        </p:nvSpPr>
        <p:spPr>
          <a:ln/>
        </p:spPr>
        <p:txBody>
          <a:bodyPr/>
          <a:lstStyle>
            <a:lvl1pPr>
              <a:defRPr/>
            </a:lvl1pPr>
          </a:lstStyle>
          <a:p>
            <a:pPr>
              <a:defRPr/>
            </a:pPr>
            <a:fld id="{D1AF4958-FD7A-419A-9804-F269BFE839B7}" type="slidenum">
              <a:rPr lang="en-US" altLang="en-US"/>
              <a:pPr>
                <a:defRPr/>
              </a:pPr>
              <a:t>‹#›</a:t>
            </a:fld>
            <a:endParaRPr lang="en-US" altLang="en-US" dirty="0"/>
          </a:p>
        </p:txBody>
      </p:sp>
    </p:spTree>
    <p:extLst>
      <p:ext uri="{BB962C8B-B14F-4D97-AF65-F5344CB8AC3E}">
        <p14:creationId xmlns:p14="http://schemas.microsoft.com/office/powerpoint/2010/main" val="27219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9">
            <a:extLst>
              <a:ext uri="{FF2B5EF4-FFF2-40B4-BE49-F238E27FC236}">
                <a16:creationId xmlns:a16="http://schemas.microsoft.com/office/drawing/2014/main" id="{3FB30ACB-F8BC-B816-E2BD-6FC943022BB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
            <a:extLst>
              <a:ext uri="{FF2B5EF4-FFF2-40B4-BE49-F238E27FC236}">
                <a16:creationId xmlns:a16="http://schemas.microsoft.com/office/drawing/2014/main" id="{1D2683C6-3332-D54E-6EA9-1CFF8484B410}"/>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1">
            <a:extLst>
              <a:ext uri="{FF2B5EF4-FFF2-40B4-BE49-F238E27FC236}">
                <a16:creationId xmlns:a16="http://schemas.microsoft.com/office/drawing/2014/main" id="{B11A697A-2DE9-4652-5290-DAA27769DEE1}"/>
              </a:ext>
            </a:extLst>
          </p:cNvPr>
          <p:cNvSpPr>
            <a:spLocks noGrp="1" noChangeArrowheads="1"/>
          </p:cNvSpPr>
          <p:nvPr>
            <p:ph type="sldNum" sz="quarter" idx="12"/>
          </p:nvPr>
        </p:nvSpPr>
        <p:spPr>
          <a:ln/>
        </p:spPr>
        <p:txBody>
          <a:bodyPr/>
          <a:lstStyle>
            <a:lvl1pPr>
              <a:defRPr/>
            </a:lvl1pPr>
          </a:lstStyle>
          <a:p>
            <a:pPr>
              <a:defRPr/>
            </a:pPr>
            <a:fld id="{A910468D-D824-487B-AE36-D19FFC665ED0}" type="slidenum">
              <a:rPr lang="en-US" altLang="en-US"/>
              <a:pPr>
                <a:defRPr/>
              </a:pPr>
              <a:t>‹#›</a:t>
            </a:fld>
            <a:endParaRPr lang="en-US" altLang="en-US" dirty="0"/>
          </a:p>
        </p:txBody>
      </p:sp>
    </p:spTree>
    <p:extLst>
      <p:ext uri="{BB962C8B-B14F-4D97-AF65-F5344CB8AC3E}">
        <p14:creationId xmlns:p14="http://schemas.microsoft.com/office/powerpoint/2010/main" val="131816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5DC3C0B2-3B59-469E-EDBF-C22D4D95E9F9}"/>
              </a:ext>
            </a:extLst>
          </p:cNvPr>
          <p:cNvGrpSpPr>
            <a:grpSpLocks/>
          </p:cNvGrpSpPr>
          <p:nvPr/>
        </p:nvGrpSpPr>
        <p:grpSpPr bwMode="auto">
          <a:xfrm>
            <a:off x="685800" y="117475"/>
            <a:ext cx="8456613" cy="6738938"/>
            <a:chOff x="432" y="74"/>
            <a:chExt cx="5327" cy="4245"/>
          </a:xfrm>
        </p:grpSpPr>
        <p:sp>
          <p:nvSpPr>
            <p:cNvPr id="1033" name="Rectangle 2">
              <a:extLst>
                <a:ext uri="{FF2B5EF4-FFF2-40B4-BE49-F238E27FC236}">
                  <a16:creationId xmlns:a16="http://schemas.microsoft.com/office/drawing/2014/main" id="{5C9E415E-771E-844C-512F-A6DF4D3C3DC1}"/>
                </a:ext>
              </a:extLst>
            </p:cNvPr>
            <p:cNvSpPr>
              <a:spLocks noChangeArrowheads="1"/>
            </p:cNvSpPr>
            <p:nvPr/>
          </p:nvSpPr>
          <p:spPr bwMode="ltGray">
            <a:xfrm>
              <a:off x="432" y="4176"/>
              <a:ext cx="2208" cy="143"/>
            </a:xfrm>
            <a:prstGeom prst="rect">
              <a:avLst/>
            </a:prstGeom>
            <a:solidFill>
              <a:schemeClr val="hlink"/>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grpSp>
          <p:nvGrpSpPr>
            <p:cNvPr id="5" name="Group 11">
              <a:extLst>
                <a:ext uri="{FF2B5EF4-FFF2-40B4-BE49-F238E27FC236}">
                  <a16:creationId xmlns:a16="http://schemas.microsoft.com/office/drawing/2014/main" id="{E2594AB5-7EBC-C904-8FDC-F6CC48C8B035}"/>
                </a:ext>
              </a:extLst>
            </p:cNvPr>
            <p:cNvGrpSpPr>
              <a:grpSpLocks/>
            </p:cNvGrpSpPr>
            <p:nvPr/>
          </p:nvGrpSpPr>
          <p:grpSpPr bwMode="auto">
            <a:xfrm>
              <a:off x="2859" y="4250"/>
              <a:ext cx="2729" cy="41"/>
              <a:chOff x="2859" y="4250"/>
              <a:chExt cx="2729" cy="41"/>
            </a:xfrm>
          </p:grpSpPr>
          <p:sp>
            <p:nvSpPr>
              <p:cNvPr id="1039" name="Oval 3">
                <a:extLst>
                  <a:ext uri="{FF2B5EF4-FFF2-40B4-BE49-F238E27FC236}">
                    <a16:creationId xmlns:a16="http://schemas.microsoft.com/office/drawing/2014/main" id="{15E32C13-068C-58C1-31DF-DF0982DD45E1}"/>
                  </a:ext>
                </a:extLst>
              </p:cNvPr>
              <p:cNvSpPr>
                <a:spLocks noChangeArrowheads="1"/>
              </p:cNvSpPr>
              <p:nvPr/>
            </p:nvSpPr>
            <p:spPr bwMode="auto">
              <a:xfrm>
                <a:off x="2859" y="4250"/>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40" name="Oval 4">
                <a:extLst>
                  <a:ext uri="{FF2B5EF4-FFF2-40B4-BE49-F238E27FC236}">
                    <a16:creationId xmlns:a16="http://schemas.microsoft.com/office/drawing/2014/main" id="{2050B874-8D63-1F58-ADEC-DE81EB962E84}"/>
                  </a:ext>
                </a:extLst>
              </p:cNvPr>
              <p:cNvSpPr>
                <a:spLocks noChangeArrowheads="1"/>
              </p:cNvSpPr>
              <p:nvPr/>
            </p:nvSpPr>
            <p:spPr bwMode="auto">
              <a:xfrm>
                <a:off x="3243" y="4250"/>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41" name="Oval 5">
                <a:extLst>
                  <a:ext uri="{FF2B5EF4-FFF2-40B4-BE49-F238E27FC236}">
                    <a16:creationId xmlns:a16="http://schemas.microsoft.com/office/drawing/2014/main" id="{5A2B909E-3412-21C4-5AA0-48A6F5639416}"/>
                  </a:ext>
                </a:extLst>
              </p:cNvPr>
              <p:cNvSpPr>
                <a:spLocks noChangeArrowheads="1"/>
              </p:cNvSpPr>
              <p:nvPr/>
            </p:nvSpPr>
            <p:spPr bwMode="auto">
              <a:xfrm>
                <a:off x="3627" y="4250"/>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42" name="Oval 6">
                <a:extLst>
                  <a:ext uri="{FF2B5EF4-FFF2-40B4-BE49-F238E27FC236}">
                    <a16:creationId xmlns:a16="http://schemas.microsoft.com/office/drawing/2014/main" id="{F45342C7-7D71-CA2C-9A15-EE62D0240CDE}"/>
                  </a:ext>
                </a:extLst>
              </p:cNvPr>
              <p:cNvSpPr>
                <a:spLocks noChangeArrowheads="1"/>
              </p:cNvSpPr>
              <p:nvPr/>
            </p:nvSpPr>
            <p:spPr bwMode="auto">
              <a:xfrm>
                <a:off x="4011" y="4250"/>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2" name="Oval 7">
                <a:extLst>
                  <a:ext uri="{FF2B5EF4-FFF2-40B4-BE49-F238E27FC236}">
                    <a16:creationId xmlns:a16="http://schemas.microsoft.com/office/drawing/2014/main" id="{A3722BCE-A939-182C-B2B1-5D9CCF05E275}"/>
                  </a:ext>
                </a:extLst>
              </p:cNvPr>
              <p:cNvSpPr>
                <a:spLocks noChangeArrowheads="1"/>
              </p:cNvSpPr>
              <p:nvPr/>
            </p:nvSpPr>
            <p:spPr bwMode="auto">
              <a:xfrm>
                <a:off x="4395" y="4250"/>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3" name="Oval 8">
                <a:extLst>
                  <a:ext uri="{FF2B5EF4-FFF2-40B4-BE49-F238E27FC236}">
                    <a16:creationId xmlns:a16="http://schemas.microsoft.com/office/drawing/2014/main" id="{19D89757-F6FB-7B7D-042A-97D5F9F5182C}"/>
                  </a:ext>
                </a:extLst>
              </p:cNvPr>
              <p:cNvSpPr>
                <a:spLocks noChangeArrowheads="1"/>
              </p:cNvSpPr>
              <p:nvPr/>
            </p:nvSpPr>
            <p:spPr bwMode="auto">
              <a:xfrm>
                <a:off x="4779" y="4250"/>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4" name="Oval 9">
                <a:extLst>
                  <a:ext uri="{FF2B5EF4-FFF2-40B4-BE49-F238E27FC236}">
                    <a16:creationId xmlns:a16="http://schemas.microsoft.com/office/drawing/2014/main" id="{FF3CDBE8-A613-89AB-0EBF-CE9567B722D5}"/>
                  </a:ext>
                </a:extLst>
              </p:cNvPr>
              <p:cNvSpPr>
                <a:spLocks noChangeArrowheads="1"/>
              </p:cNvSpPr>
              <p:nvPr/>
            </p:nvSpPr>
            <p:spPr bwMode="auto">
              <a:xfrm>
                <a:off x="5163" y="4250"/>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46" name="Oval 10">
                <a:extLst>
                  <a:ext uri="{FF2B5EF4-FFF2-40B4-BE49-F238E27FC236}">
                    <a16:creationId xmlns:a16="http://schemas.microsoft.com/office/drawing/2014/main" id="{90DBF625-5504-801E-4933-EF3D4D65D5EB}"/>
                  </a:ext>
                </a:extLst>
              </p:cNvPr>
              <p:cNvSpPr>
                <a:spLocks noChangeArrowheads="1"/>
              </p:cNvSpPr>
              <p:nvPr/>
            </p:nvSpPr>
            <p:spPr bwMode="auto">
              <a:xfrm>
                <a:off x="5547" y="4250"/>
                <a:ext cx="41"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grpSp>
        <p:sp>
          <p:nvSpPr>
            <p:cNvPr id="1035" name="Rectangle 12">
              <a:extLst>
                <a:ext uri="{FF2B5EF4-FFF2-40B4-BE49-F238E27FC236}">
                  <a16:creationId xmlns:a16="http://schemas.microsoft.com/office/drawing/2014/main" id="{6DBC426B-A9E9-A846-FF36-6A4165124BD8}"/>
                </a:ext>
              </a:extLst>
            </p:cNvPr>
            <p:cNvSpPr>
              <a:spLocks noChangeArrowheads="1"/>
            </p:cNvSpPr>
            <p:nvPr/>
          </p:nvSpPr>
          <p:spPr bwMode="ltGray">
            <a:xfrm>
              <a:off x="480" y="480"/>
              <a:ext cx="5279" cy="480"/>
            </a:xfrm>
            <a:prstGeom prst="rect">
              <a:avLst/>
            </a:prstGeom>
            <a:solidFill>
              <a:schemeClr val="hlink"/>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36" name="Oval 13">
              <a:extLst>
                <a:ext uri="{FF2B5EF4-FFF2-40B4-BE49-F238E27FC236}">
                  <a16:creationId xmlns:a16="http://schemas.microsoft.com/office/drawing/2014/main" id="{3403BEF8-F0FD-D7BE-F19F-702551117DB5}"/>
                </a:ext>
              </a:extLst>
            </p:cNvPr>
            <p:cNvSpPr>
              <a:spLocks noChangeArrowheads="1"/>
            </p:cNvSpPr>
            <p:nvPr/>
          </p:nvSpPr>
          <p:spPr bwMode="auto">
            <a:xfrm>
              <a:off x="507" y="74"/>
              <a:ext cx="42" cy="42"/>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37" name="Oval 14">
              <a:extLst>
                <a:ext uri="{FF2B5EF4-FFF2-40B4-BE49-F238E27FC236}">
                  <a16:creationId xmlns:a16="http://schemas.microsoft.com/office/drawing/2014/main" id="{0C175471-0AE1-425C-61E6-2EE2D82A1037}"/>
                </a:ext>
              </a:extLst>
            </p:cNvPr>
            <p:cNvSpPr>
              <a:spLocks noChangeArrowheads="1"/>
            </p:cNvSpPr>
            <p:nvPr/>
          </p:nvSpPr>
          <p:spPr bwMode="auto">
            <a:xfrm>
              <a:off x="507" y="219"/>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sp>
          <p:nvSpPr>
            <p:cNvPr id="1038" name="Oval 15">
              <a:extLst>
                <a:ext uri="{FF2B5EF4-FFF2-40B4-BE49-F238E27FC236}">
                  <a16:creationId xmlns:a16="http://schemas.microsoft.com/office/drawing/2014/main" id="{12B2BBE9-C789-F425-9BE8-045B141B7EC5}"/>
                </a:ext>
              </a:extLst>
            </p:cNvPr>
            <p:cNvSpPr>
              <a:spLocks noChangeArrowheads="1"/>
            </p:cNvSpPr>
            <p:nvPr/>
          </p:nvSpPr>
          <p:spPr bwMode="auto">
            <a:xfrm>
              <a:off x="507" y="362"/>
              <a:ext cx="42" cy="41"/>
            </a:xfrm>
            <a:prstGeom prst="ellipse">
              <a:avLst/>
            </a:prstGeom>
            <a:solidFill>
              <a:schemeClr val="tx2"/>
            </a:solidFill>
            <a:ln>
              <a:noFill/>
            </a:ln>
            <a:effectLst/>
          </p:spPr>
          <p:txBody>
            <a:bodyPr wrap="none" anchor="ctr"/>
            <a:lstStyle>
              <a:lvl1pPr>
                <a:spcBef>
                  <a:spcPct val="20000"/>
                </a:spcBef>
                <a:buChar char="•"/>
                <a:defRPr sz="2400">
                  <a:solidFill>
                    <a:schemeClr val="bg2"/>
                  </a:solidFill>
                  <a:latin typeface="Arial" panose="020B0604020202020204" pitchFamily="34" charset="0"/>
                </a:defRPr>
              </a:lvl1pPr>
              <a:lvl2pPr marL="742950" indent="-285750">
                <a:spcBef>
                  <a:spcPct val="20000"/>
                </a:spcBef>
                <a:buChar char="•"/>
                <a:defRPr sz="2400">
                  <a:solidFill>
                    <a:schemeClr val="bg2"/>
                  </a:solidFill>
                  <a:latin typeface="Arial" panose="020B0604020202020204" pitchFamily="34" charset="0"/>
                </a:defRPr>
              </a:lvl2pPr>
              <a:lvl3pPr marL="1143000" indent="-228600">
                <a:spcBef>
                  <a:spcPct val="20000"/>
                </a:spcBef>
                <a:buChar char="•"/>
                <a:defRPr sz="2400">
                  <a:solidFill>
                    <a:schemeClr val="bg2"/>
                  </a:solidFill>
                  <a:latin typeface="Arial" panose="020B0604020202020204" pitchFamily="34" charset="0"/>
                </a:defRPr>
              </a:lvl3pPr>
              <a:lvl4pPr marL="1600200" indent="-228600">
                <a:spcBef>
                  <a:spcPct val="20000"/>
                </a:spcBef>
                <a:buChar char="•"/>
                <a:defRPr sz="2400">
                  <a:solidFill>
                    <a:schemeClr val="bg2"/>
                  </a:solidFill>
                  <a:latin typeface="Arial" panose="020B0604020202020204" pitchFamily="34" charset="0"/>
                </a:defRPr>
              </a:lvl4pPr>
              <a:lvl5pPr marL="2057400" indent="-228600">
                <a:spcBef>
                  <a:spcPct val="20000"/>
                </a:spcBef>
                <a:buChar char="•"/>
                <a:defRPr sz="2400">
                  <a:solidFill>
                    <a:schemeClr val="bg2"/>
                  </a:solidFill>
                  <a:latin typeface="Arial" panose="020B0604020202020204" pitchFamily="34" charset="0"/>
                </a:defRPr>
              </a:lvl5pPr>
              <a:lvl6pPr marL="2514600" indent="-228600" eaLnBrk="0" fontAlgn="base" hangingPunct="0">
                <a:spcBef>
                  <a:spcPct val="20000"/>
                </a:spcBef>
                <a:spcAft>
                  <a:spcPct val="0"/>
                </a:spcAft>
                <a:buChar char="•"/>
                <a:defRPr sz="2400">
                  <a:solidFill>
                    <a:schemeClr val="bg2"/>
                  </a:solidFill>
                  <a:latin typeface="Arial" panose="020B0604020202020204" pitchFamily="34" charset="0"/>
                </a:defRPr>
              </a:lvl6pPr>
              <a:lvl7pPr marL="2971800" indent="-228600" eaLnBrk="0" fontAlgn="base" hangingPunct="0">
                <a:spcBef>
                  <a:spcPct val="20000"/>
                </a:spcBef>
                <a:spcAft>
                  <a:spcPct val="0"/>
                </a:spcAft>
                <a:buChar char="•"/>
                <a:defRPr sz="2400">
                  <a:solidFill>
                    <a:schemeClr val="bg2"/>
                  </a:solidFill>
                  <a:latin typeface="Arial" panose="020B0604020202020204" pitchFamily="34" charset="0"/>
                </a:defRPr>
              </a:lvl7pPr>
              <a:lvl8pPr marL="3429000" indent="-228600" eaLnBrk="0" fontAlgn="base" hangingPunct="0">
                <a:spcBef>
                  <a:spcPct val="20000"/>
                </a:spcBef>
                <a:spcAft>
                  <a:spcPct val="0"/>
                </a:spcAft>
                <a:buChar char="•"/>
                <a:defRPr sz="2400">
                  <a:solidFill>
                    <a:schemeClr val="bg2"/>
                  </a:solidFill>
                  <a:latin typeface="Arial" panose="020B0604020202020204" pitchFamily="34" charset="0"/>
                </a:defRPr>
              </a:lvl8pPr>
              <a:lvl9pPr marL="3886200" indent="-228600" eaLnBrk="0" fontAlgn="base" hangingPunct="0">
                <a:spcBef>
                  <a:spcPct val="20000"/>
                </a:spcBef>
                <a:spcAft>
                  <a:spcPct val="0"/>
                </a:spcAft>
                <a:buChar char="•"/>
                <a:defRPr sz="2400">
                  <a:solidFill>
                    <a:schemeClr val="bg2"/>
                  </a:solidFill>
                  <a:latin typeface="Arial" panose="020B0604020202020204" pitchFamily="34" charset="0"/>
                </a:defRPr>
              </a:lvl9pPr>
            </a:lstStyle>
            <a:p>
              <a:pPr eaLnBrk="1" hangingPunct="1">
                <a:defRPr/>
              </a:pPr>
              <a:endParaRPr lang="en-US" altLang="en-US" dirty="0"/>
            </a:p>
          </p:txBody>
        </p:sp>
      </p:grpSp>
      <p:sp>
        <p:nvSpPr>
          <p:cNvPr id="1027" name="Rectangle 17">
            <a:extLst>
              <a:ext uri="{FF2B5EF4-FFF2-40B4-BE49-F238E27FC236}">
                <a16:creationId xmlns:a16="http://schemas.microsoft.com/office/drawing/2014/main" id="{8FB20B79-D7BC-8F9F-3CE1-D6EF94DC527F}"/>
              </a:ext>
            </a:extLst>
          </p:cNvPr>
          <p:cNvSpPr>
            <a:spLocks noGrp="1" noChangeArrowheads="1"/>
          </p:cNvSpPr>
          <p:nvPr>
            <p:ph type="title"/>
          </p:nvPr>
        </p:nvSpPr>
        <p:spPr bwMode="auto">
          <a:xfrm>
            <a:off x="762000" y="762000"/>
            <a:ext cx="7620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18">
            <a:extLst>
              <a:ext uri="{FF2B5EF4-FFF2-40B4-BE49-F238E27FC236}">
                <a16:creationId xmlns:a16="http://schemas.microsoft.com/office/drawing/2014/main" id="{BEC5FA39-18AF-2516-CD0C-4479377DAE91}"/>
              </a:ext>
            </a:extLst>
          </p:cNvPr>
          <p:cNvSpPr>
            <a:spLocks noGrp="1" noChangeArrowheads="1"/>
          </p:cNvSpPr>
          <p:nvPr>
            <p:ph type="body" idx="1"/>
          </p:nvPr>
        </p:nvSpPr>
        <p:spPr bwMode="auto">
          <a:xfrm>
            <a:off x="762000" y="1828800"/>
            <a:ext cx="777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3" name="Rectangle 19">
            <a:extLst>
              <a:ext uri="{FF2B5EF4-FFF2-40B4-BE49-F238E27FC236}">
                <a16:creationId xmlns:a16="http://schemas.microsoft.com/office/drawing/2014/main" id="{518DDD07-744F-1D9E-0506-9DC7F5701038}"/>
              </a:ext>
            </a:extLst>
          </p:cNvPr>
          <p:cNvSpPr>
            <a:spLocks noGrp="1" noChangeArrowheads="1"/>
          </p:cNvSpPr>
          <p:nvPr>
            <p:ph type="dt" sz="half" idx="2"/>
          </p:nvPr>
        </p:nvSpPr>
        <p:spPr bwMode="auto">
          <a:xfrm>
            <a:off x="685800" y="61722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spcBef>
                <a:spcPct val="0"/>
              </a:spcBef>
              <a:buFontTx/>
              <a:buNone/>
              <a:defRPr sz="1400" dirty="0">
                <a:solidFill>
                  <a:schemeClr val="tx1"/>
                </a:solidFill>
                <a:latin typeface="+mj-lt"/>
              </a:defRPr>
            </a:lvl1pPr>
          </a:lstStyle>
          <a:p>
            <a:pPr>
              <a:defRPr/>
            </a:pPr>
            <a:endParaRPr lang="en-US" altLang="en-US"/>
          </a:p>
        </p:txBody>
      </p:sp>
      <p:sp>
        <p:nvSpPr>
          <p:cNvPr id="1044" name="Rectangle 20">
            <a:extLst>
              <a:ext uri="{FF2B5EF4-FFF2-40B4-BE49-F238E27FC236}">
                <a16:creationId xmlns:a16="http://schemas.microsoft.com/office/drawing/2014/main" id="{D3E9E068-9DFD-1487-0053-B5DEB43E3204}"/>
              </a:ext>
            </a:extLst>
          </p:cNvPr>
          <p:cNvSpPr>
            <a:spLocks noGrp="1" noChangeArrowheads="1"/>
          </p:cNvSpPr>
          <p:nvPr>
            <p:ph type="ftr" sz="quarter" idx="3"/>
          </p:nvPr>
        </p:nvSpPr>
        <p:spPr bwMode="auto">
          <a:xfrm>
            <a:off x="3124200" y="61722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eaLnBrk="0" hangingPunct="0">
              <a:spcBef>
                <a:spcPct val="0"/>
              </a:spcBef>
              <a:buFontTx/>
              <a:buNone/>
              <a:defRPr sz="1400" dirty="0">
                <a:solidFill>
                  <a:schemeClr val="tx1"/>
                </a:solidFill>
                <a:latin typeface="+mj-lt"/>
              </a:defRPr>
            </a:lvl1pPr>
          </a:lstStyle>
          <a:p>
            <a:pPr>
              <a:defRPr/>
            </a:pPr>
            <a:endParaRPr lang="en-US" altLang="en-US"/>
          </a:p>
        </p:txBody>
      </p:sp>
      <p:sp>
        <p:nvSpPr>
          <p:cNvPr id="1045" name="Rectangle 21">
            <a:extLst>
              <a:ext uri="{FF2B5EF4-FFF2-40B4-BE49-F238E27FC236}">
                <a16:creationId xmlns:a16="http://schemas.microsoft.com/office/drawing/2014/main" id="{11AA8293-F570-06EC-4F2B-DF431955E15D}"/>
              </a:ext>
            </a:extLst>
          </p:cNvPr>
          <p:cNvSpPr>
            <a:spLocks noGrp="1" noChangeArrowheads="1"/>
          </p:cNvSpPr>
          <p:nvPr>
            <p:ph type="sldNum" sz="quarter" idx="4"/>
          </p:nvPr>
        </p:nvSpPr>
        <p:spPr bwMode="auto">
          <a:xfrm>
            <a:off x="6553200" y="61722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eaLnBrk="0" hangingPunct="0">
              <a:spcBef>
                <a:spcPct val="0"/>
              </a:spcBef>
              <a:buFontTx/>
              <a:buNone/>
              <a:defRPr sz="1400">
                <a:solidFill>
                  <a:schemeClr val="tx1"/>
                </a:solidFill>
                <a:latin typeface="+mj-lt"/>
              </a:defRPr>
            </a:lvl1pPr>
          </a:lstStyle>
          <a:p>
            <a:pPr>
              <a:defRPr/>
            </a:pPr>
            <a:fld id="{8EC0A27C-928B-43BE-A917-D18423AB0219}" type="slidenum">
              <a:rPr lang="en-US" altLang="en-US"/>
              <a:pPr>
                <a:defRPr/>
              </a:pPr>
              <a:t>‹#›</a:t>
            </a:fld>
            <a:endParaRPr lang="en-US" altLang="en-US" dirty="0"/>
          </a:p>
        </p:txBody>
      </p:sp>
    </p:spTree>
  </p:cSld>
  <p:clrMap bg1="dk2" tx1="lt1" bg2="dk1" tx2="lt2" accent1="accent1" accent2="accent2" accent3="accent3" accent4="accent4" accent5="accent5" accent6="accent6" hlink="hlink" folHlink="folHlink"/>
  <p:sldLayoutIdLst>
    <p:sldLayoutId id="2147483712"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imes New Roman" panose="02020603050405020304" pitchFamily="18" charset="0"/>
        </a:defRPr>
      </a:lvl2pPr>
      <a:lvl3pPr algn="l" rtl="0" eaLnBrk="0" fontAlgn="base" hangingPunct="0">
        <a:spcBef>
          <a:spcPct val="0"/>
        </a:spcBef>
        <a:spcAft>
          <a:spcPct val="0"/>
        </a:spcAft>
        <a:defRPr sz="4000">
          <a:solidFill>
            <a:schemeClr val="tx2"/>
          </a:solidFill>
          <a:latin typeface="Times New Roman" panose="02020603050405020304" pitchFamily="18" charset="0"/>
        </a:defRPr>
      </a:lvl3pPr>
      <a:lvl4pPr algn="l" rtl="0" eaLnBrk="0" fontAlgn="base" hangingPunct="0">
        <a:spcBef>
          <a:spcPct val="0"/>
        </a:spcBef>
        <a:spcAft>
          <a:spcPct val="0"/>
        </a:spcAft>
        <a:defRPr sz="4000">
          <a:solidFill>
            <a:schemeClr val="tx2"/>
          </a:solidFill>
          <a:latin typeface="Times New Roman" panose="02020603050405020304" pitchFamily="18" charset="0"/>
        </a:defRPr>
      </a:lvl4pPr>
      <a:lvl5pPr algn="l" rtl="0" eaLnBrk="0" fontAlgn="base" hangingPunct="0">
        <a:spcBef>
          <a:spcPct val="0"/>
        </a:spcBef>
        <a:spcAft>
          <a:spcPct val="0"/>
        </a:spcAft>
        <a:defRPr sz="4000">
          <a:solidFill>
            <a:schemeClr val="tx2"/>
          </a:solidFill>
          <a:latin typeface="Times New Roman" panose="02020603050405020304" pitchFamily="18" charset="0"/>
        </a:defRPr>
      </a:lvl5pPr>
      <a:lvl6pPr marL="457200" algn="l" rtl="0" eaLnBrk="0" fontAlgn="base" hangingPunct="0">
        <a:spcBef>
          <a:spcPct val="0"/>
        </a:spcBef>
        <a:spcAft>
          <a:spcPct val="0"/>
        </a:spcAft>
        <a:defRPr sz="4000">
          <a:solidFill>
            <a:schemeClr val="tx2"/>
          </a:solidFill>
          <a:latin typeface="Times New Roman" panose="02020603050405020304" pitchFamily="18" charset="0"/>
        </a:defRPr>
      </a:lvl6pPr>
      <a:lvl7pPr marL="914400" algn="l" rtl="0" eaLnBrk="0" fontAlgn="base" hangingPunct="0">
        <a:spcBef>
          <a:spcPct val="0"/>
        </a:spcBef>
        <a:spcAft>
          <a:spcPct val="0"/>
        </a:spcAft>
        <a:defRPr sz="4000">
          <a:solidFill>
            <a:schemeClr val="tx2"/>
          </a:solidFill>
          <a:latin typeface="Times New Roman" panose="02020603050405020304" pitchFamily="18" charset="0"/>
        </a:defRPr>
      </a:lvl7pPr>
      <a:lvl8pPr marL="1371600" algn="l" rtl="0" eaLnBrk="0" fontAlgn="base" hangingPunct="0">
        <a:spcBef>
          <a:spcPct val="0"/>
        </a:spcBef>
        <a:spcAft>
          <a:spcPct val="0"/>
        </a:spcAft>
        <a:defRPr sz="4000">
          <a:solidFill>
            <a:schemeClr val="tx2"/>
          </a:solidFill>
          <a:latin typeface="Times New Roman" panose="02020603050405020304" pitchFamily="18" charset="0"/>
        </a:defRPr>
      </a:lvl8pPr>
      <a:lvl9pPr marL="1828800" algn="l" rtl="0" eaLnBrk="0" fontAlgn="base" hangingPunct="0">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kern="1200">
          <a:solidFill>
            <a:schemeClr val="tx1"/>
          </a:solidFill>
          <a:latin typeface="+mj-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j-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j-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mailto:jbrandenburg@amsa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0E1A82-8C45-BD14-BFA2-8661642056A9}"/>
              </a:ext>
            </a:extLst>
          </p:cNvPr>
          <p:cNvSpPr>
            <a:spLocks noGrp="1" noChangeArrowheads="1"/>
          </p:cNvSpPr>
          <p:nvPr>
            <p:ph type="ctrTitle"/>
          </p:nvPr>
        </p:nvSpPr>
        <p:spPr>
          <a:xfrm>
            <a:off x="685800" y="2362200"/>
            <a:ext cx="7162800" cy="1295400"/>
          </a:xfrm>
          <a:noFill/>
        </p:spPr>
        <p:txBody>
          <a:bodyPr/>
          <a:lstStyle/>
          <a:p>
            <a:pPr algn="ctr"/>
            <a:r>
              <a:rPr lang="en-US" altLang="en-US" i="1">
                <a:solidFill>
                  <a:schemeClr val="tx1"/>
                </a:solidFill>
              </a:rPr>
              <a:t>Fox-Plus </a:t>
            </a:r>
            <a:r>
              <a:rPr lang="en-US" altLang="en-US">
                <a:solidFill>
                  <a:schemeClr val="tx1"/>
                </a:solidFill>
              </a:rPr>
              <a:t>Program Overview</a:t>
            </a:r>
          </a:p>
        </p:txBody>
      </p:sp>
      <p:sp>
        <p:nvSpPr>
          <p:cNvPr id="3075" name="Rectangle 17">
            <a:extLst>
              <a:ext uri="{FF2B5EF4-FFF2-40B4-BE49-F238E27FC236}">
                <a16:creationId xmlns:a16="http://schemas.microsoft.com/office/drawing/2014/main" id="{1FF34E72-0A8A-BA37-509A-E3284A78FA84}"/>
              </a:ext>
            </a:extLst>
          </p:cNvPr>
          <p:cNvSpPr>
            <a:spLocks noGrp="1" noChangeArrowheads="1"/>
          </p:cNvSpPr>
          <p:nvPr>
            <p:ph type="subTitle" idx="1"/>
          </p:nvPr>
        </p:nvSpPr>
        <p:spPr>
          <a:xfrm>
            <a:off x="5257800" y="5257800"/>
            <a:ext cx="3657600" cy="762000"/>
          </a:xfrm>
          <a:noFill/>
        </p:spPr>
        <p:txBody>
          <a:bodyPr/>
          <a:lstStyle/>
          <a:p>
            <a:pPr algn="l"/>
            <a:r>
              <a:rPr lang="en-US" altLang="en-US" sz="2400"/>
              <a:t>Jonathan Brandenburg, KF5IDY</a:t>
            </a:r>
          </a:p>
        </p:txBody>
      </p:sp>
      <p:sp>
        <p:nvSpPr>
          <p:cNvPr id="3076" name="Rectangle 18">
            <a:extLst>
              <a:ext uri="{FF2B5EF4-FFF2-40B4-BE49-F238E27FC236}">
                <a16:creationId xmlns:a16="http://schemas.microsoft.com/office/drawing/2014/main" id="{20BBF576-5B6B-FC9F-6A1F-D1DA6B09D8E3}"/>
              </a:ext>
            </a:extLst>
          </p:cNvPr>
          <p:cNvSpPr>
            <a:spLocks noChangeArrowheads="1"/>
          </p:cNvSpPr>
          <p:nvPr/>
        </p:nvSpPr>
        <p:spPr bwMode="auto">
          <a:xfrm>
            <a:off x="1371600" y="914400"/>
            <a:ext cx="640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buFontTx/>
              <a:buNone/>
            </a:pPr>
            <a:r>
              <a:rPr lang="en-US" altLang="en-US" b="1"/>
              <a:t>JAMSAT Symposium 2022</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120634A-1BDE-41BF-F143-EA063BBAA458}"/>
              </a:ext>
            </a:extLst>
          </p:cNvPr>
          <p:cNvSpPr>
            <a:spLocks noGrp="1" noChangeArrowheads="1"/>
          </p:cNvSpPr>
          <p:nvPr>
            <p:ph type="title"/>
          </p:nvPr>
        </p:nvSpPr>
        <p:spPr/>
        <p:txBody>
          <a:bodyPr/>
          <a:lstStyle/>
          <a:p>
            <a:r>
              <a:rPr lang="en-US" altLang="en-US" i="1"/>
              <a:t>Fox-Plus</a:t>
            </a:r>
            <a:r>
              <a:rPr lang="en-US" altLang="en-US"/>
              <a:t> Philosophy</a:t>
            </a:r>
            <a:endParaRPr lang="en-US" altLang="en-US" i="1"/>
          </a:p>
        </p:txBody>
      </p:sp>
      <p:sp>
        <p:nvSpPr>
          <p:cNvPr id="7171" name="Content Placeholder 2">
            <a:extLst>
              <a:ext uri="{FF2B5EF4-FFF2-40B4-BE49-F238E27FC236}">
                <a16:creationId xmlns:a16="http://schemas.microsoft.com/office/drawing/2014/main" id="{ED977C06-F6F7-EE4E-5D20-3C5471300784}"/>
              </a:ext>
            </a:extLst>
          </p:cNvPr>
          <p:cNvSpPr>
            <a:spLocks noGrp="1" noChangeArrowheads="1"/>
          </p:cNvSpPr>
          <p:nvPr>
            <p:ph sz="half" idx="1"/>
          </p:nvPr>
        </p:nvSpPr>
        <p:spPr/>
        <p:txBody>
          <a:bodyPr/>
          <a:lstStyle/>
          <a:p>
            <a:r>
              <a:rPr lang="en-US" altLang="en-US" sz="1800" dirty="0"/>
              <a:t>A very important objective of the Fox-Plus program is working in the philosophies of “open source” and “open access”</a:t>
            </a:r>
            <a:br>
              <a:rPr lang="en-US" alt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プログラムの非常に重要な目的は、「オープンソース」と「オープンアクセス」の考え方で取り組むことです</a:t>
            </a:r>
            <a:endParaRPr lang="en-US" altLang="ja-JP" sz="1800" dirty="0">
              <a:solidFill>
                <a:schemeClr val="accent1">
                  <a:lumMod val="20000"/>
                  <a:lumOff val="80000"/>
                </a:schemeClr>
              </a:solidFill>
            </a:endParaRPr>
          </a:p>
          <a:p>
            <a:r>
              <a:rPr lang="en-US" altLang="en-US" sz="1800" dirty="0"/>
              <a:t>Ideally as the Fox-Plus program matures, Fox-Plus will be able to take advantage of multiple, rapid, and repeatable launches.</a:t>
            </a:r>
            <a:br>
              <a:rPr lang="en-US" alt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プログラムが成熟するにつれて、</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は複数の、迅速で、繰り返し可能な、打ち上げ機会を利用できるようなるのが理想です。</a:t>
            </a:r>
            <a:endParaRPr lang="en-US" altLang="en-US" sz="1800" dirty="0">
              <a:solidFill>
                <a:schemeClr val="accent1">
                  <a:lumMod val="20000"/>
                  <a:lumOff val="80000"/>
                </a:schemeClr>
              </a:solidFill>
            </a:endParaRPr>
          </a:p>
          <a:p>
            <a:endParaRPr lang="en-US" altLang="en-US" sz="1800" dirty="0"/>
          </a:p>
        </p:txBody>
      </p:sp>
      <p:sp>
        <p:nvSpPr>
          <p:cNvPr id="2" name="Content Placeholder 1">
            <a:extLst>
              <a:ext uri="{FF2B5EF4-FFF2-40B4-BE49-F238E27FC236}">
                <a16:creationId xmlns:a16="http://schemas.microsoft.com/office/drawing/2014/main" id="{51C1D016-6E3F-E123-1F62-E87FD6AD79E9}"/>
              </a:ext>
            </a:extLst>
          </p:cNvPr>
          <p:cNvSpPr>
            <a:spLocks noGrp="1"/>
          </p:cNvSpPr>
          <p:nvPr>
            <p:ph sz="half" idx="2"/>
          </p:nvPr>
        </p:nvSpPr>
        <p:spPr/>
        <p:txBody>
          <a:bodyPr/>
          <a:lstStyle/>
          <a:p>
            <a:r>
              <a:rPr lang="en-US" altLang="en-US" sz="1800" dirty="0"/>
              <a:t>Even with our fantastic group of volunteer engineers, it is difficult to forecast when the first Fox-Plus satellite will be ready for launch</a:t>
            </a:r>
            <a:br>
              <a:rPr lang="en-US" altLang="en-US" sz="1800" dirty="0"/>
            </a:br>
            <a:r>
              <a:rPr lang="ja-JP" altLang="en-US" sz="1800" dirty="0">
                <a:solidFill>
                  <a:schemeClr val="accent1">
                    <a:lumMod val="20000"/>
                    <a:lumOff val="80000"/>
                  </a:schemeClr>
                </a:solidFill>
              </a:rPr>
              <a:t>私たちの素晴らしいボランティアエンジニアのグループでさえ、最初の</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衛星がいつ打ち上げられるかを予測することは困難です。</a:t>
            </a:r>
            <a:endParaRPr lang="en-US" altLang="en-US" sz="1800" dirty="0">
              <a:solidFill>
                <a:schemeClr val="accent1">
                  <a:lumMod val="20000"/>
                  <a:lumOff val="80000"/>
                </a:schemeClr>
              </a:solidFill>
            </a:endParaRPr>
          </a:p>
          <a:p>
            <a:r>
              <a:rPr lang="en-US" altLang="en-US" sz="1800" dirty="0"/>
              <a:t>Optimistically, a timeframe of two years is possible</a:t>
            </a:r>
            <a:br>
              <a:rPr lang="en-US" altLang="en-US" sz="1800" dirty="0"/>
            </a:br>
            <a:r>
              <a:rPr lang="ja-JP" altLang="en-US" sz="1800" dirty="0">
                <a:solidFill>
                  <a:schemeClr val="accent1">
                    <a:lumMod val="20000"/>
                    <a:lumOff val="80000"/>
                  </a:schemeClr>
                </a:solidFill>
              </a:rPr>
              <a:t>楽観的には、</a:t>
            </a:r>
            <a:r>
              <a:rPr lang="en-US" altLang="ja-JP" sz="1800" dirty="0">
                <a:solidFill>
                  <a:schemeClr val="accent1">
                    <a:lumMod val="20000"/>
                    <a:lumOff val="80000"/>
                  </a:schemeClr>
                </a:solidFill>
              </a:rPr>
              <a:t>2</a:t>
            </a:r>
            <a:r>
              <a:rPr lang="ja-JP" altLang="en-US" sz="1800" dirty="0">
                <a:solidFill>
                  <a:schemeClr val="accent1">
                    <a:lumMod val="20000"/>
                    <a:lumOff val="80000"/>
                  </a:schemeClr>
                </a:solidFill>
              </a:rPr>
              <a:t>年という期間が考えられます</a:t>
            </a:r>
            <a:endParaRPr lang="en-US" altLang="en-US" sz="18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7550CE3C-C2D9-D6E0-42DB-2239657A60D3}"/>
              </a:ext>
            </a:extLst>
          </p:cNvPr>
          <p:cNvSpPr>
            <a:spLocks noGrp="1"/>
          </p:cNvSpPr>
          <p:nvPr>
            <p:ph type="sldNum" sz="quarter" idx="12"/>
          </p:nvPr>
        </p:nvSpPr>
        <p:spPr/>
        <p:txBody>
          <a:bodyPr/>
          <a:lstStyle/>
          <a:p>
            <a:pPr>
              <a:defRPr/>
            </a:pPr>
            <a:fld id="{A3372466-C8BF-4907-B702-114CF5EDC897}" type="slidenum">
              <a:rPr lang="en-US" altLang="en-US" smtClean="0"/>
              <a:pPr>
                <a:defRPr/>
              </a:pPr>
              <a:t>10</a:t>
            </a:fld>
            <a:endParaRPr lang="en-US" altLang="en-US" dirty="0"/>
          </a:p>
        </p:txBody>
      </p:sp>
    </p:spTree>
    <p:extLst>
      <p:ext uri="{BB962C8B-B14F-4D97-AF65-F5344CB8AC3E}">
        <p14:creationId xmlns:p14="http://schemas.microsoft.com/office/powerpoint/2010/main" val="3054359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A6E42A71-43B3-3CDE-8363-AF14DE695038}"/>
              </a:ext>
            </a:extLst>
          </p:cNvPr>
          <p:cNvSpPr>
            <a:spLocks noGrp="1" noChangeArrowheads="1"/>
          </p:cNvSpPr>
          <p:nvPr>
            <p:ph type="title"/>
          </p:nvPr>
        </p:nvSpPr>
        <p:spPr/>
        <p:txBody>
          <a:bodyPr/>
          <a:lstStyle/>
          <a:p>
            <a:r>
              <a:rPr lang="en-US" altLang="en-US" i="1"/>
              <a:t>Fox-Plus-A</a:t>
            </a:r>
            <a:r>
              <a:rPr lang="en-US" altLang="en-US"/>
              <a:t> Structure</a:t>
            </a:r>
          </a:p>
        </p:txBody>
      </p:sp>
      <p:sp>
        <p:nvSpPr>
          <p:cNvPr id="11267" name="Content Placeholder 1">
            <a:extLst>
              <a:ext uri="{FF2B5EF4-FFF2-40B4-BE49-F238E27FC236}">
                <a16:creationId xmlns:a16="http://schemas.microsoft.com/office/drawing/2014/main" id="{FA64BDC1-3C92-19D7-BEB6-02207B948F38}"/>
              </a:ext>
            </a:extLst>
          </p:cNvPr>
          <p:cNvSpPr>
            <a:spLocks noGrp="1" noChangeArrowheads="1"/>
          </p:cNvSpPr>
          <p:nvPr>
            <p:ph sz="half" idx="1"/>
          </p:nvPr>
        </p:nvSpPr>
        <p:spPr>
          <a:xfrm>
            <a:off x="762000" y="1741967"/>
            <a:ext cx="3810000" cy="4343400"/>
          </a:xfrm>
        </p:spPr>
        <p:txBody>
          <a:bodyPr/>
          <a:lstStyle/>
          <a:p>
            <a:r>
              <a:rPr lang="en-US" altLang="en-US" sz="1800" dirty="0"/>
              <a:t>Fox-Plus is the overall program</a:t>
            </a:r>
            <a:br>
              <a:rPr lang="en-US" alt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は全体的なプログラムです</a:t>
            </a:r>
            <a:endParaRPr lang="en-US" altLang="en-US" sz="1800" dirty="0">
              <a:solidFill>
                <a:schemeClr val="accent1">
                  <a:lumMod val="20000"/>
                  <a:lumOff val="80000"/>
                </a:schemeClr>
              </a:solidFill>
            </a:endParaRPr>
          </a:p>
          <a:p>
            <a:r>
              <a:rPr lang="en-US" altLang="en-US" sz="1800" dirty="0"/>
              <a:t>Fox-Plus-A is the first satellite developed under this program</a:t>
            </a:r>
            <a:br>
              <a:rPr lang="en-US" altLang="en-US" sz="1800" dirty="0"/>
            </a:b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は、このプログラムの下で開発された最初の衛星です</a:t>
            </a:r>
            <a:endParaRPr lang="en-US" altLang="en-US" sz="1800" dirty="0">
              <a:solidFill>
                <a:schemeClr val="accent1">
                  <a:lumMod val="20000"/>
                  <a:lumOff val="80000"/>
                </a:schemeClr>
              </a:solidFill>
            </a:endParaRPr>
          </a:p>
          <a:p>
            <a:r>
              <a:rPr lang="en-US" altLang="en-US" sz="1800" dirty="0"/>
              <a:t>Most of this presentation is focused on the first satellite developed under this program, Fox-Plus-A</a:t>
            </a:r>
            <a:br>
              <a:rPr lang="en-US" altLang="en-US" sz="1800" dirty="0"/>
            </a:br>
            <a:r>
              <a:rPr lang="ja-JP" altLang="en-US" sz="1800" dirty="0">
                <a:solidFill>
                  <a:schemeClr val="accent1">
                    <a:lumMod val="20000"/>
                    <a:lumOff val="80000"/>
                  </a:schemeClr>
                </a:solidFill>
              </a:rPr>
              <a:t>このプレゼンテーションのほとんどは、このプログラムの下で開発された最初の衛星である</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に焦点を当てています</a:t>
            </a:r>
            <a:endParaRPr lang="en-US" altLang="en-US" sz="1800" dirty="0">
              <a:solidFill>
                <a:schemeClr val="accent1">
                  <a:lumMod val="20000"/>
                  <a:lumOff val="80000"/>
                </a:schemeClr>
              </a:solidFill>
            </a:endParaRPr>
          </a:p>
        </p:txBody>
      </p:sp>
      <p:sp>
        <p:nvSpPr>
          <p:cNvPr id="11268" name="Content Placeholder 2">
            <a:extLst>
              <a:ext uri="{FF2B5EF4-FFF2-40B4-BE49-F238E27FC236}">
                <a16:creationId xmlns:a16="http://schemas.microsoft.com/office/drawing/2014/main" id="{6E3F6479-9539-8C41-4041-3570024A3CF5}"/>
              </a:ext>
            </a:extLst>
          </p:cNvPr>
          <p:cNvSpPr>
            <a:spLocks noGrp="1" noChangeArrowheads="1"/>
          </p:cNvSpPr>
          <p:nvPr>
            <p:ph sz="half" idx="2"/>
          </p:nvPr>
        </p:nvSpPr>
        <p:spPr/>
        <p:txBody>
          <a:bodyPr/>
          <a:lstStyle/>
          <a:p>
            <a:endParaRPr lang="en-US" altLang="en-US"/>
          </a:p>
        </p:txBody>
      </p:sp>
      <p:sp>
        <p:nvSpPr>
          <p:cNvPr id="5" name="Slide Number Placeholder 5">
            <a:extLst>
              <a:ext uri="{FF2B5EF4-FFF2-40B4-BE49-F238E27FC236}">
                <a16:creationId xmlns:a16="http://schemas.microsoft.com/office/drawing/2014/main" id="{B18CD910-397E-C5FF-8674-7C3DABAEAE43}"/>
              </a:ext>
            </a:extLst>
          </p:cNvPr>
          <p:cNvSpPr>
            <a:spLocks noGrp="1"/>
          </p:cNvSpPr>
          <p:nvPr>
            <p:ph type="sldNum" sz="quarter" idx="12"/>
          </p:nvPr>
        </p:nvSpPr>
        <p:spPr/>
        <p:txBody>
          <a:bodyPr/>
          <a:lstStyle/>
          <a:p>
            <a:pPr>
              <a:defRPr/>
            </a:pPr>
            <a:fld id="{3A68BC07-E39A-49F6-B9CD-33CC2CAB7518}" type="slidenum">
              <a:rPr lang="en-US" altLang="en-US"/>
              <a:pPr>
                <a:defRPr/>
              </a:pPr>
              <a:t>11</a:t>
            </a:fld>
            <a:endParaRPr lang="en-US" altLang="en-US" dirty="0"/>
          </a:p>
        </p:txBody>
      </p:sp>
      <p:sp>
        <p:nvSpPr>
          <p:cNvPr id="11270" name="Rectangle 10">
            <a:extLst>
              <a:ext uri="{FF2B5EF4-FFF2-40B4-BE49-F238E27FC236}">
                <a16:creationId xmlns:a16="http://schemas.microsoft.com/office/drawing/2014/main" id="{0E2A3C9B-6B4F-BA52-6C71-2C38837A99E7}"/>
              </a:ext>
            </a:extLst>
          </p:cNvPr>
          <p:cNvSpPr>
            <a:spLocks noChangeArrowheads="1"/>
          </p:cNvSpPr>
          <p:nvPr/>
        </p:nvSpPr>
        <p:spPr bwMode="auto">
          <a:xfrm>
            <a:off x="762000" y="1524000"/>
            <a:ext cx="1905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graphicFrame>
        <p:nvGraphicFramePr>
          <p:cNvPr id="11271" name="Object 13">
            <a:extLst>
              <a:ext uri="{FF2B5EF4-FFF2-40B4-BE49-F238E27FC236}">
                <a16:creationId xmlns:a16="http://schemas.microsoft.com/office/drawing/2014/main" id="{CD070550-B815-8084-6156-8A6C816F4247}"/>
              </a:ext>
            </a:extLst>
          </p:cNvPr>
          <p:cNvGraphicFramePr>
            <a:graphicFrameLocks noChangeAspect="1"/>
          </p:cNvGraphicFramePr>
          <p:nvPr/>
        </p:nvGraphicFramePr>
        <p:xfrm>
          <a:off x="4651375" y="1524000"/>
          <a:ext cx="4414838" cy="5105400"/>
        </p:xfrm>
        <a:graphic>
          <a:graphicData uri="http://schemas.openxmlformats.org/presentationml/2006/ole">
            <mc:AlternateContent xmlns:mc="http://schemas.openxmlformats.org/markup-compatibility/2006">
              <mc:Choice xmlns:v="urn:schemas-microsoft-com:vml" Requires="v">
                <p:oleObj r:id="rId2" imgW="6020640" imgH="7000000" progId="Paint.Picture">
                  <p:embed/>
                </p:oleObj>
              </mc:Choice>
              <mc:Fallback>
                <p:oleObj r:id="rId2" imgW="6020640" imgH="7000000" progId="Paint.Picture">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75" y="1524000"/>
                        <a:ext cx="44148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A6E42A71-43B3-3CDE-8363-AF14DE695038}"/>
              </a:ext>
            </a:extLst>
          </p:cNvPr>
          <p:cNvSpPr>
            <a:spLocks noGrp="1" noChangeArrowheads="1"/>
          </p:cNvSpPr>
          <p:nvPr>
            <p:ph type="title"/>
          </p:nvPr>
        </p:nvSpPr>
        <p:spPr/>
        <p:txBody>
          <a:bodyPr/>
          <a:lstStyle/>
          <a:p>
            <a:r>
              <a:rPr lang="en-US" altLang="en-US" i="1"/>
              <a:t>Fox-Plus-A</a:t>
            </a:r>
            <a:r>
              <a:rPr lang="en-US" altLang="en-US"/>
              <a:t> Structure</a:t>
            </a:r>
          </a:p>
        </p:txBody>
      </p:sp>
      <p:sp>
        <p:nvSpPr>
          <p:cNvPr id="11267" name="Content Placeholder 1">
            <a:extLst>
              <a:ext uri="{FF2B5EF4-FFF2-40B4-BE49-F238E27FC236}">
                <a16:creationId xmlns:a16="http://schemas.microsoft.com/office/drawing/2014/main" id="{FA64BDC1-3C92-19D7-BEB6-02207B948F38}"/>
              </a:ext>
            </a:extLst>
          </p:cNvPr>
          <p:cNvSpPr>
            <a:spLocks noGrp="1" noChangeArrowheads="1"/>
          </p:cNvSpPr>
          <p:nvPr>
            <p:ph sz="half" idx="1"/>
          </p:nvPr>
        </p:nvSpPr>
        <p:spPr/>
        <p:txBody>
          <a:bodyPr/>
          <a:lstStyle/>
          <a:p>
            <a:r>
              <a:rPr lang="en-US" altLang="en-US" sz="1800" dirty="0"/>
              <a:t>Comparing Fox-Plus-A to Fox-1, Fox-Plus-A is expected to be a one unit CubeSat just like Fox-1</a:t>
            </a:r>
            <a:br>
              <a:rPr lang="en-US" altLang="en-US" sz="1800" dirty="0"/>
            </a:b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と</a:t>
            </a: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を比較すると、</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a:t>
            </a: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と同じように</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ユニットの</a:t>
            </a:r>
            <a:r>
              <a:rPr lang="en-US" altLang="ja-JP" sz="1800" dirty="0">
                <a:solidFill>
                  <a:schemeClr val="accent1">
                    <a:lumMod val="20000"/>
                    <a:lumOff val="80000"/>
                  </a:schemeClr>
                </a:solidFill>
              </a:rPr>
              <a:t>CubeSat</a:t>
            </a:r>
            <a:r>
              <a:rPr lang="ja-JP" altLang="en-US" sz="1800" dirty="0">
                <a:solidFill>
                  <a:schemeClr val="accent1">
                    <a:lumMod val="20000"/>
                    <a:lumOff val="80000"/>
                  </a:schemeClr>
                </a:solidFill>
              </a:rPr>
              <a:t>であると予想されます</a:t>
            </a:r>
            <a:endParaRPr lang="en-US" altLang="en-US" sz="1800" dirty="0">
              <a:solidFill>
                <a:schemeClr val="accent1">
                  <a:lumMod val="20000"/>
                  <a:lumOff val="80000"/>
                </a:schemeClr>
              </a:solidFill>
            </a:endParaRPr>
          </a:p>
          <a:p>
            <a:r>
              <a:rPr lang="en-US" altLang="en-US" sz="1800" dirty="0"/>
              <a:t>As noted later in this presentation, later satellites in the Fox-Plus program will likely increase in size</a:t>
            </a:r>
            <a:br>
              <a:rPr lang="en-US" altLang="en-US" sz="1800" dirty="0"/>
            </a:br>
            <a:r>
              <a:rPr lang="ja-JP" altLang="en-US" sz="1800" dirty="0">
                <a:solidFill>
                  <a:schemeClr val="accent1">
                    <a:lumMod val="20000"/>
                    <a:lumOff val="80000"/>
                  </a:schemeClr>
                </a:solidFill>
              </a:rPr>
              <a:t>このプレゼンテーションの後半で説明するように、</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プログラムの後期の衛星はサイズが大きくなる可能性があります</a:t>
            </a:r>
            <a:endParaRPr lang="en-US" altLang="en-US" sz="1800" dirty="0">
              <a:solidFill>
                <a:schemeClr val="accent1">
                  <a:lumMod val="20000"/>
                  <a:lumOff val="80000"/>
                </a:schemeClr>
              </a:solidFill>
            </a:endParaRPr>
          </a:p>
        </p:txBody>
      </p:sp>
      <p:sp>
        <p:nvSpPr>
          <p:cNvPr id="11268" name="Content Placeholder 2">
            <a:extLst>
              <a:ext uri="{FF2B5EF4-FFF2-40B4-BE49-F238E27FC236}">
                <a16:creationId xmlns:a16="http://schemas.microsoft.com/office/drawing/2014/main" id="{6E3F6479-9539-8C41-4041-3570024A3CF5}"/>
              </a:ext>
            </a:extLst>
          </p:cNvPr>
          <p:cNvSpPr>
            <a:spLocks noGrp="1" noChangeArrowheads="1"/>
          </p:cNvSpPr>
          <p:nvPr>
            <p:ph sz="half" idx="2"/>
          </p:nvPr>
        </p:nvSpPr>
        <p:spPr/>
        <p:txBody>
          <a:bodyPr/>
          <a:lstStyle/>
          <a:p>
            <a:endParaRPr lang="en-US" altLang="en-US"/>
          </a:p>
        </p:txBody>
      </p:sp>
      <p:sp>
        <p:nvSpPr>
          <p:cNvPr id="5" name="Slide Number Placeholder 5">
            <a:extLst>
              <a:ext uri="{FF2B5EF4-FFF2-40B4-BE49-F238E27FC236}">
                <a16:creationId xmlns:a16="http://schemas.microsoft.com/office/drawing/2014/main" id="{B18CD910-397E-C5FF-8674-7C3DABAEAE43}"/>
              </a:ext>
            </a:extLst>
          </p:cNvPr>
          <p:cNvSpPr>
            <a:spLocks noGrp="1"/>
          </p:cNvSpPr>
          <p:nvPr>
            <p:ph type="sldNum" sz="quarter" idx="12"/>
          </p:nvPr>
        </p:nvSpPr>
        <p:spPr/>
        <p:txBody>
          <a:bodyPr/>
          <a:lstStyle/>
          <a:p>
            <a:pPr>
              <a:defRPr/>
            </a:pPr>
            <a:fld id="{3A68BC07-E39A-49F6-B9CD-33CC2CAB7518}" type="slidenum">
              <a:rPr lang="en-US" altLang="en-US"/>
              <a:pPr>
                <a:defRPr/>
              </a:pPr>
              <a:t>12</a:t>
            </a:fld>
            <a:endParaRPr lang="en-US" altLang="en-US" dirty="0"/>
          </a:p>
        </p:txBody>
      </p:sp>
      <p:sp>
        <p:nvSpPr>
          <p:cNvPr id="11270" name="Rectangle 10">
            <a:extLst>
              <a:ext uri="{FF2B5EF4-FFF2-40B4-BE49-F238E27FC236}">
                <a16:creationId xmlns:a16="http://schemas.microsoft.com/office/drawing/2014/main" id="{0E2A3C9B-6B4F-BA52-6C71-2C38837A99E7}"/>
              </a:ext>
            </a:extLst>
          </p:cNvPr>
          <p:cNvSpPr>
            <a:spLocks noChangeArrowheads="1"/>
          </p:cNvSpPr>
          <p:nvPr/>
        </p:nvSpPr>
        <p:spPr bwMode="auto">
          <a:xfrm>
            <a:off x="762000" y="1524000"/>
            <a:ext cx="1905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graphicFrame>
        <p:nvGraphicFramePr>
          <p:cNvPr id="11271" name="Object 13">
            <a:extLst>
              <a:ext uri="{FF2B5EF4-FFF2-40B4-BE49-F238E27FC236}">
                <a16:creationId xmlns:a16="http://schemas.microsoft.com/office/drawing/2014/main" id="{CD070550-B815-8084-6156-8A6C816F4247}"/>
              </a:ext>
            </a:extLst>
          </p:cNvPr>
          <p:cNvGraphicFramePr>
            <a:graphicFrameLocks noChangeAspect="1"/>
          </p:cNvGraphicFramePr>
          <p:nvPr/>
        </p:nvGraphicFramePr>
        <p:xfrm>
          <a:off x="4651375" y="1524000"/>
          <a:ext cx="4414838" cy="5105400"/>
        </p:xfrm>
        <a:graphic>
          <a:graphicData uri="http://schemas.openxmlformats.org/presentationml/2006/ole">
            <mc:AlternateContent xmlns:mc="http://schemas.openxmlformats.org/markup-compatibility/2006">
              <mc:Choice xmlns:v="urn:schemas-microsoft-com:vml" Requires="v">
                <p:oleObj r:id="rId2" imgW="6020640" imgH="7000000" progId="Paint.Picture">
                  <p:embed/>
                </p:oleObj>
              </mc:Choice>
              <mc:Fallback>
                <p:oleObj r:id="rId2" imgW="6020640" imgH="7000000" progId="Paint.Picture">
                  <p:embed/>
                  <p:pic>
                    <p:nvPicPr>
                      <p:cNvPr id="11271" name="Object 13">
                        <a:extLst>
                          <a:ext uri="{FF2B5EF4-FFF2-40B4-BE49-F238E27FC236}">
                            <a16:creationId xmlns:a16="http://schemas.microsoft.com/office/drawing/2014/main" id="{CD070550-B815-8084-6156-8A6C816F4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75" y="1524000"/>
                        <a:ext cx="44148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4096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DF963F3-AD24-5E59-EE60-F461E5FD58D3}"/>
              </a:ext>
            </a:extLst>
          </p:cNvPr>
          <p:cNvSpPr>
            <a:spLocks noGrp="1" noChangeArrowheads="1"/>
          </p:cNvSpPr>
          <p:nvPr>
            <p:ph type="title"/>
          </p:nvPr>
        </p:nvSpPr>
        <p:spPr/>
        <p:txBody>
          <a:bodyPr/>
          <a:lstStyle/>
          <a:p>
            <a:r>
              <a:rPr lang="en-US" altLang="en-US" i="1"/>
              <a:t>Fox-Plus-A</a:t>
            </a:r>
            <a:r>
              <a:rPr lang="en-US" altLang="en-US"/>
              <a:t> Solar Panels</a:t>
            </a:r>
          </a:p>
        </p:txBody>
      </p:sp>
      <p:sp>
        <p:nvSpPr>
          <p:cNvPr id="12291" name="Content Placeholder 1">
            <a:extLst>
              <a:ext uri="{FF2B5EF4-FFF2-40B4-BE49-F238E27FC236}">
                <a16:creationId xmlns:a16="http://schemas.microsoft.com/office/drawing/2014/main" id="{DF7B0140-5A03-C6E0-46C8-5BB52F341547}"/>
              </a:ext>
            </a:extLst>
          </p:cNvPr>
          <p:cNvSpPr>
            <a:spLocks noGrp="1" noChangeArrowheads="1"/>
          </p:cNvSpPr>
          <p:nvPr>
            <p:ph sz="half" idx="1"/>
          </p:nvPr>
        </p:nvSpPr>
        <p:spPr/>
        <p:txBody>
          <a:bodyPr/>
          <a:lstStyle/>
          <a:p>
            <a:endParaRPr lang="en-US" altLang="en-US"/>
          </a:p>
        </p:txBody>
      </p:sp>
      <p:sp>
        <p:nvSpPr>
          <p:cNvPr id="12292" name="Content Placeholder 2">
            <a:extLst>
              <a:ext uri="{FF2B5EF4-FFF2-40B4-BE49-F238E27FC236}">
                <a16:creationId xmlns:a16="http://schemas.microsoft.com/office/drawing/2014/main" id="{37B1699E-BEB2-8462-656D-CF33451A6265}"/>
              </a:ext>
            </a:extLst>
          </p:cNvPr>
          <p:cNvSpPr>
            <a:spLocks noGrp="1" noChangeArrowheads="1"/>
          </p:cNvSpPr>
          <p:nvPr>
            <p:ph sz="half" idx="2"/>
          </p:nvPr>
        </p:nvSpPr>
        <p:spPr/>
        <p:txBody>
          <a:bodyPr/>
          <a:lstStyle/>
          <a:p>
            <a:r>
              <a:rPr lang="en-US" altLang="en-US" sz="1800" dirty="0"/>
              <a:t>Just like Fox-1, Fox-Plus will have six solar panels with one panel on each face</a:t>
            </a:r>
            <a:br>
              <a:rPr lang="en-US" alt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と同じように、</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には</a:t>
            </a:r>
            <a:r>
              <a:rPr lang="en-US" altLang="ja-JP" sz="1800" dirty="0">
                <a:solidFill>
                  <a:schemeClr val="accent1">
                    <a:lumMod val="20000"/>
                    <a:lumOff val="80000"/>
                  </a:schemeClr>
                </a:solidFill>
              </a:rPr>
              <a:t>6</a:t>
            </a:r>
            <a:r>
              <a:rPr lang="ja-JP" altLang="en-US" sz="1800" dirty="0">
                <a:solidFill>
                  <a:schemeClr val="accent1">
                    <a:lumMod val="20000"/>
                    <a:lumOff val="80000"/>
                  </a:schemeClr>
                </a:solidFill>
              </a:rPr>
              <a:t>つのソーラーパネルがあり、各面に</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つのパネルがあります</a:t>
            </a:r>
            <a:endParaRPr lang="en-US" altLang="en-US" sz="1800" dirty="0">
              <a:solidFill>
                <a:schemeClr val="accent1">
                  <a:lumMod val="20000"/>
                  <a:lumOff val="80000"/>
                </a:schemeClr>
              </a:solidFill>
            </a:endParaRPr>
          </a:p>
          <a:p>
            <a:r>
              <a:rPr lang="en-US" altLang="en-US" sz="1800" dirty="0"/>
              <a:t>Each panel will consist of two solar cells</a:t>
            </a:r>
            <a:br>
              <a:rPr lang="en-US" altLang="en-US" sz="1800" dirty="0"/>
            </a:br>
            <a:r>
              <a:rPr lang="ja-JP" altLang="en-US" sz="1800" dirty="0">
                <a:solidFill>
                  <a:schemeClr val="accent1">
                    <a:lumMod val="20000"/>
                    <a:lumOff val="80000"/>
                  </a:schemeClr>
                </a:solidFill>
              </a:rPr>
              <a:t>各パネルは</a:t>
            </a:r>
            <a:r>
              <a:rPr lang="en-US" altLang="ja-JP" sz="1800" dirty="0">
                <a:solidFill>
                  <a:schemeClr val="accent1">
                    <a:lumMod val="20000"/>
                    <a:lumOff val="80000"/>
                  </a:schemeClr>
                </a:solidFill>
              </a:rPr>
              <a:t>2</a:t>
            </a:r>
            <a:r>
              <a:rPr lang="ja-JP" altLang="en-US" sz="1800" dirty="0">
                <a:solidFill>
                  <a:schemeClr val="accent1">
                    <a:lumMod val="20000"/>
                    <a:lumOff val="80000"/>
                  </a:schemeClr>
                </a:solidFill>
              </a:rPr>
              <a:t>つの太陽電池で構成されます</a:t>
            </a:r>
            <a:endParaRPr lang="en-US" alt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847C0894-76E4-D360-0411-B040177AF56A}"/>
              </a:ext>
            </a:extLst>
          </p:cNvPr>
          <p:cNvSpPr>
            <a:spLocks noGrp="1"/>
          </p:cNvSpPr>
          <p:nvPr>
            <p:ph type="sldNum" sz="quarter" idx="12"/>
          </p:nvPr>
        </p:nvSpPr>
        <p:spPr/>
        <p:txBody>
          <a:bodyPr/>
          <a:lstStyle/>
          <a:p>
            <a:pPr>
              <a:defRPr/>
            </a:pPr>
            <a:fld id="{44D666F1-1440-425A-B432-FA101F1C5CEA}" type="slidenum">
              <a:rPr lang="en-US" altLang="en-US"/>
              <a:pPr>
                <a:defRPr/>
              </a:pPr>
              <a:t>13</a:t>
            </a:fld>
            <a:endParaRPr lang="en-US" altLang="en-US" dirty="0"/>
          </a:p>
        </p:txBody>
      </p:sp>
      <p:pic>
        <p:nvPicPr>
          <p:cNvPr id="12294" name="Picture 4">
            <a:extLst>
              <a:ext uri="{FF2B5EF4-FFF2-40B4-BE49-F238E27FC236}">
                <a16:creationId xmlns:a16="http://schemas.microsoft.com/office/drawing/2014/main" id="{C162A067-B15D-2950-7FBF-8D2F78C79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1524000"/>
            <a:ext cx="4211637"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49DA77D-EA92-56E7-1B64-34B88EFB6EF1}"/>
              </a:ext>
            </a:extLst>
          </p:cNvPr>
          <p:cNvSpPr>
            <a:spLocks noGrp="1" noChangeArrowheads="1"/>
          </p:cNvSpPr>
          <p:nvPr>
            <p:ph type="title"/>
          </p:nvPr>
        </p:nvSpPr>
        <p:spPr/>
        <p:txBody>
          <a:bodyPr/>
          <a:lstStyle/>
          <a:p>
            <a:r>
              <a:rPr lang="en-US" altLang="en-US" i="1"/>
              <a:t>Fox-Plus-A </a:t>
            </a:r>
            <a:r>
              <a:rPr lang="en-US" altLang="en-US"/>
              <a:t>Attitude Control System</a:t>
            </a:r>
          </a:p>
        </p:txBody>
      </p:sp>
      <p:sp>
        <p:nvSpPr>
          <p:cNvPr id="13315" name="Rectangle 3">
            <a:extLst>
              <a:ext uri="{FF2B5EF4-FFF2-40B4-BE49-F238E27FC236}">
                <a16:creationId xmlns:a16="http://schemas.microsoft.com/office/drawing/2014/main" id="{13BD1D62-BCF6-1662-3A1A-D31616518B35}"/>
              </a:ext>
            </a:extLst>
          </p:cNvPr>
          <p:cNvSpPr>
            <a:spLocks noGrp="1" noChangeArrowheads="1"/>
          </p:cNvSpPr>
          <p:nvPr>
            <p:ph sz="half" idx="1"/>
          </p:nvPr>
        </p:nvSpPr>
        <p:spPr/>
        <p:txBody>
          <a:bodyPr/>
          <a:lstStyle/>
          <a:p>
            <a:r>
              <a:rPr lang="en-US" altLang="en-US" sz="1800" dirty="0"/>
              <a:t>Also, just like Fox-1, Fox-Plus-A will use a passive magnetic system for attitude control</a:t>
            </a:r>
            <a:br>
              <a:rPr lang="en-US" altLang="en-US" sz="1800" dirty="0"/>
            </a:br>
            <a:r>
              <a:rPr lang="ja-JP" altLang="en-US" sz="1800" dirty="0">
                <a:solidFill>
                  <a:schemeClr val="accent1">
                    <a:lumMod val="20000"/>
                    <a:lumOff val="80000"/>
                  </a:schemeClr>
                </a:solidFill>
              </a:rPr>
              <a:t>また</a:t>
            </a: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と同様に、</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は姿勢制御にパッシブ磁気システムを使用します</a:t>
            </a:r>
            <a:endParaRPr lang="en-US" altLang="en-US" sz="1800" dirty="0">
              <a:solidFill>
                <a:schemeClr val="accent1">
                  <a:lumMod val="20000"/>
                  <a:lumOff val="80000"/>
                </a:schemeClr>
              </a:solidFill>
            </a:endParaRPr>
          </a:p>
          <a:p>
            <a:r>
              <a:rPr lang="en-US" altLang="en-US" sz="1800" dirty="0"/>
              <a:t>A carefully placed permanent magnet will align with the earth’s magnetic field</a:t>
            </a:r>
            <a:br>
              <a:rPr lang="en-US" altLang="en-US" sz="1800" dirty="0"/>
            </a:br>
            <a:r>
              <a:rPr lang="ja-JP" altLang="en-US" sz="1800" dirty="0">
                <a:solidFill>
                  <a:schemeClr val="accent1">
                    <a:lumMod val="20000"/>
                    <a:lumOff val="80000"/>
                  </a:schemeClr>
                </a:solidFill>
              </a:rPr>
              <a:t>注意深く配置された永久磁石は、地球の磁場と整列します</a:t>
            </a:r>
            <a:endParaRPr lang="en-US" altLang="ja-JP" sz="1800" dirty="0">
              <a:solidFill>
                <a:schemeClr val="accent1">
                  <a:lumMod val="20000"/>
                  <a:lumOff val="80000"/>
                </a:schemeClr>
              </a:solidFill>
            </a:endParaRPr>
          </a:p>
          <a:p>
            <a:r>
              <a:rPr lang="en-US" altLang="en-US" sz="1800" dirty="0"/>
              <a:t>Hysteresis rods on battery card dappen motion</a:t>
            </a:r>
            <a:br>
              <a:rPr lang="en-US" altLang="en-US" sz="1800" dirty="0"/>
            </a:br>
            <a:r>
              <a:rPr lang="ja-JP" altLang="en-US" sz="1800" dirty="0">
                <a:solidFill>
                  <a:schemeClr val="accent1">
                    <a:lumMod val="20000"/>
                    <a:lumOff val="80000"/>
                  </a:schemeClr>
                </a:solidFill>
              </a:rPr>
              <a:t>バッテリーカードのヒステリシスロッドが、動きを吸収します</a:t>
            </a:r>
            <a:endParaRPr lang="en-US" altLang="en-US" sz="1800" dirty="0">
              <a:solidFill>
                <a:schemeClr val="accent1">
                  <a:lumMod val="20000"/>
                  <a:lumOff val="80000"/>
                </a:schemeClr>
              </a:solidFill>
            </a:endParaRPr>
          </a:p>
        </p:txBody>
      </p:sp>
      <p:sp>
        <p:nvSpPr>
          <p:cNvPr id="13316" name="Content Placeholder 1">
            <a:extLst>
              <a:ext uri="{FF2B5EF4-FFF2-40B4-BE49-F238E27FC236}">
                <a16:creationId xmlns:a16="http://schemas.microsoft.com/office/drawing/2014/main" id="{21BD920D-2BA9-F5F3-A642-420777AA63A7}"/>
              </a:ext>
            </a:extLst>
          </p:cNvPr>
          <p:cNvSpPr>
            <a:spLocks noGrp="1" noChangeArrowheads="1"/>
          </p:cNvSpPr>
          <p:nvPr>
            <p:ph sz="half" idx="2"/>
          </p:nvPr>
        </p:nvSpPr>
        <p:spPr/>
        <p:txBody>
          <a:bodyPr/>
          <a:lstStyle/>
          <a:p>
            <a:endParaRPr lang="en-US" altLang="en-US"/>
          </a:p>
        </p:txBody>
      </p:sp>
      <p:sp>
        <p:nvSpPr>
          <p:cNvPr id="5" name="Slide Number Placeholder 6">
            <a:extLst>
              <a:ext uri="{FF2B5EF4-FFF2-40B4-BE49-F238E27FC236}">
                <a16:creationId xmlns:a16="http://schemas.microsoft.com/office/drawing/2014/main" id="{525132C0-C20A-35D2-5C76-F3DE35F3099C}"/>
              </a:ext>
            </a:extLst>
          </p:cNvPr>
          <p:cNvSpPr>
            <a:spLocks noGrp="1"/>
          </p:cNvSpPr>
          <p:nvPr>
            <p:ph type="sldNum" sz="quarter" idx="12"/>
          </p:nvPr>
        </p:nvSpPr>
        <p:spPr/>
        <p:txBody>
          <a:bodyPr/>
          <a:lstStyle/>
          <a:p>
            <a:pPr>
              <a:defRPr/>
            </a:pPr>
            <a:fld id="{30217A43-F98F-4550-9B9F-7BBCFCE5D1DB}" type="slidenum">
              <a:rPr lang="en-US" altLang="en-US"/>
              <a:pPr>
                <a:defRPr/>
              </a:pPr>
              <a:t>14</a:t>
            </a:fld>
            <a:endParaRPr lang="en-US" altLang="en-US" dirty="0"/>
          </a:p>
        </p:txBody>
      </p:sp>
      <p:pic>
        <p:nvPicPr>
          <p:cNvPr id="13318" name="Picture 4">
            <a:extLst>
              <a:ext uri="{FF2B5EF4-FFF2-40B4-BE49-F238E27FC236}">
                <a16:creationId xmlns:a16="http://schemas.microsoft.com/office/drawing/2014/main" id="{135B7983-AACF-2387-BDDB-9025383E0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7" r="11148"/>
          <a:stretch>
            <a:fillRect/>
          </a:stretch>
        </p:blipFill>
        <p:spPr bwMode="auto">
          <a:xfrm>
            <a:off x="4779963" y="1981200"/>
            <a:ext cx="38862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FDE78BDC-EA74-C69F-BD0E-7774FBB46448}"/>
              </a:ext>
            </a:extLst>
          </p:cNvPr>
          <p:cNvSpPr/>
          <p:nvPr/>
        </p:nvSpPr>
        <p:spPr bwMode="auto">
          <a:xfrm>
            <a:off x="7010400" y="3810000"/>
            <a:ext cx="1711326" cy="544286"/>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
        <p:nvSpPr>
          <p:cNvPr id="8" name="Oval 7">
            <a:extLst>
              <a:ext uri="{FF2B5EF4-FFF2-40B4-BE49-F238E27FC236}">
                <a16:creationId xmlns:a16="http://schemas.microsoft.com/office/drawing/2014/main" id="{D361657B-33AF-7A49-F589-FF6CBB239AE9}"/>
              </a:ext>
            </a:extLst>
          </p:cNvPr>
          <p:cNvSpPr/>
          <p:nvPr/>
        </p:nvSpPr>
        <p:spPr bwMode="auto">
          <a:xfrm>
            <a:off x="4724400" y="3624943"/>
            <a:ext cx="533400" cy="9144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54D329-413E-11E0-7178-44E02CF7B7AD}"/>
              </a:ext>
            </a:extLst>
          </p:cNvPr>
          <p:cNvSpPr>
            <a:spLocks noGrp="1" noChangeArrowheads="1"/>
          </p:cNvSpPr>
          <p:nvPr>
            <p:ph type="title"/>
          </p:nvPr>
        </p:nvSpPr>
        <p:spPr/>
        <p:txBody>
          <a:bodyPr/>
          <a:lstStyle/>
          <a:p>
            <a:r>
              <a:rPr lang="en-US" altLang="en-US" sz="3600" i="1"/>
              <a:t>Fox-Plus-A</a:t>
            </a:r>
            <a:r>
              <a:rPr lang="en-US" altLang="en-US" sz="3600"/>
              <a:t> Command &amp; Data Handling</a:t>
            </a:r>
            <a:endParaRPr lang="en-US" altLang="en-US"/>
          </a:p>
        </p:txBody>
      </p:sp>
      <p:sp>
        <p:nvSpPr>
          <p:cNvPr id="14339" name="Content Placeholder 3">
            <a:extLst>
              <a:ext uri="{FF2B5EF4-FFF2-40B4-BE49-F238E27FC236}">
                <a16:creationId xmlns:a16="http://schemas.microsoft.com/office/drawing/2014/main" id="{022D2EE6-A015-80C7-01A9-84B4CB534D8C}"/>
              </a:ext>
            </a:extLst>
          </p:cNvPr>
          <p:cNvSpPr>
            <a:spLocks noGrp="1" noChangeArrowheads="1"/>
          </p:cNvSpPr>
          <p:nvPr>
            <p:ph sz="half" idx="2"/>
          </p:nvPr>
        </p:nvSpPr>
        <p:spPr/>
        <p:txBody>
          <a:bodyPr/>
          <a:lstStyle/>
          <a:p>
            <a:r>
              <a:rPr lang="en-US" altLang="en-US" sz="1800" dirty="0"/>
              <a:t>For command and data handling, Fox-Plus-A will use the Radiation-Tolerant Internal Housekeeping Unit (RT-IHU)</a:t>
            </a:r>
            <a:br>
              <a:rPr lang="en-US" altLang="en-US" sz="1800" dirty="0"/>
            </a:br>
            <a:r>
              <a:rPr lang="ja-JP" altLang="en-US" sz="1800" dirty="0">
                <a:solidFill>
                  <a:schemeClr val="accent1">
                    <a:lumMod val="20000"/>
                    <a:lumOff val="80000"/>
                  </a:schemeClr>
                </a:solidFill>
              </a:rPr>
              <a:t>コマンドとデータの処理には、</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は放射線耐性の内部ハウスキーピングユニット（</a:t>
            </a:r>
            <a:r>
              <a:rPr lang="en-US" altLang="ja-JP" sz="1800" dirty="0">
                <a:solidFill>
                  <a:schemeClr val="accent1">
                    <a:lumMod val="20000"/>
                    <a:lumOff val="80000"/>
                  </a:schemeClr>
                </a:solidFill>
              </a:rPr>
              <a:t>RT-IHU</a:t>
            </a:r>
            <a:r>
              <a:rPr lang="ja-JP" altLang="en-US" sz="1800" dirty="0">
                <a:solidFill>
                  <a:schemeClr val="accent1">
                    <a:lumMod val="20000"/>
                    <a:lumOff val="80000"/>
                  </a:schemeClr>
                </a:solidFill>
              </a:rPr>
              <a:t>）を使用します。</a:t>
            </a:r>
            <a:endParaRPr lang="en-US" altLang="en-US" sz="1800" dirty="0">
              <a:solidFill>
                <a:schemeClr val="accent1">
                  <a:lumMod val="20000"/>
                  <a:lumOff val="80000"/>
                </a:schemeClr>
              </a:solidFill>
            </a:endParaRPr>
          </a:p>
          <a:p>
            <a:r>
              <a:rPr lang="en-US" altLang="en-US" sz="1800" dirty="0"/>
              <a:t>This is also flying on Golf-Tee</a:t>
            </a:r>
            <a:br>
              <a:rPr lang="en-US" altLang="en-US" sz="1800" dirty="0"/>
            </a:br>
            <a:r>
              <a:rPr lang="ja-JP" altLang="en-US" sz="1800" dirty="0">
                <a:solidFill>
                  <a:schemeClr val="accent1">
                    <a:lumMod val="20000"/>
                    <a:lumOff val="80000"/>
                  </a:schemeClr>
                </a:solidFill>
              </a:rPr>
              <a:t>これは</a:t>
            </a:r>
            <a:r>
              <a:rPr lang="en-US" altLang="ja-JP" sz="1800" dirty="0">
                <a:solidFill>
                  <a:schemeClr val="accent1">
                    <a:lumMod val="20000"/>
                    <a:lumOff val="80000"/>
                  </a:schemeClr>
                </a:solidFill>
              </a:rPr>
              <a:t>Golf-Tee</a:t>
            </a:r>
            <a:r>
              <a:rPr lang="ja-JP" altLang="en-US" sz="1800" dirty="0">
                <a:solidFill>
                  <a:schemeClr val="accent1">
                    <a:lumMod val="20000"/>
                    <a:lumOff val="80000"/>
                  </a:schemeClr>
                </a:solidFill>
              </a:rPr>
              <a:t>でも飛行します</a:t>
            </a:r>
            <a:endParaRPr lang="en-US" altLang="en-US" sz="1800" dirty="0">
              <a:solidFill>
                <a:schemeClr val="accent1">
                  <a:lumMod val="20000"/>
                  <a:lumOff val="80000"/>
                </a:schemeClr>
              </a:solidFill>
            </a:endParaRPr>
          </a:p>
          <a:p>
            <a:r>
              <a:rPr lang="en-US" altLang="en-US" sz="1800" dirty="0"/>
              <a:t>The RT-IHU consists of two TI TMS570 MCUs in a hot-spare configuration</a:t>
            </a:r>
            <a:br>
              <a:rPr lang="en-US" altLang="en-US" sz="1800" dirty="0"/>
            </a:br>
            <a:r>
              <a:rPr lang="en-US" altLang="ja-JP" sz="1800" dirty="0">
                <a:solidFill>
                  <a:schemeClr val="accent1">
                    <a:lumMod val="20000"/>
                    <a:lumOff val="80000"/>
                  </a:schemeClr>
                </a:solidFill>
              </a:rPr>
              <a:t>RT-IHU</a:t>
            </a:r>
            <a:r>
              <a:rPr lang="ja-JP" altLang="en-US" sz="1800" dirty="0">
                <a:solidFill>
                  <a:schemeClr val="accent1">
                    <a:lumMod val="20000"/>
                    <a:lumOff val="80000"/>
                  </a:schemeClr>
                </a:solidFill>
              </a:rPr>
              <a:t>は、ホットスペア構成の</a:t>
            </a:r>
            <a:r>
              <a:rPr lang="en-US" altLang="ja-JP" sz="1800" dirty="0">
                <a:solidFill>
                  <a:schemeClr val="accent1">
                    <a:lumMod val="20000"/>
                    <a:lumOff val="80000"/>
                  </a:schemeClr>
                </a:solidFill>
              </a:rPr>
              <a:t>2</a:t>
            </a:r>
            <a:r>
              <a:rPr lang="ja-JP" altLang="en-US" sz="1800" dirty="0">
                <a:solidFill>
                  <a:schemeClr val="accent1">
                    <a:lumMod val="20000"/>
                    <a:lumOff val="80000"/>
                  </a:schemeClr>
                </a:solidFill>
              </a:rPr>
              <a:t>つの</a:t>
            </a:r>
            <a:r>
              <a:rPr lang="en-US" altLang="ja-JP" sz="1800" dirty="0">
                <a:solidFill>
                  <a:schemeClr val="accent1">
                    <a:lumMod val="20000"/>
                    <a:lumOff val="80000"/>
                  </a:schemeClr>
                </a:solidFill>
              </a:rPr>
              <a:t>TI TMS570 MCU</a:t>
            </a:r>
            <a:r>
              <a:rPr lang="ja-JP" altLang="en-US" sz="1800" dirty="0">
                <a:solidFill>
                  <a:schemeClr val="accent1">
                    <a:lumMod val="20000"/>
                    <a:lumOff val="80000"/>
                  </a:schemeClr>
                </a:solidFill>
              </a:rPr>
              <a:t>で構成されています。</a:t>
            </a:r>
            <a:endParaRPr lang="en-US" alt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CE1DF431-E990-946E-6025-14EDB5A613C8}"/>
              </a:ext>
            </a:extLst>
          </p:cNvPr>
          <p:cNvSpPr>
            <a:spLocks noGrp="1"/>
          </p:cNvSpPr>
          <p:nvPr>
            <p:ph type="sldNum" sz="quarter" idx="12"/>
          </p:nvPr>
        </p:nvSpPr>
        <p:spPr/>
        <p:txBody>
          <a:bodyPr/>
          <a:lstStyle/>
          <a:p>
            <a:pPr>
              <a:defRPr/>
            </a:pPr>
            <a:fld id="{8AFA6BD3-DB7D-4355-8380-6F673CF483FB}" type="slidenum">
              <a:rPr lang="en-US" altLang="en-US" smtClean="0"/>
              <a:pPr>
                <a:defRPr/>
              </a:pPr>
              <a:t>15</a:t>
            </a:fld>
            <a:endParaRPr lang="en-US" altLang="en-US" dirty="0"/>
          </a:p>
        </p:txBody>
      </p:sp>
      <p:pic>
        <p:nvPicPr>
          <p:cNvPr id="14341" name="Picture 2">
            <a:extLst>
              <a:ext uri="{FF2B5EF4-FFF2-40B4-BE49-F238E27FC236}">
                <a16:creationId xmlns:a16="http://schemas.microsoft.com/office/drawing/2014/main" id="{7B562098-9585-96FF-2C34-6A579FB34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133600"/>
            <a:ext cx="3811587"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BBFD2101-CB27-E119-B6E6-69EB3E70623F}"/>
              </a:ext>
            </a:extLst>
          </p:cNvPr>
          <p:cNvSpPr/>
          <p:nvPr/>
        </p:nvSpPr>
        <p:spPr bwMode="auto">
          <a:xfrm>
            <a:off x="1066799" y="3200400"/>
            <a:ext cx="1344613" cy="9144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54D329-413E-11E0-7178-44E02CF7B7AD}"/>
              </a:ext>
            </a:extLst>
          </p:cNvPr>
          <p:cNvSpPr>
            <a:spLocks noGrp="1" noChangeArrowheads="1"/>
          </p:cNvSpPr>
          <p:nvPr>
            <p:ph type="title"/>
          </p:nvPr>
        </p:nvSpPr>
        <p:spPr/>
        <p:txBody>
          <a:bodyPr/>
          <a:lstStyle/>
          <a:p>
            <a:r>
              <a:rPr lang="en-US" altLang="en-US" sz="3600" i="1"/>
              <a:t>Fox-Plus-A</a:t>
            </a:r>
            <a:r>
              <a:rPr lang="en-US" altLang="en-US" sz="3600"/>
              <a:t> Command &amp; Data Handling</a:t>
            </a:r>
            <a:endParaRPr lang="en-US" altLang="en-US"/>
          </a:p>
        </p:txBody>
      </p:sp>
      <p:sp>
        <p:nvSpPr>
          <p:cNvPr id="14339" name="Content Placeholder 3">
            <a:extLst>
              <a:ext uri="{FF2B5EF4-FFF2-40B4-BE49-F238E27FC236}">
                <a16:creationId xmlns:a16="http://schemas.microsoft.com/office/drawing/2014/main" id="{022D2EE6-A015-80C7-01A9-84B4CB534D8C}"/>
              </a:ext>
            </a:extLst>
          </p:cNvPr>
          <p:cNvSpPr>
            <a:spLocks noGrp="1" noChangeArrowheads="1"/>
          </p:cNvSpPr>
          <p:nvPr>
            <p:ph sz="half" idx="2"/>
          </p:nvPr>
        </p:nvSpPr>
        <p:spPr/>
        <p:txBody>
          <a:bodyPr/>
          <a:lstStyle/>
          <a:p>
            <a:r>
              <a:rPr lang="en-US" altLang="en-US" sz="1800" dirty="0"/>
              <a:t>The RT-IHU consists of two complete command and data handling systems, one on each side of the board. This pictures shows only one side populated.</a:t>
            </a:r>
            <a:br>
              <a:rPr lang="en-US" altLang="en-US" sz="1800" dirty="0"/>
            </a:br>
            <a:r>
              <a:rPr lang="en-US" altLang="ja-JP" sz="1800" dirty="0">
                <a:solidFill>
                  <a:schemeClr val="accent1">
                    <a:lumMod val="20000"/>
                    <a:lumOff val="80000"/>
                  </a:schemeClr>
                </a:solidFill>
              </a:rPr>
              <a:t>RT-IHU</a:t>
            </a:r>
            <a:r>
              <a:rPr lang="ja-JP" altLang="en-US" sz="1800" dirty="0">
                <a:solidFill>
                  <a:schemeClr val="accent1">
                    <a:lumMod val="20000"/>
                    <a:lumOff val="80000"/>
                  </a:schemeClr>
                </a:solidFill>
              </a:rPr>
              <a:t>は、</a:t>
            </a:r>
            <a:r>
              <a:rPr lang="en-US" altLang="ja-JP" sz="1800" dirty="0">
                <a:solidFill>
                  <a:schemeClr val="accent1">
                    <a:lumMod val="20000"/>
                    <a:lumOff val="80000"/>
                  </a:schemeClr>
                </a:solidFill>
              </a:rPr>
              <a:t>2</a:t>
            </a:r>
            <a:r>
              <a:rPr lang="ja-JP" altLang="en-US" sz="1800" dirty="0">
                <a:solidFill>
                  <a:schemeClr val="accent1">
                    <a:lumMod val="20000"/>
                    <a:lumOff val="80000"/>
                  </a:schemeClr>
                </a:solidFill>
              </a:rPr>
              <a:t>つの完全なコマンドおよびデータ処理システムで構成されていて、ボードの両側に</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つずつ実装されます。この写真は、片側だけが実装されているところを示しています。</a:t>
            </a:r>
            <a:r>
              <a:rPr lang="en-US" altLang="en-US" sz="1800" dirty="0">
                <a:solidFill>
                  <a:schemeClr val="accent1">
                    <a:lumMod val="20000"/>
                    <a:lumOff val="80000"/>
                  </a:schemeClr>
                </a:solidFill>
              </a:rPr>
              <a:t> </a:t>
            </a:r>
          </a:p>
          <a:p>
            <a:r>
              <a:rPr lang="en-US" altLang="en-US" sz="1800" dirty="0"/>
              <a:t>Either side can be active</a:t>
            </a:r>
            <a:br>
              <a:rPr lang="en-US" altLang="en-US" sz="1800" dirty="0"/>
            </a:br>
            <a:r>
              <a:rPr lang="ja-JP" altLang="en-US" sz="1800" dirty="0">
                <a:solidFill>
                  <a:schemeClr val="accent1">
                    <a:lumMod val="20000"/>
                    <a:lumOff val="80000"/>
                  </a:schemeClr>
                </a:solidFill>
              </a:rPr>
              <a:t>どちらの側もアクティブにすることができます</a:t>
            </a:r>
            <a:endParaRPr lang="en-US" alt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CE1DF431-E990-946E-6025-14EDB5A613C8}"/>
              </a:ext>
            </a:extLst>
          </p:cNvPr>
          <p:cNvSpPr>
            <a:spLocks noGrp="1"/>
          </p:cNvSpPr>
          <p:nvPr>
            <p:ph type="sldNum" sz="quarter" idx="12"/>
          </p:nvPr>
        </p:nvSpPr>
        <p:spPr/>
        <p:txBody>
          <a:bodyPr/>
          <a:lstStyle/>
          <a:p>
            <a:pPr>
              <a:defRPr/>
            </a:pPr>
            <a:fld id="{8AFA6BD3-DB7D-4355-8380-6F673CF483FB}" type="slidenum">
              <a:rPr lang="en-US" altLang="en-US" smtClean="0"/>
              <a:pPr>
                <a:defRPr/>
              </a:pPr>
              <a:t>16</a:t>
            </a:fld>
            <a:endParaRPr lang="en-US" altLang="en-US" dirty="0"/>
          </a:p>
        </p:txBody>
      </p:sp>
      <p:pic>
        <p:nvPicPr>
          <p:cNvPr id="14341" name="Picture 2">
            <a:extLst>
              <a:ext uri="{FF2B5EF4-FFF2-40B4-BE49-F238E27FC236}">
                <a16:creationId xmlns:a16="http://schemas.microsoft.com/office/drawing/2014/main" id="{7B562098-9585-96FF-2C34-6A579FB34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2133600"/>
            <a:ext cx="3811587"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a:extLst>
              <a:ext uri="{FF2B5EF4-FFF2-40B4-BE49-F238E27FC236}">
                <a16:creationId xmlns:a16="http://schemas.microsoft.com/office/drawing/2014/main" id="{56F44F11-3A20-0A0D-914E-1FB44EAF39E8}"/>
              </a:ext>
            </a:extLst>
          </p:cNvPr>
          <p:cNvSpPr/>
          <p:nvPr/>
        </p:nvSpPr>
        <p:spPr bwMode="auto">
          <a:xfrm>
            <a:off x="838201" y="2133600"/>
            <a:ext cx="1573212" cy="34290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23227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54D329-413E-11E0-7178-44E02CF7B7AD}"/>
              </a:ext>
            </a:extLst>
          </p:cNvPr>
          <p:cNvSpPr>
            <a:spLocks noGrp="1" noChangeArrowheads="1"/>
          </p:cNvSpPr>
          <p:nvPr>
            <p:ph type="title"/>
          </p:nvPr>
        </p:nvSpPr>
        <p:spPr/>
        <p:txBody>
          <a:bodyPr/>
          <a:lstStyle/>
          <a:p>
            <a:r>
              <a:rPr lang="en-US" altLang="en-US" sz="3600" i="1"/>
              <a:t>Fox-Plus-A</a:t>
            </a:r>
            <a:r>
              <a:rPr lang="en-US" altLang="en-US" sz="3600"/>
              <a:t> Command &amp; Data Handling</a:t>
            </a:r>
            <a:endParaRPr lang="en-US" altLang="en-US"/>
          </a:p>
        </p:txBody>
      </p:sp>
      <p:sp>
        <p:nvSpPr>
          <p:cNvPr id="14339" name="Content Placeholder 3">
            <a:extLst>
              <a:ext uri="{FF2B5EF4-FFF2-40B4-BE49-F238E27FC236}">
                <a16:creationId xmlns:a16="http://schemas.microsoft.com/office/drawing/2014/main" id="{022D2EE6-A015-80C7-01A9-84B4CB534D8C}"/>
              </a:ext>
            </a:extLst>
          </p:cNvPr>
          <p:cNvSpPr>
            <a:spLocks noGrp="1" noChangeArrowheads="1"/>
          </p:cNvSpPr>
          <p:nvPr>
            <p:ph sz="half" idx="2"/>
          </p:nvPr>
        </p:nvSpPr>
        <p:spPr/>
        <p:txBody>
          <a:bodyPr/>
          <a:lstStyle/>
          <a:p>
            <a:r>
              <a:rPr lang="en-US" altLang="en-US" sz="1800" dirty="0"/>
              <a:t>Each TMS570 consists of two processing cores running the same instructions to detect discrepancies</a:t>
            </a:r>
            <a:br>
              <a:rPr lang="en-US" altLang="en-US" sz="1800" dirty="0"/>
            </a:br>
            <a:r>
              <a:rPr lang="ja-JP" altLang="en-US" sz="1800" dirty="0">
                <a:solidFill>
                  <a:schemeClr val="accent1">
                    <a:lumMod val="20000"/>
                    <a:lumOff val="80000"/>
                  </a:schemeClr>
                </a:solidFill>
              </a:rPr>
              <a:t>各々の </a:t>
            </a:r>
            <a:r>
              <a:rPr lang="en-US" altLang="ja-JP" sz="1800" dirty="0">
                <a:solidFill>
                  <a:schemeClr val="accent1">
                    <a:lumMod val="20000"/>
                    <a:lumOff val="80000"/>
                  </a:schemeClr>
                </a:solidFill>
              </a:rPr>
              <a:t>TMS570 </a:t>
            </a:r>
            <a:r>
              <a:rPr lang="ja-JP" altLang="en-US" sz="1800" dirty="0">
                <a:solidFill>
                  <a:schemeClr val="accent1">
                    <a:lumMod val="20000"/>
                    <a:lumOff val="80000"/>
                  </a:schemeClr>
                </a:solidFill>
              </a:rPr>
              <a:t>は、不一致を検出するために同じ命令を実行する</a:t>
            </a:r>
            <a:r>
              <a:rPr lang="en-US" altLang="ja-JP" sz="1800" dirty="0">
                <a:solidFill>
                  <a:schemeClr val="accent1">
                    <a:lumMod val="20000"/>
                    <a:lumOff val="80000"/>
                  </a:schemeClr>
                </a:solidFill>
              </a:rPr>
              <a:t>2</a:t>
            </a:r>
            <a:r>
              <a:rPr lang="ja-JP" altLang="en-US" sz="1800" dirty="0">
                <a:solidFill>
                  <a:schemeClr val="accent1">
                    <a:lumMod val="20000"/>
                    <a:lumOff val="80000"/>
                  </a:schemeClr>
                </a:solidFill>
              </a:rPr>
              <a:t>つのプロセッシングコアで構成されています</a:t>
            </a:r>
            <a:endParaRPr lang="en-US" altLang="en-US" sz="1800" dirty="0">
              <a:solidFill>
                <a:schemeClr val="accent1">
                  <a:lumMod val="20000"/>
                  <a:lumOff val="80000"/>
                </a:schemeClr>
              </a:solidFill>
            </a:endParaRPr>
          </a:p>
          <a:p>
            <a:r>
              <a:rPr lang="en-US" altLang="en-US" sz="1800" dirty="0"/>
              <a:t>If the active side detects a discrepancy, the other side takes over the bus using bus switches</a:t>
            </a:r>
            <a:br>
              <a:rPr lang="en-US" altLang="en-US" sz="1800" dirty="0"/>
            </a:br>
            <a:r>
              <a:rPr lang="ja-JP" altLang="en-US" sz="1800" dirty="0">
                <a:solidFill>
                  <a:schemeClr val="accent1">
                    <a:lumMod val="20000"/>
                    <a:lumOff val="80000"/>
                  </a:schemeClr>
                </a:solidFill>
              </a:rPr>
              <a:t>アクティブ側が不一致を検出した場合、反対側がバススイッチを使用してバスを引き継ぎます</a:t>
            </a:r>
            <a:endParaRPr lang="en-US" alt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CE1DF431-E990-946E-6025-14EDB5A613C8}"/>
              </a:ext>
            </a:extLst>
          </p:cNvPr>
          <p:cNvSpPr>
            <a:spLocks noGrp="1"/>
          </p:cNvSpPr>
          <p:nvPr>
            <p:ph type="sldNum" sz="quarter" idx="12"/>
          </p:nvPr>
        </p:nvSpPr>
        <p:spPr/>
        <p:txBody>
          <a:bodyPr/>
          <a:lstStyle/>
          <a:p>
            <a:pPr>
              <a:defRPr/>
            </a:pPr>
            <a:fld id="{8AFA6BD3-DB7D-4355-8380-6F673CF483FB}" type="slidenum">
              <a:rPr lang="en-US" altLang="en-US" smtClean="0"/>
              <a:pPr>
                <a:defRPr/>
              </a:pPr>
              <a:t>17</a:t>
            </a:fld>
            <a:endParaRPr lang="en-US" altLang="en-US" dirty="0"/>
          </a:p>
        </p:txBody>
      </p:sp>
      <p:pic>
        <p:nvPicPr>
          <p:cNvPr id="14341" name="Picture 2">
            <a:extLst>
              <a:ext uri="{FF2B5EF4-FFF2-40B4-BE49-F238E27FC236}">
                <a16:creationId xmlns:a16="http://schemas.microsoft.com/office/drawing/2014/main" id="{7B562098-9585-96FF-2C34-6A579FB34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063" y="2133600"/>
            <a:ext cx="3811587"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19B16C58-8A26-3137-BA83-78E24CFE1435}"/>
              </a:ext>
            </a:extLst>
          </p:cNvPr>
          <p:cNvSpPr/>
          <p:nvPr/>
        </p:nvSpPr>
        <p:spPr bwMode="auto">
          <a:xfrm>
            <a:off x="2411412" y="2133600"/>
            <a:ext cx="484187" cy="34290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73349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F54D329-413E-11E0-7178-44E02CF7B7AD}"/>
              </a:ext>
            </a:extLst>
          </p:cNvPr>
          <p:cNvSpPr>
            <a:spLocks noGrp="1" noChangeArrowheads="1"/>
          </p:cNvSpPr>
          <p:nvPr>
            <p:ph type="title"/>
          </p:nvPr>
        </p:nvSpPr>
        <p:spPr/>
        <p:txBody>
          <a:bodyPr/>
          <a:lstStyle/>
          <a:p>
            <a:r>
              <a:rPr lang="en-US" altLang="en-US" sz="3600" i="1"/>
              <a:t>Fox-Plus-A</a:t>
            </a:r>
            <a:r>
              <a:rPr lang="en-US" altLang="en-US" sz="3600"/>
              <a:t> Command &amp; Data Handling</a:t>
            </a:r>
            <a:endParaRPr lang="en-US" altLang="en-US"/>
          </a:p>
        </p:txBody>
      </p:sp>
      <p:sp>
        <p:nvSpPr>
          <p:cNvPr id="14339" name="Content Placeholder 3">
            <a:extLst>
              <a:ext uri="{FF2B5EF4-FFF2-40B4-BE49-F238E27FC236}">
                <a16:creationId xmlns:a16="http://schemas.microsoft.com/office/drawing/2014/main" id="{022D2EE6-A015-80C7-01A9-84B4CB534D8C}"/>
              </a:ext>
            </a:extLst>
          </p:cNvPr>
          <p:cNvSpPr>
            <a:spLocks noGrp="1" noChangeArrowheads="1"/>
          </p:cNvSpPr>
          <p:nvPr>
            <p:ph sz="half" idx="2"/>
          </p:nvPr>
        </p:nvSpPr>
        <p:spPr/>
        <p:txBody>
          <a:bodyPr/>
          <a:lstStyle/>
          <a:p>
            <a:r>
              <a:rPr lang="en-US" altLang="en-US" sz="1800" dirty="0"/>
              <a:t>Each side also has a half-duplex digital transceiver based on the AX5043</a:t>
            </a:r>
            <a:br>
              <a:rPr lang="en-US" altLang="en-US" sz="1800" dirty="0"/>
            </a:br>
            <a:r>
              <a:rPr lang="ja-JP" altLang="en-US" sz="1800" dirty="0">
                <a:solidFill>
                  <a:schemeClr val="accent1">
                    <a:lumMod val="20000"/>
                    <a:lumOff val="80000"/>
                  </a:schemeClr>
                </a:solidFill>
              </a:rPr>
              <a:t>いずれの側にも、</a:t>
            </a:r>
            <a:r>
              <a:rPr lang="en-US" altLang="ja-JP" sz="1800" dirty="0">
                <a:solidFill>
                  <a:schemeClr val="accent1">
                    <a:lumMod val="20000"/>
                    <a:lumOff val="80000"/>
                  </a:schemeClr>
                </a:solidFill>
              </a:rPr>
              <a:t>AX5043</a:t>
            </a:r>
            <a:r>
              <a:rPr lang="ja-JP" altLang="en-US" sz="1800" dirty="0">
                <a:solidFill>
                  <a:schemeClr val="accent1">
                    <a:lumMod val="20000"/>
                    <a:lumOff val="80000"/>
                  </a:schemeClr>
                </a:solidFill>
              </a:rPr>
              <a:t>に基づく半二重デジタルトランシーバーがあります</a:t>
            </a:r>
            <a:endParaRPr lang="en-US" alt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CE1DF431-E990-946E-6025-14EDB5A613C8}"/>
              </a:ext>
            </a:extLst>
          </p:cNvPr>
          <p:cNvSpPr>
            <a:spLocks noGrp="1"/>
          </p:cNvSpPr>
          <p:nvPr>
            <p:ph type="sldNum" sz="quarter" idx="12"/>
          </p:nvPr>
        </p:nvSpPr>
        <p:spPr/>
        <p:txBody>
          <a:bodyPr/>
          <a:lstStyle/>
          <a:p>
            <a:pPr>
              <a:defRPr/>
            </a:pPr>
            <a:fld id="{8AFA6BD3-DB7D-4355-8380-6F673CF483FB}" type="slidenum">
              <a:rPr lang="en-US" altLang="en-US" smtClean="0"/>
              <a:pPr>
                <a:defRPr/>
              </a:pPr>
              <a:t>18</a:t>
            </a:fld>
            <a:endParaRPr lang="en-US" altLang="en-US" dirty="0"/>
          </a:p>
        </p:txBody>
      </p:sp>
      <p:pic>
        <p:nvPicPr>
          <p:cNvPr id="14341" name="Picture 2">
            <a:extLst>
              <a:ext uri="{FF2B5EF4-FFF2-40B4-BE49-F238E27FC236}">
                <a16:creationId xmlns:a16="http://schemas.microsoft.com/office/drawing/2014/main" id="{7B562098-9585-96FF-2C34-6A579FB34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063" y="2133600"/>
            <a:ext cx="3811587"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19B16C58-8A26-3137-BA83-78E24CFE1435}"/>
              </a:ext>
            </a:extLst>
          </p:cNvPr>
          <p:cNvSpPr/>
          <p:nvPr/>
        </p:nvSpPr>
        <p:spPr bwMode="auto">
          <a:xfrm>
            <a:off x="1752600" y="2667000"/>
            <a:ext cx="484187" cy="4572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extLst>
      <p:ext uri="{BB962C8B-B14F-4D97-AF65-F5344CB8AC3E}">
        <p14:creationId xmlns:p14="http://schemas.microsoft.com/office/powerpoint/2010/main" val="361427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2EC7AF9E-D3A2-5E9B-9612-E382A0233EFA}"/>
              </a:ext>
            </a:extLst>
          </p:cNvPr>
          <p:cNvSpPr>
            <a:spLocks noGrp="1"/>
          </p:cNvSpPr>
          <p:nvPr>
            <p:ph type="sldNum" sz="quarter" idx="12"/>
          </p:nvPr>
        </p:nvSpPr>
        <p:spPr/>
        <p:txBody>
          <a:bodyPr/>
          <a:lstStyle/>
          <a:p>
            <a:pPr>
              <a:defRPr/>
            </a:pPr>
            <a:fld id="{C8B5697B-D84D-49AA-96BB-7E6D5F6C7C10}" type="slidenum">
              <a:rPr lang="en-US" altLang="en-US"/>
              <a:pPr>
                <a:defRPr/>
              </a:pPr>
              <a:t>19</a:t>
            </a:fld>
            <a:endParaRPr lang="en-US" altLang="en-US" dirty="0"/>
          </a:p>
        </p:txBody>
      </p:sp>
      <p:sp>
        <p:nvSpPr>
          <p:cNvPr id="15363" name="Rectangle 2">
            <a:extLst>
              <a:ext uri="{FF2B5EF4-FFF2-40B4-BE49-F238E27FC236}">
                <a16:creationId xmlns:a16="http://schemas.microsoft.com/office/drawing/2014/main" id="{D719439E-3F08-4563-8850-9857E8203000}"/>
              </a:ext>
            </a:extLst>
          </p:cNvPr>
          <p:cNvSpPr>
            <a:spLocks noGrp="1" noChangeArrowheads="1"/>
          </p:cNvSpPr>
          <p:nvPr>
            <p:ph type="title"/>
          </p:nvPr>
        </p:nvSpPr>
        <p:spPr/>
        <p:txBody>
          <a:bodyPr/>
          <a:lstStyle/>
          <a:p>
            <a:r>
              <a:rPr lang="en-US" altLang="en-US" i="1"/>
              <a:t>Fox-Plus-A </a:t>
            </a:r>
            <a:r>
              <a:rPr lang="en-US" altLang="en-US"/>
              <a:t>Battery Card</a:t>
            </a:r>
          </a:p>
        </p:txBody>
      </p:sp>
      <p:sp>
        <p:nvSpPr>
          <p:cNvPr id="15364" name="Rectangle 3">
            <a:extLst>
              <a:ext uri="{FF2B5EF4-FFF2-40B4-BE49-F238E27FC236}">
                <a16:creationId xmlns:a16="http://schemas.microsoft.com/office/drawing/2014/main" id="{C8E418E8-031A-C7CC-DE43-C54EC27BF394}"/>
              </a:ext>
            </a:extLst>
          </p:cNvPr>
          <p:cNvSpPr>
            <a:spLocks noGrp="1" noChangeArrowheads="1"/>
          </p:cNvSpPr>
          <p:nvPr>
            <p:ph type="body" sz="half" idx="2"/>
          </p:nvPr>
        </p:nvSpPr>
        <p:spPr>
          <a:xfrm>
            <a:off x="4876800" y="1981200"/>
            <a:ext cx="4114800" cy="3276600"/>
          </a:xfrm>
        </p:spPr>
        <p:txBody>
          <a:bodyPr/>
          <a:lstStyle/>
          <a:p>
            <a:r>
              <a:rPr lang="en-US" altLang="en-US" sz="1800" dirty="0"/>
              <a:t>While Fox-1 used nickel-cadmium batteries, Fox-Plus-A will use batteries based on updated Lithium-based chemistry</a:t>
            </a:r>
            <a:br>
              <a:rPr lang="en-US" alt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はニッケルカドミウム電池を使用していましたが、</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は最新のリチウムベースの化学的性質に基づく電池を使用します</a:t>
            </a:r>
            <a:endParaRPr lang="en-US" altLang="en-US" sz="1800" dirty="0">
              <a:solidFill>
                <a:schemeClr val="accent1">
                  <a:lumMod val="20000"/>
                  <a:lumOff val="80000"/>
                </a:schemeClr>
              </a:solidFill>
            </a:endParaRPr>
          </a:p>
          <a:p>
            <a:r>
              <a:rPr lang="en-US" altLang="en-US" sz="1800" dirty="0"/>
              <a:t>The exact batteries have not yet been chosen</a:t>
            </a:r>
            <a:br>
              <a:rPr lang="en-US" altLang="en-US" sz="1800" dirty="0"/>
            </a:br>
            <a:r>
              <a:rPr lang="ja-JP" altLang="en-US" sz="1800" dirty="0">
                <a:solidFill>
                  <a:schemeClr val="accent1">
                    <a:lumMod val="20000"/>
                    <a:lumOff val="80000"/>
                  </a:schemeClr>
                </a:solidFill>
              </a:rPr>
              <a:t>具体的なバッテリーはまだ選択されていません</a:t>
            </a:r>
            <a:endParaRPr lang="en-US" altLang="en-US" sz="1600" dirty="0">
              <a:solidFill>
                <a:schemeClr val="accent1">
                  <a:lumMod val="20000"/>
                  <a:lumOff val="80000"/>
                </a:schemeClr>
              </a:solidFill>
            </a:endParaRPr>
          </a:p>
        </p:txBody>
      </p:sp>
      <p:pic>
        <p:nvPicPr>
          <p:cNvPr id="15365" name="Picture 7">
            <a:extLst>
              <a:ext uri="{FF2B5EF4-FFF2-40B4-BE49-F238E27FC236}">
                <a16:creationId xmlns:a16="http://schemas.microsoft.com/office/drawing/2014/main" id="{7EF08D7C-33EB-D399-29B5-C250AA9C0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17" r="11148"/>
          <a:stretch>
            <a:fillRect/>
          </a:stretch>
        </p:blipFill>
        <p:spPr bwMode="auto">
          <a:xfrm>
            <a:off x="762000" y="1981200"/>
            <a:ext cx="38862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3B5D-6479-0CF1-9258-55343A8AEAB4}"/>
              </a:ext>
            </a:extLst>
          </p:cNvPr>
          <p:cNvSpPr>
            <a:spLocks noGrp="1"/>
          </p:cNvSpPr>
          <p:nvPr>
            <p:ph type="title"/>
          </p:nvPr>
        </p:nvSpPr>
        <p:spPr/>
        <p:txBody>
          <a:bodyPr/>
          <a:lstStyle/>
          <a:p>
            <a:r>
              <a:rPr lang="en-US" i="1" dirty="0"/>
              <a:t>Fox-Plus</a:t>
            </a:r>
            <a:r>
              <a:rPr lang="en-US" dirty="0"/>
              <a:t> Program Overview</a:t>
            </a:r>
          </a:p>
        </p:txBody>
      </p:sp>
      <p:sp>
        <p:nvSpPr>
          <p:cNvPr id="3" name="Content Placeholder 2">
            <a:extLst>
              <a:ext uri="{FF2B5EF4-FFF2-40B4-BE49-F238E27FC236}">
                <a16:creationId xmlns:a16="http://schemas.microsoft.com/office/drawing/2014/main" id="{27CA99E1-780A-47E0-F9FF-A1A1E1B19454}"/>
              </a:ext>
            </a:extLst>
          </p:cNvPr>
          <p:cNvSpPr>
            <a:spLocks noGrp="1"/>
          </p:cNvSpPr>
          <p:nvPr>
            <p:ph sz="half" idx="1"/>
          </p:nvPr>
        </p:nvSpPr>
        <p:spPr/>
        <p:txBody>
          <a:bodyPr/>
          <a:lstStyle/>
          <a:p>
            <a:r>
              <a:rPr lang="en-US" sz="1800" dirty="0"/>
              <a:t>Fox-Plus Program Overview</a:t>
            </a:r>
            <a:br>
              <a:rPr 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プログラムの概要</a:t>
            </a:r>
            <a:endParaRPr lang="en-US" altLang="ja-JP" sz="1800" dirty="0">
              <a:solidFill>
                <a:schemeClr val="accent1">
                  <a:lumMod val="20000"/>
                  <a:lumOff val="80000"/>
                </a:schemeClr>
              </a:solidFill>
            </a:endParaRPr>
          </a:p>
          <a:p>
            <a:r>
              <a:rPr lang="en-US" sz="1800" dirty="0"/>
              <a:t>My name is Jonathan Brandenburg</a:t>
            </a:r>
            <a:br>
              <a:rPr lang="en-US" sz="1800" dirty="0"/>
            </a:br>
            <a:r>
              <a:rPr lang="ja-JP" altLang="en-US" sz="1800" dirty="0">
                <a:solidFill>
                  <a:schemeClr val="accent1">
                    <a:lumMod val="20000"/>
                    <a:lumOff val="80000"/>
                  </a:schemeClr>
                </a:solidFill>
              </a:rPr>
              <a:t>私は、ジョナサン ブランデンブルクです</a:t>
            </a:r>
            <a:endParaRPr lang="en-US" altLang="ja-JP" sz="1800" dirty="0">
              <a:solidFill>
                <a:schemeClr val="accent1">
                  <a:lumMod val="20000"/>
                  <a:lumOff val="80000"/>
                </a:schemeClr>
              </a:solidFill>
            </a:endParaRPr>
          </a:p>
          <a:p>
            <a:r>
              <a:rPr lang="en-US" sz="1800" dirty="0"/>
              <a:t>I am an assistant vice-president of engineering at AMSAT</a:t>
            </a:r>
            <a:br>
              <a:rPr lang="en-US" sz="1800" dirty="0"/>
            </a:br>
            <a:r>
              <a:rPr lang="en-US" altLang="ja-JP" sz="1800" dirty="0" err="1">
                <a:solidFill>
                  <a:schemeClr val="accent1">
                    <a:lumMod val="20000"/>
                    <a:lumOff val="80000"/>
                  </a:schemeClr>
                </a:solidFill>
              </a:rPr>
              <a:t>AMSAT</a:t>
            </a:r>
            <a:r>
              <a:rPr lang="ja-JP" altLang="en-US" sz="1800" dirty="0">
                <a:solidFill>
                  <a:schemeClr val="accent1">
                    <a:lumMod val="20000"/>
                    <a:lumOff val="80000"/>
                  </a:schemeClr>
                </a:solidFill>
              </a:rPr>
              <a:t>のエンジニアリング担当副会長をしています</a:t>
            </a:r>
            <a:endParaRPr lang="en-US" altLang="ja-JP" sz="1800" dirty="0">
              <a:solidFill>
                <a:schemeClr val="accent1">
                  <a:lumMod val="20000"/>
                  <a:lumOff val="80000"/>
                </a:schemeClr>
              </a:solidFill>
            </a:endParaRPr>
          </a:p>
          <a:p>
            <a:r>
              <a:rPr lang="en-US" sz="1800" dirty="0"/>
              <a:t>Today, I am giving an overview of the new Fox-Plus program</a:t>
            </a:r>
            <a:br>
              <a:rPr lang="en-US" sz="1800" dirty="0"/>
            </a:br>
            <a:r>
              <a:rPr lang="ja-JP" altLang="en-US" sz="1800" dirty="0">
                <a:solidFill>
                  <a:schemeClr val="accent1">
                    <a:lumMod val="20000"/>
                    <a:lumOff val="80000"/>
                  </a:schemeClr>
                </a:solidFill>
              </a:rPr>
              <a:t>今日は、新しい</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プログラムの概要を説明します</a:t>
            </a:r>
            <a:endParaRPr lang="en-US" sz="1800" dirty="0">
              <a:solidFill>
                <a:schemeClr val="accent1">
                  <a:lumMod val="20000"/>
                  <a:lumOff val="80000"/>
                </a:schemeClr>
              </a:solidFill>
            </a:endParaRPr>
          </a:p>
          <a:p>
            <a:endParaRPr lang="en-US" altLang="ja-JP" sz="1800" dirty="0"/>
          </a:p>
        </p:txBody>
      </p:sp>
      <p:sp>
        <p:nvSpPr>
          <p:cNvPr id="4" name="Content Placeholder 3">
            <a:extLst>
              <a:ext uri="{FF2B5EF4-FFF2-40B4-BE49-F238E27FC236}">
                <a16:creationId xmlns:a16="http://schemas.microsoft.com/office/drawing/2014/main" id="{18DB0D16-E498-D5A6-77CD-002D48A6A1C5}"/>
              </a:ext>
            </a:extLst>
          </p:cNvPr>
          <p:cNvSpPr>
            <a:spLocks noGrp="1"/>
          </p:cNvSpPr>
          <p:nvPr>
            <p:ph sz="half" idx="2"/>
          </p:nvPr>
        </p:nvSpPr>
        <p:spPr/>
        <p:txBody>
          <a:bodyPr/>
          <a:lstStyle/>
          <a:p>
            <a:r>
              <a:rPr lang="en-US" sz="1800" dirty="0"/>
              <a:t>It is my objective to ensure you understand how Fox-Plus builds on the previous Fox satellites and fits with the current Golf program.</a:t>
            </a:r>
            <a:br>
              <a:rPr 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が以前の</a:t>
            </a:r>
            <a:r>
              <a:rPr lang="en-US" altLang="ja-JP" sz="1800" dirty="0">
                <a:solidFill>
                  <a:schemeClr val="accent1">
                    <a:lumMod val="20000"/>
                    <a:lumOff val="80000"/>
                  </a:schemeClr>
                </a:solidFill>
              </a:rPr>
              <a:t>Fox</a:t>
            </a:r>
            <a:r>
              <a:rPr lang="ja-JP" altLang="en-US" sz="1800" dirty="0">
                <a:solidFill>
                  <a:schemeClr val="accent1">
                    <a:lumMod val="20000"/>
                    <a:lumOff val="80000"/>
                  </a:schemeClr>
                </a:solidFill>
              </a:rPr>
              <a:t>衛星に基づいて構築され、現在進行中の </a:t>
            </a:r>
            <a:r>
              <a:rPr lang="en-US" altLang="ja-JP" sz="1800" dirty="0">
                <a:solidFill>
                  <a:schemeClr val="accent1">
                    <a:lumMod val="20000"/>
                    <a:lumOff val="80000"/>
                  </a:schemeClr>
                </a:solidFill>
              </a:rPr>
              <a:t>Golf</a:t>
            </a:r>
            <a:r>
              <a:rPr lang="ja-JP" altLang="en-US" sz="1800" dirty="0">
                <a:solidFill>
                  <a:schemeClr val="accent1">
                    <a:lumMod val="20000"/>
                    <a:lumOff val="80000"/>
                  </a:schemeClr>
                </a:solidFill>
              </a:rPr>
              <a:t>プログラムにどのように適合するのかを理解していただくことが、私の目的です</a:t>
            </a:r>
            <a:endParaRPr lang="en-US" sz="1800" dirty="0">
              <a:solidFill>
                <a:schemeClr val="accent1">
                  <a:lumMod val="20000"/>
                  <a:lumOff val="80000"/>
                </a:schemeClr>
              </a:solidFill>
            </a:endParaRPr>
          </a:p>
        </p:txBody>
      </p:sp>
      <p:sp>
        <p:nvSpPr>
          <p:cNvPr id="5" name="Slide Number Placeholder 4">
            <a:extLst>
              <a:ext uri="{FF2B5EF4-FFF2-40B4-BE49-F238E27FC236}">
                <a16:creationId xmlns:a16="http://schemas.microsoft.com/office/drawing/2014/main" id="{0C2955CC-B43B-47DF-AFE9-77B5785570FC}"/>
              </a:ext>
            </a:extLst>
          </p:cNvPr>
          <p:cNvSpPr>
            <a:spLocks noGrp="1"/>
          </p:cNvSpPr>
          <p:nvPr>
            <p:ph type="sldNum" sz="quarter" idx="12"/>
          </p:nvPr>
        </p:nvSpPr>
        <p:spPr/>
        <p:txBody>
          <a:bodyPr/>
          <a:lstStyle/>
          <a:p>
            <a:pPr>
              <a:defRPr/>
            </a:pPr>
            <a:fld id="{7391EF22-C216-4692-9E76-C943F9917733}" type="slidenum">
              <a:rPr lang="en-US" altLang="en-US" smtClean="0"/>
              <a:pPr>
                <a:defRPr/>
              </a:pPr>
              <a:t>2</a:t>
            </a:fld>
            <a:endParaRPr lang="en-US" altLang="en-US" dirty="0"/>
          </a:p>
        </p:txBody>
      </p:sp>
    </p:spTree>
    <p:extLst>
      <p:ext uri="{BB962C8B-B14F-4D97-AF65-F5344CB8AC3E}">
        <p14:creationId xmlns:p14="http://schemas.microsoft.com/office/powerpoint/2010/main" val="364618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FBF94BE-C9E3-9029-CD6A-DDDC220BA3B4}"/>
              </a:ext>
            </a:extLst>
          </p:cNvPr>
          <p:cNvSpPr>
            <a:spLocks noGrp="1" noChangeArrowheads="1"/>
          </p:cNvSpPr>
          <p:nvPr>
            <p:ph type="title"/>
          </p:nvPr>
        </p:nvSpPr>
        <p:spPr/>
        <p:txBody>
          <a:bodyPr/>
          <a:lstStyle/>
          <a:p>
            <a:r>
              <a:rPr lang="en-US" altLang="en-US" i="1"/>
              <a:t>Fox-Plus-A</a:t>
            </a:r>
            <a:r>
              <a:rPr lang="en-US" altLang="en-US"/>
              <a:t> Power Supply Card</a:t>
            </a:r>
          </a:p>
        </p:txBody>
      </p:sp>
      <p:sp>
        <p:nvSpPr>
          <p:cNvPr id="16387" name="Content Placeholder 4">
            <a:extLst>
              <a:ext uri="{FF2B5EF4-FFF2-40B4-BE49-F238E27FC236}">
                <a16:creationId xmlns:a16="http://schemas.microsoft.com/office/drawing/2014/main" id="{53E5A063-87AA-9D28-C343-97D505F381C0}"/>
              </a:ext>
            </a:extLst>
          </p:cNvPr>
          <p:cNvSpPr>
            <a:spLocks noGrp="1" noChangeArrowheads="1"/>
          </p:cNvSpPr>
          <p:nvPr>
            <p:ph sz="half" idx="1"/>
          </p:nvPr>
        </p:nvSpPr>
        <p:spPr/>
        <p:txBody>
          <a:bodyPr/>
          <a:lstStyle/>
          <a:p>
            <a:r>
              <a:rPr lang="en-US" altLang="en-US" sz="1800" dirty="0"/>
              <a:t>Fox-Plus-A will leverage the power supplied in progress for Golf-Tee</a:t>
            </a:r>
            <a:br>
              <a:rPr lang="en-US" altLang="en-US" sz="1800" dirty="0"/>
            </a:b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は、</a:t>
            </a:r>
            <a:r>
              <a:rPr lang="en-US" altLang="ja-JP" sz="1800" dirty="0">
                <a:solidFill>
                  <a:schemeClr val="accent1">
                    <a:lumMod val="20000"/>
                    <a:lumOff val="80000"/>
                  </a:schemeClr>
                </a:solidFill>
              </a:rPr>
              <a:t>Golf-Tee</a:t>
            </a:r>
            <a:r>
              <a:rPr lang="ja-JP" altLang="en-US" sz="1800" dirty="0">
                <a:solidFill>
                  <a:schemeClr val="accent1">
                    <a:lumMod val="20000"/>
                    <a:lumOff val="80000"/>
                  </a:schemeClr>
                </a:solidFill>
              </a:rPr>
              <a:t>で進行中の電力供給方法を活用します</a:t>
            </a:r>
            <a:endParaRPr lang="en-US" altLang="en-US" sz="1800" dirty="0">
              <a:solidFill>
                <a:schemeClr val="accent1">
                  <a:lumMod val="20000"/>
                  <a:lumOff val="80000"/>
                </a:schemeClr>
              </a:solidFill>
            </a:endParaRPr>
          </a:p>
          <a:p>
            <a:r>
              <a:rPr lang="en-US" altLang="en-US" sz="1800" dirty="0"/>
              <a:t>Maximum power point tracking will be used to optimize the power available from the solar cells</a:t>
            </a:r>
            <a:br>
              <a:rPr lang="en-US" altLang="en-US" sz="1800" dirty="0"/>
            </a:br>
            <a:r>
              <a:rPr lang="ja-JP" altLang="en-US" sz="1800" dirty="0">
                <a:solidFill>
                  <a:schemeClr val="accent1">
                    <a:lumMod val="20000"/>
                    <a:lumOff val="80000"/>
                  </a:schemeClr>
                </a:solidFill>
              </a:rPr>
              <a:t>太陽電池から利用可能な電力を最適化するために、</a:t>
            </a:r>
            <a:r>
              <a:rPr lang="en-US" altLang="ja-JP" sz="1800" dirty="0">
                <a:solidFill>
                  <a:schemeClr val="accent1">
                    <a:lumMod val="20000"/>
                    <a:lumOff val="80000"/>
                  </a:schemeClr>
                </a:solidFill>
              </a:rPr>
              <a:t>MPPT(</a:t>
            </a:r>
            <a:r>
              <a:rPr lang="ja-JP" altLang="en-US" sz="1800" dirty="0">
                <a:solidFill>
                  <a:schemeClr val="accent1">
                    <a:lumMod val="20000"/>
                    <a:lumOff val="80000"/>
                  </a:schemeClr>
                </a:solidFill>
              </a:rPr>
              <a:t>最大電力点追従</a:t>
            </a:r>
            <a:r>
              <a:rPr lang="en-US" altLang="ja-JP" sz="1800" dirty="0">
                <a:solidFill>
                  <a:schemeClr val="accent1">
                    <a:lumMod val="20000"/>
                    <a:lumOff val="80000"/>
                  </a:schemeClr>
                </a:solidFill>
              </a:rPr>
              <a:t>)</a:t>
            </a:r>
            <a:r>
              <a:rPr lang="ja-JP" altLang="en-US" sz="1800" dirty="0">
                <a:solidFill>
                  <a:schemeClr val="accent1">
                    <a:lumMod val="20000"/>
                    <a:lumOff val="80000"/>
                  </a:schemeClr>
                </a:solidFill>
              </a:rPr>
              <a:t>が使用されます</a:t>
            </a:r>
            <a:endParaRPr lang="en-US" altLang="en-US" sz="1800" dirty="0">
              <a:solidFill>
                <a:schemeClr val="accent1">
                  <a:lumMod val="20000"/>
                  <a:lumOff val="80000"/>
                </a:schemeClr>
              </a:solidFill>
            </a:endParaRPr>
          </a:p>
        </p:txBody>
      </p:sp>
      <p:sp>
        <p:nvSpPr>
          <p:cNvPr id="20" name="Slide Number Placeholder 5">
            <a:extLst>
              <a:ext uri="{FF2B5EF4-FFF2-40B4-BE49-F238E27FC236}">
                <a16:creationId xmlns:a16="http://schemas.microsoft.com/office/drawing/2014/main" id="{67F5FA26-132F-7068-16FD-DAE7A62895CD}"/>
              </a:ext>
            </a:extLst>
          </p:cNvPr>
          <p:cNvSpPr>
            <a:spLocks noGrp="1"/>
          </p:cNvSpPr>
          <p:nvPr>
            <p:ph type="sldNum" sz="quarter" idx="12"/>
          </p:nvPr>
        </p:nvSpPr>
        <p:spPr/>
        <p:txBody>
          <a:bodyPr/>
          <a:lstStyle/>
          <a:p>
            <a:pPr>
              <a:defRPr/>
            </a:pPr>
            <a:fld id="{84E2319E-4732-4289-9718-85AB2E60A42C}" type="slidenum">
              <a:rPr lang="en-US" altLang="en-US"/>
              <a:pPr>
                <a:defRPr/>
              </a:pPr>
              <a:t>20</a:t>
            </a:fld>
            <a:endParaRPr lang="en-US" altLang="en-US" dirty="0"/>
          </a:p>
        </p:txBody>
      </p:sp>
      <p:sp>
        <p:nvSpPr>
          <p:cNvPr id="16389" name="Rectangle 4">
            <a:extLst>
              <a:ext uri="{FF2B5EF4-FFF2-40B4-BE49-F238E27FC236}">
                <a16:creationId xmlns:a16="http://schemas.microsoft.com/office/drawing/2014/main" id="{EDB454A4-7F96-D2CF-3861-235D1685BEEF}"/>
              </a:ext>
            </a:extLst>
          </p:cNvPr>
          <p:cNvSpPr>
            <a:spLocks noChangeArrowheads="1"/>
          </p:cNvSpPr>
          <p:nvPr/>
        </p:nvSpPr>
        <p:spPr bwMode="auto">
          <a:xfrm>
            <a:off x="6232525" y="2532063"/>
            <a:ext cx="55245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MPPT</a:t>
            </a:r>
          </a:p>
        </p:txBody>
      </p:sp>
      <p:sp>
        <p:nvSpPr>
          <p:cNvPr id="16390" name="Rectangle 23">
            <a:extLst>
              <a:ext uri="{FF2B5EF4-FFF2-40B4-BE49-F238E27FC236}">
                <a16:creationId xmlns:a16="http://schemas.microsoft.com/office/drawing/2014/main" id="{8A501280-B536-EF6E-05C8-131CC40BB397}"/>
              </a:ext>
            </a:extLst>
          </p:cNvPr>
          <p:cNvSpPr>
            <a:spLocks noChangeArrowheads="1"/>
          </p:cNvSpPr>
          <p:nvPr/>
        </p:nvSpPr>
        <p:spPr bwMode="auto">
          <a:xfrm>
            <a:off x="4851400" y="2354263"/>
            <a:ext cx="55245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b="1">
                <a:latin typeface="Arial Narrow" panose="020B0606020202030204" pitchFamily="34" charset="0"/>
              </a:rPr>
              <a:t>Solar</a:t>
            </a:r>
          </a:p>
          <a:p>
            <a:pPr algn="ctr" eaLnBrk="1" hangingPunct="1">
              <a:spcBef>
                <a:spcPct val="0"/>
              </a:spcBef>
              <a:buFontTx/>
              <a:buNone/>
            </a:pPr>
            <a:r>
              <a:rPr lang="en-US" altLang="en-US" sz="1400" b="1">
                <a:latin typeface="Arial Narrow" panose="020B0606020202030204" pitchFamily="34" charset="0"/>
              </a:rPr>
              <a:t>Panel</a:t>
            </a:r>
          </a:p>
        </p:txBody>
      </p:sp>
      <p:sp>
        <p:nvSpPr>
          <p:cNvPr id="16391" name="Text Box 26">
            <a:extLst>
              <a:ext uri="{FF2B5EF4-FFF2-40B4-BE49-F238E27FC236}">
                <a16:creationId xmlns:a16="http://schemas.microsoft.com/office/drawing/2014/main" id="{5E5771DD-553D-E1B2-2471-C3C1810999A9}"/>
              </a:ext>
            </a:extLst>
          </p:cNvPr>
          <p:cNvSpPr txBox="1">
            <a:spLocks noChangeArrowheads="1"/>
          </p:cNvSpPr>
          <p:nvPr/>
        </p:nvSpPr>
        <p:spPr bwMode="auto">
          <a:xfrm>
            <a:off x="8080375" y="2519363"/>
            <a:ext cx="598488" cy="260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Power Bus</a:t>
            </a:r>
          </a:p>
        </p:txBody>
      </p:sp>
      <p:sp>
        <p:nvSpPr>
          <p:cNvPr id="16392" name="Line 37">
            <a:extLst>
              <a:ext uri="{FF2B5EF4-FFF2-40B4-BE49-F238E27FC236}">
                <a16:creationId xmlns:a16="http://schemas.microsoft.com/office/drawing/2014/main" id="{162BBA9D-7AE7-B193-4A81-1763A5C5C2BC}"/>
              </a:ext>
            </a:extLst>
          </p:cNvPr>
          <p:cNvSpPr>
            <a:spLocks noChangeShapeType="1"/>
          </p:cNvSpPr>
          <p:nvPr/>
        </p:nvSpPr>
        <p:spPr bwMode="auto">
          <a:xfrm>
            <a:off x="5403850" y="2708275"/>
            <a:ext cx="828675"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38">
            <a:extLst>
              <a:ext uri="{FF2B5EF4-FFF2-40B4-BE49-F238E27FC236}">
                <a16:creationId xmlns:a16="http://schemas.microsoft.com/office/drawing/2014/main" id="{A73AD722-074C-BF6F-4B83-A918AC2779A1}"/>
              </a:ext>
            </a:extLst>
          </p:cNvPr>
          <p:cNvSpPr>
            <a:spLocks noChangeShapeType="1"/>
          </p:cNvSpPr>
          <p:nvPr/>
        </p:nvSpPr>
        <p:spPr bwMode="auto">
          <a:xfrm>
            <a:off x="6784975" y="2708275"/>
            <a:ext cx="115093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Rectangle 39">
            <a:extLst>
              <a:ext uri="{FF2B5EF4-FFF2-40B4-BE49-F238E27FC236}">
                <a16:creationId xmlns:a16="http://schemas.microsoft.com/office/drawing/2014/main" id="{181F541A-FA41-36A0-8795-500227E4F409}"/>
              </a:ext>
            </a:extLst>
          </p:cNvPr>
          <p:cNvSpPr>
            <a:spLocks noChangeArrowheads="1"/>
          </p:cNvSpPr>
          <p:nvPr/>
        </p:nvSpPr>
        <p:spPr bwMode="auto">
          <a:xfrm>
            <a:off x="6278563" y="4540250"/>
            <a:ext cx="552450" cy="709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Telemetry</a:t>
            </a:r>
          </a:p>
          <a:p>
            <a:pPr algn="ctr" eaLnBrk="1" hangingPunct="1">
              <a:spcBef>
                <a:spcPct val="0"/>
              </a:spcBef>
              <a:buFontTx/>
              <a:buNone/>
            </a:pPr>
            <a:r>
              <a:rPr lang="en-US" altLang="en-US" sz="1600">
                <a:latin typeface="Arial Narrow" panose="020B0606020202030204" pitchFamily="34" charset="0"/>
              </a:rPr>
              <a:t>A/Ds</a:t>
            </a:r>
          </a:p>
        </p:txBody>
      </p:sp>
      <p:sp>
        <p:nvSpPr>
          <p:cNvPr id="16395" name="Line 40">
            <a:extLst>
              <a:ext uri="{FF2B5EF4-FFF2-40B4-BE49-F238E27FC236}">
                <a16:creationId xmlns:a16="http://schemas.microsoft.com/office/drawing/2014/main" id="{10AD493A-E538-187F-FCC0-8672DE43824B}"/>
              </a:ext>
            </a:extLst>
          </p:cNvPr>
          <p:cNvSpPr>
            <a:spLocks noChangeShapeType="1"/>
          </p:cNvSpPr>
          <p:nvPr/>
        </p:nvSpPr>
        <p:spPr bwMode="auto">
          <a:xfrm>
            <a:off x="6831013" y="4895850"/>
            <a:ext cx="11049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41">
            <a:extLst>
              <a:ext uri="{FF2B5EF4-FFF2-40B4-BE49-F238E27FC236}">
                <a16:creationId xmlns:a16="http://schemas.microsoft.com/office/drawing/2014/main" id="{5853466A-BD7A-3EEA-5213-DE0A0F6E9B11}"/>
              </a:ext>
            </a:extLst>
          </p:cNvPr>
          <p:cNvSpPr txBox="1">
            <a:spLocks noChangeArrowheads="1"/>
          </p:cNvSpPr>
          <p:nvPr/>
        </p:nvSpPr>
        <p:spPr bwMode="auto">
          <a:xfrm>
            <a:off x="7880350" y="4600575"/>
            <a:ext cx="55721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Telemetry</a:t>
            </a:r>
          </a:p>
          <a:p>
            <a:pPr algn="ctr" eaLnBrk="1" hangingPunct="1">
              <a:spcBef>
                <a:spcPct val="0"/>
              </a:spcBef>
              <a:buFontTx/>
              <a:buNone/>
            </a:pPr>
            <a:r>
              <a:rPr lang="en-US" altLang="en-US" sz="1600">
                <a:latin typeface="Arial Narrow" panose="020B0606020202030204" pitchFamily="34" charset="0"/>
              </a:rPr>
              <a:t>To IHU</a:t>
            </a:r>
          </a:p>
        </p:txBody>
      </p:sp>
      <p:sp>
        <p:nvSpPr>
          <p:cNvPr id="16397" name="Line 49">
            <a:extLst>
              <a:ext uri="{FF2B5EF4-FFF2-40B4-BE49-F238E27FC236}">
                <a16:creationId xmlns:a16="http://schemas.microsoft.com/office/drawing/2014/main" id="{F9D8212D-50FB-2BD6-1321-C25F959BCA93}"/>
              </a:ext>
            </a:extLst>
          </p:cNvPr>
          <p:cNvSpPr>
            <a:spLocks noChangeShapeType="1"/>
          </p:cNvSpPr>
          <p:nvPr/>
        </p:nvSpPr>
        <p:spPr bwMode="auto">
          <a:xfrm>
            <a:off x="5403850" y="3771900"/>
            <a:ext cx="828675"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50">
            <a:extLst>
              <a:ext uri="{FF2B5EF4-FFF2-40B4-BE49-F238E27FC236}">
                <a16:creationId xmlns:a16="http://schemas.microsoft.com/office/drawing/2014/main" id="{C0D2C319-6AD8-6D9C-C223-878B67730C5C}"/>
              </a:ext>
            </a:extLst>
          </p:cNvPr>
          <p:cNvSpPr>
            <a:spLocks noChangeShapeType="1"/>
          </p:cNvSpPr>
          <p:nvPr/>
        </p:nvSpPr>
        <p:spPr bwMode="auto">
          <a:xfrm>
            <a:off x="6784975" y="3771900"/>
            <a:ext cx="115093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Text Box 51">
            <a:extLst>
              <a:ext uri="{FF2B5EF4-FFF2-40B4-BE49-F238E27FC236}">
                <a16:creationId xmlns:a16="http://schemas.microsoft.com/office/drawing/2014/main" id="{27E31761-3BDB-3BDB-E5FC-ACD219E68F1A}"/>
              </a:ext>
            </a:extLst>
          </p:cNvPr>
          <p:cNvSpPr txBox="1">
            <a:spLocks noChangeArrowheads="1"/>
          </p:cNvSpPr>
          <p:nvPr/>
        </p:nvSpPr>
        <p:spPr bwMode="auto">
          <a:xfrm>
            <a:off x="6646863" y="3157538"/>
            <a:ext cx="295275" cy="260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b="1"/>
              <a:t>X 6</a:t>
            </a:r>
          </a:p>
        </p:txBody>
      </p:sp>
      <p:sp>
        <p:nvSpPr>
          <p:cNvPr id="16400" name="Oval 52">
            <a:extLst>
              <a:ext uri="{FF2B5EF4-FFF2-40B4-BE49-F238E27FC236}">
                <a16:creationId xmlns:a16="http://schemas.microsoft.com/office/drawing/2014/main" id="{EFE03B30-8CD3-6740-484A-D9DD87554687}"/>
              </a:ext>
            </a:extLst>
          </p:cNvPr>
          <p:cNvSpPr>
            <a:spLocks noChangeArrowheads="1"/>
          </p:cNvSpPr>
          <p:nvPr/>
        </p:nvSpPr>
        <p:spPr bwMode="auto">
          <a:xfrm>
            <a:off x="6486525" y="3005138"/>
            <a:ext cx="46038" cy="5873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1" name="Oval 53">
            <a:extLst>
              <a:ext uri="{FF2B5EF4-FFF2-40B4-BE49-F238E27FC236}">
                <a16:creationId xmlns:a16="http://schemas.microsoft.com/office/drawing/2014/main" id="{1AEB7905-F959-F74F-277A-5465EBCD3F84}"/>
              </a:ext>
            </a:extLst>
          </p:cNvPr>
          <p:cNvSpPr>
            <a:spLocks noChangeArrowheads="1"/>
          </p:cNvSpPr>
          <p:nvPr/>
        </p:nvSpPr>
        <p:spPr bwMode="auto">
          <a:xfrm>
            <a:off x="6486525" y="3181350"/>
            <a:ext cx="46038" cy="5873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2" name="Oval 54">
            <a:extLst>
              <a:ext uri="{FF2B5EF4-FFF2-40B4-BE49-F238E27FC236}">
                <a16:creationId xmlns:a16="http://schemas.microsoft.com/office/drawing/2014/main" id="{3287E3EB-6142-4277-D31E-EFB7EF6EF303}"/>
              </a:ext>
            </a:extLst>
          </p:cNvPr>
          <p:cNvSpPr>
            <a:spLocks noChangeArrowheads="1"/>
          </p:cNvSpPr>
          <p:nvPr/>
        </p:nvSpPr>
        <p:spPr bwMode="auto">
          <a:xfrm>
            <a:off x="6486525" y="3359150"/>
            <a:ext cx="46038" cy="5873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3" name="Line 55">
            <a:extLst>
              <a:ext uri="{FF2B5EF4-FFF2-40B4-BE49-F238E27FC236}">
                <a16:creationId xmlns:a16="http://schemas.microsoft.com/office/drawing/2014/main" id="{7C39735C-1DA7-2DE3-FA91-F2C22B85C014}"/>
              </a:ext>
            </a:extLst>
          </p:cNvPr>
          <p:cNvSpPr>
            <a:spLocks noChangeShapeType="1"/>
          </p:cNvSpPr>
          <p:nvPr/>
        </p:nvSpPr>
        <p:spPr bwMode="auto">
          <a:xfrm flipV="1">
            <a:off x="7705725" y="2708275"/>
            <a:ext cx="0" cy="1063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16404" name="Rectangle 56">
            <a:extLst>
              <a:ext uri="{FF2B5EF4-FFF2-40B4-BE49-F238E27FC236}">
                <a16:creationId xmlns:a16="http://schemas.microsoft.com/office/drawing/2014/main" id="{7D75D98C-1C34-709B-2E11-89B94D36F78C}"/>
              </a:ext>
            </a:extLst>
          </p:cNvPr>
          <p:cNvSpPr>
            <a:spLocks noChangeArrowheads="1"/>
          </p:cNvSpPr>
          <p:nvPr/>
        </p:nvSpPr>
        <p:spPr bwMode="auto">
          <a:xfrm>
            <a:off x="4851400" y="3417888"/>
            <a:ext cx="55245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b="1">
                <a:latin typeface="Arial Narrow" panose="020B0606020202030204" pitchFamily="34" charset="0"/>
              </a:rPr>
              <a:t>Solar</a:t>
            </a:r>
          </a:p>
          <a:p>
            <a:pPr algn="ctr" eaLnBrk="1" hangingPunct="1">
              <a:spcBef>
                <a:spcPct val="0"/>
              </a:spcBef>
              <a:buFontTx/>
              <a:buNone/>
            </a:pPr>
            <a:r>
              <a:rPr lang="en-US" altLang="en-US" sz="1400" b="1">
                <a:latin typeface="Arial Narrow" panose="020B0606020202030204" pitchFamily="34" charset="0"/>
              </a:rPr>
              <a:t>Panel</a:t>
            </a:r>
          </a:p>
        </p:txBody>
      </p:sp>
      <p:sp>
        <p:nvSpPr>
          <p:cNvPr id="16405" name="Rectangle 57">
            <a:extLst>
              <a:ext uri="{FF2B5EF4-FFF2-40B4-BE49-F238E27FC236}">
                <a16:creationId xmlns:a16="http://schemas.microsoft.com/office/drawing/2014/main" id="{B7D4F082-E868-3075-AD33-4A9C573E43E8}"/>
              </a:ext>
            </a:extLst>
          </p:cNvPr>
          <p:cNvSpPr>
            <a:spLocks noChangeArrowheads="1"/>
          </p:cNvSpPr>
          <p:nvPr/>
        </p:nvSpPr>
        <p:spPr bwMode="auto">
          <a:xfrm>
            <a:off x="6232525" y="3595688"/>
            <a:ext cx="55245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MPPT</a:t>
            </a:r>
          </a:p>
        </p:txBody>
      </p:sp>
      <p:sp>
        <p:nvSpPr>
          <p:cNvPr id="16406" name="Text Box 26">
            <a:extLst>
              <a:ext uri="{FF2B5EF4-FFF2-40B4-BE49-F238E27FC236}">
                <a16:creationId xmlns:a16="http://schemas.microsoft.com/office/drawing/2014/main" id="{93DA9C5E-8ECB-3035-429E-713218EBC060}"/>
              </a:ext>
            </a:extLst>
          </p:cNvPr>
          <p:cNvSpPr txBox="1">
            <a:spLocks noChangeArrowheads="1"/>
          </p:cNvSpPr>
          <p:nvPr/>
        </p:nvSpPr>
        <p:spPr bwMode="auto">
          <a:xfrm>
            <a:off x="7956550" y="3595688"/>
            <a:ext cx="847725" cy="3381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Batteries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3FBF94BE-C9E3-9029-CD6A-DDDC220BA3B4}"/>
              </a:ext>
            </a:extLst>
          </p:cNvPr>
          <p:cNvSpPr>
            <a:spLocks noGrp="1" noChangeArrowheads="1"/>
          </p:cNvSpPr>
          <p:nvPr>
            <p:ph type="title"/>
          </p:nvPr>
        </p:nvSpPr>
        <p:spPr/>
        <p:txBody>
          <a:bodyPr/>
          <a:lstStyle/>
          <a:p>
            <a:r>
              <a:rPr lang="en-US" altLang="en-US" i="1"/>
              <a:t>Fox-Plus-A</a:t>
            </a:r>
            <a:r>
              <a:rPr lang="en-US" altLang="en-US"/>
              <a:t> Power Supply Card</a:t>
            </a:r>
          </a:p>
        </p:txBody>
      </p:sp>
      <p:sp>
        <p:nvSpPr>
          <p:cNvPr id="16387" name="Content Placeholder 4">
            <a:extLst>
              <a:ext uri="{FF2B5EF4-FFF2-40B4-BE49-F238E27FC236}">
                <a16:creationId xmlns:a16="http://schemas.microsoft.com/office/drawing/2014/main" id="{53E5A063-87AA-9D28-C343-97D505F381C0}"/>
              </a:ext>
            </a:extLst>
          </p:cNvPr>
          <p:cNvSpPr>
            <a:spLocks noGrp="1" noChangeArrowheads="1"/>
          </p:cNvSpPr>
          <p:nvPr>
            <p:ph sz="half" idx="1"/>
          </p:nvPr>
        </p:nvSpPr>
        <p:spPr/>
        <p:txBody>
          <a:bodyPr/>
          <a:lstStyle/>
          <a:p>
            <a:r>
              <a:rPr lang="en-US" altLang="en-US" sz="1800" dirty="0"/>
              <a:t>One significant improvement over the Fox-1 power supply is expected to be the ability to take a failed battery out of circuit</a:t>
            </a:r>
            <a:br>
              <a:rPr lang="en-US" alt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電源装置に対する重要な改善の</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つは、故障したバッテリーを回路から取り除く機能であると予想されます。</a:t>
            </a:r>
            <a:endParaRPr lang="en-US" altLang="en-US" sz="1800" dirty="0">
              <a:solidFill>
                <a:schemeClr val="accent1">
                  <a:lumMod val="20000"/>
                  <a:lumOff val="80000"/>
                </a:schemeClr>
              </a:solidFill>
            </a:endParaRPr>
          </a:p>
        </p:txBody>
      </p:sp>
      <p:sp>
        <p:nvSpPr>
          <p:cNvPr id="20" name="Slide Number Placeholder 5">
            <a:extLst>
              <a:ext uri="{FF2B5EF4-FFF2-40B4-BE49-F238E27FC236}">
                <a16:creationId xmlns:a16="http://schemas.microsoft.com/office/drawing/2014/main" id="{67F5FA26-132F-7068-16FD-DAE7A62895CD}"/>
              </a:ext>
            </a:extLst>
          </p:cNvPr>
          <p:cNvSpPr>
            <a:spLocks noGrp="1"/>
          </p:cNvSpPr>
          <p:nvPr>
            <p:ph type="sldNum" sz="quarter" idx="12"/>
          </p:nvPr>
        </p:nvSpPr>
        <p:spPr/>
        <p:txBody>
          <a:bodyPr/>
          <a:lstStyle/>
          <a:p>
            <a:pPr>
              <a:defRPr/>
            </a:pPr>
            <a:fld id="{84E2319E-4732-4289-9718-85AB2E60A42C}" type="slidenum">
              <a:rPr lang="en-US" altLang="en-US"/>
              <a:pPr>
                <a:defRPr/>
              </a:pPr>
              <a:t>21</a:t>
            </a:fld>
            <a:endParaRPr lang="en-US" altLang="en-US" dirty="0"/>
          </a:p>
        </p:txBody>
      </p:sp>
      <p:sp>
        <p:nvSpPr>
          <p:cNvPr id="16389" name="Rectangle 4">
            <a:extLst>
              <a:ext uri="{FF2B5EF4-FFF2-40B4-BE49-F238E27FC236}">
                <a16:creationId xmlns:a16="http://schemas.microsoft.com/office/drawing/2014/main" id="{EDB454A4-7F96-D2CF-3861-235D1685BEEF}"/>
              </a:ext>
            </a:extLst>
          </p:cNvPr>
          <p:cNvSpPr>
            <a:spLocks noChangeArrowheads="1"/>
          </p:cNvSpPr>
          <p:nvPr/>
        </p:nvSpPr>
        <p:spPr bwMode="auto">
          <a:xfrm>
            <a:off x="6232525" y="2532063"/>
            <a:ext cx="55245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MPPT</a:t>
            </a:r>
          </a:p>
        </p:txBody>
      </p:sp>
      <p:sp>
        <p:nvSpPr>
          <p:cNvPr id="16390" name="Rectangle 23">
            <a:extLst>
              <a:ext uri="{FF2B5EF4-FFF2-40B4-BE49-F238E27FC236}">
                <a16:creationId xmlns:a16="http://schemas.microsoft.com/office/drawing/2014/main" id="{8A501280-B536-EF6E-05C8-131CC40BB397}"/>
              </a:ext>
            </a:extLst>
          </p:cNvPr>
          <p:cNvSpPr>
            <a:spLocks noChangeArrowheads="1"/>
          </p:cNvSpPr>
          <p:nvPr/>
        </p:nvSpPr>
        <p:spPr bwMode="auto">
          <a:xfrm>
            <a:off x="4851400" y="2354263"/>
            <a:ext cx="55245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b="1">
                <a:latin typeface="Arial Narrow" panose="020B0606020202030204" pitchFamily="34" charset="0"/>
              </a:rPr>
              <a:t>Solar</a:t>
            </a:r>
          </a:p>
          <a:p>
            <a:pPr algn="ctr" eaLnBrk="1" hangingPunct="1">
              <a:spcBef>
                <a:spcPct val="0"/>
              </a:spcBef>
              <a:buFontTx/>
              <a:buNone/>
            </a:pPr>
            <a:r>
              <a:rPr lang="en-US" altLang="en-US" sz="1400" b="1">
                <a:latin typeface="Arial Narrow" panose="020B0606020202030204" pitchFamily="34" charset="0"/>
              </a:rPr>
              <a:t>Panel</a:t>
            </a:r>
          </a:p>
        </p:txBody>
      </p:sp>
      <p:sp>
        <p:nvSpPr>
          <p:cNvPr id="16391" name="Text Box 26">
            <a:extLst>
              <a:ext uri="{FF2B5EF4-FFF2-40B4-BE49-F238E27FC236}">
                <a16:creationId xmlns:a16="http://schemas.microsoft.com/office/drawing/2014/main" id="{5E5771DD-553D-E1B2-2471-C3C1810999A9}"/>
              </a:ext>
            </a:extLst>
          </p:cNvPr>
          <p:cNvSpPr txBox="1">
            <a:spLocks noChangeArrowheads="1"/>
          </p:cNvSpPr>
          <p:nvPr/>
        </p:nvSpPr>
        <p:spPr bwMode="auto">
          <a:xfrm>
            <a:off x="8080375" y="2519363"/>
            <a:ext cx="598488" cy="260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Power Bus</a:t>
            </a:r>
          </a:p>
        </p:txBody>
      </p:sp>
      <p:sp>
        <p:nvSpPr>
          <p:cNvPr id="16392" name="Line 37">
            <a:extLst>
              <a:ext uri="{FF2B5EF4-FFF2-40B4-BE49-F238E27FC236}">
                <a16:creationId xmlns:a16="http://schemas.microsoft.com/office/drawing/2014/main" id="{162BBA9D-7AE7-B193-4A81-1763A5C5C2BC}"/>
              </a:ext>
            </a:extLst>
          </p:cNvPr>
          <p:cNvSpPr>
            <a:spLocks noChangeShapeType="1"/>
          </p:cNvSpPr>
          <p:nvPr/>
        </p:nvSpPr>
        <p:spPr bwMode="auto">
          <a:xfrm>
            <a:off x="5403850" y="2708275"/>
            <a:ext cx="828675"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38">
            <a:extLst>
              <a:ext uri="{FF2B5EF4-FFF2-40B4-BE49-F238E27FC236}">
                <a16:creationId xmlns:a16="http://schemas.microsoft.com/office/drawing/2014/main" id="{A73AD722-074C-BF6F-4B83-A918AC2779A1}"/>
              </a:ext>
            </a:extLst>
          </p:cNvPr>
          <p:cNvSpPr>
            <a:spLocks noChangeShapeType="1"/>
          </p:cNvSpPr>
          <p:nvPr/>
        </p:nvSpPr>
        <p:spPr bwMode="auto">
          <a:xfrm>
            <a:off x="6784975" y="2708275"/>
            <a:ext cx="115093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Rectangle 39">
            <a:extLst>
              <a:ext uri="{FF2B5EF4-FFF2-40B4-BE49-F238E27FC236}">
                <a16:creationId xmlns:a16="http://schemas.microsoft.com/office/drawing/2014/main" id="{181F541A-FA41-36A0-8795-500227E4F409}"/>
              </a:ext>
            </a:extLst>
          </p:cNvPr>
          <p:cNvSpPr>
            <a:spLocks noChangeArrowheads="1"/>
          </p:cNvSpPr>
          <p:nvPr/>
        </p:nvSpPr>
        <p:spPr bwMode="auto">
          <a:xfrm>
            <a:off x="6278563" y="4540250"/>
            <a:ext cx="552450" cy="7096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33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Telemetry</a:t>
            </a:r>
          </a:p>
          <a:p>
            <a:pPr algn="ctr" eaLnBrk="1" hangingPunct="1">
              <a:spcBef>
                <a:spcPct val="0"/>
              </a:spcBef>
              <a:buFontTx/>
              <a:buNone/>
            </a:pPr>
            <a:r>
              <a:rPr lang="en-US" altLang="en-US" sz="1600">
                <a:latin typeface="Arial Narrow" panose="020B0606020202030204" pitchFamily="34" charset="0"/>
              </a:rPr>
              <a:t>A/Ds</a:t>
            </a:r>
          </a:p>
        </p:txBody>
      </p:sp>
      <p:sp>
        <p:nvSpPr>
          <p:cNvPr id="16395" name="Line 40">
            <a:extLst>
              <a:ext uri="{FF2B5EF4-FFF2-40B4-BE49-F238E27FC236}">
                <a16:creationId xmlns:a16="http://schemas.microsoft.com/office/drawing/2014/main" id="{10AD493A-E538-187F-FCC0-8672DE43824B}"/>
              </a:ext>
            </a:extLst>
          </p:cNvPr>
          <p:cNvSpPr>
            <a:spLocks noChangeShapeType="1"/>
          </p:cNvSpPr>
          <p:nvPr/>
        </p:nvSpPr>
        <p:spPr bwMode="auto">
          <a:xfrm>
            <a:off x="6831013" y="4895850"/>
            <a:ext cx="1104900"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Text Box 41">
            <a:extLst>
              <a:ext uri="{FF2B5EF4-FFF2-40B4-BE49-F238E27FC236}">
                <a16:creationId xmlns:a16="http://schemas.microsoft.com/office/drawing/2014/main" id="{5853466A-BD7A-3EEA-5213-DE0A0F6E9B11}"/>
              </a:ext>
            </a:extLst>
          </p:cNvPr>
          <p:cNvSpPr txBox="1">
            <a:spLocks noChangeArrowheads="1"/>
          </p:cNvSpPr>
          <p:nvPr/>
        </p:nvSpPr>
        <p:spPr bwMode="auto">
          <a:xfrm>
            <a:off x="7880350" y="4600575"/>
            <a:ext cx="557213" cy="45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Telemetry</a:t>
            </a:r>
          </a:p>
          <a:p>
            <a:pPr algn="ctr" eaLnBrk="1" hangingPunct="1">
              <a:spcBef>
                <a:spcPct val="0"/>
              </a:spcBef>
              <a:buFontTx/>
              <a:buNone/>
            </a:pPr>
            <a:r>
              <a:rPr lang="en-US" altLang="en-US" sz="1600">
                <a:latin typeface="Arial Narrow" panose="020B0606020202030204" pitchFamily="34" charset="0"/>
              </a:rPr>
              <a:t>To IHU</a:t>
            </a:r>
          </a:p>
        </p:txBody>
      </p:sp>
      <p:sp>
        <p:nvSpPr>
          <p:cNvPr id="16397" name="Line 49">
            <a:extLst>
              <a:ext uri="{FF2B5EF4-FFF2-40B4-BE49-F238E27FC236}">
                <a16:creationId xmlns:a16="http://schemas.microsoft.com/office/drawing/2014/main" id="{F9D8212D-50FB-2BD6-1321-C25F959BCA93}"/>
              </a:ext>
            </a:extLst>
          </p:cNvPr>
          <p:cNvSpPr>
            <a:spLocks noChangeShapeType="1"/>
          </p:cNvSpPr>
          <p:nvPr/>
        </p:nvSpPr>
        <p:spPr bwMode="auto">
          <a:xfrm>
            <a:off x="5403850" y="3771900"/>
            <a:ext cx="828675"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50">
            <a:extLst>
              <a:ext uri="{FF2B5EF4-FFF2-40B4-BE49-F238E27FC236}">
                <a16:creationId xmlns:a16="http://schemas.microsoft.com/office/drawing/2014/main" id="{C0D2C319-6AD8-6D9C-C223-878B67730C5C}"/>
              </a:ext>
            </a:extLst>
          </p:cNvPr>
          <p:cNvSpPr>
            <a:spLocks noChangeShapeType="1"/>
          </p:cNvSpPr>
          <p:nvPr/>
        </p:nvSpPr>
        <p:spPr bwMode="auto">
          <a:xfrm>
            <a:off x="6784975" y="3771900"/>
            <a:ext cx="1150938" cy="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Text Box 51">
            <a:extLst>
              <a:ext uri="{FF2B5EF4-FFF2-40B4-BE49-F238E27FC236}">
                <a16:creationId xmlns:a16="http://schemas.microsoft.com/office/drawing/2014/main" id="{27E31761-3BDB-3BDB-E5FC-ACD219E68F1A}"/>
              </a:ext>
            </a:extLst>
          </p:cNvPr>
          <p:cNvSpPr txBox="1">
            <a:spLocks noChangeArrowheads="1"/>
          </p:cNvSpPr>
          <p:nvPr/>
        </p:nvSpPr>
        <p:spPr bwMode="auto">
          <a:xfrm>
            <a:off x="6646863" y="3157538"/>
            <a:ext cx="295275" cy="2603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b="1"/>
              <a:t>X 6</a:t>
            </a:r>
          </a:p>
        </p:txBody>
      </p:sp>
      <p:sp>
        <p:nvSpPr>
          <p:cNvPr id="16400" name="Oval 52">
            <a:extLst>
              <a:ext uri="{FF2B5EF4-FFF2-40B4-BE49-F238E27FC236}">
                <a16:creationId xmlns:a16="http://schemas.microsoft.com/office/drawing/2014/main" id="{EFE03B30-8CD3-6740-484A-D9DD87554687}"/>
              </a:ext>
            </a:extLst>
          </p:cNvPr>
          <p:cNvSpPr>
            <a:spLocks noChangeArrowheads="1"/>
          </p:cNvSpPr>
          <p:nvPr/>
        </p:nvSpPr>
        <p:spPr bwMode="auto">
          <a:xfrm>
            <a:off x="6486525" y="3005138"/>
            <a:ext cx="46038" cy="58737"/>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1" name="Oval 53">
            <a:extLst>
              <a:ext uri="{FF2B5EF4-FFF2-40B4-BE49-F238E27FC236}">
                <a16:creationId xmlns:a16="http://schemas.microsoft.com/office/drawing/2014/main" id="{1AEB7905-F959-F74F-277A-5465EBCD3F84}"/>
              </a:ext>
            </a:extLst>
          </p:cNvPr>
          <p:cNvSpPr>
            <a:spLocks noChangeArrowheads="1"/>
          </p:cNvSpPr>
          <p:nvPr/>
        </p:nvSpPr>
        <p:spPr bwMode="auto">
          <a:xfrm>
            <a:off x="6486525" y="3181350"/>
            <a:ext cx="46038" cy="5873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2" name="Oval 54">
            <a:extLst>
              <a:ext uri="{FF2B5EF4-FFF2-40B4-BE49-F238E27FC236}">
                <a16:creationId xmlns:a16="http://schemas.microsoft.com/office/drawing/2014/main" id="{3287E3EB-6142-4277-D31E-EFB7EF6EF303}"/>
              </a:ext>
            </a:extLst>
          </p:cNvPr>
          <p:cNvSpPr>
            <a:spLocks noChangeArrowheads="1"/>
          </p:cNvSpPr>
          <p:nvPr/>
        </p:nvSpPr>
        <p:spPr bwMode="auto">
          <a:xfrm>
            <a:off x="6486525" y="3359150"/>
            <a:ext cx="46038" cy="58738"/>
          </a:xfrm>
          <a:prstGeom prst="ellipse">
            <a:avLst/>
          </a:prstGeom>
          <a:solidFill>
            <a:schemeClr val="tx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16403" name="Line 55">
            <a:extLst>
              <a:ext uri="{FF2B5EF4-FFF2-40B4-BE49-F238E27FC236}">
                <a16:creationId xmlns:a16="http://schemas.microsoft.com/office/drawing/2014/main" id="{7C39735C-1DA7-2DE3-FA91-F2C22B85C014}"/>
              </a:ext>
            </a:extLst>
          </p:cNvPr>
          <p:cNvSpPr>
            <a:spLocks noChangeShapeType="1"/>
          </p:cNvSpPr>
          <p:nvPr/>
        </p:nvSpPr>
        <p:spPr bwMode="auto">
          <a:xfrm flipV="1">
            <a:off x="7705725" y="2708275"/>
            <a:ext cx="0" cy="10636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16404" name="Rectangle 56">
            <a:extLst>
              <a:ext uri="{FF2B5EF4-FFF2-40B4-BE49-F238E27FC236}">
                <a16:creationId xmlns:a16="http://schemas.microsoft.com/office/drawing/2014/main" id="{7D75D98C-1C34-709B-2E11-89B94D36F78C}"/>
              </a:ext>
            </a:extLst>
          </p:cNvPr>
          <p:cNvSpPr>
            <a:spLocks noChangeArrowheads="1"/>
          </p:cNvSpPr>
          <p:nvPr/>
        </p:nvSpPr>
        <p:spPr bwMode="auto">
          <a:xfrm>
            <a:off x="4851400" y="3417888"/>
            <a:ext cx="552450" cy="7096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400" b="1">
                <a:latin typeface="Arial Narrow" panose="020B0606020202030204" pitchFamily="34" charset="0"/>
              </a:rPr>
              <a:t>Solar</a:t>
            </a:r>
          </a:p>
          <a:p>
            <a:pPr algn="ctr" eaLnBrk="1" hangingPunct="1">
              <a:spcBef>
                <a:spcPct val="0"/>
              </a:spcBef>
              <a:buFontTx/>
              <a:buNone/>
            </a:pPr>
            <a:r>
              <a:rPr lang="en-US" altLang="en-US" sz="1400" b="1">
                <a:latin typeface="Arial Narrow" panose="020B0606020202030204" pitchFamily="34" charset="0"/>
              </a:rPr>
              <a:t>Panel</a:t>
            </a:r>
          </a:p>
        </p:txBody>
      </p:sp>
      <p:sp>
        <p:nvSpPr>
          <p:cNvPr id="16405" name="Rectangle 57">
            <a:extLst>
              <a:ext uri="{FF2B5EF4-FFF2-40B4-BE49-F238E27FC236}">
                <a16:creationId xmlns:a16="http://schemas.microsoft.com/office/drawing/2014/main" id="{B7D4F082-E868-3075-AD33-4A9C573E43E8}"/>
              </a:ext>
            </a:extLst>
          </p:cNvPr>
          <p:cNvSpPr>
            <a:spLocks noChangeArrowheads="1"/>
          </p:cNvSpPr>
          <p:nvPr/>
        </p:nvSpPr>
        <p:spPr bwMode="auto">
          <a:xfrm>
            <a:off x="6232525" y="3595688"/>
            <a:ext cx="552450" cy="3540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MPPT</a:t>
            </a:r>
          </a:p>
        </p:txBody>
      </p:sp>
      <p:sp>
        <p:nvSpPr>
          <p:cNvPr id="16406" name="Text Box 26">
            <a:extLst>
              <a:ext uri="{FF2B5EF4-FFF2-40B4-BE49-F238E27FC236}">
                <a16:creationId xmlns:a16="http://schemas.microsoft.com/office/drawing/2014/main" id="{93DA9C5E-8ECB-3035-429E-713218EBC060}"/>
              </a:ext>
            </a:extLst>
          </p:cNvPr>
          <p:cNvSpPr txBox="1">
            <a:spLocks noChangeArrowheads="1"/>
          </p:cNvSpPr>
          <p:nvPr/>
        </p:nvSpPr>
        <p:spPr bwMode="auto">
          <a:xfrm>
            <a:off x="7956550" y="3595688"/>
            <a:ext cx="847725" cy="3381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Batteries</a:t>
            </a:r>
          </a:p>
        </p:txBody>
      </p:sp>
    </p:spTree>
    <p:extLst>
      <p:ext uri="{BB962C8B-B14F-4D97-AF65-F5344CB8AC3E}">
        <p14:creationId xmlns:p14="http://schemas.microsoft.com/office/powerpoint/2010/main" val="142701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35F7B1D-C6B8-B60C-8077-1DCECF7CF863}"/>
              </a:ext>
            </a:extLst>
          </p:cNvPr>
          <p:cNvSpPr>
            <a:spLocks noGrp="1" noChangeArrowheads="1"/>
          </p:cNvSpPr>
          <p:nvPr>
            <p:ph type="title"/>
          </p:nvPr>
        </p:nvSpPr>
        <p:spPr/>
        <p:txBody>
          <a:bodyPr/>
          <a:lstStyle/>
          <a:p>
            <a:r>
              <a:rPr lang="en-US" altLang="en-US" i="1"/>
              <a:t>Fox-Plus-A</a:t>
            </a:r>
            <a:r>
              <a:rPr lang="en-US" altLang="en-US"/>
              <a:t> RF Transceiver</a:t>
            </a:r>
            <a:endParaRPr lang="en-US" altLang="en-US" i="1"/>
          </a:p>
        </p:txBody>
      </p:sp>
      <p:sp>
        <p:nvSpPr>
          <p:cNvPr id="17411" name="Content Placeholder 2">
            <a:extLst>
              <a:ext uri="{FF2B5EF4-FFF2-40B4-BE49-F238E27FC236}">
                <a16:creationId xmlns:a16="http://schemas.microsoft.com/office/drawing/2014/main" id="{D62B51C4-D332-C64D-B174-1A17F49616CA}"/>
              </a:ext>
            </a:extLst>
          </p:cNvPr>
          <p:cNvSpPr>
            <a:spLocks noGrp="1" noChangeArrowheads="1"/>
          </p:cNvSpPr>
          <p:nvPr>
            <p:ph idx="1"/>
          </p:nvPr>
        </p:nvSpPr>
        <p:spPr/>
        <p:txBody>
          <a:bodyPr/>
          <a:lstStyle/>
          <a:p>
            <a:r>
              <a:rPr lang="en-US" altLang="en-US" sz="2000" dirty="0"/>
              <a:t>Work has just begun on the voice and digital transceiver available for amateur radio use</a:t>
            </a:r>
            <a:br>
              <a:rPr lang="en-US" altLang="en-US" sz="2000" dirty="0"/>
            </a:br>
            <a:r>
              <a:rPr lang="ja-JP" altLang="en-US" sz="2000" dirty="0">
                <a:solidFill>
                  <a:schemeClr val="accent1">
                    <a:lumMod val="20000"/>
                    <a:lumOff val="80000"/>
                  </a:schemeClr>
                </a:solidFill>
              </a:rPr>
              <a:t>アマチュア無線で使用できる音声およびデジタルトランシーバーの作業が始まったばかりです </a:t>
            </a:r>
            <a:endParaRPr lang="en-US" altLang="ja-JP" sz="2000" dirty="0">
              <a:solidFill>
                <a:schemeClr val="accent1">
                  <a:lumMod val="20000"/>
                  <a:lumOff val="80000"/>
                </a:schemeClr>
              </a:solidFill>
            </a:endParaRPr>
          </a:p>
          <a:p>
            <a:r>
              <a:rPr lang="en-US" altLang="en-US" sz="2000" dirty="0"/>
              <a:t>It is anticipated this transceiver will be based on software defined radio technology</a:t>
            </a:r>
            <a:br>
              <a:rPr lang="en-US" altLang="en-US" sz="2000" dirty="0"/>
            </a:br>
            <a:r>
              <a:rPr lang="ja-JP" altLang="en-US" sz="2000" dirty="0">
                <a:solidFill>
                  <a:schemeClr val="accent1">
                    <a:lumMod val="20000"/>
                    <a:lumOff val="80000"/>
                  </a:schemeClr>
                </a:solidFill>
              </a:rPr>
              <a:t>このトランシーバーは、</a:t>
            </a:r>
            <a:r>
              <a:rPr lang="en-US" altLang="ja-JP" sz="2000" dirty="0">
                <a:solidFill>
                  <a:schemeClr val="accent1">
                    <a:lumMod val="20000"/>
                    <a:lumOff val="80000"/>
                  </a:schemeClr>
                </a:solidFill>
              </a:rPr>
              <a:t>SDR</a:t>
            </a:r>
            <a:r>
              <a:rPr lang="ja-JP" altLang="en-US" sz="2000" dirty="0">
                <a:solidFill>
                  <a:schemeClr val="accent1">
                    <a:lumMod val="20000"/>
                    <a:lumOff val="80000"/>
                  </a:schemeClr>
                </a:solidFill>
              </a:rPr>
              <a:t>ソフトウェア無線技術に基づいていると予想されます。</a:t>
            </a:r>
            <a:endParaRPr lang="en-US" altLang="en-US" sz="2000" dirty="0">
              <a:solidFill>
                <a:schemeClr val="accent1">
                  <a:lumMod val="20000"/>
                  <a:lumOff val="80000"/>
                </a:schemeClr>
              </a:solidFill>
            </a:endParaRPr>
          </a:p>
          <a:p>
            <a:r>
              <a:rPr lang="en-US" altLang="en-US" sz="2000" dirty="0"/>
              <a:t>Fox-Plus-A will provide at least one FM voice transponder</a:t>
            </a:r>
            <a:br>
              <a:rPr lang="en-US" altLang="en-US" sz="2000" dirty="0"/>
            </a:br>
            <a:r>
              <a:rPr lang="en-US" altLang="ja-JP" sz="2000" dirty="0">
                <a:solidFill>
                  <a:schemeClr val="accent1">
                    <a:lumMod val="20000"/>
                    <a:lumOff val="80000"/>
                  </a:schemeClr>
                </a:solidFill>
              </a:rPr>
              <a:t>Fox-Plus-A</a:t>
            </a:r>
            <a:r>
              <a:rPr lang="ja-JP" altLang="en-US" sz="2000" dirty="0">
                <a:solidFill>
                  <a:schemeClr val="accent1">
                    <a:lumMod val="20000"/>
                    <a:lumOff val="80000"/>
                  </a:schemeClr>
                </a:solidFill>
              </a:rPr>
              <a:t>は、少なくとも</a:t>
            </a:r>
            <a:r>
              <a:rPr lang="en-US" altLang="ja-JP" sz="2000" dirty="0">
                <a:solidFill>
                  <a:schemeClr val="accent1">
                    <a:lumMod val="20000"/>
                    <a:lumOff val="80000"/>
                  </a:schemeClr>
                </a:solidFill>
              </a:rPr>
              <a:t>1</a:t>
            </a:r>
            <a:r>
              <a:rPr lang="ja-JP" altLang="en-US" sz="2000" dirty="0">
                <a:solidFill>
                  <a:schemeClr val="accent1">
                    <a:lumMod val="20000"/>
                    <a:lumOff val="80000"/>
                  </a:schemeClr>
                </a:solidFill>
              </a:rPr>
              <a:t>つの</a:t>
            </a:r>
            <a:r>
              <a:rPr lang="en-US" altLang="ja-JP" sz="2000" dirty="0">
                <a:solidFill>
                  <a:schemeClr val="accent1">
                    <a:lumMod val="20000"/>
                    <a:lumOff val="80000"/>
                  </a:schemeClr>
                </a:solidFill>
              </a:rPr>
              <a:t>FM</a:t>
            </a:r>
            <a:r>
              <a:rPr lang="ja-JP" altLang="en-US" sz="2000" dirty="0">
                <a:solidFill>
                  <a:schemeClr val="accent1">
                    <a:lumMod val="20000"/>
                    <a:lumOff val="80000"/>
                  </a:schemeClr>
                </a:solidFill>
              </a:rPr>
              <a:t>音声トランスポンダを提供します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AABA41C8-2270-C18E-FE1F-75C16AE4DB3A}"/>
              </a:ext>
            </a:extLst>
          </p:cNvPr>
          <p:cNvSpPr>
            <a:spLocks noGrp="1"/>
          </p:cNvSpPr>
          <p:nvPr>
            <p:ph type="sldNum" sz="quarter" idx="12"/>
          </p:nvPr>
        </p:nvSpPr>
        <p:spPr/>
        <p:txBody>
          <a:bodyPr/>
          <a:lstStyle/>
          <a:p>
            <a:pPr>
              <a:defRPr/>
            </a:pPr>
            <a:fld id="{14200DA3-6EE6-47E2-B7DC-6A87078ADEC7}" type="slidenum">
              <a:rPr lang="en-US" altLang="en-US" smtClean="0"/>
              <a:pPr>
                <a:defRPr/>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35F7B1D-C6B8-B60C-8077-1DCECF7CF863}"/>
              </a:ext>
            </a:extLst>
          </p:cNvPr>
          <p:cNvSpPr>
            <a:spLocks noGrp="1" noChangeArrowheads="1"/>
          </p:cNvSpPr>
          <p:nvPr>
            <p:ph type="title"/>
          </p:nvPr>
        </p:nvSpPr>
        <p:spPr/>
        <p:txBody>
          <a:bodyPr/>
          <a:lstStyle/>
          <a:p>
            <a:r>
              <a:rPr lang="en-US" altLang="en-US" i="1"/>
              <a:t>Fox-Plus-A</a:t>
            </a:r>
            <a:r>
              <a:rPr lang="en-US" altLang="en-US"/>
              <a:t> RF Transceiver</a:t>
            </a:r>
            <a:endParaRPr lang="en-US" altLang="en-US" i="1"/>
          </a:p>
        </p:txBody>
      </p:sp>
      <p:sp>
        <p:nvSpPr>
          <p:cNvPr id="17411" name="Content Placeholder 2">
            <a:extLst>
              <a:ext uri="{FF2B5EF4-FFF2-40B4-BE49-F238E27FC236}">
                <a16:creationId xmlns:a16="http://schemas.microsoft.com/office/drawing/2014/main" id="{D62B51C4-D332-C64D-B174-1A17F49616CA}"/>
              </a:ext>
            </a:extLst>
          </p:cNvPr>
          <p:cNvSpPr>
            <a:spLocks noGrp="1" noChangeArrowheads="1"/>
          </p:cNvSpPr>
          <p:nvPr>
            <p:ph idx="1"/>
          </p:nvPr>
        </p:nvSpPr>
        <p:spPr/>
        <p:txBody>
          <a:bodyPr/>
          <a:lstStyle/>
          <a:p>
            <a:r>
              <a:rPr lang="en-US" altLang="en-US" sz="2200" dirty="0"/>
              <a:t>If power allows, multiple parallel FM transponders would be available</a:t>
            </a:r>
            <a:br>
              <a:rPr lang="en-US" altLang="en-US" sz="2200" dirty="0"/>
            </a:br>
            <a:r>
              <a:rPr lang="ja-JP" altLang="en-US" sz="2200" dirty="0">
                <a:solidFill>
                  <a:schemeClr val="accent1">
                    <a:lumMod val="20000"/>
                    <a:lumOff val="80000"/>
                  </a:schemeClr>
                </a:solidFill>
              </a:rPr>
              <a:t>電力が許せば、複数の並列</a:t>
            </a:r>
            <a:r>
              <a:rPr lang="en-US" altLang="ja-JP" sz="2200" dirty="0">
                <a:solidFill>
                  <a:schemeClr val="accent1">
                    <a:lumMod val="20000"/>
                    <a:lumOff val="80000"/>
                  </a:schemeClr>
                </a:solidFill>
              </a:rPr>
              <a:t>FM</a:t>
            </a:r>
            <a:r>
              <a:rPr lang="ja-JP" altLang="en-US" sz="2200" dirty="0">
                <a:solidFill>
                  <a:schemeClr val="accent1">
                    <a:lumMod val="20000"/>
                    <a:lumOff val="80000"/>
                  </a:schemeClr>
                </a:solidFill>
              </a:rPr>
              <a:t>トランスポンダが利用可能になります</a:t>
            </a:r>
            <a:endParaRPr lang="en-US" altLang="en-US" sz="2200" dirty="0">
              <a:solidFill>
                <a:schemeClr val="accent1">
                  <a:lumMod val="20000"/>
                  <a:lumOff val="80000"/>
                </a:schemeClr>
              </a:solidFill>
            </a:endParaRPr>
          </a:p>
          <a:p>
            <a:r>
              <a:rPr lang="en-US" altLang="en-US" sz="2000" dirty="0"/>
              <a:t>It is also the desire of Fox-Plus-A to provide a digital transponder</a:t>
            </a:r>
            <a:br>
              <a:rPr lang="en-US" altLang="en-US" sz="2000" dirty="0"/>
            </a:br>
            <a:r>
              <a:rPr lang="ja-JP" altLang="en-US" sz="2000" dirty="0">
                <a:solidFill>
                  <a:schemeClr val="accent1">
                    <a:lumMod val="20000"/>
                    <a:lumOff val="80000"/>
                  </a:schemeClr>
                </a:solidFill>
              </a:rPr>
              <a:t>また、デジタルトランスポンダーを提供することも</a:t>
            </a:r>
            <a:r>
              <a:rPr lang="en-US" altLang="ja-JP" sz="2000" dirty="0">
                <a:solidFill>
                  <a:schemeClr val="accent1">
                    <a:lumMod val="20000"/>
                    <a:lumOff val="80000"/>
                  </a:schemeClr>
                </a:solidFill>
              </a:rPr>
              <a:t>Fox-Plus-A</a:t>
            </a:r>
            <a:r>
              <a:rPr lang="ja-JP" altLang="en-US" sz="2000" dirty="0">
                <a:solidFill>
                  <a:schemeClr val="accent1">
                    <a:lumMod val="20000"/>
                    <a:lumOff val="80000"/>
                  </a:schemeClr>
                </a:solidFill>
              </a:rPr>
              <a:t>の要望です。</a:t>
            </a:r>
            <a:endParaRPr lang="en-US" altLang="en-US" sz="2000" dirty="0">
              <a:solidFill>
                <a:schemeClr val="accent1">
                  <a:lumMod val="20000"/>
                  <a:lumOff val="80000"/>
                </a:schemeClr>
              </a:solidFill>
            </a:endParaRPr>
          </a:p>
          <a:p>
            <a:r>
              <a:rPr lang="en-US" altLang="en-US" sz="2000" dirty="0"/>
              <a:t>However, power on a one unit CubeSat is likely be a limiting factor</a:t>
            </a:r>
            <a:br>
              <a:rPr lang="en-US" altLang="en-US" sz="2000" dirty="0"/>
            </a:br>
            <a:r>
              <a:rPr lang="ja-JP" altLang="en-US" sz="2000" dirty="0">
                <a:solidFill>
                  <a:schemeClr val="accent1">
                    <a:lumMod val="20000"/>
                    <a:lumOff val="80000"/>
                  </a:schemeClr>
                </a:solidFill>
              </a:rPr>
              <a:t>ただし、</a:t>
            </a:r>
            <a:r>
              <a:rPr lang="en-US" altLang="ja-JP" sz="2000" dirty="0">
                <a:solidFill>
                  <a:schemeClr val="accent1">
                    <a:lumMod val="20000"/>
                    <a:lumOff val="80000"/>
                  </a:schemeClr>
                </a:solidFill>
              </a:rPr>
              <a:t>1</a:t>
            </a:r>
            <a:r>
              <a:rPr lang="ja-JP" altLang="en-US" sz="2000" dirty="0">
                <a:solidFill>
                  <a:schemeClr val="accent1">
                    <a:lumMod val="20000"/>
                    <a:lumOff val="80000"/>
                  </a:schemeClr>
                </a:solidFill>
              </a:rPr>
              <a:t>ユニット</a:t>
            </a:r>
            <a:r>
              <a:rPr lang="en-US" altLang="ja-JP" sz="2000" dirty="0">
                <a:solidFill>
                  <a:schemeClr val="accent1">
                    <a:lumMod val="20000"/>
                    <a:lumOff val="80000"/>
                  </a:schemeClr>
                </a:solidFill>
              </a:rPr>
              <a:t>CubeSat</a:t>
            </a:r>
            <a:r>
              <a:rPr lang="ja-JP" altLang="en-US" sz="2000" dirty="0">
                <a:solidFill>
                  <a:schemeClr val="accent1">
                    <a:lumMod val="20000"/>
                    <a:lumOff val="80000"/>
                  </a:schemeClr>
                </a:solidFill>
              </a:rPr>
              <a:t>の電源容量が制限要因になる可能性があります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AABA41C8-2270-C18E-FE1F-75C16AE4DB3A}"/>
              </a:ext>
            </a:extLst>
          </p:cNvPr>
          <p:cNvSpPr>
            <a:spLocks noGrp="1"/>
          </p:cNvSpPr>
          <p:nvPr>
            <p:ph type="sldNum" sz="quarter" idx="12"/>
          </p:nvPr>
        </p:nvSpPr>
        <p:spPr/>
        <p:txBody>
          <a:bodyPr/>
          <a:lstStyle/>
          <a:p>
            <a:pPr>
              <a:defRPr/>
            </a:pPr>
            <a:fld id="{14200DA3-6EE6-47E2-B7DC-6A87078ADEC7}" type="slidenum">
              <a:rPr lang="en-US" altLang="en-US" smtClean="0"/>
              <a:pPr>
                <a:defRPr/>
              </a:pPr>
              <a:t>23</a:t>
            </a:fld>
            <a:endParaRPr lang="en-US" altLang="en-US" dirty="0"/>
          </a:p>
        </p:txBody>
      </p:sp>
    </p:spTree>
    <p:extLst>
      <p:ext uri="{BB962C8B-B14F-4D97-AF65-F5344CB8AC3E}">
        <p14:creationId xmlns:p14="http://schemas.microsoft.com/office/powerpoint/2010/main" val="106955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EEC0048-F4C9-04FA-998F-4175431CC502}"/>
              </a:ext>
            </a:extLst>
          </p:cNvPr>
          <p:cNvSpPr>
            <a:spLocks noGrp="1" noChangeArrowheads="1"/>
          </p:cNvSpPr>
          <p:nvPr>
            <p:ph type="title"/>
          </p:nvPr>
        </p:nvSpPr>
        <p:spPr/>
        <p:txBody>
          <a:bodyPr/>
          <a:lstStyle/>
          <a:p>
            <a:r>
              <a:rPr lang="en-US" altLang="en-US" i="1"/>
              <a:t>Fox-Plus-A</a:t>
            </a:r>
            <a:r>
              <a:rPr lang="en-US" altLang="en-US"/>
              <a:t> Payloads</a:t>
            </a:r>
            <a:endParaRPr lang="en-US" altLang="en-US" i="1"/>
          </a:p>
        </p:txBody>
      </p:sp>
      <p:sp>
        <p:nvSpPr>
          <p:cNvPr id="18435" name="Content Placeholder 2">
            <a:extLst>
              <a:ext uri="{FF2B5EF4-FFF2-40B4-BE49-F238E27FC236}">
                <a16:creationId xmlns:a16="http://schemas.microsoft.com/office/drawing/2014/main" id="{13F3B90A-28CD-BBF6-3583-D5D060889E83}"/>
              </a:ext>
            </a:extLst>
          </p:cNvPr>
          <p:cNvSpPr>
            <a:spLocks noGrp="1" noChangeArrowheads="1"/>
          </p:cNvSpPr>
          <p:nvPr>
            <p:ph idx="1"/>
          </p:nvPr>
        </p:nvSpPr>
        <p:spPr/>
        <p:txBody>
          <a:bodyPr/>
          <a:lstStyle/>
          <a:p>
            <a:r>
              <a:rPr lang="en-US" altLang="en-US" sz="2000" dirty="0"/>
              <a:t>The educational and scientific payloads to fly on Fox-Plus-A have not yet been identified</a:t>
            </a:r>
            <a:br>
              <a:rPr lang="en-US" altLang="en-US" sz="2000" dirty="0"/>
            </a:br>
            <a:r>
              <a:rPr lang="en-US" altLang="ja-JP" sz="2000" dirty="0">
                <a:solidFill>
                  <a:schemeClr val="accent1">
                    <a:lumMod val="20000"/>
                    <a:lumOff val="80000"/>
                  </a:schemeClr>
                </a:solidFill>
              </a:rPr>
              <a:t>Fox-Plus-A</a:t>
            </a:r>
            <a:r>
              <a:rPr lang="ja-JP" altLang="en-US" sz="2000" dirty="0">
                <a:solidFill>
                  <a:schemeClr val="accent1">
                    <a:lumMod val="20000"/>
                    <a:lumOff val="80000"/>
                  </a:schemeClr>
                </a:solidFill>
              </a:rPr>
              <a:t>で飛行するための教育的および科学的ペイロードはまだ特定されていません</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4C2053C2-74BB-E7D3-FA01-882A3EE5FE17}"/>
              </a:ext>
            </a:extLst>
          </p:cNvPr>
          <p:cNvSpPr>
            <a:spLocks noGrp="1"/>
          </p:cNvSpPr>
          <p:nvPr>
            <p:ph type="sldNum" sz="quarter" idx="12"/>
          </p:nvPr>
        </p:nvSpPr>
        <p:spPr/>
        <p:txBody>
          <a:bodyPr/>
          <a:lstStyle/>
          <a:p>
            <a:pPr>
              <a:defRPr/>
            </a:pPr>
            <a:fld id="{D9AC9D7F-1659-439F-951E-60C8AAD8800A}" type="slidenum">
              <a:rPr lang="en-US" altLang="en-US" smtClean="0"/>
              <a:pPr>
                <a:defRPr/>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731108F-91FB-44FE-239C-CF37A69A2EFF}"/>
              </a:ext>
            </a:extLst>
          </p:cNvPr>
          <p:cNvSpPr>
            <a:spLocks noGrp="1" noChangeArrowheads="1"/>
          </p:cNvSpPr>
          <p:nvPr>
            <p:ph type="title"/>
          </p:nvPr>
        </p:nvSpPr>
        <p:spPr/>
        <p:txBody>
          <a:bodyPr/>
          <a:lstStyle/>
          <a:p>
            <a:r>
              <a:rPr lang="en-US" altLang="en-US" i="1"/>
              <a:t>Fox-Plus-B, C, D…</a:t>
            </a:r>
          </a:p>
        </p:txBody>
      </p:sp>
      <p:sp>
        <p:nvSpPr>
          <p:cNvPr id="19459" name="Content Placeholder 2">
            <a:extLst>
              <a:ext uri="{FF2B5EF4-FFF2-40B4-BE49-F238E27FC236}">
                <a16:creationId xmlns:a16="http://schemas.microsoft.com/office/drawing/2014/main" id="{A29279C1-7662-A79D-D67F-E96A741B2A21}"/>
              </a:ext>
            </a:extLst>
          </p:cNvPr>
          <p:cNvSpPr>
            <a:spLocks noGrp="1" noChangeArrowheads="1"/>
          </p:cNvSpPr>
          <p:nvPr>
            <p:ph sz="half" idx="1"/>
          </p:nvPr>
        </p:nvSpPr>
        <p:spPr/>
        <p:txBody>
          <a:bodyPr/>
          <a:lstStyle/>
          <a:p>
            <a:r>
              <a:rPr lang="en-US" altLang="en-US" sz="2000" dirty="0"/>
              <a:t>Looking beyond Fox-Plus-A to additional satellites of the Fox-Plus program, we expect to increase the capabilities of the satellites</a:t>
            </a:r>
            <a:br>
              <a:rPr lang="en-US" altLang="en-US" sz="2000" dirty="0"/>
            </a:br>
            <a:r>
              <a:rPr lang="en-US" altLang="ja-JP" sz="2000" dirty="0">
                <a:solidFill>
                  <a:schemeClr val="accent1">
                    <a:lumMod val="20000"/>
                    <a:lumOff val="80000"/>
                  </a:schemeClr>
                </a:solidFill>
              </a:rPr>
              <a:t>Fox-Plus-A</a:t>
            </a:r>
            <a:r>
              <a:rPr lang="ja-JP" altLang="en-US" sz="2000" dirty="0">
                <a:solidFill>
                  <a:schemeClr val="accent1">
                    <a:lumMod val="20000"/>
                    <a:lumOff val="80000"/>
                  </a:schemeClr>
                </a:solidFill>
              </a:rPr>
              <a:t>を超えて、</a:t>
            </a:r>
            <a:r>
              <a:rPr lang="en-US" altLang="ja-JP" sz="2000" dirty="0">
                <a:solidFill>
                  <a:schemeClr val="accent1">
                    <a:lumMod val="20000"/>
                    <a:lumOff val="80000"/>
                  </a:schemeClr>
                </a:solidFill>
              </a:rPr>
              <a:t>Fox-Plus</a:t>
            </a:r>
            <a:r>
              <a:rPr lang="ja-JP" altLang="en-US" sz="2000" dirty="0">
                <a:solidFill>
                  <a:schemeClr val="accent1">
                    <a:lumMod val="20000"/>
                    <a:lumOff val="80000"/>
                  </a:schemeClr>
                </a:solidFill>
              </a:rPr>
              <a:t>プログラムの追加の衛星に目を向けると、衛星の機能が向上することが期待されます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1846EB34-8DE0-8AF2-1876-9F60E1EE6BA9}"/>
              </a:ext>
            </a:extLst>
          </p:cNvPr>
          <p:cNvSpPr>
            <a:spLocks noGrp="1"/>
          </p:cNvSpPr>
          <p:nvPr>
            <p:ph type="sldNum" sz="quarter" idx="12"/>
          </p:nvPr>
        </p:nvSpPr>
        <p:spPr/>
        <p:txBody>
          <a:bodyPr/>
          <a:lstStyle/>
          <a:p>
            <a:pPr>
              <a:defRPr/>
            </a:pPr>
            <a:fld id="{971807F8-525A-487E-A459-CC89CC445986}" type="slidenum">
              <a:rPr lang="en-US" altLang="en-US" smtClean="0"/>
              <a:pPr>
                <a:defRPr/>
              </a:pPr>
              <a:t>25</a:t>
            </a:fld>
            <a:endParaRPr lang="en-US" altLang="en-US" dirty="0"/>
          </a:p>
        </p:txBody>
      </p:sp>
      <p:pic>
        <p:nvPicPr>
          <p:cNvPr id="19461" name="Picture 5">
            <a:extLst>
              <a:ext uri="{FF2B5EF4-FFF2-40B4-BE49-F238E27FC236}">
                <a16:creationId xmlns:a16="http://schemas.microsoft.com/office/drawing/2014/main" id="{993A21C7-BD05-76C0-21FA-9BB92303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343" y="2254182"/>
            <a:ext cx="4419600" cy="30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731108F-91FB-44FE-239C-CF37A69A2EFF}"/>
              </a:ext>
            </a:extLst>
          </p:cNvPr>
          <p:cNvSpPr>
            <a:spLocks noGrp="1" noChangeArrowheads="1"/>
          </p:cNvSpPr>
          <p:nvPr>
            <p:ph type="title"/>
          </p:nvPr>
        </p:nvSpPr>
        <p:spPr/>
        <p:txBody>
          <a:bodyPr/>
          <a:lstStyle/>
          <a:p>
            <a:r>
              <a:rPr lang="en-US" altLang="en-US" i="1"/>
              <a:t>Fox-Plus-B, C, D…</a:t>
            </a:r>
          </a:p>
        </p:txBody>
      </p:sp>
      <p:sp>
        <p:nvSpPr>
          <p:cNvPr id="19459" name="Content Placeholder 2">
            <a:extLst>
              <a:ext uri="{FF2B5EF4-FFF2-40B4-BE49-F238E27FC236}">
                <a16:creationId xmlns:a16="http://schemas.microsoft.com/office/drawing/2014/main" id="{A29279C1-7662-A79D-D67F-E96A741B2A21}"/>
              </a:ext>
            </a:extLst>
          </p:cNvPr>
          <p:cNvSpPr>
            <a:spLocks noGrp="1" noChangeArrowheads="1"/>
          </p:cNvSpPr>
          <p:nvPr>
            <p:ph sz="half" idx="1"/>
          </p:nvPr>
        </p:nvSpPr>
        <p:spPr/>
        <p:txBody>
          <a:bodyPr/>
          <a:lstStyle/>
          <a:p>
            <a:r>
              <a:rPr lang="en-US" altLang="en-US" sz="2000" dirty="0"/>
              <a:t>For example, later Fox-Plus satellites will likely be large than one  unit CubeSats</a:t>
            </a:r>
            <a:br>
              <a:rPr lang="en-US" altLang="en-US" sz="2000" dirty="0"/>
            </a:br>
            <a:r>
              <a:rPr lang="ja-JP" altLang="en-US" sz="2000" dirty="0">
                <a:solidFill>
                  <a:schemeClr val="accent1">
                    <a:lumMod val="20000"/>
                    <a:lumOff val="80000"/>
                  </a:schemeClr>
                </a:solidFill>
              </a:rPr>
              <a:t>たとえば、将来的な</a:t>
            </a:r>
            <a:r>
              <a:rPr lang="en-US" altLang="ja-JP" sz="2000" dirty="0">
                <a:solidFill>
                  <a:schemeClr val="accent1">
                    <a:lumMod val="20000"/>
                    <a:lumOff val="80000"/>
                  </a:schemeClr>
                </a:solidFill>
              </a:rPr>
              <a:t>Fox-Plus</a:t>
            </a:r>
            <a:r>
              <a:rPr lang="ja-JP" altLang="en-US" sz="2000" dirty="0">
                <a:solidFill>
                  <a:schemeClr val="accent1">
                    <a:lumMod val="20000"/>
                    <a:lumOff val="80000"/>
                  </a:schemeClr>
                </a:solidFill>
              </a:rPr>
              <a:t>衛星は、</a:t>
            </a:r>
            <a:r>
              <a:rPr lang="en-US" altLang="ja-JP" sz="2000" dirty="0">
                <a:solidFill>
                  <a:schemeClr val="accent1">
                    <a:lumMod val="20000"/>
                    <a:lumOff val="80000"/>
                  </a:schemeClr>
                </a:solidFill>
              </a:rPr>
              <a:t>1</a:t>
            </a:r>
            <a:r>
              <a:rPr lang="ja-JP" altLang="en-US" sz="2000" dirty="0">
                <a:solidFill>
                  <a:schemeClr val="accent1">
                    <a:lumMod val="20000"/>
                    <a:lumOff val="80000"/>
                  </a:schemeClr>
                </a:solidFill>
              </a:rPr>
              <a:t>ユニットの</a:t>
            </a:r>
            <a:r>
              <a:rPr lang="en-US" altLang="ja-JP" sz="2000" dirty="0">
                <a:solidFill>
                  <a:schemeClr val="accent1">
                    <a:lumMod val="20000"/>
                    <a:lumOff val="80000"/>
                  </a:schemeClr>
                </a:solidFill>
              </a:rPr>
              <a:t>CubeSats</a:t>
            </a:r>
            <a:r>
              <a:rPr lang="ja-JP" altLang="en-US" sz="2000" dirty="0">
                <a:solidFill>
                  <a:schemeClr val="accent1">
                    <a:lumMod val="20000"/>
                    <a:lumOff val="80000"/>
                  </a:schemeClr>
                </a:solidFill>
              </a:rPr>
              <a:t>よりも大きくなる可能性があります</a:t>
            </a:r>
            <a:endParaRPr lang="en-US" altLang="en-US" sz="2000" dirty="0">
              <a:solidFill>
                <a:schemeClr val="accent1">
                  <a:lumMod val="20000"/>
                  <a:lumOff val="80000"/>
                </a:schemeClr>
              </a:solidFill>
            </a:endParaRPr>
          </a:p>
          <a:p>
            <a:r>
              <a:rPr lang="en-US" altLang="en-US" sz="2000" dirty="0"/>
              <a:t>Larger CubeSats allow for more larger payloads</a:t>
            </a:r>
            <a:br>
              <a:rPr lang="en-US" altLang="en-US" sz="2000" dirty="0"/>
            </a:br>
            <a:r>
              <a:rPr lang="ja-JP" altLang="en-US" sz="2000" dirty="0">
                <a:solidFill>
                  <a:schemeClr val="accent1">
                    <a:lumMod val="20000"/>
                    <a:lumOff val="80000"/>
                  </a:schemeClr>
                </a:solidFill>
              </a:rPr>
              <a:t>より大きな</a:t>
            </a:r>
            <a:r>
              <a:rPr lang="en-US" altLang="ja-JP" sz="2000" dirty="0">
                <a:solidFill>
                  <a:schemeClr val="accent1">
                    <a:lumMod val="20000"/>
                    <a:lumOff val="80000"/>
                  </a:schemeClr>
                </a:solidFill>
              </a:rPr>
              <a:t>CubeSat</a:t>
            </a:r>
            <a:r>
              <a:rPr lang="ja-JP" altLang="en-US" sz="2000" dirty="0">
                <a:solidFill>
                  <a:schemeClr val="accent1">
                    <a:lumMod val="20000"/>
                    <a:lumOff val="80000"/>
                  </a:schemeClr>
                </a:solidFill>
              </a:rPr>
              <a:t>は、より大きなペイロードを可能にします</a:t>
            </a:r>
            <a:endParaRPr lang="en-US" altLang="ja-JP"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1846EB34-8DE0-8AF2-1876-9F60E1EE6BA9}"/>
              </a:ext>
            </a:extLst>
          </p:cNvPr>
          <p:cNvSpPr>
            <a:spLocks noGrp="1"/>
          </p:cNvSpPr>
          <p:nvPr>
            <p:ph type="sldNum" sz="quarter" idx="12"/>
          </p:nvPr>
        </p:nvSpPr>
        <p:spPr/>
        <p:txBody>
          <a:bodyPr/>
          <a:lstStyle/>
          <a:p>
            <a:pPr>
              <a:defRPr/>
            </a:pPr>
            <a:fld id="{971807F8-525A-487E-A459-CC89CC445986}" type="slidenum">
              <a:rPr lang="en-US" altLang="en-US" smtClean="0"/>
              <a:pPr>
                <a:defRPr/>
              </a:pPr>
              <a:t>26</a:t>
            </a:fld>
            <a:endParaRPr lang="en-US" altLang="en-US" dirty="0"/>
          </a:p>
        </p:txBody>
      </p:sp>
      <p:pic>
        <p:nvPicPr>
          <p:cNvPr id="19461" name="Picture 5">
            <a:extLst>
              <a:ext uri="{FF2B5EF4-FFF2-40B4-BE49-F238E27FC236}">
                <a16:creationId xmlns:a16="http://schemas.microsoft.com/office/drawing/2014/main" id="{993A21C7-BD05-76C0-21FA-9BB92303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343" y="2254182"/>
            <a:ext cx="4419600" cy="30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5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731108F-91FB-44FE-239C-CF37A69A2EFF}"/>
              </a:ext>
            </a:extLst>
          </p:cNvPr>
          <p:cNvSpPr>
            <a:spLocks noGrp="1" noChangeArrowheads="1"/>
          </p:cNvSpPr>
          <p:nvPr>
            <p:ph type="title"/>
          </p:nvPr>
        </p:nvSpPr>
        <p:spPr/>
        <p:txBody>
          <a:bodyPr/>
          <a:lstStyle/>
          <a:p>
            <a:r>
              <a:rPr lang="en-US" altLang="en-US" i="1"/>
              <a:t>Fox-Plus-B, C, D…</a:t>
            </a:r>
          </a:p>
        </p:txBody>
      </p:sp>
      <p:sp>
        <p:nvSpPr>
          <p:cNvPr id="19459" name="Content Placeholder 2">
            <a:extLst>
              <a:ext uri="{FF2B5EF4-FFF2-40B4-BE49-F238E27FC236}">
                <a16:creationId xmlns:a16="http://schemas.microsoft.com/office/drawing/2014/main" id="{A29279C1-7662-A79D-D67F-E96A741B2A21}"/>
              </a:ext>
            </a:extLst>
          </p:cNvPr>
          <p:cNvSpPr>
            <a:spLocks noGrp="1" noChangeArrowheads="1"/>
          </p:cNvSpPr>
          <p:nvPr>
            <p:ph sz="half" idx="1"/>
          </p:nvPr>
        </p:nvSpPr>
        <p:spPr/>
        <p:txBody>
          <a:bodyPr/>
          <a:lstStyle/>
          <a:p>
            <a:r>
              <a:rPr lang="en-US" altLang="en-US" sz="2000" dirty="0"/>
              <a:t>Larger CubeSats also allow for more power because of increased area</a:t>
            </a:r>
            <a:br>
              <a:rPr lang="en-US" altLang="en-US" sz="2000" dirty="0"/>
            </a:br>
            <a:r>
              <a:rPr lang="ja-JP" altLang="en-US" sz="2000" dirty="0">
                <a:solidFill>
                  <a:schemeClr val="accent1">
                    <a:lumMod val="20000"/>
                    <a:lumOff val="80000"/>
                  </a:schemeClr>
                </a:solidFill>
              </a:rPr>
              <a:t>より大きな</a:t>
            </a:r>
            <a:r>
              <a:rPr lang="en-US" altLang="ja-JP" sz="2000" dirty="0">
                <a:solidFill>
                  <a:schemeClr val="accent1">
                    <a:lumMod val="20000"/>
                    <a:lumOff val="80000"/>
                  </a:schemeClr>
                </a:solidFill>
              </a:rPr>
              <a:t>CubeSat</a:t>
            </a:r>
            <a:r>
              <a:rPr lang="ja-JP" altLang="en-US" sz="2000" dirty="0">
                <a:solidFill>
                  <a:schemeClr val="accent1">
                    <a:lumMod val="20000"/>
                    <a:lumOff val="80000"/>
                  </a:schemeClr>
                </a:solidFill>
              </a:rPr>
              <a:t>は、また面積が増加するため、より多くの電力を可能にします</a:t>
            </a:r>
            <a:endParaRPr lang="en-US" altLang="en-US" sz="2000" dirty="0">
              <a:solidFill>
                <a:schemeClr val="accent1">
                  <a:lumMod val="20000"/>
                  <a:lumOff val="80000"/>
                </a:schemeClr>
              </a:solidFill>
            </a:endParaRPr>
          </a:p>
          <a:p>
            <a:r>
              <a:rPr lang="en-US" altLang="en-US" sz="2000" dirty="0"/>
              <a:t>Furthermore, future Fox-Plus satellites are expected to leverage deployable solar panels</a:t>
            </a:r>
            <a:br>
              <a:rPr lang="en-US" altLang="en-US" sz="2000" dirty="0"/>
            </a:br>
            <a:r>
              <a:rPr lang="ja-JP" altLang="en-US" sz="2000" dirty="0">
                <a:solidFill>
                  <a:schemeClr val="accent1">
                    <a:lumMod val="20000"/>
                    <a:lumOff val="80000"/>
                  </a:schemeClr>
                </a:solidFill>
              </a:rPr>
              <a:t>さらに、将来の</a:t>
            </a:r>
            <a:r>
              <a:rPr lang="en-US" altLang="ja-JP" sz="2000" dirty="0">
                <a:solidFill>
                  <a:schemeClr val="accent1">
                    <a:lumMod val="20000"/>
                    <a:lumOff val="80000"/>
                  </a:schemeClr>
                </a:solidFill>
              </a:rPr>
              <a:t>Fox-Plus</a:t>
            </a:r>
            <a:r>
              <a:rPr lang="ja-JP" altLang="en-US" sz="2000" dirty="0">
                <a:solidFill>
                  <a:schemeClr val="accent1">
                    <a:lumMod val="20000"/>
                    <a:lumOff val="80000"/>
                  </a:schemeClr>
                </a:solidFill>
              </a:rPr>
              <a:t>衛星は、展開可能なソーラーパネルを活用することが期待されています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1846EB34-8DE0-8AF2-1876-9F60E1EE6BA9}"/>
              </a:ext>
            </a:extLst>
          </p:cNvPr>
          <p:cNvSpPr>
            <a:spLocks noGrp="1"/>
          </p:cNvSpPr>
          <p:nvPr>
            <p:ph type="sldNum" sz="quarter" idx="12"/>
          </p:nvPr>
        </p:nvSpPr>
        <p:spPr/>
        <p:txBody>
          <a:bodyPr/>
          <a:lstStyle/>
          <a:p>
            <a:pPr>
              <a:defRPr/>
            </a:pPr>
            <a:fld id="{971807F8-525A-487E-A459-CC89CC445986}" type="slidenum">
              <a:rPr lang="en-US" altLang="en-US" smtClean="0"/>
              <a:pPr>
                <a:defRPr/>
              </a:pPr>
              <a:t>27</a:t>
            </a:fld>
            <a:endParaRPr lang="en-US" altLang="en-US" dirty="0"/>
          </a:p>
        </p:txBody>
      </p:sp>
      <p:pic>
        <p:nvPicPr>
          <p:cNvPr id="19461" name="Picture 5">
            <a:extLst>
              <a:ext uri="{FF2B5EF4-FFF2-40B4-BE49-F238E27FC236}">
                <a16:creationId xmlns:a16="http://schemas.microsoft.com/office/drawing/2014/main" id="{993A21C7-BD05-76C0-21FA-9BB92303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343" y="2254182"/>
            <a:ext cx="4419600" cy="30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46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731108F-91FB-44FE-239C-CF37A69A2EFF}"/>
              </a:ext>
            </a:extLst>
          </p:cNvPr>
          <p:cNvSpPr>
            <a:spLocks noGrp="1" noChangeArrowheads="1"/>
          </p:cNvSpPr>
          <p:nvPr>
            <p:ph type="title"/>
          </p:nvPr>
        </p:nvSpPr>
        <p:spPr/>
        <p:txBody>
          <a:bodyPr/>
          <a:lstStyle/>
          <a:p>
            <a:r>
              <a:rPr lang="en-US" altLang="en-US" i="1"/>
              <a:t>Fox-Plus-B, C, D…</a:t>
            </a:r>
          </a:p>
        </p:txBody>
      </p:sp>
      <p:sp>
        <p:nvSpPr>
          <p:cNvPr id="19459" name="Content Placeholder 2">
            <a:extLst>
              <a:ext uri="{FF2B5EF4-FFF2-40B4-BE49-F238E27FC236}">
                <a16:creationId xmlns:a16="http://schemas.microsoft.com/office/drawing/2014/main" id="{A29279C1-7662-A79D-D67F-E96A741B2A21}"/>
              </a:ext>
            </a:extLst>
          </p:cNvPr>
          <p:cNvSpPr>
            <a:spLocks noGrp="1" noChangeArrowheads="1"/>
          </p:cNvSpPr>
          <p:nvPr>
            <p:ph sz="half" idx="1"/>
          </p:nvPr>
        </p:nvSpPr>
        <p:spPr/>
        <p:txBody>
          <a:bodyPr/>
          <a:lstStyle/>
          <a:p>
            <a:r>
              <a:rPr lang="en-US" altLang="en-US" sz="2000" dirty="0"/>
              <a:t>Deployable solar panels are being developed under AMSAT’s ASCENT program</a:t>
            </a:r>
            <a:br>
              <a:rPr lang="en-US" altLang="en-US" sz="2000" dirty="0"/>
            </a:br>
            <a:r>
              <a:rPr lang="ja-JP" altLang="en-US" sz="2000" dirty="0">
                <a:solidFill>
                  <a:schemeClr val="accent1">
                    <a:lumMod val="20000"/>
                    <a:lumOff val="80000"/>
                  </a:schemeClr>
                </a:solidFill>
              </a:rPr>
              <a:t>展開可能なソーラーパネルは、</a:t>
            </a:r>
            <a:r>
              <a:rPr lang="en-US" altLang="ja-JP" sz="2000" dirty="0">
                <a:solidFill>
                  <a:schemeClr val="accent1">
                    <a:lumMod val="20000"/>
                    <a:lumOff val="80000"/>
                  </a:schemeClr>
                </a:solidFill>
              </a:rPr>
              <a:t>AMSAT</a:t>
            </a:r>
            <a:r>
              <a:rPr lang="ja-JP" altLang="en-US" sz="2000" dirty="0">
                <a:solidFill>
                  <a:schemeClr val="accent1">
                    <a:lumMod val="20000"/>
                    <a:lumOff val="80000"/>
                  </a:schemeClr>
                </a:solidFill>
              </a:rPr>
              <a:t>の</a:t>
            </a:r>
            <a:r>
              <a:rPr lang="en-US" altLang="ja-JP" sz="2000" dirty="0">
                <a:solidFill>
                  <a:schemeClr val="accent1">
                    <a:lumMod val="20000"/>
                    <a:lumOff val="80000"/>
                  </a:schemeClr>
                </a:solidFill>
              </a:rPr>
              <a:t>ASCENT</a:t>
            </a:r>
            <a:r>
              <a:rPr lang="ja-JP" altLang="en-US" sz="2000" dirty="0">
                <a:solidFill>
                  <a:schemeClr val="accent1">
                    <a:lumMod val="20000"/>
                    <a:lumOff val="80000"/>
                  </a:schemeClr>
                </a:solidFill>
              </a:rPr>
              <a:t>プログラムの下で開発されています</a:t>
            </a:r>
            <a:endParaRPr lang="en-US" altLang="en-US" sz="2000" dirty="0">
              <a:solidFill>
                <a:schemeClr val="accent1">
                  <a:lumMod val="20000"/>
                  <a:lumOff val="80000"/>
                </a:schemeClr>
              </a:solidFill>
            </a:endParaRPr>
          </a:p>
          <a:p>
            <a:r>
              <a:rPr lang="en-US" altLang="en-US" sz="2000" dirty="0"/>
              <a:t>The ASCENT program is AMSAT’s general research and development program</a:t>
            </a:r>
            <a:br>
              <a:rPr lang="en-US" altLang="en-US" sz="2000" dirty="0">
                <a:solidFill>
                  <a:schemeClr val="accent1">
                    <a:lumMod val="20000"/>
                    <a:lumOff val="80000"/>
                  </a:schemeClr>
                </a:solidFill>
              </a:rPr>
            </a:br>
            <a:r>
              <a:rPr lang="en-US" altLang="ja-JP" sz="2000" dirty="0">
                <a:solidFill>
                  <a:schemeClr val="accent1">
                    <a:lumMod val="20000"/>
                    <a:lumOff val="80000"/>
                  </a:schemeClr>
                </a:solidFill>
              </a:rPr>
              <a:t>ASCENT</a:t>
            </a:r>
            <a:r>
              <a:rPr lang="ja-JP" altLang="en-US" sz="2000" dirty="0">
                <a:solidFill>
                  <a:schemeClr val="accent1">
                    <a:lumMod val="20000"/>
                    <a:lumOff val="80000"/>
                  </a:schemeClr>
                </a:solidFill>
              </a:rPr>
              <a:t>プログラムは、</a:t>
            </a:r>
            <a:r>
              <a:rPr lang="en-US" altLang="ja-JP" sz="2000" dirty="0">
                <a:solidFill>
                  <a:schemeClr val="accent1">
                    <a:lumMod val="20000"/>
                    <a:lumOff val="80000"/>
                  </a:schemeClr>
                </a:solidFill>
              </a:rPr>
              <a:t>AMSAT</a:t>
            </a:r>
            <a:r>
              <a:rPr lang="ja-JP" altLang="en-US" sz="2000" dirty="0">
                <a:solidFill>
                  <a:schemeClr val="accent1">
                    <a:lumMod val="20000"/>
                    <a:lumOff val="80000"/>
                  </a:schemeClr>
                </a:solidFill>
              </a:rPr>
              <a:t>の一般的な研究開発プログラムです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1846EB34-8DE0-8AF2-1876-9F60E1EE6BA9}"/>
              </a:ext>
            </a:extLst>
          </p:cNvPr>
          <p:cNvSpPr>
            <a:spLocks noGrp="1"/>
          </p:cNvSpPr>
          <p:nvPr>
            <p:ph type="sldNum" sz="quarter" idx="12"/>
          </p:nvPr>
        </p:nvSpPr>
        <p:spPr/>
        <p:txBody>
          <a:bodyPr/>
          <a:lstStyle/>
          <a:p>
            <a:pPr>
              <a:defRPr/>
            </a:pPr>
            <a:fld id="{971807F8-525A-487E-A459-CC89CC445986}" type="slidenum">
              <a:rPr lang="en-US" altLang="en-US" smtClean="0"/>
              <a:pPr>
                <a:defRPr/>
              </a:pPr>
              <a:t>28</a:t>
            </a:fld>
            <a:endParaRPr lang="en-US" altLang="en-US" dirty="0"/>
          </a:p>
        </p:txBody>
      </p:sp>
      <p:pic>
        <p:nvPicPr>
          <p:cNvPr id="19461" name="Picture 5">
            <a:extLst>
              <a:ext uri="{FF2B5EF4-FFF2-40B4-BE49-F238E27FC236}">
                <a16:creationId xmlns:a16="http://schemas.microsoft.com/office/drawing/2014/main" id="{993A21C7-BD05-76C0-21FA-9BB92303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343" y="2254182"/>
            <a:ext cx="4419600" cy="30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783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731108F-91FB-44FE-239C-CF37A69A2EFF}"/>
              </a:ext>
            </a:extLst>
          </p:cNvPr>
          <p:cNvSpPr>
            <a:spLocks noGrp="1" noChangeArrowheads="1"/>
          </p:cNvSpPr>
          <p:nvPr>
            <p:ph type="title"/>
          </p:nvPr>
        </p:nvSpPr>
        <p:spPr/>
        <p:txBody>
          <a:bodyPr/>
          <a:lstStyle/>
          <a:p>
            <a:r>
              <a:rPr lang="en-US" altLang="en-US" i="1"/>
              <a:t>Fox-Plus-B, C, D…</a:t>
            </a:r>
          </a:p>
        </p:txBody>
      </p:sp>
      <p:sp>
        <p:nvSpPr>
          <p:cNvPr id="19459" name="Content Placeholder 2">
            <a:extLst>
              <a:ext uri="{FF2B5EF4-FFF2-40B4-BE49-F238E27FC236}">
                <a16:creationId xmlns:a16="http://schemas.microsoft.com/office/drawing/2014/main" id="{A29279C1-7662-A79D-D67F-E96A741B2A21}"/>
              </a:ext>
            </a:extLst>
          </p:cNvPr>
          <p:cNvSpPr>
            <a:spLocks noGrp="1" noChangeArrowheads="1"/>
          </p:cNvSpPr>
          <p:nvPr>
            <p:ph sz="half" idx="1"/>
          </p:nvPr>
        </p:nvSpPr>
        <p:spPr/>
        <p:txBody>
          <a:bodyPr/>
          <a:lstStyle/>
          <a:p>
            <a:r>
              <a:rPr lang="en-US" altLang="en-US" sz="2000" dirty="0"/>
              <a:t>The deployable solar panels are being partially funded by a grant from ARDC</a:t>
            </a:r>
            <a:br>
              <a:rPr lang="en-US" altLang="en-US" sz="2000" dirty="0"/>
            </a:br>
            <a:r>
              <a:rPr lang="ja-JP" altLang="en-US" sz="2000" dirty="0">
                <a:solidFill>
                  <a:schemeClr val="accent1">
                    <a:lumMod val="20000"/>
                    <a:lumOff val="80000"/>
                  </a:schemeClr>
                </a:solidFill>
              </a:rPr>
              <a:t>展開可能なソーラーパネルは、</a:t>
            </a:r>
            <a:r>
              <a:rPr lang="en-US" altLang="ja-JP" sz="2000" dirty="0">
                <a:solidFill>
                  <a:schemeClr val="accent1">
                    <a:lumMod val="20000"/>
                    <a:lumOff val="80000"/>
                  </a:schemeClr>
                </a:solidFill>
              </a:rPr>
              <a:t>ARDC</a:t>
            </a:r>
            <a:r>
              <a:rPr lang="ja-JP" altLang="en-US" sz="2000" dirty="0">
                <a:solidFill>
                  <a:schemeClr val="accent1">
                    <a:lumMod val="20000"/>
                    <a:lumOff val="80000"/>
                  </a:schemeClr>
                </a:solidFill>
              </a:rPr>
              <a:t>からの助成金によって部分的に資金提供されています</a:t>
            </a:r>
            <a:endParaRPr lang="en-US" altLang="en-US" sz="20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1846EB34-8DE0-8AF2-1876-9F60E1EE6BA9}"/>
              </a:ext>
            </a:extLst>
          </p:cNvPr>
          <p:cNvSpPr>
            <a:spLocks noGrp="1"/>
          </p:cNvSpPr>
          <p:nvPr>
            <p:ph type="sldNum" sz="quarter" idx="12"/>
          </p:nvPr>
        </p:nvSpPr>
        <p:spPr/>
        <p:txBody>
          <a:bodyPr/>
          <a:lstStyle/>
          <a:p>
            <a:pPr>
              <a:defRPr/>
            </a:pPr>
            <a:fld id="{971807F8-525A-487E-A459-CC89CC445986}" type="slidenum">
              <a:rPr lang="en-US" altLang="en-US" smtClean="0"/>
              <a:pPr>
                <a:defRPr/>
              </a:pPr>
              <a:t>29</a:t>
            </a:fld>
            <a:endParaRPr lang="en-US" altLang="en-US" dirty="0"/>
          </a:p>
        </p:txBody>
      </p:sp>
      <p:pic>
        <p:nvPicPr>
          <p:cNvPr id="19461" name="Picture 5">
            <a:extLst>
              <a:ext uri="{FF2B5EF4-FFF2-40B4-BE49-F238E27FC236}">
                <a16:creationId xmlns:a16="http://schemas.microsoft.com/office/drawing/2014/main" id="{993A21C7-BD05-76C0-21FA-9BB923037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9343" y="2254182"/>
            <a:ext cx="4419600" cy="3079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171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98BDDBE1-906A-5EA4-4F26-67705474AE3B}"/>
              </a:ext>
            </a:extLst>
          </p:cNvPr>
          <p:cNvSpPr>
            <a:spLocks noGrp="1" noChangeArrowheads="1"/>
          </p:cNvSpPr>
          <p:nvPr>
            <p:ph type="title"/>
          </p:nvPr>
        </p:nvSpPr>
        <p:spPr/>
        <p:txBody>
          <a:bodyPr/>
          <a:lstStyle/>
          <a:p>
            <a:r>
              <a:rPr lang="en-US" altLang="en-US" i="1"/>
              <a:t>Fox-1</a:t>
            </a:r>
            <a:r>
              <a:rPr lang="en-US" altLang="en-US"/>
              <a:t> Satellite Overview</a:t>
            </a:r>
          </a:p>
        </p:txBody>
      </p:sp>
      <p:sp>
        <p:nvSpPr>
          <p:cNvPr id="3" name="Content Placeholder 2">
            <a:extLst>
              <a:ext uri="{FF2B5EF4-FFF2-40B4-BE49-F238E27FC236}">
                <a16:creationId xmlns:a16="http://schemas.microsoft.com/office/drawing/2014/main" id="{161F1A4C-8B1C-D5BA-9A86-3BF14272AC66}"/>
              </a:ext>
            </a:extLst>
          </p:cNvPr>
          <p:cNvSpPr>
            <a:spLocks noGrp="1"/>
          </p:cNvSpPr>
          <p:nvPr>
            <p:ph sz="half" idx="1"/>
          </p:nvPr>
        </p:nvSpPr>
        <p:spPr/>
        <p:txBody>
          <a:bodyPr/>
          <a:lstStyle/>
          <a:p>
            <a:r>
              <a:rPr lang="en-US" sz="1800" dirty="0"/>
              <a:t>The Fox-1 program was an AMSAT satellite program started in the early 2010’s</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プログラムは、</a:t>
            </a:r>
            <a:r>
              <a:rPr lang="en-US" altLang="ja-JP" sz="1800" dirty="0">
                <a:solidFill>
                  <a:schemeClr val="accent1">
                    <a:lumMod val="20000"/>
                    <a:lumOff val="80000"/>
                  </a:schemeClr>
                </a:solidFill>
              </a:rPr>
              <a:t>2010</a:t>
            </a:r>
            <a:r>
              <a:rPr lang="ja-JP" altLang="en-US" sz="1800" dirty="0">
                <a:solidFill>
                  <a:schemeClr val="accent1">
                    <a:lumMod val="20000"/>
                    <a:lumOff val="80000"/>
                  </a:schemeClr>
                </a:solidFill>
              </a:rPr>
              <a:t>年代初頭に開始された</a:t>
            </a:r>
            <a:r>
              <a:rPr lang="en-US" altLang="ja-JP" sz="1800" dirty="0">
                <a:solidFill>
                  <a:schemeClr val="accent1">
                    <a:lumMod val="20000"/>
                    <a:lumOff val="80000"/>
                  </a:schemeClr>
                </a:solidFill>
              </a:rPr>
              <a:t>AMSAT</a:t>
            </a:r>
            <a:r>
              <a:rPr lang="ja-JP" altLang="en-US" sz="1800" dirty="0">
                <a:solidFill>
                  <a:schemeClr val="accent1">
                    <a:lumMod val="20000"/>
                    <a:lumOff val="80000"/>
                  </a:schemeClr>
                </a:solidFill>
              </a:rPr>
              <a:t>衛星プログラムです</a:t>
            </a:r>
            <a:endParaRPr lang="en-US" sz="1800" dirty="0">
              <a:solidFill>
                <a:schemeClr val="accent1">
                  <a:lumMod val="20000"/>
                  <a:lumOff val="80000"/>
                </a:schemeClr>
              </a:solidFill>
            </a:endParaRPr>
          </a:p>
          <a:p>
            <a:r>
              <a:rPr lang="en-US" sz="1800" dirty="0"/>
              <a:t>Fox-1 was designed to take advantage of increasing launches of CubeSats</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は、</a:t>
            </a:r>
            <a:r>
              <a:rPr lang="en-US" altLang="ja-JP" sz="1800" dirty="0">
                <a:solidFill>
                  <a:schemeClr val="accent1">
                    <a:lumMod val="20000"/>
                    <a:lumOff val="80000"/>
                  </a:schemeClr>
                </a:solidFill>
              </a:rPr>
              <a:t>CubeSats</a:t>
            </a:r>
            <a:r>
              <a:rPr lang="ja-JP" altLang="en-US" sz="1800" dirty="0">
                <a:solidFill>
                  <a:schemeClr val="accent1">
                    <a:lumMod val="20000"/>
                    <a:lumOff val="80000"/>
                  </a:schemeClr>
                </a:solidFill>
              </a:rPr>
              <a:t>の打ち上げ機会の増加を活用できるように設計されました</a:t>
            </a:r>
            <a:endParaRPr lang="en-US" altLang="ja-JP" sz="1800" dirty="0">
              <a:solidFill>
                <a:schemeClr val="accent1">
                  <a:lumMod val="20000"/>
                  <a:lumOff val="80000"/>
                </a:schemeClr>
              </a:solidFill>
            </a:endParaRPr>
          </a:p>
          <a:p>
            <a:r>
              <a:rPr lang="en-US" sz="1800" dirty="0"/>
              <a:t>Fox-1 was ideal for partnerships with  Universities</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は 大学とのパートナーシップに理想的でした</a:t>
            </a:r>
            <a:endParaRPr lang="en-US" sz="1800" dirty="0">
              <a:solidFill>
                <a:schemeClr val="accent1">
                  <a:lumMod val="20000"/>
                  <a:lumOff val="80000"/>
                </a:schemeClr>
              </a:solidFill>
            </a:endParaRPr>
          </a:p>
        </p:txBody>
      </p:sp>
      <p:sp>
        <p:nvSpPr>
          <p:cNvPr id="37" name="Slide Number Placeholder 4">
            <a:extLst>
              <a:ext uri="{FF2B5EF4-FFF2-40B4-BE49-F238E27FC236}">
                <a16:creationId xmlns:a16="http://schemas.microsoft.com/office/drawing/2014/main" id="{D4B5856C-065A-5338-D0DD-66FBB7E5EFB3}"/>
              </a:ext>
            </a:extLst>
          </p:cNvPr>
          <p:cNvSpPr>
            <a:spLocks noGrp="1"/>
          </p:cNvSpPr>
          <p:nvPr>
            <p:ph type="sldNum" sz="quarter" idx="12"/>
          </p:nvPr>
        </p:nvSpPr>
        <p:spPr/>
        <p:txBody>
          <a:bodyPr/>
          <a:lstStyle/>
          <a:p>
            <a:pPr>
              <a:defRPr/>
            </a:pPr>
            <a:fld id="{07C7426C-0F11-45A1-BBBF-05DC77CC8183}" type="slidenum">
              <a:rPr lang="en-US" altLang="en-US"/>
              <a:pPr>
                <a:defRPr/>
              </a:pPr>
              <a:t>3</a:t>
            </a:fld>
            <a:endParaRPr lang="en-US" altLang="en-US" dirty="0"/>
          </a:p>
        </p:txBody>
      </p:sp>
      <p:pic>
        <p:nvPicPr>
          <p:cNvPr id="2" name="Picture 1">
            <a:extLst>
              <a:ext uri="{FF2B5EF4-FFF2-40B4-BE49-F238E27FC236}">
                <a16:creationId xmlns:a16="http://schemas.microsoft.com/office/drawing/2014/main" id="{A858C932-C023-6D2F-6F15-C637E44C27E0}"/>
              </a:ext>
            </a:extLst>
          </p:cNvPr>
          <p:cNvPicPr>
            <a:picLocks noChangeAspect="1"/>
          </p:cNvPicPr>
          <p:nvPr/>
        </p:nvPicPr>
        <p:blipFill>
          <a:blip r:embed="rId3"/>
          <a:stretch>
            <a:fillRect/>
          </a:stretch>
        </p:blipFill>
        <p:spPr>
          <a:xfrm>
            <a:off x="4572000" y="2886115"/>
            <a:ext cx="4171123" cy="2228769"/>
          </a:xfrm>
          <a:prstGeom prst="rect">
            <a:avLst/>
          </a:prstGeom>
        </p:spPr>
      </p:pic>
    </p:spTree>
    <p:extLst>
      <p:ext uri="{BB962C8B-B14F-4D97-AF65-F5344CB8AC3E}">
        <p14:creationId xmlns:p14="http://schemas.microsoft.com/office/powerpoint/2010/main" val="303977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1A7FA71-7EC9-4376-25CC-95D3C6423F78}"/>
              </a:ext>
            </a:extLst>
          </p:cNvPr>
          <p:cNvSpPr>
            <a:spLocks noGrp="1" noChangeArrowheads="1"/>
          </p:cNvSpPr>
          <p:nvPr>
            <p:ph type="title"/>
          </p:nvPr>
        </p:nvSpPr>
        <p:spPr/>
        <p:txBody>
          <a:bodyPr/>
          <a:lstStyle/>
          <a:p>
            <a:r>
              <a:rPr lang="en-US" altLang="en-US" i="1"/>
              <a:t>Fox-Plus-B, C, D…</a:t>
            </a:r>
          </a:p>
        </p:txBody>
      </p:sp>
      <p:sp>
        <p:nvSpPr>
          <p:cNvPr id="10" name="Content Placeholder 9">
            <a:extLst>
              <a:ext uri="{FF2B5EF4-FFF2-40B4-BE49-F238E27FC236}">
                <a16:creationId xmlns:a16="http://schemas.microsoft.com/office/drawing/2014/main" id="{3C582CC3-0976-7541-2363-876BD4AEF15B}"/>
              </a:ext>
            </a:extLst>
          </p:cNvPr>
          <p:cNvSpPr>
            <a:spLocks noGrp="1"/>
          </p:cNvSpPr>
          <p:nvPr>
            <p:ph sz="half" idx="2"/>
          </p:nvPr>
        </p:nvSpPr>
        <p:spPr/>
        <p:txBody>
          <a:bodyPr/>
          <a:lstStyle/>
          <a:p>
            <a:pPr>
              <a:defRPr/>
            </a:pPr>
            <a:r>
              <a:rPr lang="en-US" sz="1800" dirty="0"/>
              <a:t>Another ASCENT project expected to fly on a future Fox-Plus satellite is a project developing reaction wheels for attitude control</a:t>
            </a:r>
            <a:br>
              <a:rPr lang="en-US" sz="1800" dirty="0"/>
            </a:br>
            <a:r>
              <a:rPr lang="ja-JP" altLang="en-US" sz="1800" dirty="0">
                <a:solidFill>
                  <a:schemeClr val="accent1">
                    <a:lumMod val="20000"/>
                    <a:lumOff val="80000"/>
                  </a:schemeClr>
                </a:solidFill>
              </a:rPr>
              <a:t>将来の</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衛星で飛行することが期待されるもう</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つの</a:t>
            </a:r>
            <a:r>
              <a:rPr lang="en-US" altLang="ja-JP" sz="1800" dirty="0">
                <a:solidFill>
                  <a:schemeClr val="accent1">
                    <a:lumMod val="20000"/>
                    <a:lumOff val="80000"/>
                  </a:schemeClr>
                </a:solidFill>
              </a:rPr>
              <a:t>ASCENT</a:t>
            </a:r>
            <a:r>
              <a:rPr lang="ja-JP" altLang="en-US" sz="1800" dirty="0">
                <a:solidFill>
                  <a:schemeClr val="accent1">
                    <a:lumMod val="20000"/>
                    <a:lumOff val="80000"/>
                  </a:schemeClr>
                </a:solidFill>
              </a:rPr>
              <a:t>プロジェクトは、姿勢制御用のリアクションホイールを開発するプロジェクトです。</a:t>
            </a:r>
            <a:endParaRPr lang="en-US" altLang="ja-JP" sz="18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AC44FD1A-42EA-8CA7-CD45-7FFEB6C24C3A}"/>
              </a:ext>
            </a:extLst>
          </p:cNvPr>
          <p:cNvSpPr>
            <a:spLocks noGrp="1"/>
          </p:cNvSpPr>
          <p:nvPr>
            <p:ph type="sldNum" sz="quarter" idx="12"/>
          </p:nvPr>
        </p:nvSpPr>
        <p:spPr/>
        <p:txBody>
          <a:bodyPr/>
          <a:lstStyle/>
          <a:p>
            <a:pPr>
              <a:defRPr/>
            </a:pPr>
            <a:fld id="{21F797C8-2DA2-4E35-8705-683CCE3C0A18}" type="slidenum">
              <a:rPr lang="en-US" altLang="en-US" smtClean="0"/>
              <a:pPr>
                <a:defRPr/>
              </a:pPr>
              <a:t>30</a:t>
            </a:fld>
            <a:endParaRPr lang="en-US" altLang="en-US" dirty="0"/>
          </a:p>
        </p:txBody>
      </p:sp>
      <p:pic>
        <p:nvPicPr>
          <p:cNvPr id="20485" name="Picture 8">
            <a:extLst>
              <a:ext uri="{FF2B5EF4-FFF2-40B4-BE49-F238E27FC236}">
                <a16:creationId xmlns:a16="http://schemas.microsoft.com/office/drawing/2014/main" id="{20A5E472-987B-B462-9F21-B1C213BDB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209800"/>
            <a:ext cx="4013395"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1A7FA71-7EC9-4376-25CC-95D3C6423F78}"/>
              </a:ext>
            </a:extLst>
          </p:cNvPr>
          <p:cNvSpPr>
            <a:spLocks noGrp="1" noChangeArrowheads="1"/>
          </p:cNvSpPr>
          <p:nvPr>
            <p:ph type="title"/>
          </p:nvPr>
        </p:nvSpPr>
        <p:spPr/>
        <p:txBody>
          <a:bodyPr/>
          <a:lstStyle/>
          <a:p>
            <a:r>
              <a:rPr lang="en-US" altLang="en-US" i="1"/>
              <a:t>Fox-Plus-B, C, D…</a:t>
            </a:r>
          </a:p>
        </p:txBody>
      </p:sp>
      <p:sp>
        <p:nvSpPr>
          <p:cNvPr id="10" name="Content Placeholder 9">
            <a:extLst>
              <a:ext uri="{FF2B5EF4-FFF2-40B4-BE49-F238E27FC236}">
                <a16:creationId xmlns:a16="http://schemas.microsoft.com/office/drawing/2014/main" id="{3C582CC3-0976-7541-2363-876BD4AEF15B}"/>
              </a:ext>
            </a:extLst>
          </p:cNvPr>
          <p:cNvSpPr>
            <a:spLocks noGrp="1"/>
          </p:cNvSpPr>
          <p:nvPr>
            <p:ph sz="half" idx="2"/>
          </p:nvPr>
        </p:nvSpPr>
        <p:spPr/>
        <p:txBody>
          <a:bodyPr/>
          <a:lstStyle/>
          <a:p>
            <a:pPr>
              <a:defRPr/>
            </a:pPr>
            <a:r>
              <a:rPr lang="en-US" sz="1800" dirty="0"/>
              <a:t>Reaction wheels will not fit into a one unit CubeSat and thus require a larger frame offered by a future Fox-Plus mission</a:t>
            </a:r>
            <a:br>
              <a:rPr lang="en-US" sz="1800" dirty="0"/>
            </a:br>
            <a:r>
              <a:rPr lang="ja-JP" altLang="en-US" sz="1800" dirty="0">
                <a:solidFill>
                  <a:schemeClr val="accent1">
                    <a:lumMod val="20000"/>
                    <a:lumOff val="80000"/>
                  </a:schemeClr>
                </a:solidFill>
              </a:rPr>
              <a:t>リアクションホイールは</a:t>
            </a:r>
            <a:r>
              <a:rPr lang="en-US" altLang="ja-JP" sz="1800" dirty="0">
                <a:solidFill>
                  <a:schemeClr val="accent1">
                    <a:lumMod val="20000"/>
                    <a:lumOff val="80000"/>
                  </a:schemeClr>
                </a:solidFill>
              </a:rPr>
              <a:t>CubeSat</a:t>
            </a:r>
            <a:r>
              <a:rPr lang="ja-JP" altLang="en-US" sz="1800" dirty="0">
                <a:solidFill>
                  <a:schemeClr val="accent1">
                    <a:lumMod val="20000"/>
                    <a:lumOff val="80000"/>
                  </a:schemeClr>
                </a:solidFill>
              </a:rPr>
              <a:t>の</a:t>
            </a:r>
            <a:r>
              <a:rPr lang="en-US" altLang="ja-JP" sz="1800" dirty="0">
                <a:solidFill>
                  <a:schemeClr val="accent1">
                    <a:lumMod val="20000"/>
                    <a:lumOff val="80000"/>
                  </a:schemeClr>
                </a:solidFill>
              </a:rPr>
              <a:t>1</a:t>
            </a:r>
            <a:r>
              <a:rPr lang="ja-JP" altLang="en-US" sz="1800" dirty="0">
                <a:solidFill>
                  <a:schemeClr val="accent1">
                    <a:lumMod val="20000"/>
                    <a:lumOff val="80000"/>
                  </a:schemeClr>
                </a:solidFill>
              </a:rPr>
              <a:t>つのユニットに収まらないため、将来の</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ミッションで提供される、より大きなフレームが必要になります</a:t>
            </a:r>
            <a:endParaRPr lang="en-US" altLang="ja-JP" sz="18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AC44FD1A-42EA-8CA7-CD45-7FFEB6C24C3A}"/>
              </a:ext>
            </a:extLst>
          </p:cNvPr>
          <p:cNvSpPr>
            <a:spLocks noGrp="1"/>
          </p:cNvSpPr>
          <p:nvPr>
            <p:ph type="sldNum" sz="quarter" idx="12"/>
          </p:nvPr>
        </p:nvSpPr>
        <p:spPr/>
        <p:txBody>
          <a:bodyPr/>
          <a:lstStyle/>
          <a:p>
            <a:pPr>
              <a:defRPr/>
            </a:pPr>
            <a:fld id="{21F797C8-2DA2-4E35-8705-683CCE3C0A18}" type="slidenum">
              <a:rPr lang="en-US" altLang="en-US" smtClean="0"/>
              <a:pPr>
                <a:defRPr/>
              </a:pPr>
              <a:t>31</a:t>
            </a:fld>
            <a:endParaRPr lang="en-US" altLang="en-US" dirty="0"/>
          </a:p>
        </p:txBody>
      </p:sp>
      <p:pic>
        <p:nvPicPr>
          <p:cNvPr id="20485" name="Picture 8">
            <a:extLst>
              <a:ext uri="{FF2B5EF4-FFF2-40B4-BE49-F238E27FC236}">
                <a16:creationId xmlns:a16="http://schemas.microsoft.com/office/drawing/2014/main" id="{20A5E472-987B-B462-9F21-B1C213BDB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209800"/>
            <a:ext cx="4013395"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53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1A7FA71-7EC9-4376-25CC-95D3C6423F78}"/>
              </a:ext>
            </a:extLst>
          </p:cNvPr>
          <p:cNvSpPr>
            <a:spLocks noGrp="1" noChangeArrowheads="1"/>
          </p:cNvSpPr>
          <p:nvPr>
            <p:ph type="title"/>
          </p:nvPr>
        </p:nvSpPr>
        <p:spPr/>
        <p:txBody>
          <a:bodyPr/>
          <a:lstStyle/>
          <a:p>
            <a:r>
              <a:rPr lang="en-US" altLang="en-US" i="1"/>
              <a:t>Fox-Plus-B, C, D…</a:t>
            </a:r>
          </a:p>
        </p:txBody>
      </p:sp>
      <p:sp>
        <p:nvSpPr>
          <p:cNvPr id="10" name="Content Placeholder 9">
            <a:extLst>
              <a:ext uri="{FF2B5EF4-FFF2-40B4-BE49-F238E27FC236}">
                <a16:creationId xmlns:a16="http://schemas.microsoft.com/office/drawing/2014/main" id="{3C582CC3-0976-7541-2363-876BD4AEF15B}"/>
              </a:ext>
            </a:extLst>
          </p:cNvPr>
          <p:cNvSpPr>
            <a:spLocks noGrp="1"/>
          </p:cNvSpPr>
          <p:nvPr>
            <p:ph sz="half" idx="2"/>
          </p:nvPr>
        </p:nvSpPr>
        <p:spPr/>
        <p:txBody>
          <a:bodyPr/>
          <a:lstStyle/>
          <a:p>
            <a:pPr>
              <a:defRPr/>
            </a:pPr>
            <a:r>
              <a:rPr lang="en-US" sz="1800" dirty="0"/>
              <a:t>The image shows a vibration test of a reaction wheel prototype with a single motor (hidden from view) and wheel</a:t>
            </a:r>
            <a:br>
              <a:rPr lang="en-US" sz="1800" dirty="0"/>
            </a:br>
            <a:r>
              <a:rPr lang="ja-JP" altLang="en-US" sz="1800" dirty="0">
                <a:solidFill>
                  <a:schemeClr val="accent1">
                    <a:lumMod val="20000"/>
                    <a:lumOff val="80000"/>
                  </a:schemeClr>
                </a:solidFill>
              </a:rPr>
              <a:t>この画像は、一つのモーター（見えていない）とホイールを備えたリアクションホイールのプロトタイプの振動テストをしているところです</a:t>
            </a:r>
            <a:endParaRPr lang="en-US" sz="18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AC44FD1A-42EA-8CA7-CD45-7FFEB6C24C3A}"/>
              </a:ext>
            </a:extLst>
          </p:cNvPr>
          <p:cNvSpPr>
            <a:spLocks noGrp="1"/>
          </p:cNvSpPr>
          <p:nvPr>
            <p:ph type="sldNum" sz="quarter" idx="12"/>
          </p:nvPr>
        </p:nvSpPr>
        <p:spPr/>
        <p:txBody>
          <a:bodyPr/>
          <a:lstStyle/>
          <a:p>
            <a:pPr>
              <a:defRPr/>
            </a:pPr>
            <a:fld id="{21F797C8-2DA2-4E35-8705-683CCE3C0A18}" type="slidenum">
              <a:rPr lang="en-US" altLang="en-US" smtClean="0"/>
              <a:pPr>
                <a:defRPr/>
              </a:pPr>
              <a:t>32</a:t>
            </a:fld>
            <a:endParaRPr lang="en-US" altLang="en-US" dirty="0"/>
          </a:p>
        </p:txBody>
      </p:sp>
      <p:pic>
        <p:nvPicPr>
          <p:cNvPr id="20485" name="Picture 8">
            <a:extLst>
              <a:ext uri="{FF2B5EF4-FFF2-40B4-BE49-F238E27FC236}">
                <a16:creationId xmlns:a16="http://schemas.microsoft.com/office/drawing/2014/main" id="{20A5E472-987B-B462-9F21-B1C213BDB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375" y="2209800"/>
            <a:ext cx="4013395"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6281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58C2483-C4D9-8929-69FA-8D55648907A7}"/>
              </a:ext>
            </a:extLst>
          </p:cNvPr>
          <p:cNvSpPr>
            <a:spLocks noGrp="1" noChangeArrowheads="1"/>
          </p:cNvSpPr>
          <p:nvPr>
            <p:ph type="title"/>
          </p:nvPr>
        </p:nvSpPr>
        <p:spPr/>
        <p:txBody>
          <a:bodyPr/>
          <a:lstStyle/>
          <a:p>
            <a:r>
              <a:rPr lang="en-US" altLang="en-US"/>
              <a:t>Credits</a:t>
            </a:r>
          </a:p>
        </p:txBody>
      </p:sp>
      <p:sp>
        <p:nvSpPr>
          <p:cNvPr id="21507" name="Content Placeholder 2">
            <a:extLst>
              <a:ext uri="{FF2B5EF4-FFF2-40B4-BE49-F238E27FC236}">
                <a16:creationId xmlns:a16="http://schemas.microsoft.com/office/drawing/2014/main" id="{0F201D9C-C2DC-A8C9-AF12-62EFDA152769}"/>
              </a:ext>
            </a:extLst>
          </p:cNvPr>
          <p:cNvSpPr>
            <a:spLocks noGrp="1" noChangeArrowheads="1"/>
          </p:cNvSpPr>
          <p:nvPr>
            <p:ph idx="1"/>
          </p:nvPr>
        </p:nvSpPr>
        <p:spPr/>
        <p:txBody>
          <a:bodyPr/>
          <a:lstStyle/>
          <a:p>
            <a:r>
              <a:rPr lang="en-US" altLang="en-US"/>
              <a:t>Many images and some text derived from </a:t>
            </a:r>
            <a:r>
              <a:rPr lang="en-US" altLang="en-US" i="1"/>
              <a:t>Fox Satellite Program Overview</a:t>
            </a:r>
            <a:r>
              <a:rPr lang="en-US" altLang="en-US"/>
              <a:t>, presented at </a:t>
            </a:r>
            <a:r>
              <a:rPr lang="en-US" altLang="en-US" i="1"/>
              <a:t>AMSAT Space Symposium 2013</a:t>
            </a:r>
            <a:r>
              <a:rPr lang="en-US" altLang="en-US"/>
              <a:t>, by </a:t>
            </a:r>
            <a:r>
              <a:rPr lang="en-US" altLang="en-US" i="1"/>
              <a:t>Tony Montiero (SK), AA2TX</a:t>
            </a:r>
            <a:endParaRPr lang="en-US" altLang="en-US"/>
          </a:p>
        </p:txBody>
      </p:sp>
      <p:sp>
        <p:nvSpPr>
          <p:cNvPr id="4" name="Slide Number Placeholder 3">
            <a:extLst>
              <a:ext uri="{FF2B5EF4-FFF2-40B4-BE49-F238E27FC236}">
                <a16:creationId xmlns:a16="http://schemas.microsoft.com/office/drawing/2014/main" id="{F8E25259-4856-AA16-D6C4-290F9602A434}"/>
              </a:ext>
            </a:extLst>
          </p:cNvPr>
          <p:cNvSpPr>
            <a:spLocks noGrp="1"/>
          </p:cNvSpPr>
          <p:nvPr>
            <p:ph type="sldNum" sz="quarter" idx="12"/>
          </p:nvPr>
        </p:nvSpPr>
        <p:spPr/>
        <p:txBody>
          <a:bodyPr/>
          <a:lstStyle/>
          <a:p>
            <a:pPr>
              <a:defRPr/>
            </a:pPr>
            <a:fld id="{9AD62438-215D-4817-91CE-08E239772E78}" type="slidenum">
              <a:rPr lang="en-US" altLang="en-US" smtClean="0"/>
              <a:pPr>
                <a:defRPr/>
              </a:pPr>
              <a:t>33</a:t>
            </a:fld>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68C8513A-E668-055F-076D-C50096233CED}"/>
              </a:ext>
            </a:extLst>
          </p:cNvPr>
          <p:cNvSpPr>
            <a:spLocks noGrp="1" noChangeArrowheads="1"/>
          </p:cNvSpPr>
          <p:nvPr>
            <p:ph type="title"/>
          </p:nvPr>
        </p:nvSpPr>
        <p:spPr/>
        <p:txBody>
          <a:bodyPr/>
          <a:lstStyle/>
          <a:p>
            <a:r>
              <a:rPr lang="en-US" altLang="en-US"/>
              <a:t>Questions?</a:t>
            </a:r>
          </a:p>
        </p:txBody>
      </p:sp>
      <p:sp>
        <p:nvSpPr>
          <p:cNvPr id="22531" name="Content Placeholder 2">
            <a:extLst>
              <a:ext uri="{FF2B5EF4-FFF2-40B4-BE49-F238E27FC236}">
                <a16:creationId xmlns:a16="http://schemas.microsoft.com/office/drawing/2014/main" id="{B9C66109-225F-94D4-7732-43AC2B5D316B}"/>
              </a:ext>
            </a:extLst>
          </p:cNvPr>
          <p:cNvSpPr>
            <a:spLocks noGrp="1" noChangeArrowheads="1"/>
          </p:cNvSpPr>
          <p:nvPr>
            <p:ph idx="1"/>
          </p:nvPr>
        </p:nvSpPr>
        <p:spPr/>
        <p:txBody>
          <a:bodyPr/>
          <a:lstStyle/>
          <a:p>
            <a:r>
              <a:rPr lang="en-US" altLang="en-US" dirty="0"/>
              <a:t>Questions?</a:t>
            </a:r>
            <a:br>
              <a:rPr lang="en-US" altLang="en-US" dirty="0"/>
            </a:br>
            <a:r>
              <a:rPr lang="ja-JP" altLang="en-US" dirty="0">
                <a:solidFill>
                  <a:schemeClr val="accent1">
                    <a:lumMod val="20000"/>
                    <a:lumOff val="80000"/>
                  </a:schemeClr>
                </a:solidFill>
              </a:rPr>
              <a:t>何か質問ございますか？</a:t>
            </a:r>
            <a:endParaRPr lang="en-US" altLang="ja-JP" dirty="0">
              <a:solidFill>
                <a:schemeClr val="accent1">
                  <a:lumMod val="20000"/>
                  <a:lumOff val="80000"/>
                </a:schemeClr>
              </a:solidFill>
            </a:endParaRPr>
          </a:p>
          <a:p>
            <a:r>
              <a:rPr lang="en-US" altLang="en-US" dirty="0"/>
              <a:t>I can be reached at jbrandenburg@amsat.org</a:t>
            </a:r>
            <a:br>
              <a:rPr lang="en-US" altLang="en-US" dirty="0"/>
            </a:br>
            <a:r>
              <a:rPr lang="ja-JP" altLang="en-US" dirty="0">
                <a:solidFill>
                  <a:schemeClr val="accent1">
                    <a:lumMod val="20000"/>
                    <a:lumOff val="80000"/>
                  </a:schemeClr>
                </a:solidFill>
              </a:rPr>
              <a:t>なにかあれば</a:t>
            </a:r>
            <a:r>
              <a:rPr lang="ja-JP" altLang="en-US" dirty="0"/>
              <a:t>、</a:t>
            </a:r>
            <a:r>
              <a:rPr lang="en-US" altLang="en-US" dirty="0">
                <a:solidFill>
                  <a:schemeClr val="accent1">
                    <a:lumMod val="20000"/>
                    <a:lumOff val="80000"/>
                  </a:schemeClr>
                </a:solidFill>
                <a:hlinkClick r:id="rId2">
                  <a:extLst>
                    <a:ext uri="{A12FA001-AC4F-418D-AE19-62706E023703}">
                      <ahyp:hlinkClr xmlns:ahyp="http://schemas.microsoft.com/office/drawing/2018/hyperlinkcolor" val="tx"/>
                    </a:ext>
                  </a:extLst>
                </a:hlinkClick>
              </a:rPr>
              <a:t>jbrandenburg@amsat.org</a:t>
            </a:r>
            <a:r>
              <a:rPr lang="ja-JP" altLang="en-US" dirty="0">
                <a:solidFill>
                  <a:schemeClr val="accent1">
                    <a:lumMod val="20000"/>
                    <a:lumOff val="80000"/>
                  </a:schemeClr>
                </a:solidFill>
              </a:rPr>
              <a:t>　に連絡下さい</a:t>
            </a:r>
            <a:endParaRPr lang="en-US" altLang="en-US"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3159313A-B130-777F-0C1A-FF74C1D282B4}"/>
              </a:ext>
            </a:extLst>
          </p:cNvPr>
          <p:cNvSpPr>
            <a:spLocks noGrp="1"/>
          </p:cNvSpPr>
          <p:nvPr>
            <p:ph type="sldNum" sz="quarter" idx="12"/>
          </p:nvPr>
        </p:nvSpPr>
        <p:spPr/>
        <p:txBody>
          <a:bodyPr/>
          <a:lstStyle/>
          <a:p>
            <a:pPr>
              <a:defRPr/>
            </a:pPr>
            <a:fld id="{E8FDED36-7C93-4FB3-A5B0-2D1E2EB17E73}" type="slidenum">
              <a:rPr lang="en-US" altLang="en-US" smtClean="0"/>
              <a:pPr>
                <a:defRPr/>
              </a:pPr>
              <a:t>34</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98BDDBE1-906A-5EA4-4F26-67705474AE3B}"/>
              </a:ext>
            </a:extLst>
          </p:cNvPr>
          <p:cNvSpPr>
            <a:spLocks noGrp="1" noChangeArrowheads="1"/>
          </p:cNvSpPr>
          <p:nvPr>
            <p:ph type="title"/>
          </p:nvPr>
        </p:nvSpPr>
        <p:spPr/>
        <p:txBody>
          <a:bodyPr/>
          <a:lstStyle/>
          <a:p>
            <a:r>
              <a:rPr lang="en-US" altLang="en-US" i="1"/>
              <a:t>Fox-1</a:t>
            </a:r>
            <a:r>
              <a:rPr lang="en-US" altLang="en-US"/>
              <a:t> Satellite Overview</a:t>
            </a:r>
          </a:p>
        </p:txBody>
      </p:sp>
      <p:sp>
        <p:nvSpPr>
          <p:cNvPr id="3" name="Content Placeholder 2">
            <a:extLst>
              <a:ext uri="{FF2B5EF4-FFF2-40B4-BE49-F238E27FC236}">
                <a16:creationId xmlns:a16="http://schemas.microsoft.com/office/drawing/2014/main" id="{161F1A4C-8B1C-D5BA-9A86-3BF14272AC66}"/>
              </a:ext>
            </a:extLst>
          </p:cNvPr>
          <p:cNvSpPr>
            <a:spLocks noGrp="1"/>
          </p:cNvSpPr>
          <p:nvPr>
            <p:ph sz="half" idx="1"/>
          </p:nvPr>
        </p:nvSpPr>
        <p:spPr/>
        <p:txBody>
          <a:bodyPr/>
          <a:lstStyle/>
          <a:p>
            <a:r>
              <a:rPr lang="en-US" sz="1800" dirty="0"/>
              <a:t>Fox-1’s FM transponder is very easy to use and thus very popular</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の</a:t>
            </a:r>
            <a:r>
              <a:rPr lang="en-US" altLang="ja-JP" sz="1800" dirty="0">
                <a:solidFill>
                  <a:schemeClr val="accent1">
                    <a:lumMod val="20000"/>
                    <a:lumOff val="80000"/>
                  </a:schemeClr>
                </a:solidFill>
              </a:rPr>
              <a:t>FM</a:t>
            </a:r>
            <a:r>
              <a:rPr lang="ja-JP" altLang="en-US" sz="1800" dirty="0">
                <a:solidFill>
                  <a:schemeClr val="accent1">
                    <a:lumMod val="20000"/>
                    <a:lumOff val="80000"/>
                  </a:schemeClr>
                </a:solidFill>
              </a:rPr>
              <a:t>トランスポンダは非常に使いやすいため、非常に人気があります</a:t>
            </a:r>
            <a:endParaRPr lang="en-US" sz="1800" dirty="0">
              <a:solidFill>
                <a:schemeClr val="accent1">
                  <a:lumMod val="20000"/>
                  <a:lumOff val="80000"/>
                </a:schemeClr>
              </a:solidFill>
            </a:endParaRPr>
          </a:p>
          <a:p>
            <a:r>
              <a:rPr lang="en-US" sz="1800" dirty="0"/>
              <a:t>Observe the Fox-1 block diagram and compare it to the upcoming Fox-Plus block diagram</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のブロック図を観察し、次の</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のブロック図と比較します</a:t>
            </a:r>
            <a:endParaRPr lang="en-US" sz="1800" dirty="0">
              <a:solidFill>
                <a:schemeClr val="accent1">
                  <a:lumMod val="20000"/>
                  <a:lumOff val="80000"/>
                </a:schemeClr>
              </a:solidFill>
            </a:endParaRPr>
          </a:p>
        </p:txBody>
      </p:sp>
      <p:sp>
        <p:nvSpPr>
          <p:cNvPr id="37" name="Slide Number Placeholder 4">
            <a:extLst>
              <a:ext uri="{FF2B5EF4-FFF2-40B4-BE49-F238E27FC236}">
                <a16:creationId xmlns:a16="http://schemas.microsoft.com/office/drawing/2014/main" id="{D4B5856C-065A-5338-D0DD-66FBB7E5EFB3}"/>
              </a:ext>
            </a:extLst>
          </p:cNvPr>
          <p:cNvSpPr>
            <a:spLocks noGrp="1"/>
          </p:cNvSpPr>
          <p:nvPr>
            <p:ph type="sldNum" sz="quarter" idx="12"/>
          </p:nvPr>
        </p:nvSpPr>
        <p:spPr/>
        <p:txBody>
          <a:bodyPr/>
          <a:lstStyle/>
          <a:p>
            <a:pPr>
              <a:defRPr/>
            </a:pPr>
            <a:fld id="{07C7426C-0F11-45A1-BBBF-05DC77CC8183}" type="slidenum">
              <a:rPr lang="en-US" altLang="en-US"/>
              <a:pPr>
                <a:defRPr/>
              </a:pPr>
              <a:t>4</a:t>
            </a:fld>
            <a:endParaRPr lang="en-US" altLang="en-US" dirty="0"/>
          </a:p>
        </p:txBody>
      </p:sp>
      <p:pic>
        <p:nvPicPr>
          <p:cNvPr id="2" name="Picture 1">
            <a:extLst>
              <a:ext uri="{FF2B5EF4-FFF2-40B4-BE49-F238E27FC236}">
                <a16:creationId xmlns:a16="http://schemas.microsoft.com/office/drawing/2014/main" id="{A858C932-C023-6D2F-6F15-C637E44C27E0}"/>
              </a:ext>
            </a:extLst>
          </p:cNvPr>
          <p:cNvPicPr>
            <a:picLocks noChangeAspect="1"/>
          </p:cNvPicPr>
          <p:nvPr/>
        </p:nvPicPr>
        <p:blipFill>
          <a:blip r:embed="rId3"/>
          <a:stretch>
            <a:fillRect/>
          </a:stretch>
        </p:blipFill>
        <p:spPr>
          <a:xfrm>
            <a:off x="4572000" y="2892461"/>
            <a:ext cx="4175553" cy="2231136"/>
          </a:xfrm>
          <a:prstGeom prst="rect">
            <a:avLst/>
          </a:prstGeom>
        </p:spPr>
      </p:pic>
    </p:spTree>
    <p:extLst>
      <p:ext uri="{BB962C8B-B14F-4D97-AF65-F5344CB8AC3E}">
        <p14:creationId xmlns:p14="http://schemas.microsoft.com/office/powerpoint/2010/main" val="34685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a:extLst>
              <a:ext uri="{FF2B5EF4-FFF2-40B4-BE49-F238E27FC236}">
                <a16:creationId xmlns:a16="http://schemas.microsoft.com/office/drawing/2014/main" id="{D4B5856C-065A-5338-D0DD-66FBB7E5EFB3}"/>
              </a:ext>
            </a:extLst>
          </p:cNvPr>
          <p:cNvSpPr>
            <a:spLocks noGrp="1"/>
          </p:cNvSpPr>
          <p:nvPr>
            <p:ph type="sldNum" sz="quarter" idx="12"/>
          </p:nvPr>
        </p:nvSpPr>
        <p:spPr/>
        <p:txBody>
          <a:bodyPr/>
          <a:lstStyle/>
          <a:p>
            <a:pPr>
              <a:defRPr/>
            </a:pPr>
            <a:fld id="{07C7426C-0F11-45A1-BBBF-05DC77CC8183}" type="slidenum">
              <a:rPr lang="en-US" altLang="en-US"/>
              <a:pPr>
                <a:defRPr/>
              </a:pPr>
              <a:t>5</a:t>
            </a:fld>
            <a:endParaRPr lang="en-US" altLang="en-US" dirty="0"/>
          </a:p>
        </p:txBody>
      </p:sp>
      <p:sp>
        <p:nvSpPr>
          <p:cNvPr id="5123" name="Rectangle 2">
            <a:extLst>
              <a:ext uri="{FF2B5EF4-FFF2-40B4-BE49-F238E27FC236}">
                <a16:creationId xmlns:a16="http://schemas.microsoft.com/office/drawing/2014/main" id="{98BDDBE1-906A-5EA4-4F26-67705474AE3B}"/>
              </a:ext>
            </a:extLst>
          </p:cNvPr>
          <p:cNvSpPr>
            <a:spLocks noGrp="1" noChangeArrowheads="1"/>
          </p:cNvSpPr>
          <p:nvPr>
            <p:ph type="title"/>
          </p:nvPr>
        </p:nvSpPr>
        <p:spPr/>
        <p:txBody>
          <a:bodyPr/>
          <a:lstStyle/>
          <a:p>
            <a:r>
              <a:rPr lang="en-US" altLang="en-US" i="1"/>
              <a:t>Fox-1</a:t>
            </a:r>
            <a:r>
              <a:rPr lang="en-US" altLang="en-US"/>
              <a:t> Satellite Overview</a:t>
            </a:r>
          </a:p>
        </p:txBody>
      </p:sp>
      <p:sp>
        <p:nvSpPr>
          <p:cNvPr id="5124" name="Rectangle 10">
            <a:extLst>
              <a:ext uri="{FF2B5EF4-FFF2-40B4-BE49-F238E27FC236}">
                <a16:creationId xmlns:a16="http://schemas.microsoft.com/office/drawing/2014/main" id="{8E1D33EF-83CC-E8B7-FAD9-5ACBB4431D4E}"/>
              </a:ext>
            </a:extLst>
          </p:cNvPr>
          <p:cNvSpPr>
            <a:spLocks noChangeArrowheads="1"/>
          </p:cNvSpPr>
          <p:nvPr/>
        </p:nvSpPr>
        <p:spPr bwMode="auto">
          <a:xfrm>
            <a:off x="61722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5125" name="Text Box 11">
            <a:extLst>
              <a:ext uri="{FF2B5EF4-FFF2-40B4-BE49-F238E27FC236}">
                <a16:creationId xmlns:a16="http://schemas.microsoft.com/office/drawing/2014/main" id="{C8461BAB-27A7-EAB9-F8C7-B49C09486F70}"/>
              </a:ext>
            </a:extLst>
          </p:cNvPr>
          <p:cNvSpPr txBox="1">
            <a:spLocks noChangeArrowheads="1"/>
          </p:cNvSpPr>
          <p:nvPr/>
        </p:nvSpPr>
        <p:spPr bwMode="auto">
          <a:xfrm>
            <a:off x="6172200" y="19812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Battery</a:t>
            </a:r>
          </a:p>
          <a:p>
            <a:pPr algn="ctr">
              <a:spcBef>
                <a:spcPct val="0"/>
              </a:spcBef>
              <a:buFontTx/>
              <a:buNone/>
            </a:pPr>
            <a:r>
              <a:rPr lang="en-US" altLang="en-US" sz="1600">
                <a:latin typeface="Arial Narrow" panose="020B0606020202030204" pitchFamily="34" charset="0"/>
              </a:rPr>
              <a:t>Card</a:t>
            </a:r>
          </a:p>
        </p:txBody>
      </p:sp>
      <p:sp>
        <p:nvSpPr>
          <p:cNvPr id="5126" name="Rectangle 12">
            <a:extLst>
              <a:ext uri="{FF2B5EF4-FFF2-40B4-BE49-F238E27FC236}">
                <a16:creationId xmlns:a16="http://schemas.microsoft.com/office/drawing/2014/main" id="{4BBA3148-52E1-76D6-5384-CE6F568BC95E}"/>
              </a:ext>
            </a:extLst>
          </p:cNvPr>
          <p:cNvSpPr>
            <a:spLocks noChangeArrowheads="1"/>
          </p:cNvSpPr>
          <p:nvPr/>
        </p:nvSpPr>
        <p:spPr bwMode="auto">
          <a:xfrm>
            <a:off x="20574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5127" name="Text Box 13">
            <a:extLst>
              <a:ext uri="{FF2B5EF4-FFF2-40B4-BE49-F238E27FC236}">
                <a16:creationId xmlns:a16="http://schemas.microsoft.com/office/drawing/2014/main" id="{093954C1-D2C2-7214-55A5-54E89D5801ED}"/>
              </a:ext>
            </a:extLst>
          </p:cNvPr>
          <p:cNvSpPr txBox="1">
            <a:spLocks noChangeArrowheads="1"/>
          </p:cNvSpPr>
          <p:nvPr/>
        </p:nvSpPr>
        <p:spPr bwMode="auto">
          <a:xfrm>
            <a:off x="2020888" y="19812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6 Solar</a:t>
            </a:r>
          </a:p>
          <a:p>
            <a:pPr algn="ctr">
              <a:spcBef>
                <a:spcPct val="0"/>
              </a:spcBef>
              <a:buFontTx/>
              <a:buNone/>
            </a:pPr>
            <a:r>
              <a:rPr lang="en-US" altLang="en-US" sz="1600">
                <a:latin typeface="Arial Narrow" panose="020B0606020202030204" pitchFamily="34" charset="0"/>
              </a:rPr>
              <a:t>Panels</a:t>
            </a:r>
          </a:p>
        </p:txBody>
      </p:sp>
      <p:sp>
        <p:nvSpPr>
          <p:cNvPr id="5128" name="Rectangle 14">
            <a:extLst>
              <a:ext uri="{FF2B5EF4-FFF2-40B4-BE49-F238E27FC236}">
                <a16:creationId xmlns:a16="http://schemas.microsoft.com/office/drawing/2014/main" id="{AF87D6E7-1912-5188-6C28-E1823909EABF}"/>
              </a:ext>
            </a:extLst>
          </p:cNvPr>
          <p:cNvSpPr>
            <a:spLocks noChangeArrowheads="1"/>
          </p:cNvSpPr>
          <p:nvPr/>
        </p:nvSpPr>
        <p:spPr bwMode="auto">
          <a:xfrm>
            <a:off x="4114800" y="34290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IHU</a:t>
            </a:r>
          </a:p>
          <a:p>
            <a:pPr algn="ctr" eaLnBrk="1" hangingPunct="1">
              <a:spcBef>
                <a:spcPct val="0"/>
              </a:spcBef>
              <a:buFontTx/>
              <a:buNone/>
            </a:pPr>
            <a:r>
              <a:rPr lang="en-US" altLang="en-US" sz="1600">
                <a:latin typeface="Arial Narrow" panose="020B0606020202030204" pitchFamily="34" charset="0"/>
              </a:rPr>
              <a:t>Card</a:t>
            </a:r>
          </a:p>
        </p:txBody>
      </p:sp>
      <p:sp>
        <p:nvSpPr>
          <p:cNvPr id="5129" name="Rectangle 16">
            <a:extLst>
              <a:ext uri="{FF2B5EF4-FFF2-40B4-BE49-F238E27FC236}">
                <a16:creationId xmlns:a16="http://schemas.microsoft.com/office/drawing/2014/main" id="{1E7C917A-60E0-3DE4-FE1B-9A6A536AE9B6}"/>
              </a:ext>
            </a:extLst>
          </p:cNvPr>
          <p:cNvSpPr>
            <a:spLocks noChangeArrowheads="1"/>
          </p:cNvSpPr>
          <p:nvPr/>
        </p:nvSpPr>
        <p:spPr bwMode="auto">
          <a:xfrm>
            <a:off x="41148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Power</a:t>
            </a:r>
          </a:p>
          <a:p>
            <a:pPr algn="ctr" eaLnBrk="1" hangingPunct="1">
              <a:spcBef>
                <a:spcPct val="0"/>
              </a:spcBef>
              <a:buFontTx/>
              <a:buNone/>
            </a:pPr>
            <a:r>
              <a:rPr lang="en-US" altLang="en-US" sz="1600">
                <a:latin typeface="Arial Narrow" panose="020B0606020202030204" pitchFamily="34" charset="0"/>
              </a:rPr>
              <a:t>Supply</a:t>
            </a:r>
          </a:p>
          <a:p>
            <a:pPr algn="ctr" eaLnBrk="1" hangingPunct="1">
              <a:spcBef>
                <a:spcPct val="0"/>
              </a:spcBef>
              <a:buFontTx/>
              <a:buNone/>
            </a:pPr>
            <a:r>
              <a:rPr lang="en-US" altLang="en-US" sz="1600">
                <a:latin typeface="Arial Narrow" panose="020B0606020202030204" pitchFamily="34" charset="0"/>
              </a:rPr>
              <a:t>Card</a:t>
            </a:r>
          </a:p>
        </p:txBody>
      </p:sp>
      <p:sp>
        <p:nvSpPr>
          <p:cNvPr id="5130" name="Line 23">
            <a:extLst>
              <a:ext uri="{FF2B5EF4-FFF2-40B4-BE49-F238E27FC236}">
                <a16:creationId xmlns:a16="http://schemas.microsoft.com/office/drawing/2014/main" id="{20D47103-706C-F79E-11C5-6CE3CDFAF50A}"/>
              </a:ext>
            </a:extLst>
          </p:cNvPr>
          <p:cNvSpPr>
            <a:spLocks noChangeShapeType="1"/>
          </p:cNvSpPr>
          <p:nvPr/>
        </p:nvSpPr>
        <p:spPr bwMode="auto">
          <a:xfrm>
            <a:off x="2971800" y="22860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1" name="Line 24">
            <a:extLst>
              <a:ext uri="{FF2B5EF4-FFF2-40B4-BE49-F238E27FC236}">
                <a16:creationId xmlns:a16="http://schemas.microsoft.com/office/drawing/2014/main" id="{BFEA8D79-FE92-0E1D-9EAD-6E0CE95656D1}"/>
              </a:ext>
            </a:extLst>
          </p:cNvPr>
          <p:cNvSpPr>
            <a:spLocks noChangeShapeType="1"/>
          </p:cNvSpPr>
          <p:nvPr/>
        </p:nvSpPr>
        <p:spPr bwMode="auto">
          <a:xfrm>
            <a:off x="5029200" y="2286000"/>
            <a:ext cx="11430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2" name="Line 27">
            <a:extLst>
              <a:ext uri="{FF2B5EF4-FFF2-40B4-BE49-F238E27FC236}">
                <a16:creationId xmlns:a16="http://schemas.microsoft.com/office/drawing/2014/main" id="{1C1E8F5D-69E4-5EDE-1300-9574EFCD2BB2}"/>
              </a:ext>
            </a:extLst>
          </p:cNvPr>
          <p:cNvSpPr>
            <a:spLocks noChangeShapeType="1"/>
          </p:cNvSpPr>
          <p:nvPr/>
        </p:nvSpPr>
        <p:spPr bwMode="auto">
          <a:xfrm flipV="1">
            <a:off x="4876800" y="27432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3" name="Line 28">
            <a:extLst>
              <a:ext uri="{FF2B5EF4-FFF2-40B4-BE49-F238E27FC236}">
                <a16:creationId xmlns:a16="http://schemas.microsoft.com/office/drawing/2014/main" id="{91A54FC2-40A0-C763-89ED-67F5040FFCBD}"/>
              </a:ext>
            </a:extLst>
          </p:cNvPr>
          <p:cNvSpPr>
            <a:spLocks noChangeShapeType="1"/>
          </p:cNvSpPr>
          <p:nvPr/>
        </p:nvSpPr>
        <p:spPr bwMode="auto">
          <a:xfrm>
            <a:off x="4572000" y="2743200"/>
            <a:ext cx="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4" name="Line 31">
            <a:extLst>
              <a:ext uri="{FF2B5EF4-FFF2-40B4-BE49-F238E27FC236}">
                <a16:creationId xmlns:a16="http://schemas.microsoft.com/office/drawing/2014/main" id="{DC1035ED-145C-A81E-1E5C-0A7A998A3852}"/>
              </a:ext>
            </a:extLst>
          </p:cNvPr>
          <p:cNvSpPr>
            <a:spLocks noChangeShapeType="1"/>
          </p:cNvSpPr>
          <p:nvPr/>
        </p:nvSpPr>
        <p:spPr bwMode="auto">
          <a:xfrm>
            <a:off x="1143000" y="3656013"/>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5" name="AutoShape 32">
            <a:extLst>
              <a:ext uri="{FF2B5EF4-FFF2-40B4-BE49-F238E27FC236}">
                <a16:creationId xmlns:a16="http://schemas.microsoft.com/office/drawing/2014/main" id="{5C1DA3CD-42B6-3CBF-98CD-3FE12699F10B}"/>
              </a:ext>
            </a:extLst>
          </p:cNvPr>
          <p:cNvSpPr>
            <a:spLocks noChangeAspect="1" noChangeArrowheads="1"/>
          </p:cNvSpPr>
          <p:nvPr/>
        </p:nvSpPr>
        <p:spPr bwMode="auto">
          <a:xfrm flipV="1">
            <a:off x="877888" y="3656013"/>
            <a:ext cx="530225" cy="458787"/>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5136" name="Line 33">
            <a:extLst>
              <a:ext uri="{FF2B5EF4-FFF2-40B4-BE49-F238E27FC236}">
                <a16:creationId xmlns:a16="http://schemas.microsoft.com/office/drawing/2014/main" id="{BB178A74-F3DE-9397-2D5B-D81E95E2A7F1}"/>
              </a:ext>
            </a:extLst>
          </p:cNvPr>
          <p:cNvSpPr>
            <a:spLocks noChangeShapeType="1"/>
          </p:cNvSpPr>
          <p:nvPr/>
        </p:nvSpPr>
        <p:spPr bwMode="auto">
          <a:xfrm>
            <a:off x="8001000" y="36576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7" name="AutoShape 34">
            <a:extLst>
              <a:ext uri="{FF2B5EF4-FFF2-40B4-BE49-F238E27FC236}">
                <a16:creationId xmlns:a16="http://schemas.microsoft.com/office/drawing/2014/main" id="{590D25DC-C005-84CE-81A0-1104FFC7105B}"/>
              </a:ext>
            </a:extLst>
          </p:cNvPr>
          <p:cNvSpPr>
            <a:spLocks noChangeAspect="1" noChangeArrowheads="1"/>
          </p:cNvSpPr>
          <p:nvPr/>
        </p:nvSpPr>
        <p:spPr bwMode="auto">
          <a:xfrm flipV="1">
            <a:off x="7735888" y="3657600"/>
            <a:ext cx="530225" cy="458788"/>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5138" name="Line 35">
            <a:extLst>
              <a:ext uri="{FF2B5EF4-FFF2-40B4-BE49-F238E27FC236}">
                <a16:creationId xmlns:a16="http://schemas.microsoft.com/office/drawing/2014/main" id="{3613AED7-7841-E7CF-60C0-2E207214560D}"/>
              </a:ext>
            </a:extLst>
          </p:cNvPr>
          <p:cNvSpPr>
            <a:spLocks noChangeShapeType="1"/>
          </p:cNvSpPr>
          <p:nvPr/>
        </p:nvSpPr>
        <p:spPr bwMode="auto">
          <a:xfrm flipH="1">
            <a:off x="1143000" y="5486400"/>
            <a:ext cx="9144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39" name="Line 36">
            <a:extLst>
              <a:ext uri="{FF2B5EF4-FFF2-40B4-BE49-F238E27FC236}">
                <a16:creationId xmlns:a16="http://schemas.microsoft.com/office/drawing/2014/main" id="{894DC996-6684-89CD-6317-05A9ACDF0FCF}"/>
              </a:ext>
            </a:extLst>
          </p:cNvPr>
          <p:cNvSpPr>
            <a:spLocks noChangeShapeType="1"/>
          </p:cNvSpPr>
          <p:nvPr/>
        </p:nvSpPr>
        <p:spPr bwMode="auto">
          <a:xfrm flipH="1" flipV="1">
            <a:off x="7162800" y="5486400"/>
            <a:ext cx="838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40" name="Rectangle 43">
            <a:extLst>
              <a:ext uri="{FF2B5EF4-FFF2-40B4-BE49-F238E27FC236}">
                <a16:creationId xmlns:a16="http://schemas.microsoft.com/office/drawing/2014/main" id="{FCFBEC1A-3B92-FD4A-B038-49DA9059FFD0}"/>
              </a:ext>
            </a:extLst>
          </p:cNvPr>
          <p:cNvSpPr>
            <a:spLocks noChangeArrowheads="1"/>
          </p:cNvSpPr>
          <p:nvPr/>
        </p:nvSpPr>
        <p:spPr bwMode="auto">
          <a:xfrm>
            <a:off x="2057400" y="342900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Science</a:t>
            </a:r>
          </a:p>
          <a:p>
            <a:pPr algn="ctr" eaLnBrk="1" hangingPunct="1">
              <a:spcBef>
                <a:spcPct val="0"/>
              </a:spcBef>
              <a:buFontTx/>
              <a:buNone/>
            </a:pPr>
            <a:r>
              <a:rPr lang="en-US" altLang="en-US" sz="1600">
                <a:latin typeface="Arial Narrow" panose="020B0606020202030204" pitchFamily="34" charset="0"/>
              </a:rPr>
              <a:t>Payloads</a:t>
            </a:r>
          </a:p>
        </p:txBody>
      </p:sp>
      <p:sp>
        <p:nvSpPr>
          <p:cNvPr id="5141" name="Line 44">
            <a:extLst>
              <a:ext uri="{FF2B5EF4-FFF2-40B4-BE49-F238E27FC236}">
                <a16:creationId xmlns:a16="http://schemas.microsoft.com/office/drawing/2014/main" id="{D9441DF5-74C9-9F4D-6A31-ACCB5D9CF1AE}"/>
              </a:ext>
            </a:extLst>
          </p:cNvPr>
          <p:cNvSpPr>
            <a:spLocks noChangeShapeType="1"/>
          </p:cNvSpPr>
          <p:nvPr/>
        </p:nvSpPr>
        <p:spPr bwMode="auto">
          <a:xfrm>
            <a:off x="2971800" y="3886200"/>
            <a:ext cx="11430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42" name="Text Box 45">
            <a:extLst>
              <a:ext uri="{FF2B5EF4-FFF2-40B4-BE49-F238E27FC236}">
                <a16:creationId xmlns:a16="http://schemas.microsoft.com/office/drawing/2014/main" id="{DAF4EF02-6793-0A7B-A23F-20CFE87D00AA}"/>
              </a:ext>
            </a:extLst>
          </p:cNvPr>
          <p:cNvSpPr txBox="1">
            <a:spLocks noChangeArrowheads="1"/>
          </p:cNvSpPr>
          <p:nvPr/>
        </p:nvSpPr>
        <p:spPr bwMode="auto">
          <a:xfrm>
            <a:off x="5181600" y="2971800"/>
            <a:ext cx="969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Power bus</a:t>
            </a:r>
          </a:p>
        </p:txBody>
      </p:sp>
      <p:sp>
        <p:nvSpPr>
          <p:cNvPr id="5143" name="Text Box 46">
            <a:extLst>
              <a:ext uri="{FF2B5EF4-FFF2-40B4-BE49-F238E27FC236}">
                <a16:creationId xmlns:a16="http://schemas.microsoft.com/office/drawing/2014/main" id="{0F3AAD09-C4FB-335E-8915-FE627EE00B7B}"/>
              </a:ext>
            </a:extLst>
          </p:cNvPr>
          <p:cNvSpPr txBox="1">
            <a:spLocks noChangeArrowheads="1"/>
          </p:cNvSpPr>
          <p:nvPr/>
        </p:nvSpPr>
        <p:spPr bwMode="auto">
          <a:xfrm>
            <a:off x="741363" y="3048000"/>
            <a:ext cx="801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70 cm</a:t>
            </a:r>
          </a:p>
          <a:p>
            <a:pPr algn="ctr" eaLnBrk="1" hangingPunct="1">
              <a:spcBef>
                <a:spcPct val="0"/>
              </a:spcBef>
              <a:buFontTx/>
              <a:buNone/>
            </a:pPr>
            <a:r>
              <a:rPr lang="en-US" altLang="en-US" sz="1600">
                <a:latin typeface="Arial Narrow" panose="020B0606020202030204" pitchFamily="34" charset="0"/>
              </a:rPr>
              <a:t>Antenna</a:t>
            </a:r>
          </a:p>
        </p:txBody>
      </p:sp>
      <p:sp>
        <p:nvSpPr>
          <p:cNvPr id="5144" name="Text Box 47">
            <a:extLst>
              <a:ext uri="{FF2B5EF4-FFF2-40B4-BE49-F238E27FC236}">
                <a16:creationId xmlns:a16="http://schemas.microsoft.com/office/drawing/2014/main" id="{0DDF0A68-EC74-E91A-1697-628F6671BC36}"/>
              </a:ext>
            </a:extLst>
          </p:cNvPr>
          <p:cNvSpPr txBox="1">
            <a:spLocks noChangeArrowheads="1"/>
          </p:cNvSpPr>
          <p:nvPr/>
        </p:nvSpPr>
        <p:spPr bwMode="auto">
          <a:xfrm>
            <a:off x="7599363" y="3048000"/>
            <a:ext cx="801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2 m</a:t>
            </a:r>
          </a:p>
          <a:p>
            <a:pPr algn="ctr" eaLnBrk="1" hangingPunct="1">
              <a:spcBef>
                <a:spcPct val="0"/>
              </a:spcBef>
              <a:buFontTx/>
              <a:buNone/>
            </a:pPr>
            <a:r>
              <a:rPr lang="en-US" altLang="en-US" sz="1600">
                <a:latin typeface="Arial Narrow" panose="020B0606020202030204" pitchFamily="34" charset="0"/>
              </a:rPr>
              <a:t>Antenna</a:t>
            </a:r>
          </a:p>
        </p:txBody>
      </p:sp>
      <p:sp>
        <p:nvSpPr>
          <p:cNvPr id="5145" name="Rectangle 48">
            <a:extLst>
              <a:ext uri="{FF2B5EF4-FFF2-40B4-BE49-F238E27FC236}">
                <a16:creationId xmlns:a16="http://schemas.microsoft.com/office/drawing/2014/main" id="{907B3E74-3B66-21E6-D44C-2614091D8232}"/>
              </a:ext>
            </a:extLst>
          </p:cNvPr>
          <p:cNvSpPr>
            <a:spLocks noChangeArrowheads="1"/>
          </p:cNvSpPr>
          <p:nvPr/>
        </p:nvSpPr>
        <p:spPr bwMode="auto">
          <a:xfrm>
            <a:off x="6172200" y="34290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5146" name="Text Box 49">
            <a:extLst>
              <a:ext uri="{FF2B5EF4-FFF2-40B4-BE49-F238E27FC236}">
                <a16:creationId xmlns:a16="http://schemas.microsoft.com/office/drawing/2014/main" id="{41475FB6-187B-C7EB-73CD-49AC5A8DD26C}"/>
              </a:ext>
            </a:extLst>
          </p:cNvPr>
          <p:cNvSpPr txBox="1">
            <a:spLocks noChangeArrowheads="1"/>
          </p:cNvSpPr>
          <p:nvPr/>
        </p:nvSpPr>
        <p:spPr bwMode="auto">
          <a:xfrm>
            <a:off x="6172200" y="3473450"/>
            <a:ext cx="914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Magnetic Attitude</a:t>
            </a:r>
          </a:p>
          <a:p>
            <a:pPr algn="ctr">
              <a:spcBef>
                <a:spcPct val="0"/>
              </a:spcBef>
              <a:buFontTx/>
              <a:buNone/>
            </a:pPr>
            <a:r>
              <a:rPr lang="en-US" altLang="en-US" sz="1600">
                <a:latin typeface="Arial Narrow" panose="020B0606020202030204" pitchFamily="34" charset="0"/>
              </a:rPr>
              <a:t>Control</a:t>
            </a:r>
          </a:p>
        </p:txBody>
      </p:sp>
      <p:sp>
        <p:nvSpPr>
          <p:cNvPr id="5147" name="Rectangle 53">
            <a:extLst>
              <a:ext uri="{FF2B5EF4-FFF2-40B4-BE49-F238E27FC236}">
                <a16:creationId xmlns:a16="http://schemas.microsoft.com/office/drawing/2014/main" id="{4C555F0D-911B-5188-0903-5170FDC10CAF}"/>
              </a:ext>
            </a:extLst>
          </p:cNvPr>
          <p:cNvSpPr>
            <a:spLocks noChangeArrowheads="1"/>
          </p:cNvSpPr>
          <p:nvPr/>
        </p:nvSpPr>
        <p:spPr bwMode="auto">
          <a:xfrm>
            <a:off x="2057400" y="50292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RF Rx</a:t>
            </a:r>
          </a:p>
          <a:p>
            <a:pPr algn="ctr" eaLnBrk="1" hangingPunct="1">
              <a:spcBef>
                <a:spcPct val="0"/>
              </a:spcBef>
              <a:buFontTx/>
              <a:buNone/>
            </a:pPr>
            <a:r>
              <a:rPr lang="en-US" altLang="en-US" sz="1600">
                <a:latin typeface="Arial Narrow" panose="020B0606020202030204" pitchFamily="34" charset="0"/>
              </a:rPr>
              <a:t>Card</a:t>
            </a:r>
          </a:p>
        </p:txBody>
      </p:sp>
      <p:sp>
        <p:nvSpPr>
          <p:cNvPr id="5148" name="Rectangle 54">
            <a:extLst>
              <a:ext uri="{FF2B5EF4-FFF2-40B4-BE49-F238E27FC236}">
                <a16:creationId xmlns:a16="http://schemas.microsoft.com/office/drawing/2014/main" id="{1C1AB8F0-35C2-30BE-CFBC-7E349202E21A}"/>
              </a:ext>
            </a:extLst>
          </p:cNvPr>
          <p:cNvSpPr>
            <a:spLocks noChangeArrowheads="1"/>
          </p:cNvSpPr>
          <p:nvPr/>
        </p:nvSpPr>
        <p:spPr bwMode="auto">
          <a:xfrm>
            <a:off x="6248400" y="50292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RF Tx</a:t>
            </a:r>
          </a:p>
          <a:p>
            <a:pPr algn="ctr" eaLnBrk="1" hangingPunct="1">
              <a:spcBef>
                <a:spcPct val="0"/>
              </a:spcBef>
              <a:buFontTx/>
              <a:buNone/>
            </a:pPr>
            <a:r>
              <a:rPr lang="en-US" altLang="en-US" sz="1600">
                <a:latin typeface="Arial Narrow" panose="020B0606020202030204" pitchFamily="34" charset="0"/>
              </a:rPr>
              <a:t>Card</a:t>
            </a:r>
          </a:p>
        </p:txBody>
      </p:sp>
      <p:sp>
        <p:nvSpPr>
          <p:cNvPr id="5149" name="Line 55">
            <a:extLst>
              <a:ext uri="{FF2B5EF4-FFF2-40B4-BE49-F238E27FC236}">
                <a16:creationId xmlns:a16="http://schemas.microsoft.com/office/drawing/2014/main" id="{75C3219F-F773-9A7A-93CC-93E98BBBB3F7}"/>
              </a:ext>
            </a:extLst>
          </p:cNvPr>
          <p:cNvSpPr>
            <a:spLocks noChangeShapeType="1"/>
          </p:cNvSpPr>
          <p:nvPr/>
        </p:nvSpPr>
        <p:spPr bwMode="auto">
          <a:xfrm flipH="1">
            <a:off x="2971800" y="5715000"/>
            <a:ext cx="3276600"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0" name="Line 56">
            <a:extLst>
              <a:ext uri="{FF2B5EF4-FFF2-40B4-BE49-F238E27FC236}">
                <a16:creationId xmlns:a16="http://schemas.microsoft.com/office/drawing/2014/main" id="{47A9DF02-3C39-4993-4A63-E28BE80798B8}"/>
              </a:ext>
            </a:extLst>
          </p:cNvPr>
          <p:cNvSpPr>
            <a:spLocks noChangeShapeType="1"/>
          </p:cNvSpPr>
          <p:nvPr/>
        </p:nvSpPr>
        <p:spPr bwMode="auto">
          <a:xfrm>
            <a:off x="2971800" y="5257800"/>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1" name="Line 57">
            <a:extLst>
              <a:ext uri="{FF2B5EF4-FFF2-40B4-BE49-F238E27FC236}">
                <a16:creationId xmlns:a16="http://schemas.microsoft.com/office/drawing/2014/main" id="{49D280AF-96F7-52A5-A154-3FFE0975498E}"/>
              </a:ext>
            </a:extLst>
          </p:cNvPr>
          <p:cNvSpPr>
            <a:spLocks noChangeShapeType="1"/>
          </p:cNvSpPr>
          <p:nvPr/>
        </p:nvSpPr>
        <p:spPr bwMode="auto">
          <a:xfrm flipV="1">
            <a:off x="4265613" y="4343400"/>
            <a:ext cx="0" cy="9144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2" name="Line 58">
            <a:extLst>
              <a:ext uri="{FF2B5EF4-FFF2-40B4-BE49-F238E27FC236}">
                <a16:creationId xmlns:a16="http://schemas.microsoft.com/office/drawing/2014/main" id="{EB0F6081-9F18-0683-2057-C797FFF7CB21}"/>
              </a:ext>
            </a:extLst>
          </p:cNvPr>
          <p:cNvSpPr>
            <a:spLocks noChangeShapeType="1"/>
          </p:cNvSpPr>
          <p:nvPr/>
        </p:nvSpPr>
        <p:spPr bwMode="auto">
          <a:xfrm>
            <a:off x="4583113" y="4343400"/>
            <a:ext cx="0" cy="914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3" name="Line 59">
            <a:extLst>
              <a:ext uri="{FF2B5EF4-FFF2-40B4-BE49-F238E27FC236}">
                <a16:creationId xmlns:a16="http://schemas.microsoft.com/office/drawing/2014/main" id="{1842CA18-B74A-5279-DE7D-854C1E3353DB}"/>
              </a:ext>
            </a:extLst>
          </p:cNvPr>
          <p:cNvSpPr>
            <a:spLocks noChangeShapeType="1"/>
          </p:cNvSpPr>
          <p:nvPr/>
        </p:nvSpPr>
        <p:spPr bwMode="auto">
          <a:xfrm>
            <a:off x="4572000" y="5257800"/>
            <a:ext cx="1676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4" name="Line 60">
            <a:extLst>
              <a:ext uri="{FF2B5EF4-FFF2-40B4-BE49-F238E27FC236}">
                <a16:creationId xmlns:a16="http://schemas.microsoft.com/office/drawing/2014/main" id="{A6470C6E-DEEE-FC05-E51E-C7BCE5BA272A}"/>
              </a:ext>
            </a:extLst>
          </p:cNvPr>
          <p:cNvSpPr>
            <a:spLocks noChangeShapeType="1"/>
          </p:cNvSpPr>
          <p:nvPr/>
        </p:nvSpPr>
        <p:spPr bwMode="auto">
          <a:xfrm>
            <a:off x="4876800" y="31242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5" name="Line 61">
            <a:extLst>
              <a:ext uri="{FF2B5EF4-FFF2-40B4-BE49-F238E27FC236}">
                <a16:creationId xmlns:a16="http://schemas.microsoft.com/office/drawing/2014/main" id="{9C43B978-ECE2-B01F-4426-F36EF9024695}"/>
              </a:ext>
            </a:extLst>
          </p:cNvPr>
          <p:cNvSpPr>
            <a:spLocks noChangeShapeType="1"/>
          </p:cNvSpPr>
          <p:nvPr/>
        </p:nvSpPr>
        <p:spPr bwMode="auto">
          <a:xfrm flipV="1">
            <a:off x="4876800" y="43434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5156" name="Text Box 62">
            <a:extLst>
              <a:ext uri="{FF2B5EF4-FFF2-40B4-BE49-F238E27FC236}">
                <a16:creationId xmlns:a16="http://schemas.microsoft.com/office/drawing/2014/main" id="{630C692F-B6B4-86C0-7D45-30A397E057FF}"/>
              </a:ext>
            </a:extLst>
          </p:cNvPr>
          <p:cNvSpPr txBox="1">
            <a:spLocks noChangeArrowheads="1"/>
          </p:cNvSpPr>
          <p:nvPr/>
        </p:nvSpPr>
        <p:spPr bwMode="auto">
          <a:xfrm>
            <a:off x="5208588" y="4572000"/>
            <a:ext cx="922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Telemetry</a:t>
            </a:r>
          </a:p>
        </p:txBody>
      </p:sp>
      <p:sp>
        <p:nvSpPr>
          <p:cNvPr id="5157" name="Line 63">
            <a:extLst>
              <a:ext uri="{FF2B5EF4-FFF2-40B4-BE49-F238E27FC236}">
                <a16:creationId xmlns:a16="http://schemas.microsoft.com/office/drawing/2014/main" id="{435F8968-0560-3179-AF98-BC441C3D23A0}"/>
              </a:ext>
            </a:extLst>
          </p:cNvPr>
          <p:cNvSpPr>
            <a:spLocks noChangeShapeType="1"/>
          </p:cNvSpPr>
          <p:nvPr/>
        </p:nvSpPr>
        <p:spPr bwMode="auto">
          <a:xfrm>
            <a:off x="4876800" y="4724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3" name="Oval 2">
            <a:extLst>
              <a:ext uri="{FF2B5EF4-FFF2-40B4-BE49-F238E27FC236}">
                <a16:creationId xmlns:a16="http://schemas.microsoft.com/office/drawing/2014/main" id="{5469D10C-E7C0-0B65-69B1-AAD6204E31F3}"/>
              </a:ext>
            </a:extLst>
          </p:cNvPr>
          <p:cNvSpPr/>
          <p:nvPr/>
        </p:nvSpPr>
        <p:spPr bwMode="auto">
          <a:xfrm>
            <a:off x="617764" y="685800"/>
            <a:ext cx="1668236" cy="9144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4">
            <a:extLst>
              <a:ext uri="{FF2B5EF4-FFF2-40B4-BE49-F238E27FC236}">
                <a16:creationId xmlns:a16="http://schemas.microsoft.com/office/drawing/2014/main" id="{4C1D55E5-339F-A1EC-609F-E2455DE566F9}"/>
              </a:ext>
            </a:extLst>
          </p:cNvPr>
          <p:cNvSpPr>
            <a:spLocks noGrp="1"/>
          </p:cNvSpPr>
          <p:nvPr>
            <p:ph type="sldNum" sz="quarter" idx="12"/>
          </p:nvPr>
        </p:nvSpPr>
        <p:spPr/>
        <p:txBody>
          <a:bodyPr/>
          <a:lstStyle/>
          <a:p>
            <a:pPr>
              <a:defRPr/>
            </a:pPr>
            <a:fld id="{65E7D3E4-FEF5-424C-A5A0-A097A14A1A2C}" type="slidenum">
              <a:rPr lang="en-US" altLang="en-US"/>
              <a:pPr>
                <a:defRPr/>
              </a:pPr>
              <a:t>6</a:t>
            </a:fld>
            <a:endParaRPr lang="en-US" altLang="en-US" dirty="0"/>
          </a:p>
        </p:txBody>
      </p:sp>
      <p:sp>
        <p:nvSpPr>
          <p:cNvPr id="9219" name="Rectangle 2">
            <a:extLst>
              <a:ext uri="{FF2B5EF4-FFF2-40B4-BE49-F238E27FC236}">
                <a16:creationId xmlns:a16="http://schemas.microsoft.com/office/drawing/2014/main" id="{930341D5-C272-2FD6-AB97-70EEF0A63DC1}"/>
              </a:ext>
            </a:extLst>
          </p:cNvPr>
          <p:cNvSpPr>
            <a:spLocks noGrp="1" noChangeArrowheads="1"/>
          </p:cNvSpPr>
          <p:nvPr>
            <p:ph type="title"/>
          </p:nvPr>
        </p:nvSpPr>
        <p:spPr/>
        <p:txBody>
          <a:bodyPr/>
          <a:lstStyle/>
          <a:p>
            <a:r>
              <a:rPr lang="en-US" altLang="en-US" i="1"/>
              <a:t>Fox-Plus-A</a:t>
            </a:r>
            <a:r>
              <a:rPr lang="en-US" altLang="en-US"/>
              <a:t> Satellite Overview</a:t>
            </a:r>
          </a:p>
        </p:txBody>
      </p:sp>
      <p:sp>
        <p:nvSpPr>
          <p:cNvPr id="9220" name="Rectangle 10">
            <a:extLst>
              <a:ext uri="{FF2B5EF4-FFF2-40B4-BE49-F238E27FC236}">
                <a16:creationId xmlns:a16="http://schemas.microsoft.com/office/drawing/2014/main" id="{E5D42A5E-64A2-61D5-DAA1-BDF5D4CF39D2}"/>
              </a:ext>
            </a:extLst>
          </p:cNvPr>
          <p:cNvSpPr>
            <a:spLocks noChangeArrowheads="1"/>
          </p:cNvSpPr>
          <p:nvPr/>
        </p:nvSpPr>
        <p:spPr bwMode="auto">
          <a:xfrm>
            <a:off x="61722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9221" name="Text Box 11">
            <a:extLst>
              <a:ext uri="{FF2B5EF4-FFF2-40B4-BE49-F238E27FC236}">
                <a16:creationId xmlns:a16="http://schemas.microsoft.com/office/drawing/2014/main" id="{BC50EC7C-213E-B2C4-3F1F-B74A71A67151}"/>
              </a:ext>
            </a:extLst>
          </p:cNvPr>
          <p:cNvSpPr txBox="1">
            <a:spLocks noChangeArrowheads="1"/>
          </p:cNvSpPr>
          <p:nvPr/>
        </p:nvSpPr>
        <p:spPr bwMode="auto">
          <a:xfrm>
            <a:off x="6172200" y="19812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Battery</a:t>
            </a:r>
          </a:p>
          <a:p>
            <a:pPr algn="ctr">
              <a:spcBef>
                <a:spcPct val="0"/>
              </a:spcBef>
              <a:buFontTx/>
              <a:buNone/>
            </a:pPr>
            <a:r>
              <a:rPr lang="en-US" altLang="en-US" sz="1600">
                <a:latin typeface="Arial Narrow" panose="020B0606020202030204" pitchFamily="34" charset="0"/>
              </a:rPr>
              <a:t>Card</a:t>
            </a:r>
          </a:p>
        </p:txBody>
      </p:sp>
      <p:sp>
        <p:nvSpPr>
          <p:cNvPr id="9222" name="Rectangle 12">
            <a:extLst>
              <a:ext uri="{FF2B5EF4-FFF2-40B4-BE49-F238E27FC236}">
                <a16:creationId xmlns:a16="http://schemas.microsoft.com/office/drawing/2014/main" id="{0920CB08-994C-80BA-287A-C261C14354DD}"/>
              </a:ext>
            </a:extLst>
          </p:cNvPr>
          <p:cNvSpPr>
            <a:spLocks noChangeArrowheads="1"/>
          </p:cNvSpPr>
          <p:nvPr/>
        </p:nvSpPr>
        <p:spPr bwMode="auto">
          <a:xfrm>
            <a:off x="20574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9223" name="Text Box 13">
            <a:extLst>
              <a:ext uri="{FF2B5EF4-FFF2-40B4-BE49-F238E27FC236}">
                <a16:creationId xmlns:a16="http://schemas.microsoft.com/office/drawing/2014/main" id="{C580D1DB-291C-4EB4-B8EB-FC88BEB61D69}"/>
              </a:ext>
            </a:extLst>
          </p:cNvPr>
          <p:cNvSpPr txBox="1">
            <a:spLocks noChangeArrowheads="1"/>
          </p:cNvSpPr>
          <p:nvPr/>
        </p:nvSpPr>
        <p:spPr bwMode="auto">
          <a:xfrm>
            <a:off x="2020888" y="1981200"/>
            <a:ext cx="9144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6 Solar</a:t>
            </a:r>
          </a:p>
          <a:p>
            <a:pPr algn="ctr">
              <a:spcBef>
                <a:spcPct val="0"/>
              </a:spcBef>
              <a:buFontTx/>
              <a:buNone/>
            </a:pPr>
            <a:r>
              <a:rPr lang="en-US" altLang="en-US" sz="1600">
                <a:latin typeface="Arial Narrow" panose="020B0606020202030204" pitchFamily="34" charset="0"/>
              </a:rPr>
              <a:t>Panels</a:t>
            </a:r>
          </a:p>
        </p:txBody>
      </p:sp>
      <p:sp>
        <p:nvSpPr>
          <p:cNvPr id="9224" name="Rectangle 14">
            <a:extLst>
              <a:ext uri="{FF2B5EF4-FFF2-40B4-BE49-F238E27FC236}">
                <a16:creationId xmlns:a16="http://schemas.microsoft.com/office/drawing/2014/main" id="{0688AF75-3644-FD2E-9DBF-2D51AB3302FF}"/>
              </a:ext>
            </a:extLst>
          </p:cNvPr>
          <p:cNvSpPr>
            <a:spLocks noChangeArrowheads="1"/>
          </p:cNvSpPr>
          <p:nvPr/>
        </p:nvSpPr>
        <p:spPr bwMode="auto">
          <a:xfrm>
            <a:off x="4114800" y="34290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IHU</a:t>
            </a:r>
          </a:p>
          <a:p>
            <a:pPr algn="ctr" eaLnBrk="1" hangingPunct="1">
              <a:spcBef>
                <a:spcPct val="0"/>
              </a:spcBef>
              <a:buFontTx/>
              <a:buNone/>
            </a:pPr>
            <a:r>
              <a:rPr lang="en-US" altLang="en-US" sz="1600">
                <a:latin typeface="Arial Narrow" panose="020B0606020202030204" pitchFamily="34" charset="0"/>
              </a:rPr>
              <a:t>Card</a:t>
            </a:r>
          </a:p>
        </p:txBody>
      </p:sp>
      <p:sp>
        <p:nvSpPr>
          <p:cNvPr id="9225" name="Rectangle 16">
            <a:extLst>
              <a:ext uri="{FF2B5EF4-FFF2-40B4-BE49-F238E27FC236}">
                <a16:creationId xmlns:a16="http://schemas.microsoft.com/office/drawing/2014/main" id="{D7A66BBE-50D7-A2C9-4438-ACBBC6325941}"/>
              </a:ext>
            </a:extLst>
          </p:cNvPr>
          <p:cNvSpPr>
            <a:spLocks noChangeArrowheads="1"/>
          </p:cNvSpPr>
          <p:nvPr/>
        </p:nvSpPr>
        <p:spPr bwMode="auto">
          <a:xfrm>
            <a:off x="4114800" y="18288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Power</a:t>
            </a:r>
          </a:p>
          <a:p>
            <a:pPr algn="ctr" eaLnBrk="1" hangingPunct="1">
              <a:spcBef>
                <a:spcPct val="0"/>
              </a:spcBef>
              <a:buFontTx/>
              <a:buNone/>
            </a:pPr>
            <a:r>
              <a:rPr lang="en-US" altLang="en-US" sz="1600">
                <a:latin typeface="Arial Narrow" panose="020B0606020202030204" pitchFamily="34" charset="0"/>
              </a:rPr>
              <a:t>Supply</a:t>
            </a:r>
          </a:p>
          <a:p>
            <a:pPr algn="ctr" eaLnBrk="1" hangingPunct="1">
              <a:spcBef>
                <a:spcPct val="0"/>
              </a:spcBef>
              <a:buFontTx/>
              <a:buNone/>
            </a:pPr>
            <a:r>
              <a:rPr lang="en-US" altLang="en-US" sz="1600">
                <a:latin typeface="Arial Narrow" panose="020B0606020202030204" pitchFamily="34" charset="0"/>
              </a:rPr>
              <a:t>Card</a:t>
            </a:r>
          </a:p>
        </p:txBody>
      </p:sp>
      <p:sp>
        <p:nvSpPr>
          <p:cNvPr id="9226" name="Line 23">
            <a:extLst>
              <a:ext uri="{FF2B5EF4-FFF2-40B4-BE49-F238E27FC236}">
                <a16:creationId xmlns:a16="http://schemas.microsoft.com/office/drawing/2014/main" id="{38066A27-9D6E-2B17-9FAC-1CF35B28611A}"/>
              </a:ext>
            </a:extLst>
          </p:cNvPr>
          <p:cNvSpPr>
            <a:spLocks noChangeShapeType="1"/>
          </p:cNvSpPr>
          <p:nvPr/>
        </p:nvSpPr>
        <p:spPr bwMode="auto">
          <a:xfrm>
            <a:off x="2971800" y="2286000"/>
            <a:ext cx="1143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27" name="Line 24">
            <a:extLst>
              <a:ext uri="{FF2B5EF4-FFF2-40B4-BE49-F238E27FC236}">
                <a16:creationId xmlns:a16="http://schemas.microsoft.com/office/drawing/2014/main" id="{0FB1F760-CBA2-5534-978A-7AF584BB9DE0}"/>
              </a:ext>
            </a:extLst>
          </p:cNvPr>
          <p:cNvSpPr>
            <a:spLocks noChangeShapeType="1"/>
          </p:cNvSpPr>
          <p:nvPr/>
        </p:nvSpPr>
        <p:spPr bwMode="auto">
          <a:xfrm>
            <a:off x="5029200" y="2286000"/>
            <a:ext cx="11430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28" name="Line 27">
            <a:extLst>
              <a:ext uri="{FF2B5EF4-FFF2-40B4-BE49-F238E27FC236}">
                <a16:creationId xmlns:a16="http://schemas.microsoft.com/office/drawing/2014/main" id="{18680ECF-18DE-B242-EB0B-5A48E7A38C47}"/>
              </a:ext>
            </a:extLst>
          </p:cNvPr>
          <p:cNvSpPr>
            <a:spLocks noChangeShapeType="1"/>
          </p:cNvSpPr>
          <p:nvPr/>
        </p:nvSpPr>
        <p:spPr bwMode="auto">
          <a:xfrm flipV="1">
            <a:off x="4876800" y="2743200"/>
            <a:ext cx="0" cy="3810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29" name="Line 28">
            <a:extLst>
              <a:ext uri="{FF2B5EF4-FFF2-40B4-BE49-F238E27FC236}">
                <a16:creationId xmlns:a16="http://schemas.microsoft.com/office/drawing/2014/main" id="{8F02657E-2ACC-70A8-218C-F3416B4D2137}"/>
              </a:ext>
            </a:extLst>
          </p:cNvPr>
          <p:cNvSpPr>
            <a:spLocks noChangeShapeType="1"/>
          </p:cNvSpPr>
          <p:nvPr/>
        </p:nvSpPr>
        <p:spPr bwMode="auto">
          <a:xfrm>
            <a:off x="4572000" y="2743200"/>
            <a:ext cx="0" cy="685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0" name="Line 31">
            <a:extLst>
              <a:ext uri="{FF2B5EF4-FFF2-40B4-BE49-F238E27FC236}">
                <a16:creationId xmlns:a16="http://schemas.microsoft.com/office/drawing/2014/main" id="{246C50FB-E4D8-7AD1-21AD-28DC57FD9FCC}"/>
              </a:ext>
            </a:extLst>
          </p:cNvPr>
          <p:cNvSpPr>
            <a:spLocks noChangeShapeType="1"/>
          </p:cNvSpPr>
          <p:nvPr/>
        </p:nvSpPr>
        <p:spPr bwMode="auto">
          <a:xfrm>
            <a:off x="1143000" y="3656013"/>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1" name="AutoShape 32">
            <a:extLst>
              <a:ext uri="{FF2B5EF4-FFF2-40B4-BE49-F238E27FC236}">
                <a16:creationId xmlns:a16="http://schemas.microsoft.com/office/drawing/2014/main" id="{A552F21D-3610-2E07-5E9D-FBD1227C6C61}"/>
              </a:ext>
            </a:extLst>
          </p:cNvPr>
          <p:cNvSpPr>
            <a:spLocks noChangeAspect="1" noChangeArrowheads="1"/>
          </p:cNvSpPr>
          <p:nvPr/>
        </p:nvSpPr>
        <p:spPr bwMode="auto">
          <a:xfrm flipV="1">
            <a:off x="877888" y="3656013"/>
            <a:ext cx="530225" cy="458787"/>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9232" name="Line 33">
            <a:extLst>
              <a:ext uri="{FF2B5EF4-FFF2-40B4-BE49-F238E27FC236}">
                <a16:creationId xmlns:a16="http://schemas.microsoft.com/office/drawing/2014/main" id="{DE7BF81D-E295-2D77-7B1B-955C5A369208}"/>
              </a:ext>
            </a:extLst>
          </p:cNvPr>
          <p:cNvSpPr>
            <a:spLocks noChangeShapeType="1"/>
          </p:cNvSpPr>
          <p:nvPr/>
        </p:nvSpPr>
        <p:spPr bwMode="auto">
          <a:xfrm>
            <a:off x="8001000" y="3657600"/>
            <a:ext cx="0" cy="1828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3" name="AutoShape 34">
            <a:extLst>
              <a:ext uri="{FF2B5EF4-FFF2-40B4-BE49-F238E27FC236}">
                <a16:creationId xmlns:a16="http://schemas.microsoft.com/office/drawing/2014/main" id="{CA855848-BAB0-6237-62F1-6CD097D9EC81}"/>
              </a:ext>
            </a:extLst>
          </p:cNvPr>
          <p:cNvSpPr>
            <a:spLocks noChangeAspect="1" noChangeArrowheads="1"/>
          </p:cNvSpPr>
          <p:nvPr/>
        </p:nvSpPr>
        <p:spPr bwMode="auto">
          <a:xfrm flipV="1">
            <a:off x="7735888" y="3657600"/>
            <a:ext cx="530225" cy="458788"/>
          </a:xfrm>
          <a:prstGeom prst="triangle">
            <a:avLst>
              <a:gd name="adj" fmla="val 50000"/>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9234" name="Line 35">
            <a:extLst>
              <a:ext uri="{FF2B5EF4-FFF2-40B4-BE49-F238E27FC236}">
                <a16:creationId xmlns:a16="http://schemas.microsoft.com/office/drawing/2014/main" id="{453FCF90-0D57-65B7-1BA0-B0B24151DEC8}"/>
              </a:ext>
            </a:extLst>
          </p:cNvPr>
          <p:cNvSpPr>
            <a:spLocks noChangeShapeType="1"/>
          </p:cNvSpPr>
          <p:nvPr/>
        </p:nvSpPr>
        <p:spPr bwMode="auto">
          <a:xfrm flipH="1">
            <a:off x="1143000" y="5476875"/>
            <a:ext cx="2971800" cy="95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5" name="Line 36">
            <a:extLst>
              <a:ext uri="{FF2B5EF4-FFF2-40B4-BE49-F238E27FC236}">
                <a16:creationId xmlns:a16="http://schemas.microsoft.com/office/drawing/2014/main" id="{A85C5089-AA4D-DA64-A2B1-05D85E0BA73B}"/>
              </a:ext>
            </a:extLst>
          </p:cNvPr>
          <p:cNvSpPr>
            <a:spLocks noChangeShapeType="1"/>
          </p:cNvSpPr>
          <p:nvPr/>
        </p:nvSpPr>
        <p:spPr bwMode="auto">
          <a:xfrm flipH="1" flipV="1">
            <a:off x="5029200" y="5484813"/>
            <a:ext cx="2971800" cy="15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6" name="Rectangle 43">
            <a:extLst>
              <a:ext uri="{FF2B5EF4-FFF2-40B4-BE49-F238E27FC236}">
                <a16:creationId xmlns:a16="http://schemas.microsoft.com/office/drawing/2014/main" id="{EE83EEFD-B934-1BF9-440A-3BF27295488E}"/>
              </a:ext>
            </a:extLst>
          </p:cNvPr>
          <p:cNvSpPr>
            <a:spLocks noChangeArrowheads="1"/>
          </p:cNvSpPr>
          <p:nvPr/>
        </p:nvSpPr>
        <p:spPr bwMode="auto">
          <a:xfrm>
            <a:off x="2057400" y="3429000"/>
            <a:ext cx="914400" cy="914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Science</a:t>
            </a:r>
          </a:p>
          <a:p>
            <a:pPr algn="ctr" eaLnBrk="1" hangingPunct="1">
              <a:spcBef>
                <a:spcPct val="0"/>
              </a:spcBef>
              <a:buFontTx/>
              <a:buNone/>
            </a:pPr>
            <a:r>
              <a:rPr lang="en-US" altLang="en-US" sz="1600">
                <a:latin typeface="Arial Narrow" panose="020B0606020202030204" pitchFamily="34" charset="0"/>
              </a:rPr>
              <a:t>Payloads</a:t>
            </a:r>
          </a:p>
        </p:txBody>
      </p:sp>
      <p:sp>
        <p:nvSpPr>
          <p:cNvPr id="9237" name="Line 44">
            <a:extLst>
              <a:ext uri="{FF2B5EF4-FFF2-40B4-BE49-F238E27FC236}">
                <a16:creationId xmlns:a16="http://schemas.microsoft.com/office/drawing/2014/main" id="{F4648530-57EF-8A22-0591-1823B5B9932A}"/>
              </a:ext>
            </a:extLst>
          </p:cNvPr>
          <p:cNvSpPr>
            <a:spLocks noChangeShapeType="1"/>
          </p:cNvSpPr>
          <p:nvPr/>
        </p:nvSpPr>
        <p:spPr bwMode="auto">
          <a:xfrm>
            <a:off x="2971800" y="3886200"/>
            <a:ext cx="1143000" cy="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38" name="Text Box 45">
            <a:extLst>
              <a:ext uri="{FF2B5EF4-FFF2-40B4-BE49-F238E27FC236}">
                <a16:creationId xmlns:a16="http://schemas.microsoft.com/office/drawing/2014/main" id="{6819CE3D-D734-66AF-2D35-04E828F92A19}"/>
              </a:ext>
            </a:extLst>
          </p:cNvPr>
          <p:cNvSpPr txBox="1">
            <a:spLocks noChangeArrowheads="1"/>
          </p:cNvSpPr>
          <p:nvPr/>
        </p:nvSpPr>
        <p:spPr bwMode="auto">
          <a:xfrm>
            <a:off x="5181600" y="2971800"/>
            <a:ext cx="9699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Power bus</a:t>
            </a:r>
          </a:p>
        </p:txBody>
      </p:sp>
      <p:sp>
        <p:nvSpPr>
          <p:cNvPr id="9239" name="Text Box 46">
            <a:extLst>
              <a:ext uri="{FF2B5EF4-FFF2-40B4-BE49-F238E27FC236}">
                <a16:creationId xmlns:a16="http://schemas.microsoft.com/office/drawing/2014/main" id="{B0029CF5-57DF-47C0-9D63-987C11E7FEFA}"/>
              </a:ext>
            </a:extLst>
          </p:cNvPr>
          <p:cNvSpPr txBox="1">
            <a:spLocks noChangeArrowheads="1"/>
          </p:cNvSpPr>
          <p:nvPr/>
        </p:nvSpPr>
        <p:spPr bwMode="auto">
          <a:xfrm>
            <a:off x="741363" y="3048000"/>
            <a:ext cx="801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70 cm</a:t>
            </a:r>
          </a:p>
          <a:p>
            <a:pPr algn="ctr" eaLnBrk="1" hangingPunct="1">
              <a:spcBef>
                <a:spcPct val="0"/>
              </a:spcBef>
              <a:buFontTx/>
              <a:buNone/>
            </a:pPr>
            <a:r>
              <a:rPr lang="en-US" altLang="en-US" sz="1600">
                <a:latin typeface="Arial Narrow" panose="020B0606020202030204" pitchFamily="34" charset="0"/>
              </a:rPr>
              <a:t>Antenna</a:t>
            </a:r>
          </a:p>
        </p:txBody>
      </p:sp>
      <p:sp>
        <p:nvSpPr>
          <p:cNvPr id="9240" name="Text Box 47">
            <a:extLst>
              <a:ext uri="{FF2B5EF4-FFF2-40B4-BE49-F238E27FC236}">
                <a16:creationId xmlns:a16="http://schemas.microsoft.com/office/drawing/2014/main" id="{DCF123CC-1B22-ECF5-749F-F70C941D2B2A}"/>
              </a:ext>
            </a:extLst>
          </p:cNvPr>
          <p:cNvSpPr txBox="1">
            <a:spLocks noChangeArrowheads="1"/>
          </p:cNvSpPr>
          <p:nvPr/>
        </p:nvSpPr>
        <p:spPr bwMode="auto">
          <a:xfrm>
            <a:off x="7599363" y="3048000"/>
            <a:ext cx="80168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2 m</a:t>
            </a:r>
          </a:p>
          <a:p>
            <a:pPr algn="ctr" eaLnBrk="1" hangingPunct="1">
              <a:spcBef>
                <a:spcPct val="0"/>
              </a:spcBef>
              <a:buFontTx/>
              <a:buNone/>
            </a:pPr>
            <a:r>
              <a:rPr lang="en-US" altLang="en-US" sz="1600">
                <a:latin typeface="Arial Narrow" panose="020B0606020202030204" pitchFamily="34" charset="0"/>
              </a:rPr>
              <a:t>Antenna</a:t>
            </a:r>
          </a:p>
        </p:txBody>
      </p:sp>
      <p:sp>
        <p:nvSpPr>
          <p:cNvPr id="9241" name="Rectangle 48">
            <a:extLst>
              <a:ext uri="{FF2B5EF4-FFF2-40B4-BE49-F238E27FC236}">
                <a16:creationId xmlns:a16="http://schemas.microsoft.com/office/drawing/2014/main" id="{D580B319-4087-8BA8-E561-A98D3D48BA02}"/>
              </a:ext>
            </a:extLst>
          </p:cNvPr>
          <p:cNvSpPr>
            <a:spLocks noChangeArrowheads="1"/>
          </p:cNvSpPr>
          <p:nvPr/>
        </p:nvSpPr>
        <p:spPr bwMode="auto">
          <a:xfrm>
            <a:off x="6172200" y="3429000"/>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sz="2400">
              <a:solidFill>
                <a:schemeClr val="bg2"/>
              </a:solidFill>
            </a:endParaRPr>
          </a:p>
        </p:txBody>
      </p:sp>
      <p:sp>
        <p:nvSpPr>
          <p:cNvPr id="9242" name="Text Box 49">
            <a:extLst>
              <a:ext uri="{FF2B5EF4-FFF2-40B4-BE49-F238E27FC236}">
                <a16:creationId xmlns:a16="http://schemas.microsoft.com/office/drawing/2014/main" id="{7675189E-36C0-A739-B03D-D1D80F5F8033}"/>
              </a:ext>
            </a:extLst>
          </p:cNvPr>
          <p:cNvSpPr txBox="1">
            <a:spLocks noChangeArrowheads="1"/>
          </p:cNvSpPr>
          <p:nvPr/>
        </p:nvSpPr>
        <p:spPr bwMode="auto">
          <a:xfrm>
            <a:off x="6172200" y="3473450"/>
            <a:ext cx="91440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Magnetic Attitude</a:t>
            </a:r>
          </a:p>
          <a:p>
            <a:pPr algn="ctr">
              <a:spcBef>
                <a:spcPct val="0"/>
              </a:spcBef>
              <a:buFontTx/>
              <a:buNone/>
            </a:pPr>
            <a:r>
              <a:rPr lang="en-US" altLang="en-US" sz="1600">
                <a:latin typeface="Arial Narrow" panose="020B0606020202030204" pitchFamily="34" charset="0"/>
              </a:rPr>
              <a:t>Control</a:t>
            </a:r>
          </a:p>
        </p:txBody>
      </p:sp>
      <p:sp>
        <p:nvSpPr>
          <p:cNvPr id="9243" name="Rectangle 54">
            <a:extLst>
              <a:ext uri="{FF2B5EF4-FFF2-40B4-BE49-F238E27FC236}">
                <a16:creationId xmlns:a16="http://schemas.microsoft.com/office/drawing/2014/main" id="{8FAE4BE6-1CF8-AC20-BE48-17CD87897436}"/>
              </a:ext>
            </a:extLst>
          </p:cNvPr>
          <p:cNvSpPr>
            <a:spLocks noChangeArrowheads="1"/>
          </p:cNvSpPr>
          <p:nvPr/>
        </p:nvSpPr>
        <p:spPr bwMode="auto">
          <a:xfrm>
            <a:off x="4114800" y="5027613"/>
            <a:ext cx="9144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600">
                <a:latin typeface="Arial Narrow" panose="020B0606020202030204" pitchFamily="34" charset="0"/>
              </a:rPr>
              <a:t>RF TxRx</a:t>
            </a:r>
          </a:p>
          <a:p>
            <a:pPr algn="ctr" eaLnBrk="1" hangingPunct="1">
              <a:spcBef>
                <a:spcPct val="0"/>
              </a:spcBef>
              <a:buFontTx/>
              <a:buNone/>
            </a:pPr>
            <a:r>
              <a:rPr lang="en-US" altLang="en-US" sz="1600">
                <a:latin typeface="Arial Narrow" panose="020B0606020202030204" pitchFamily="34" charset="0"/>
              </a:rPr>
              <a:t>Card</a:t>
            </a:r>
          </a:p>
        </p:txBody>
      </p:sp>
      <p:sp>
        <p:nvSpPr>
          <p:cNvPr id="9244" name="Line 58">
            <a:extLst>
              <a:ext uri="{FF2B5EF4-FFF2-40B4-BE49-F238E27FC236}">
                <a16:creationId xmlns:a16="http://schemas.microsoft.com/office/drawing/2014/main" id="{E271655A-8BD0-BDC0-2139-A4B1DF098DC2}"/>
              </a:ext>
            </a:extLst>
          </p:cNvPr>
          <p:cNvSpPr>
            <a:spLocks noChangeShapeType="1"/>
          </p:cNvSpPr>
          <p:nvPr/>
        </p:nvSpPr>
        <p:spPr bwMode="auto">
          <a:xfrm>
            <a:off x="4583113" y="4343400"/>
            <a:ext cx="0" cy="6842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45" name="Line 60">
            <a:extLst>
              <a:ext uri="{FF2B5EF4-FFF2-40B4-BE49-F238E27FC236}">
                <a16:creationId xmlns:a16="http://schemas.microsoft.com/office/drawing/2014/main" id="{9368E9BA-F980-F4AF-4AED-7EBB1FFCC662}"/>
              </a:ext>
            </a:extLst>
          </p:cNvPr>
          <p:cNvSpPr>
            <a:spLocks noChangeShapeType="1"/>
          </p:cNvSpPr>
          <p:nvPr/>
        </p:nvSpPr>
        <p:spPr bwMode="auto">
          <a:xfrm>
            <a:off x="4876800" y="3124200"/>
            <a:ext cx="304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46" name="Line 61">
            <a:extLst>
              <a:ext uri="{FF2B5EF4-FFF2-40B4-BE49-F238E27FC236}">
                <a16:creationId xmlns:a16="http://schemas.microsoft.com/office/drawing/2014/main" id="{952BAD5B-477E-7408-7DF7-D8C945CA79E9}"/>
              </a:ext>
            </a:extLst>
          </p:cNvPr>
          <p:cNvSpPr>
            <a:spLocks noChangeShapeType="1"/>
          </p:cNvSpPr>
          <p:nvPr/>
        </p:nvSpPr>
        <p:spPr bwMode="auto">
          <a:xfrm flipV="1">
            <a:off x="4876800" y="43434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9247" name="Text Box 62">
            <a:extLst>
              <a:ext uri="{FF2B5EF4-FFF2-40B4-BE49-F238E27FC236}">
                <a16:creationId xmlns:a16="http://schemas.microsoft.com/office/drawing/2014/main" id="{49DF5698-BB28-BC1B-31BF-7B04CB75E48B}"/>
              </a:ext>
            </a:extLst>
          </p:cNvPr>
          <p:cNvSpPr txBox="1">
            <a:spLocks noChangeArrowheads="1"/>
          </p:cNvSpPr>
          <p:nvPr/>
        </p:nvSpPr>
        <p:spPr bwMode="auto">
          <a:xfrm>
            <a:off x="5208588" y="4572000"/>
            <a:ext cx="9223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1600">
                <a:latin typeface="Arial Narrow" panose="020B0606020202030204" pitchFamily="34" charset="0"/>
              </a:rPr>
              <a:t>Telemetry</a:t>
            </a:r>
          </a:p>
        </p:txBody>
      </p:sp>
      <p:sp>
        <p:nvSpPr>
          <p:cNvPr id="9248" name="Line 63">
            <a:extLst>
              <a:ext uri="{FF2B5EF4-FFF2-40B4-BE49-F238E27FC236}">
                <a16:creationId xmlns:a16="http://schemas.microsoft.com/office/drawing/2014/main" id="{57C5E648-8ED1-AF7F-5F5C-D7CED7C0863C}"/>
              </a:ext>
            </a:extLst>
          </p:cNvPr>
          <p:cNvSpPr>
            <a:spLocks noChangeShapeType="1"/>
          </p:cNvSpPr>
          <p:nvPr/>
        </p:nvSpPr>
        <p:spPr bwMode="auto">
          <a:xfrm>
            <a:off x="4876800" y="47244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en-US"/>
          </a:p>
        </p:txBody>
      </p:sp>
      <p:sp>
        <p:nvSpPr>
          <p:cNvPr id="33" name="Oval 32">
            <a:extLst>
              <a:ext uri="{FF2B5EF4-FFF2-40B4-BE49-F238E27FC236}">
                <a16:creationId xmlns:a16="http://schemas.microsoft.com/office/drawing/2014/main" id="{97739CC4-4954-4BD2-84CD-EC66CF0CBFD9}"/>
              </a:ext>
            </a:extLst>
          </p:cNvPr>
          <p:cNvSpPr/>
          <p:nvPr/>
        </p:nvSpPr>
        <p:spPr bwMode="auto">
          <a:xfrm>
            <a:off x="617764" y="685800"/>
            <a:ext cx="2735036" cy="914400"/>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Char char="•"/>
              <a:tabLst/>
            </a:pPr>
            <a:endParaRPr kumimoji="0" lang="en-US" sz="2400" b="0" i="0" u="none" strike="noStrike" cap="none" normalizeH="0" baseline="0">
              <a:ln>
                <a:noFill/>
              </a:ln>
              <a:solidFill>
                <a:schemeClr val="bg2"/>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930341D5-C272-2FD6-AB97-70EEF0A63DC1}"/>
              </a:ext>
            </a:extLst>
          </p:cNvPr>
          <p:cNvSpPr>
            <a:spLocks noGrp="1" noChangeArrowheads="1"/>
          </p:cNvSpPr>
          <p:nvPr>
            <p:ph type="title"/>
          </p:nvPr>
        </p:nvSpPr>
        <p:spPr/>
        <p:txBody>
          <a:bodyPr/>
          <a:lstStyle/>
          <a:p>
            <a:r>
              <a:rPr lang="en-US" altLang="en-US" i="1"/>
              <a:t>Fox-Plus-A</a:t>
            </a:r>
            <a:r>
              <a:rPr lang="en-US" altLang="en-US"/>
              <a:t> Satellite Overview</a:t>
            </a:r>
          </a:p>
        </p:txBody>
      </p:sp>
      <p:sp>
        <p:nvSpPr>
          <p:cNvPr id="3" name="Content Placeholder 2">
            <a:extLst>
              <a:ext uri="{FF2B5EF4-FFF2-40B4-BE49-F238E27FC236}">
                <a16:creationId xmlns:a16="http://schemas.microsoft.com/office/drawing/2014/main" id="{6C075D70-A638-161A-DCA5-05D8C286623D}"/>
              </a:ext>
            </a:extLst>
          </p:cNvPr>
          <p:cNvSpPr>
            <a:spLocks noGrp="1"/>
          </p:cNvSpPr>
          <p:nvPr>
            <p:ph sz="half" idx="1"/>
          </p:nvPr>
        </p:nvSpPr>
        <p:spPr/>
        <p:txBody>
          <a:bodyPr/>
          <a:lstStyle/>
          <a:p>
            <a:r>
              <a:rPr lang="en-US" sz="1800" dirty="0"/>
              <a:t>You may have noticed little change between the Fox-1 block diagram and the Fox-Plus-A block diagram</a:t>
            </a:r>
            <a:br>
              <a:rPr lang="en-US" sz="1800" dirty="0"/>
            </a:b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ブロック図と</a:t>
            </a:r>
            <a:r>
              <a:rPr lang="en-US" altLang="ja-JP" sz="1800" dirty="0">
                <a:solidFill>
                  <a:schemeClr val="accent1">
                    <a:lumMod val="20000"/>
                    <a:lumOff val="80000"/>
                  </a:schemeClr>
                </a:solidFill>
              </a:rPr>
              <a:t>Fox-Plus-A</a:t>
            </a:r>
            <a:r>
              <a:rPr lang="ja-JP" altLang="en-US" sz="1800" dirty="0">
                <a:solidFill>
                  <a:schemeClr val="accent1">
                    <a:lumMod val="20000"/>
                    <a:lumOff val="80000"/>
                  </a:schemeClr>
                </a:solidFill>
              </a:rPr>
              <a:t>ブロック図の間に、ほとんど変化がないことに気づかれたかもしれません。</a:t>
            </a:r>
            <a:endParaRPr lang="en-US" altLang="ja-JP" sz="1800" dirty="0">
              <a:solidFill>
                <a:schemeClr val="accent1">
                  <a:lumMod val="20000"/>
                  <a:lumOff val="80000"/>
                </a:schemeClr>
              </a:solidFill>
            </a:endParaRPr>
          </a:p>
          <a:p>
            <a:r>
              <a:rPr lang="en-US" sz="1800" dirty="0"/>
              <a:t>That was intentional</a:t>
            </a:r>
            <a:br>
              <a:rPr lang="en-US" sz="1800" dirty="0"/>
            </a:br>
            <a:r>
              <a:rPr lang="ja-JP" altLang="en-US" sz="1800" dirty="0">
                <a:solidFill>
                  <a:schemeClr val="accent1">
                    <a:lumMod val="20000"/>
                    <a:lumOff val="80000"/>
                  </a:schemeClr>
                </a:solidFill>
              </a:rPr>
              <a:t>それは意図的なものでした</a:t>
            </a:r>
            <a:endParaRPr lang="en-US" sz="1800" dirty="0">
              <a:solidFill>
                <a:schemeClr val="accent1">
                  <a:lumMod val="20000"/>
                  <a:lumOff val="80000"/>
                </a:schemeClr>
              </a:solidFill>
            </a:endParaRPr>
          </a:p>
        </p:txBody>
      </p:sp>
      <p:sp>
        <p:nvSpPr>
          <p:cNvPr id="37" name="Slide Number Placeholder 4">
            <a:extLst>
              <a:ext uri="{FF2B5EF4-FFF2-40B4-BE49-F238E27FC236}">
                <a16:creationId xmlns:a16="http://schemas.microsoft.com/office/drawing/2014/main" id="{4C1D55E5-339F-A1EC-609F-E2455DE566F9}"/>
              </a:ext>
            </a:extLst>
          </p:cNvPr>
          <p:cNvSpPr>
            <a:spLocks noGrp="1"/>
          </p:cNvSpPr>
          <p:nvPr>
            <p:ph type="sldNum" sz="quarter" idx="12"/>
          </p:nvPr>
        </p:nvSpPr>
        <p:spPr/>
        <p:txBody>
          <a:bodyPr/>
          <a:lstStyle/>
          <a:p>
            <a:pPr>
              <a:defRPr/>
            </a:pPr>
            <a:fld id="{65E7D3E4-FEF5-424C-A5A0-A097A14A1A2C}" type="slidenum">
              <a:rPr lang="en-US" altLang="en-US"/>
              <a:pPr>
                <a:defRPr/>
              </a:pPr>
              <a:t>7</a:t>
            </a:fld>
            <a:endParaRPr lang="en-US" altLang="en-US" dirty="0"/>
          </a:p>
        </p:txBody>
      </p:sp>
      <p:pic>
        <p:nvPicPr>
          <p:cNvPr id="2" name="Picture 1">
            <a:extLst>
              <a:ext uri="{FF2B5EF4-FFF2-40B4-BE49-F238E27FC236}">
                <a16:creationId xmlns:a16="http://schemas.microsoft.com/office/drawing/2014/main" id="{7FD5508A-CE45-21B2-25DE-87493AF6CB72}"/>
              </a:ext>
            </a:extLst>
          </p:cNvPr>
          <p:cNvPicPr>
            <a:picLocks noChangeAspect="1"/>
          </p:cNvPicPr>
          <p:nvPr/>
        </p:nvPicPr>
        <p:blipFill>
          <a:blip r:embed="rId3"/>
          <a:stretch>
            <a:fillRect/>
          </a:stretch>
        </p:blipFill>
        <p:spPr>
          <a:xfrm>
            <a:off x="4550229" y="2743200"/>
            <a:ext cx="4147366" cy="2216075"/>
          </a:xfrm>
          <a:prstGeom prst="rect">
            <a:avLst/>
          </a:prstGeom>
        </p:spPr>
      </p:pic>
    </p:spTree>
    <p:extLst>
      <p:ext uri="{BB962C8B-B14F-4D97-AF65-F5344CB8AC3E}">
        <p14:creationId xmlns:p14="http://schemas.microsoft.com/office/powerpoint/2010/main" val="355549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930341D5-C272-2FD6-AB97-70EEF0A63DC1}"/>
              </a:ext>
            </a:extLst>
          </p:cNvPr>
          <p:cNvSpPr>
            <a:spLocks noGrp="1" noChangeArrowheads="1"/>
          </p:cNvSpPr>
          <p:nvPr>
            <p:ph type="title"/>
          </p:nvPr>
        </p:nvSpPr>
        <p:spPr/>
        <p:txBody>
          <a:bodyPr/>
          <a:lstStyle/>
          <a:p>
            <a:r>
              <a:rPr lang="en-US" altLang="en-US" i="1"/>
              <a:t>Fox-Plus-A</a:t>
            </a:r>
            <a:r>
              <a:rPr lang="en-US" altLang="en-US"/>
              <a:t> Satellite Overview</a:t>
            </a:r>
          </a:p>
        </p:txBody>
      </p:sp>
      <p:sp>
        <p:nvSpPr>
          <p:cNvPr id="3" name="Content Placeholder 2">
            <a:extLst>
              <a:ext uri="{FF2B5EF4-FFF2-40B4-BE49-F238E27FC236}">
                <a16:creationId xmlns:a16="http://schemas.microsoft.com/office/drawing/2014/main" id="{6C075D70-A638-161A-DCA5-05D8C286623D}"/>
              </a:ext>
            </a:extLst>
          </p:cNvPr>
          <p:cNvSpPr>
            <a:spLocks noGrp="1"/>
          </p:cNvSpPr>
          <p:nvPr>
            <p:ph sz="half" idx="1"/>
          </p:nvPr>
        </p:nvSpPr>
        <p:spPr/>
        <p:txBody>
          <a:bodyPr/>
          <a:lstStyle/>
          <a:p>
            <a:r>
              <a:rPr lang="en-US" sz="1800" dirty="0"/>
              <a:t>The Fox-Plus program is designed to take build on the experience of Fox-1</a:t>
            </a:r>
            <a:br>
              <a:rPr lang="en-US" sz="1800" dirty="0"/>
            </a:b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プログラムは、</a:t>
            </a: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の経験に基づいて構築されるように 設計されています</a:t>
            </a:r>
            <a:endParaRPr lang="en-US" sz="1800" dirty="0">
              <a:solidFill>
                <a:schemeClr val="accent1">
                  <a:lumMod val="20000"/>
                  <a:lumOff val="80000"/>
                </a:schemeClr>
              </a:solidFill>
            </a:endParaRPr>
          </a:p>
          <a:p>
            <a:r>
              <a:rPr lang="en-US" sz="1800" dirty="0"/>
              <a:t>The only difference at this level of detail is an expectation of a single RF </a:t>
            </a:r>
            <a:r>
              <a:rPr lang="en-US" sz="1800" dirty="0" err="1"/>
              <a:t>TxRx</a:t>
            </a:r>
            <a:r>
              <a:rPr lang="en-US" sz="1800" dirty="0"/>
              <a:t> card</a:t>
            </a:r>
            <a:br>
              <a:rPr lang="en-US" sz="1800" dirty="0"/>
            </a:br>
            <a:r>
              <a:rPr lang="ja-JP" altLang="en-US" sz="1800" dirty="0">
                <a:solidFill>
                  <a:schemeClr val="accent1">
                    <a:lumMod val="20000"/>
                    <a:lumOff val="80000"/>
                  </a:schemeClr>
                </a:solidFill>
              </a:rPr>
              <a:t>この詳細レベルでの唯一の違いは、単一の</a:t>
            </a:r>
            <a:r>
              <a:rPr lang="en-US" altLang="ja-JP" sz="1800" dirty="0">
                <a:solidFill>
                  <a:schemeClr val="accent1">
                    <a:lumMod val="20000"/>
                    <a:lumOff val="80000"/>
                  </a:schemeClr>
                </a:solidFill>
              </a:rPr>
              <a:t>RF </a:t>
            </a:r>
            <a:r>
              <a:rPr lang="en-US" altLang="ja-JP" sz="1800" dirty="0" err="1">
                <a:solidFill>
                  <a:schemeClr val="accent1">
                    <a:lumMod val="20000"/>
                    <a:lumOff val="80000"/>
                  </a:schemeClr>
                </a:solidFill>
              </a:rPr>
              <a:t>TxRx</a:t>
            </a:r>
            <a:r>
              <a:rPr lang="ja-JP" altLang="en-US" sz="1800" dirty="0">
                <a:solidFill>
                  <a:schemeClr val="accent1">
                    <a:lumMod val="20000"/>
                    <a:lumOff val="80000"/>
                  </a:schemeClr>
                </a:solidFill>
              </a:rPr>
              <a:t>カードが期待されていることです。</a:t>
            </a:r>
            <a:endParaRPr lang="en-US" sz="1800" dirty="0">
              <a:solidFill>
                <a:schemeClr val="accent1">
                  <a:lumMod val="20000"/>
                  <a:lumOff val="80000"/>
                </a:schemeClr>
              </a:solidFill>
            </a:endParaRPr>
          </a:p>
        </p:txBody>
      </p:sp>
      <p:sp>
        <p:nvSpPr>
          <p:cNvPr id="37" name="Slide Number Placeholder 4">
            <a:extLst>
              <a:ext uri="{FF2B5EF4-FFF2-40B4-BE49-F238E27FC236}">
                <a16:creationId xmlns:a16="http://schemas.microsoft.com/office/drawing/2014/main" id="{4C1D55E5-339F-A1EC-609F-E2455DE566F9}"/>
              </a:ext>
            </a:extLst>
          </p:cNvPr>
          <p:cNvSpPr>
            <a:spLocks noGrp="1"/>
          </p:cNvSpPr>
          <p:nvPr>
            <p:ph type="sldNum" sz="quarter" idx="12"/>
          </p:nvPr>
        </p:nvSpPr>
        <p:spPr/>
        <p:txBody>
          <a:bodyPr/>
          <a:lstStyle/>
          <a:p>
            <a:pPr>
              <a:defRPr/>
            </a:pPr>
            <a:fld id="{65E7D3E4-FEF5-424C-A5A0-A097A14A1A2C}" type="slidenum">
              <a:rPr lang="en-US" altLang="en-US"/>
              <a:pPr>
                <a:defRPr/>
              </a:pPr>
              <a:t>8</a:t>
            </a:fld>
            <a:endParaRPr lang="en-US" altLang="en-US" dirty="0"/>
          </a:p>
        </p:txBody>
      </p:sp>
      <p:pic>
        <p:nvPicPr>
          <p:cNvPr id="2" name="Picture 1">
            <a:extLst>
              <a:ext uri="{FF2B5EF4-FFF2-40B4-BE49-F238E27FC236}">
                <a16:creationId xmlns:a16="http://schemas.microsoft.com/office/drawing/2014/main" id="{7FD5508A-CE45-21B2-25DE-87493AF6CB72}"/>
              </a:ext>
            </a:extLst>
          </p:cNvPr>
          <p:cNvPicPr>
            <a:picLocks noChangeAspect="1"/>
          </p:cNvPicPr>
          <p:nvPr/>
        </p:nvPicPr>
        <p:blipFill>
          <a:blip r:embed="rId3"/>
          <a:stretch>
            <a:fillRect/>
          </a:stretch>
        </p:blipFill>
        <p:spPr>
          <a:xfrm>
            <a:off x="4550229" y="2743200"/>
            <a:ext cx="4147366" cy="2216075"/>
          </a:xfrm>
          <a:prstGeom prst="rect">
            <a:avLst/>
          </a:prstGeom>
        </p:spPr>
      </p:pic>
    </p:spTree>
    <p:extLst>
      <p:ext uri="{BB962C8B-B14F-4D97-AF65-F5344CB8AC3E}">
        <p14:creationId xmlns:p14="http://schemas.microsoft.com/office/powerpoint/2010/main" val="23347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120634A-1BDE-41BF-F143-EA063BBAA458}"/>
              </a:ext>
            </a:extLst>
          </p:cNvPr>
          <p:cNvSpPr>
            <a:spLocks noGrp="1" noChangeArrowheads="1"/>
          </p:cNvSpPr>
          <p:nvPr>
            <p:ph type="title"/>
          </p:nvPr>
        </p:nvSpPr>
        <p:spPr/>
        <p:txBody>
          <a:bodyPr/>
          <a:lstStyle/>
          <a:p>
            <a:r>
              <a:rPr lang="en-US" altLang="en-US" i="1"/>
              <a:t>Fox-Plus</a:t>
            </a:r>
            <a:r>
              <a:rPr lang="en-US" altLang="en-US"/>
              <a:t> Philosophy</a:t>
            </a:r>
            <a:endParaRPr lang="en-US" altLang="en-US" i="1"/>
          </a:p>
        </p:txBody>
      </p:sp>
      <p:sp>
        <p:nvSpPr>
          <p:cNvPr id="7171" name="Content Placeholder 2">
            <a:extLst>
              <a:ext uri="{FF2B5EF4-FFF2-40B4-BE49-F238E27FC236}">
                <a16:creationId xmlns:a16="http://schemas.microsoft.com/office/drawing/2014/main" id="{ED977C06-F6F7-EE4E-5D20-3C5471300784}"/>
              </a:ext>
            </a:extLst>
          </p:cNvPr>
          <p:cNvSpPr>
            <a:spLocks noGrp="1" noChangeArrowheads="1"/>
          </p:cNvSpPr>
          <p:nvPr>
            <p:ph sz="half" idx="1"/>
          </p:nvPr>
        </p:nvSpPr>
        <p:spPr/>
        <p:txBody>
          <a:bodyPr/>
          <a:lstStyle/>
          <a:p>
            <a:r>
              <a:rPr lang="en-US" altLang="en-US" sz="1800" dirty="0"/>
              <a:t>Now might be a good time to focus on the overall philosophy of the Fox-Plus program</a:t>
            </a:r>
            <a:br>
              <a:rPr lang="en-US" altLang="en-US" sz="1800" dirty="0"/>
            </a:br>
            <a:r>
              <a:rPr lang="ja-JP" altLang="en-US" sz="1800" dirty="0">
                <a:solidFill>
                  <a:schemeClr val="accent1">
                    <a:lumMod val="20000"/>
                    <a:lumOff val="80000"/>
                  </a:schemeClr>
                </a:solidFill>
              </a:rPr>
              <a:t>今こそ、</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プログラムの全体的な考え方に焦点を当てる良い機会かもしれません</a:t>
            </a:r>
            <a:endParaRPr lang="en-US" altLang="en-US" sz="1800" dirty="0">
              <a:solidFill>
                <a:schemeClr val="accent1">
                  <a:lumMod val="20000"/>
                  <a:lumOff val="80000"/>
                </a:schemeClr>
              </a:solidFill>
            </a:endParaRPr>
          </a:p>
          <a:p>
            <a:r>
              <a:rPr lang="en-US" altLang="en-US" sz="1800" dirty="0"/>
              <a:t>The previous slide already mentions Fox-Plus will build on the foundation of Fox-1</a:t>
            </a:r>
            <a:br>
              <a:rPr lang="en-US" altLang="en-US" sz="1800" dirty="0"/>
            </a:br>
            <a:r>
              <a:rPr lang="ja-JP" altLang="en-US" sz="1800" dirty="0">
                <a:solidFill>
                  <a:schemeClr val="accent1">
                    <a:lumMod val="20000"/>
                    <a:lumOff val="80000"/>
                  </a:schemeClr>
                </a:solidFill>
              </a:rPr>
              <a:t>前のスライドで、</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が</a:t>
            </a:r>
            <a:r>
              <a:rPr lang="en-US" altLang="ja-JP" sz="1800" dirty="0">
                <a:solidFill>
                  <a:schemeClr val="accent1">
                    <a:lumMod val="20000"/>
                    <a:lumOff val="80000"/>
                  </a:schemeClr>
                </a:solidFill>
              </a:rPr>
              <a:t>Fox-1</a:t>
            </a:r>
            <a:r>
              <a:rPr lang="ja-JP" altLang="en-US" sz="1800" dirty="0">
                <a:solidFill>
                  <a:schemeClr val="accent1">
                    <a:lumMod val="20000"/>
                    <a:lumOff val="80000"/>
                  </a:schemeClr>
                </a:solidFill>
              </a:rPr>
              <a:t>の基盤の上に構築されることが、すでに述べられています</a:t>
            </a:r>
            <a:endParaRPr lang="en-US" altLang="en-US" sz="1800" dirty="0">
              <a:solidFill>
                <a:schemeClr val="accent1">
                  <a:lumMod val="20000"/>
                  <a:lumOff val="80000"/>
                </a:schemeClr>
              </a:solidFill>
            </a:endParaRPr>
          </a:p>
        </p:txBody>
      </p:sp>
      <p:sp>
        <p:nvSpPr>
          <p:cNvPr id="2" name="Content Placeholder 1">
            <a:extLst>
              <a:ext uri="{FF2B5EF4-FFF2-40B4-BE49-F238E27FC236}">
                <a16:creationId xmlns:a16="http://schemas.microsoft.com/office/drawing/2014/main" id="{51C1D016-6E3F-E123-1F62-E87FD6AD79E9}"/>
              </a:ext>
            </a:extLst>
          </p:cNvPr>
          <p:cNvSpPr>
            <a:spLocks noGrp="1"/>
          </p:cNvSpPr>
          <p:nvPr>
            <p:ph sz="half" idx="2"/>
          </p:nvPr>
        </p:nvSpPr>
        <p:spPr/>
        <p:txBody>
          <a:bodyPr/>
          <a:lstStyle/>
          <a:p>
            <a:r>
              <a:rPr lang="en-US" altLang="en-US" sz="1800" dirty="0"/>
              <a:t>In addition, Fox-Plus will leverage work going on in parallel on Golf-Tee</a:t>
            </a:r>
            <a:br>
              <a:rPr lang="en-US" altLang="en-US" sz="1800" dirty="0"/>
            </a:br>
            <a:r>
              <a:rPr lang="ja-JP" altLang="en-US" sz="1800" dirty="0">
                <a:solidFill>
                  <a:schemeClr val="accent1">
                    <a:lumMod val="20000"/>
                    <a:lumOff val="80000"/>
                  </a:schemeClr>
                </a:solidFill>
              </a:rPr>
              <a:t>さらに、</a:t>
            </a:r>
            <a:r>
              <a:rPr lang="en-US" altLang="ja-JP" sz="1800" dirty="0">
                <a:solidFill>
                  <a:schemeClr val="accent1">
                    <a:lumMod val="20000"/>
                    <a:lumOff val="80000"/>
                  </a:schemeClr>
                </a:solidFill>
              </a:rPr>
              <a:t>Fox-Plus</a:t>
            </a:r>
            <a:r>
              <a:rPr lang="ja-JP" altLang="en-US" sz="1800" dirty="0">
                <a:solidFill>
                  <a:schemeClr val="accent1">
                    <a:lumMod val="20000"/>
                    <a:lumOff val="80000"/>
                  </a:schemeClr>
                </a:solidFill>
              </a:rPr>
              <a:t>は</a:t>
            </a:r>
            <a:r>
              <a:rPr lang="en-US" altLang="ja-JP" sz="1800" dirty="0">
                <a:solidFill>
                  <a:schemeClr val="accent1">
                    <a:lumMod val="20000"/>
                    <a:lumOff val="80000"/>
                  </a:schemeClr>
                </a:solidFill>
              </a:rPr>
              <a:t>Golf-Tee</a:t>
            </a:r>
            <a:r>
              <a:rPr lang="ja-JP" altLang="en-US" sz="1800" dirty="0">
                <a:solidFill>
                  <a:schemeClr val="accent1">
                    <a:lumMod val="20000"/>
                    <a:lumOff val="80000"/>
                  </a:schemeClr>
                </a:solidFill>
              </a:rPr>
              <a:t>で並行して行われている作業を活用します</a:t>
            </a:r>
            <a:endParaRPr lang="en-US" altLang="en-US" sz="1800" dirty="0">
              <a:solidFill>
                <a:schemeClr val="accent1">
                  <a:lumMod val="20000"/>
                  <a:lumOff val="80000"/>
                </a:schemeClr>
              </a:solidFill>
            </a:endParaRPr>
          </a:p>
          <a:p>
            <a:r>
              <a:rPr lang="en-US" altLang="en-US" sz="1800" dirty="0"/>
              <a:t>Experience will also travel the other way with Golf-Tee leveraging work done on Fox-Plus</a:t>
            </a:r>
            <a:br>
              <a:rPr lang="en-US" altLang="en-US" sz="1800" dirty="0"/>
            </a:br>
            <a:r>
              <a:rPr lang="en-US" altLang="ja-JP" sz="1800" dirty="0" err="1">
                <a:solidFill>
                  <a:schemeClr val="accent1">
                    <a:lumMod val="20000"/>
                    <a:lumOff val="80000"/>
                  </a:schemeClr>
                </a:solidFill>
              </a:rPr>
              <a:t>Fox-Plus</a:t>
            </a:r>
            <a:r>
              <a:rPr lang="ja-JP" altLang="en-US" sz="1800" dirty="0">
                <a:solidFill>
                  <a:schemeClr val="accent1">
                    <a:lumMod val="20000"/>
                    <a:lumOff val="80000"/>
                  </a:schemeClr>
                </a:solidFill>
              </a:rPr>
              <a:t>で行われた作業を</a:t>
            </a:r>
            <a:r>
              <a:rPr lang="en-US" altLang="ja-JP" sz="1800" dirty="0">
                <a:solidFill>
                  <a:schemeClr val="accent1">
                    <a:lumMod val="20000"/>
                    <a:lumOff val="80000"/>
                  </a:schemeClr>
                </a:solidFill>
              </a:rPr>
              <a:t>Golf-Tee</a:t>
            </a:r>
            <a:r>
              <a:rPr lang="ja-JP" altLang="en-US" sz="1800" dirty="0">
                <a:solidFill>
                  <a:schemeClr val="accent1">
                    <a:lumMod val="20000"/>
                    <a:lumOff val="80000"/>
                  </a:schemeClr>
                </a:solidFill>
              </a:rPr>
              <a:t>で活用するという、経験は逆方向にへも展開されます</a:t>
            </a:r>
            <a:endParaRPr lang="en-US" altLang="en-US" sz="1800" dirty="0">
              <a:solidFill>
                <a:schemeClr val="accent1">
                  <a:lumMod val="20000"/>
                  <a:lumOff val="80000"/>
                </a:schemeClr>
              </a:solidFill>
            </a:endParaRPr>
          </a:p>
        </p:txBody>
      </p:sp>
      <p:sp>
        <p:nvSpPr>
          <p:cNvPr id="4" name="Slide Number Placeholder 3">
            <a:extLst>
              <a:ext uri="{FF2B5EF4-FFF2-40B4-BE49-F238E27FC236}">
                <a16:creationId xmlns:a16="http://schemas.microsoft.com/office/drawing/2014/main" id="{7550CE3C-C2D9-D6E0-42DB-2239657A60D3}"/>
              </a:ext>
            </a:extLst>
          </p:cNvPr>
          <p:cNvSpPr>
            <a:spLocks noGrp="1"/>
          </p:cNvSpPr>
          <p:nvPr>
            <p:ph type="sldNum" sz="quarter" idx="12"/>
          </p:nvPr>
        </p:nvSpPr>
        <p:spPr/>
        <p:txBody>
          <a:bodyPr/>
          <a:lstStyle/>
          <a:p>
            <a:pPr>
              <a:defRPr/>
            </a:pPr>
            <a:fld id="{A3372466-C8BF-4907-B702-114CF5EDC897}" type="slidenum">
              <a:rPr lang="en-US" altLang="en-US" smtClean="0"/>
              <a:pPr>
                <a:defRPr/>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a:themeElements>
    <a:clrScheme name="">
      <a:dk1>
        <a:srgbClr val="000000"/>
      </a:dk1>
      <a:lt1>
        <a:srgbClr val="FFFFFF"/>
      </a:lt1>
      <a:dk2>
        <a:srgbClr val="0066CC"/>
      </a:dk2>
      <a:lt2>
        <a:srgbClr val="FFFFFF"/>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fontScheme name="Contemporary">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altLang="en-US" sz="2400" b="0" i="0" u="none" strike="noStrike" cap="none" normalizeH="0" baseline="0" smtClean="0">
            <a:ln>
              <a:noFill/>
            </a:ln>
            <a:solidFill>
              <a:schemeClr val="bg2"/>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Char char="•"/>
          <a:tabLst/>
          <a:defRPr kumimoji="0" lang="en-US" altLang="en-US" sz="2400" b="0" i="0" u="none" strike="noStrike" cap="none" normalizeH="0" baseline="0" smtClean="0">
            <a:ln>
              <a:noFill/>
            </a:ln>
            <a:solidFill>
              <a:schemeClr val="bg2"/>
            </a:solidFill>
            <a:effectLst/>
            <a:latin typeface="Arial" panose="020B0604020202020204" pitchFamily="34"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Designs\Contemporary.pot</Template>
  <TotalTime>11458</TotalTime>
  <Words>3471</Words>
  <Application>Microsoft Office PowerPoint</Application>
  <PresentationFormat>Letter Paper (8.5x11 in)</PresentationFormat>
  <Paragraphs>205</Paragraphs>
  <Slides>34</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Arial Narrow</vt:lpstr>
      <vt:lpstr>Times New Roman</vt:lpstr>
      <vt:lpstr>Contemporary</vt:lpstr>
      <vt:lpstr>Bitmap Image</vt:lpstr>
      <vt:lpstr>Fox-Plus Program Overview</vt:lpstr>
      <vt:lpstr>Fox-Plus Program Overview</vt:lpstr>
      <vt:lpstr>Fox-1 Satellite Overview</vt:lpstr>
      <vt:lpstr>Fox-1 Satellite Overview</vt:lpstr>
      <vt:lpstr>Fox-1 Satellite Overview</vt:lpstr>
      <vt:lpstr>Fox-Plus-A Satellite Overview</vt:lpstr>
      <vt:lpstr>Fox-Plus-A Satellite Overview</vt:lpstr>
      <vt:lpstr>Fox-Plus-A Satellite Overview</vt:lpstr>
      <vt:lpstr>Fox-Plus Philosophy</vt:lpstr>
      <vt:lpstr>Fox-Plus Philosophy</vt:lpstr>
      <vt:lpstr>Fox-Plus-A Structure</vt:lpstr>
      <vt:lpstr>Fox-Plus-A Structure</vt:lpstr>
      <vt:lpstr>Fox-Plus-A Solar Panels</vt:lpstr>
      <vt:lpstr>Fox-Plus-A Attitude Control System</vt:lpstr>
      <vt:lpstr>Fox-Plus-A Command &amp; Data Handling</vt:lpstr>
      <vt:lpstr>Fox-Plus-A Command &amp; Data Handling</vt:lpstr>
      <vt:lpstr>Fox-Plus-A Command &amp; Data Handling</vt:lpstr>
      <vt:lpstr>Fox-Plus-A Command &amp; Data Handling</vt:lpstr>
      <vt:lpstr>Fox-Plus-A Battery Card</vt:lpstr>
      <vt:lpstr>Fox-Plus-A Power Supply Card</vt:lpstr>
      <vt:lpstr>Fox-Plus-A Power Supply Card</vt:lpstr>
      <vt:lpstr>Fox-Plus-A RF Transceiver</vt:lpstr>
      <vt:lpstr>Fox-Plus-A RF Transceiver</vt:lpstr>
      <vt:lpstr>Fox-Plus-A Payloads</vt:lpstr>
      <vt:lpstr>Fox-Plus-B, C, D…</vt:lpstr>
      <vt:lpstr>Fox-Plus-B, C, D…</vt:lpstr>
      <vt:lpstr>Fox-Plus-B, C, D…</vt:lpstr>
      <vt:lpstr>Fox-Plus-B, C, D…</vt:lpstr>
      <vt:lpstr>Fox-Plus-B, C, D…</vt:lpstr>
      <vt:lpstr>Fox-Plus-B, C, D…</vt:lpstr>
      <vt:lpstr>Fox-Plus-B, C, D…</vt:lpstr>
      <vt:lpstr>Fox-Plus-B, C, D…</vt:lpstr>
      <vt:lpstr>Credits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FOX Satellite Program Space Symposium 2011</dc:title>
  <dc:creator>Anthony Monteiro</dc:creator>
  <cp:lastModifiedBy>Jonathan Brandenburg</cp:lastModifiedBy>
  <cp:revision>424</cp:revision>
  <cp:lastPrinted>1999-07-26T04:20:26Z</cp:lastPrinted>
  <dcterms:created xsi:type="dcterms:W3CDTF">1995-06-02T22:09:48Z</dcterms:created>
  <dcterms:modified xsi:type="dcterms:W3CDTF">2022-06-24T21:03:18Z</dcterms:modified>
</cp:coreProperties>
</file>