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议程副标题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事实信息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27" name="正文级别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日落时天空映衬下的大海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日落时天空映衬下的大海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日落时的海滩和大海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日落时的海滩和大海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落时的海滩和大海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日落时天空映衬下的大海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日落时天空映衬下的大海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灯片副标题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标题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2" name="幻灯片副标题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标题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2" name="幻灯片副标题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3" name="正文级别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MSC22-23/matvetcg-chen-zhang-guo/blob/m5/README.md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peaker: Ying Zhang      Jan 5,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defRPr spc="-29" sz="2940"/>
            </a:lvl1pPr>
          </a:lstStyle>
          <a:p>
            <a:pPr/>
            <a:r>
              <a:t>Speaker: Ying Zhang      Jan 5, 2024</a:t>
            </a:r>
          </a:p>
        </p:txBody>
      </p:sp>
      <p:sp>
        <p:nvSpPr>
          <p:cNvPr id="172" name="Parallel Precondition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 Preconditioner</a:t>
            </a:r>
          </a:p>
        </p:txBody>
      </p:sp>
      <p:sp>
        <p:nvSpPr>
          <p:cNvPr id="173" name="SPAI Algorith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SPAI Algorithm</a:t>
            </a:r>
          </a:p>
          <a:p>
            <a:pPr/>
            <a:r>
              <a:t>YingZhang’s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arallelization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Parallelization Strategy </a:t>
            </a:r>
          </a:p>
        </p:txBody>
      </p:sp>
      <p:sp>
        <p:nvSpPr>
          <p:cNvPr id="248" name="For openmp version, we optimise the main process by OPENMP because SPAI is inherently parallel and the columns of M are calculated independently of one another."/>
          <p:cNvSpPr txBox="1"/>
          <p:nvPr/>
        </p:nvSpPr>
        <p:spPr>
          <a:xfrm>
            <a:off x="1422816" y="2631343"/>
            <a:ext cx="21538370" cy="2444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openmp</a:t>
            </a:r>
            <a:r>
              <a:t> version, we optimise the main process by OPENMP because SPAI is inherently parallel and the columns of M are calculated independently of one another. </a:t>
            </a:r>
          </a:p>
        </p:txBody>
      </p:sp>
      <p:pic>
        <p:nvPicPr>
          <p:cNvPr id="249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rcRect l="6484" t="0" r="31740" b="0"/>
          <a:stretch>
            <a:fillRect/>
          </a:stretch>
        </p:blipFill>
        <p:spPr>
          <a:xfrm>
            <a:off x="1548575" y="6585211"/>
            <a:ext cx="9218810" cy="214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`spai_openmp.hpp`"/>
          <p:cNvSpPr txBox="1"/>
          <p:nvPr/>
        </p:nvSpPr>
        <p:spPr>
          <a:xfrm>
            <a:off x="1486876" y="5363216"/>
            <a:ext cx="5400549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`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spai_openmp.hpp</a:t>
            </a:r>
            <a:r>
              <a:t>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arallelization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Parallelization Strategy </a:t>
            </a:r>
          </a:p>
        </p:txBody>
      </p:sp>
      <p:sp>
        <p:nvSpPr>
          <p:cNvPr id="253" name="For mpi version, we optimise the main process by MPI.…"/>
          <p:cNvSpPr txBox="1"/>
          <p:nvPr/>
        </p:nvSpPr>
        <p:spPr>
          <a:xfrm>
            <a:off x="1176789" y="2348538"/>
            <a:ext cx="21538370" cy="1993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mpi</a:t>
            </a:r>
            <a:r>
              <a:t> version, we optimise the main process by MPI.</a:t>
            </a:r>
          </a:p>
          <a:p>
            <a:pPr/>
            <a:r>
              <a:t>At the beginning…</a:t>
            </a:r>
          </a:p>
        </p:txBody>
      </p:sp>
      <p:pic>
        <p:nvPicPr>
          <p:cNvPr id="254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rcRect l="0" t="0" r="22862" b="0"/>
          <a:stretch>
            <a:fillRect/>
          </a:stretch>
        </p:blipFill>
        <p:spPr>
          <a:xfrm>
            <a:off x="460334" y="4471370"/>
            <a:ext cx="10719285" cy="508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5088" y="7225551"/>
            <a:ext cx="12238578" cy="5858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arallelization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Parallelization Strategy </a:t>
            </a:r>
          </a:p>
        </p:txBody>
      </p:sp>
      <p:sp>
        <p:nvSpPr>
          <p:cNvPr id="258" name="At the end…"/>
          <p:cNvSpPr txBox="1"/>
          <p:nvPr/>
        </p:nvSpPr>
        <p:spPr>
          <a:xfrm>
            <a:off x="1238295" y="2321148"/>
            <a:ext cx="21538370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At the end…</a:t>
            </a:r>
          </a:p>
        </p:txBody>
      </p:sp>
      <p:pic>
        <p:nvPicPr>
          <p:cNvPr id="259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534" y="3552177"/>
            <a:ext cx="15053788" cy="864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d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Structure</a:t>
            </a:r>
          </a:p>
        </p:txBody>
      </p:sp>
      <p:grpSp>
        <p:nvGrpSpPr>
          <p:cNvPr id="264" name="test_*.cpp"/>
          <p:cNvGrpSpPr/>
          <p:nvPr/>
        </p:nvGrpSpPr>
        <p:grpSpPr>
          <a:xfrm>
            <a:off x="10141141" y="5881844"/>
            <a:ext cx="3290992" cy="1952312"/>
            <a:chOff x="0" y="0"/>
            <a:chExt cx="3290991" cy="1952311"/>
          </a:xfrm>
        </p:grpSpPr>
        <p:sp>
          <p:nvSpPr>
            <p:cNvPr id="263" name="test_*.cpp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test_*.cpp</a:t>
              </a:r>
            </a:p>
          </p:txBody>
        </p:sp>
        <p:pic>
          <p:nvPicPr>
            <p:cNvPr id="262" name="test_*.cpp test_*.cpp" descr="test_*.cpp test_*.cpp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sp>
        <p:nvSpPr>
          <p:cNvPr id="265" name="For the fourth version, matrix A and M is an instance of MatrixWithVecSupport class."/>
          <p:cNvSpPr txBox="1"/>
          <p:nvPr/>
        </p:nvSpPr>
        <p:spPr>
          <a:xfrm>
            <a:off x="1516086" y="3128177"/>
            <a:ext cx="21351828" cy="168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 the fourth version, matrix A and M is an instance of MatrixWithVecSupport</a:t>
            </a:r>
            <a:r>
              <a:rPr>
                <a:solidFill>
                  <a:srgbClr val="777777"/>
                </a:solidFill>
              </a:rPr>
              <a:t> </a:t>
            </a:r>
            <a:r>
              <a:t>class.</a:t>
            </a:r>
          </a:p>
        </p:txBody>
      </p:sp>
      <p:grpSp>
        <p:nvGrpSpPr>
          <p:cNvPr id="268" name="*.mtx"/>
          <p:cNvGrpSpPr/>
          <p:nvPr/>
        </p:nvGrpSpPr>
        <p:grpSpPr>
          <a:xfrm>
            <a:off x="462507" y="5881844"/>
            <a:ext cx="3290992" cy="1952312"/>
            <a:chOff x="0" y="0"/>
            <a:chExt cx="3290991" cy="1952311"/>
          </a:xfrm>
        </p:grpSpPr>
        <p:sp>
          <p:nvSpPr>
            <p:cNvPr id="267" name="*.mtx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*.mtx</a:t>
              </a:r>
            </a:p>
          </p:txBody>
        </p:sp>
        <p:pic>
          <p:nvPicPr>
            <p:cNvPr id="266" name="*.mtx *.mtx" descr="*.mtx *.mtx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grpSp>
        <p:nvGrpSpPr>
          <p:cNvPr id="271" name="spai_*.hpp"/>
          <p:cNvGrpSpPr/>
          <p:nvPr/>
        </p:nvGrpSpPr>
        <p:grpSpPr>
          <a:xfrm>
            <a:off x="20009749" y="5881844"/>
            <a:ext cx="3290993" cy="1952312"/>
            <a:chOff x="0" y="0"/>
            <a:chExt cx="3290991" cy="1952311"/>
          </a:xfrm>
        </p:grpSpPr>
        <p:sp>
          <p:nvSpPr>
            <p:cNvPr id="270" name="spai_*.hpp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spai_*.hpp</a:t>
              </a:r>
            </a:p>
          </p:txBody>
        </p:sp>
        <p:pic>
          <p:nvPicPr>
            <p:cNvPr id="269" name="spai_*.hpp spai_*.hpp" descr="spai_*.hpp spai_*.hpp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pic>
        <p:nvPicPr>
          <p:cNvPr id="272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1045542" y="8311561"/>
            <a:ext cx="1482189" cy="352735"/>
          </a:xfrm>
          <a:prstGeom prst="rect">
            <a:avLst/>
          </a:prstGeom>
        </p:spPr>
      </p:pic>
      <p:grpSp>
        <p:nvGrpSpPr>
          <p:cNvPr id="276" name="Matrix A: MatrixWithVecSupport"/>
          <p:cNvGrpSpPr/>
          <p:nvPr/>
        </p:nvGrpSpPr>
        <p:grpSpPr>
          <a:xfrm>
            <a:off x="5223379" y="6033599"/>
            <a:ext cx="3570776" cy="1689767"/>
            <a:chOff x="0" y="0"/>
            <a:chExt cx="3570775" cy="1689765"/>
          </a:xfrm>
        </p:grpSpPr>
        <p:sp>
          <p:nvSpPr>
            <p:cNvPr id="275" name="Matrix A: MatrixWithVecSupport"/>
            <p:cNvSpPr/>
            <p:nvPr/>
          </p:nvSpPr>
          <p:spPr>
            <a:xfrm>
              <a:off x="53881" y="53881"/>
              <a:ext cx="3463013" cy="15820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Matrix A: MatrixWithVecSupport</a:t>
              </a:r>
              <a:endParaRPr>
                <a:solidFill>
                  <a:srgbClr val="333333"/>
                </a:solidFill>
              </a:endParaRPr>
            </a:p>
          </p:txBody>
        </p:sp>
        <p:pic>
          <p:nvPicPr>
            <p:cNvPr id="274" name="Matrix A: MatrixWithVecSupport Matrix A: MatrixWithVecSupport" descr="Matrix A: MatrixWithVecSupport Matrix A: MatrixWithVecSupport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3570777" cy="1689767"/>
            </a:xfrm>
            <a:prstGeom prst="rect">
              <a:avLst/>
            </a:prstGeom>
            <a:effectLst/>
          </p:spPr>
        </p:pic>
      </p:grpSp>
      <p:grpSp>
        <p:nvGrpSpPr>
          <p:cNvPr id="279" name="Matrix M: MatrixWithVecSupport"/>
          <p:cNvGrpSpPr/>
          <p:nvPr/>
        </p:nvGrpSpPr>
        <p:grpSpPr>
          <a:xfrm>
            <a:off x="14902013" y="6033599"/>
            <a:ext cx="3570776" cy="1727201"/>
            <a:chOff x="0" y="0"/>
            <a:chExt cx="3570775" cy="1727200"/>
          </a:xfrm>
        </p:grpSpPr>
        <p:sp>
          <p:nvSpPr>
            <p:cNvPr id="278" name="Matrix M: MatrixWithVecSupport"/>
            <p:cNvSpPr/>
            <p:nvPr/>
          </p:nvSpPr>
          <p:spPr>
            <a:xfrm>
              <a:off x="53881" y="53881"/>
              <a:ext cx="3463013" cy="1619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Matrix M: MatrixWithVecSupport</a:t>
              </a:r>
              <a:endParaRPr>
                <a:solidFill>
                  <a:srgbClr val="333333"/>
                </a:solidFill>
              </a:endParaRPr>
            </a:p>
          </p:txBody>
        </p:sp>
        <p:pic>
          <p:nvPicPr>
            <p:cNvPr id="277" name="Matrix M: MatrixWithVecSupport Matrix M: MatrixWithVecSupport" descr="Matrix M: MatrixWithVecSupport Matrix M: MatrixWithVecSupport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3570777" cy="1727201"/>
            </a:xfrm>
            <a:prstGeom prst="rect">
              <a:avLst/>
            </a:prstGeom>
            <a:effectLst/>
          </p:spPr>
        </p:pic>
      </p:grpSp>
      <p:pic>
        <p:nvPicPr>
          <p:cNvPr id="280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21417" y="6681632"/>
            <a:ext cx="1590217" cy="352736"/>
          </a:xfrm>
          <a:prstGeom prst="rect">
            <a:avLst/>
          </a:prstGeom>
        </p:spPr>
      </p:pic>
      <p:pic>
        <p:nvPicPr>
          <p:cNvPr id="282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446160" y="6720832"/>
            <a:ext cx="1590218" cy="352735"/>
          </a:xfrm>
          <a:prstGeom prst="rect">
            <a:avLst/>
          </a:prstGeom>
        </p:spPr>
      </p:pic>
      <p:pic>
        <p:nvPicPr>
          <p:cNvPr id="284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343878" y="6681632"/>
            <a:ext cx="1590217" cy="352736"/>
          </a:xfrm>
          <a:prstGeom prst="rect">
            <a:avLst/>
          </a:prstGeom>
        </p:spPr>
      </p:pic>
      <p:pic>
        <p:nvPicPr>
          <p:cNvPr id="286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17167" y="6681632"/>
            <a:ext cx="1590218" cy="352736"/>
          </a:xfrm>
          <a:prstGeom prst="rect">
            <a:avLst/>
          </a:prstGeom>
        </p:spPr>
      </p:pic>
      <p:grpSp>
        <p:nvGrpSpPr>
          <p:cNvPr id="290" name="Adjusted hand-made CG and BiCGSTAB"/>
          <p:cNvGrpSpPr/>
          <p:nvPr/>
        </p:nvGrpSpPr>
        <p:grpSpPr>
          <a:xfrm>
            <a:off x="8009548" y="9171890"/>
            <a:ext cx="7554178" cy="1952312"/>
            <a:chOff x="0" y="0"/>
            <a:chExt cx="7554176" cy="1952311"/>
          </a:xfrm>
        </p:grpSpPr>
        <p:sp>
          <p:nvSpPr>
            <p:cNvPr id="289" name="Adjusted hand-made CG and BiCGSTAB"/>
            <p:cNvSpPr/>
            <p:nvPr/>
          </p:nvSpPr>
          <p:spPr>
            <a:xfrm>
              <a:off x="53881" y="53881"/>
              <a:ext cx="7446415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Adjusted hand-made CG and BiCGSTAB</a:t>
              </a:r>
            </a:p>
          </p:txBody>
        </p:sp>
        <p:pic>
          <p:nvPicPr>
            <p:cNvPr id="288" name="Adjusted hand-made CG and BiCGSTAB Adjusted hand-made CG and BiCGSTAB" descr="Adjusted hand-made CG and BiCGSTAB Adjusted hand-made CG and BiCGSTAB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7554178" cy="195231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Numerical Experi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Numerical Experiment</a:t>
            </a:r>
          </a:p>
        </p:txBody>
      </p:sp>
      <p:sp>
        <p:nvSpPr>
          <p:cNvPr id="293" name="Default setting: 4 threads for openmp and mpi threads setting"/>
          <p:cNvSpPr txBox="1"/>
          <p:nvPr/>
        </p:nvSpPr>
        <p:spPr>
          <a:xfrm>
            <a:off x="1857987" y="3069530"/>
            <a:ext cx="15780259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Default setting: 4 threads for openmp and mpi threads setting</a:t>
            </a:r>
          </a:p>
        </p:txBody>
      </p:sp>
      <p:sp>
        <p:nvSpPr>
          <p:cNvPr id="294" name="gre_115.mtx: n = 115 and nz = 421 entries"/>
          <p:cNvSpPr txBox="1"/>
          <p:nvPr/>
        </p:nvSpPr>
        <p:spPr>
          <a:xfrm>
            <a:off x="1888740" y="4571373"/>
            <a:ext cx="10053677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gre_115.mtx</a:t>
            </a:r>
            <a:r>
              <a:t>: n = 115 and nz = 421 entries</a:t>
            </a:r>
          </a:p>
        </p:txBody>
      </p:sp>
      <p:pic>
        <p:nvPicPr>
          <p:cNvPr id="295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7502" y="6073216"/>
            <a:ext cx="8686267" cy="4177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Initial S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Settings</a:t>
            </a:r>
          </a:p>
        </p:txBody>
      </p:sp>
      <p:sp>
        <p:nvSpPr>
          <p:cNvPr id="298" name="For iterative solvers:…"/>
          <p:cNvSpPr txBox="1"/>
          <p:nvPr/>
        </p:nvSpPr>
        <p:spPr>
          <a:xfrm>
            <a:off x="1499771" y="3436777"/>
            <a:ext cx="21384458" cy="456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 iterative solvers:</a:t>
            </a:r>
          </a:p>
          <a:p>
            <a:pPr/>
            <a:r>
              <a:t>like Eigen CG/CG and Eigen BiCGSTAB/BiCGSTAB, the initial guess is a zero vector, the stopping criterion is 1e-8, the maximum iteration is 1000, b=A*e (e is a </a:t>
            </a:r>
            <a:r>
              <a:rPr>
                <a:solidFill>
                  <a:srgbClr val="BDC1C6"/>
                </a:solidFill>
              </a:rPr>
              <a:t> </a:t>
            </a:r>
            <a:r>
              <a:t>1</a:t>
            </a:r>
            <a:r>
              <a:rPr>
                <a:solidFill>
                  <a:srgbClr val="BDC1C6"/>
                </a:solidFill>
              </a:rPr>
              <a:t>-</a:t>
            </a:r>
            <a:r>
              <a:t>vector).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Numerical Experiment"/>
          <p:cNvSpPr txBox="1"/>
          <p:nvPr>
            <p:ph type="title"/>
          </p:nvPr>
        </p:nvSpPr>
        <p:spPr>
          <a:xfrm>
            <a:off x="1219200" y="120388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Numerical Experiment</a:t>
            </a:r>
          </a:p>
        </p:txBody>
      </p:sp>
      <p:graphicFrame>
        <p:nvGraphicFramePr>
          <p:cNvPr id="301" name="表格 2"/>
          <p:cNvGraphicFramePr/>
          <p:nvPr/>
        </p:nvGraphicFramePr>
        <p:xfrm>
          <a:off x="1607569" y="4423474"/>
          <a:ext cx="21181562" cy="865215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4233772"/>
                <a:gridCol w="4233772"/>
                <a:gridCol w="4233772"/>
                <a:gridCol w="4233772"/>
                <a:gridCol w="4233772"/>
              </a:tblGrid>
              <a:tr h="287981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Spai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Spai  with OpenMP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Spai with MPI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No preconditioner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87981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Eigen CG/CG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&gt;1000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&gt;1000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&gt;1000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&gt;1000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87981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Eigen BiCGSTAB/BiCGSTAB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698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2" name="Convergence results:  max_iter =10 , epsilon = 0.6"/>
          <p:cNvSpPr txBox="1"/>
          <p:nvPr/>
        </p:nvSpPr>
        <p:spPr>
          <a:xfrm>
            <a:off x="1116464" y="2321148"/>
            <a:ext cx="23052534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Convergence results</a:t>
            </a:r>
            <a:r>
              <a:t>:  max_iter =10 , epsilon = 0.6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Numerical Experiment"/>
          <p:cNvSpPr txBox="1"/>
          <p:nvPr>
            <p:ph type="title"/>
          </p:nvPr>
        </p:nvSpPr>
        <p:spPr>
          <a:xfrm>
            <a:off x="1219200" y="120388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Numerical Experiment</a:t>
            </a:r>
          </a:p>
        </p:txBody>
      </p:sp>
      <p:graphicFrame>
        <p:nvGraphicFramePr>
          <p:cNvPr id="305" name="表格 2"/>
          <p:cNvGraphicFramePr/>
          <p:nvPr/>
        </p:nvGraphicFramePr>
        <p:xfrm>
          <a:off x="1423049" y="4300460"/>
          <a:ext cx="21181562" cy="865215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5292215"/>
                <a:gridCol w="5292215"/>
                <a:gridCol w="5292215"/>
                <a:gridCol w="5292215"/>
              </a:tblGrid>
              <a:tr h="431972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Spai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Spai  with OpenMP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Avenir Next Demi Bold"/>
                        </a:rPr>
                        <a:t>Spai with MPI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31972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Avenir Next Demi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887813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800305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/>
                        <a:t>722501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6" name="Execution time(microseconds) for getting M:  max_iter =10 , epsilon = 0.6"/>
          <p:cNvSpPr txBox="1"/>
          <p:nvPr/>
        </p:nvSpPr>
        <p:spPr>
          <a:xfrm>
            <a:off x="1085711" y="2321148"/>
            <a:ext cx="23052533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Execution time(microseconds) </a:t>
            </a:r>
            <a:r>
              <a:t>for getting M:  max_iter =10 , epsilon = 0.6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09" name="1. The SPAI algorithm is very effective in improving the convergence of iterative solvers.…"/>
          <p:cNvSpPr txBox="1"/>
          <p:nvPr/>
        </p:nvSpPr>
        <p:spPr>
          <a:xfrm>
            <a:off x="1525868" y="3164335"/>
            <a:ext cx="22068994" cy="2958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The SPAI algorithm is very effective in improving the convergence of iterative solvers.</a:t>
            </a:r>
          </a:p>
          <a:p>
            <a:pPr/>
            <a:r>
              <a:t>2. Parallelization strategies can decrease execution time.</a:t>
            </a:r>
          </a:p>
          <a:p>
            <a:pPr/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amwork/Mywork"/>
          <p:cNvSpPr txBox="1"/>
          <p:nvPr>
            <p:ph type="title"/>
          </p:nvPr>
        </p:nvSpPr>
        <p:spPr>
          <a:xfrm>
            <a:off x="1219200" y="120388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Teamwork/Mywork</a:t>
            </a:r>
          </a:p>
        </p:txBody>
      </p:sp>
      <p:sp>
        <p:nvSpPr>
          <p:cNvPr id="176" name="At the project's outset, Chen was assigned the first three issues, Guo took on the fourth, and I handled the fifth. In the initial weeks, Guo opted to focus on exams, while Chen proposed a new idea just days before the project deadline. He wanted to expl"/>
          <p:cNvSpPr txBox="1"/>
          <p:nvPr/>
        </p:nvSpPr>
        <p:spPr>
          <a:xfrm>
            <a:off x="1194311" y="2181812"/>
            <a:ext cx="21995379" cy="8033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At the project's outset, Chen was assigned the first three issues, Guo took on the fourth, and I handled the fifth. In the initial weeks, Guo opted to focus on exams, while Chen proposed a new idea just days before the project deadline. He wanted to explore the fifth issue independently, so I am now solely responsible for it. My project builds upon the framework Chen established, and I have incorporated his work into mine. Despite our divergent paths, I continue to integrate his contributions into my focused work on the fifth issue.</a:t>
            </a:r>
          </a:p>
          <a:p>
            <a:pPr/>
            <a:r>
              <a:t>I'm currently working on the m5 branch of the project. Here's the link to the README file: </a:t>
            </a:r>
            <a:r>
              <a:rPr>
                <a:solidFill>
                  <a:srgbClr val="7AB7FF"/>
                </a:solidFill>
                <a:hlinkClick r:id="rId2" invalidUrl="" action="" tgtFrame="" tooltip="" history="1" highlightClick="0" endSnd="0"/>
              </a:rPr>
              <a:t>https://github.com/AMSC22-23/matvetcg-chen-zhang-guo/blob/m5/README.md</a:t>
            </a:r>
            <a:r>
              <a:t> where you can find detailed information about my contributions.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mplement a parallel preconditioner based on approximate inverse"/>
          <p:cNvSpPr txBox="1"/>
          <p:nvPr>
            <p:ph type="title"/>
          </p:nvPr>
        </p:nvSpPr>
        <p:spPr>
          <a:xfrm>
            <a:off x="957475" y="755887"/>
            <a:ext cx="21945601" cy="4982656"/>
          </a:xfrm>
          <a:prstGeom prst="rect">
            <a:avLst/>
          </a:prstGeom>
        </p:spPr>
        <p:txBody>
          <a:bodyPr/>
          <a:lstStyle>
            <a:lvl1pPr defTabSz="1853183">
              <a:defRPr sz="9728"/>
            </a:lvl1pPr>
          </a:lstStyle>
          <a:p>
            <a:pPr/>
            <a:r>
              <a:t>Implement a parallel preconditioner based on approximate inverse </a:t>
            </a:r>
          </a:p>
        </p:txBody>
      </p:sp>
      <p:sp>
        <p:nvSpPr>
          <p:cNvPr id="179" name="ApproximateInversePreconditioner.pdf  describes the SParse Approximate Inverse(SPAI) algorithm.…"/>
          <p:cNvSpPr txBox="1"/>
          <p:nvPr/>
        </p:nvSpPr>
        <p:spPr>
          <a:xfrm>
            <a:off x="1148134" y="6417308"/>
            <a:ext cx="13898787" cy="5156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i="1">
                <a:latin typeface="Canela Text Bold"/>
                <a:ea typeface="Canela Text Bold"/>
                <a:cs typeface="Canela Text Bold"/>
                <a:sym typeface="Canela Text Bold"/>
              </a:rPr>
              <a:t>ApproximateInversePreconditioner.pdf</a:t>
            </a:r>
            <a:r>
              <a:rPr i="1"/>
              <a:t> </a:t>
            </a:r>
            <a:r>
              <a:t> </a:t>
            </a:r>
            <a:r>
              <a:rPr i="1"/>
              <a:t>d</a:t>
            </a:r>
            <a:r>
              <a:t>escribes the SParse Approximate Inverse(SPAI) algorithm.</a:t>
            </a:r>
          </a:p>
          <a:p>
            <a:pPr/>
            <a:r>
              <a:t>The SPAI algorithm computes a sparse approximate inverse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of a general sparse matrix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. It is inherently parallel, since the columns of M are calculated independently of one another.</a:t>
            </a:r>
          </a:p>
        </p:txBody>
      </p:sp>
      <p:pic>
        <p:nvPicPr>
          <p:cNvPr id="180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113" y="4816310"/>
            <a:ext cx="6885787" cy="8883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dea"/>
          <p:cNvSpPr txBox="1"/>
          <p:nvPr>
            <p:ph type="title"/>
          </p:nvPr>
        </p:nvSpPr>
        <p:spPr>
          <a:xfrm>
            <a:off x="1219200" y="120388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Idea </a:t>
            </a:r>
          </a:p>
        </p:txBody>
      </p:sp>
      <p:sp>
        <p:nvSpPr>
          <p:cNvPr id="183" name="Consider the linear system of equations:…"/>
          <p:cNvSpPr txBox="1"/>
          <p:nvPr/>
        </p:nvSpPr>
        <p:spPr>
          <a:xfrm>
            <a:off x="1194311" y="1869103"/>
            <a:ext cx="21995379" cy="6809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Consider the linear system of equations:</a:t>
            </a:r>
          </a:p>
          <a:p>
            <a:pPr algn="ctr"/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b"/>
                    </m:rP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b"/>
                    </m:rP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b"/>
                    </m:rP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b"/>
                    </m:rP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p>
                    <m:e>
                      <m:r>
                        <m:rPr>
                          <m:sty m:val="p"/>
                          <m:scr m:val="double-struck"/>
                        </m:rP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</m:oMath>
              </m:oMathPara>
            </a14:m>
          </a:p>
          <a:p>
            <a:pPr/>
            <a:r>
              <a:t>Here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is a large, sparse and nonsymmetric matrix.</a:t>
            </a:r>
          </a:p>
          <a:p>
            <a:pPr/>
            <a:r>
              <a:t>This paper considers a preconditioning matrix M and apply the iterative solver either to the right or to the left preconditioned system</a:t>
            </a:r>
          </a:p>
          <a:p>
            <a:pPr algn="ctr"/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</m:oMath>
            </a14:m>
            <a:r>
              <a:t> </a:t>
            </a: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HE SPAI ALGORITHM"/>
          <p:cNvSpPr txBox="1"/>
          <p:nvPr>
            <p:ph type="title"/>
          </p:nvPr>
        </p:nvSpPr>
        <p:spPr>
          <a:xfrm>
            <a:off x="1219200" y="120388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THE SPAI ALGORITHM </a:t>
            </a:r>
          </a:p>
        </p:txBody>
      </p:sp>
      <p:pic>
        <p:nvPicPr>
          <p:cNvPr id="186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536" y="2554104"/>
            <a:ext cx="20150788" cy="9134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mplemented Versions of SPA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Implemented Versions of SPAI</a:t>
            </a:r>
          </a:p>
        </p:txBody>
      </p:sp>
      <p:sp>
        <p:nvSpPr>
          <p:cNvPr id="189" name="In the folder /src/objective5…"/>
          <p:cNvSpPr txBox="1"/>
          <p:nvPr/>
        </p:nvSpPr>
        <p:spPr>
          <a:xfrm>
            <a:off x="1463202" y="3103008"/>
            <a:ext cx="21457597" cy="970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 the folder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/src/objective5</a:t>
            </a:r>
          </a:p>
          <a:p>
            <a:pPr/>
            <a:r>
              <a:t>1.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normal</a:t>
            </a:r>
            <a:r>
              <a:t> version without parallel - `spai.hpp` `test_spai.cpp`</a:t>
            </a:r>
          </a:p>
          <a:p>
            <a:pPr/>
            <a:r>
              <a:t>2.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openmp</a:t>
            </a:r>
            <a:r>
              <a:t> version parallelized by OpenMP based on normal version - `spai_openmp.hpp` `test_openmp.cpp` </a:t>
            </a:r>
          </a:p>
          <a:p>
            <a:pPr/>
            <a:r>
              <a:t>3.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mpi</a:t>
            </a:r>
            <a:r>
              <a:t> version parallelized by MPI based on normal version - `spai_mpi.hpp` `test_mpi.cpp`</a:t>
            </a:r>
          </a:p>
          <a:p>
            <a:pPr/>
            <a:r>
              <a:t>4. use `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MatrixWithVecSupport</a:t>
            </a:r>
            <a:r>
              <a:t>` class as the base matrix (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comes from Mattteochen's work: </a:t>
            </a:r>
            <a:r>
              <a:rPr u="sng">
                <a:latin typeface="Canela Text Bold"/>
                <a:ea typeface="Canela Text Bold"/>
                <a:cs typeface="Canela Text Bold"/>
                <a:sym typeface="Canela Text Bold"/>
              </a:rPr>
              <a:t>https://github.com/AMSC22-23/matvetcg-chen-zhang-guo/blob/m5/src/shared/MatrixWithVecSupport.hpp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 </a:t>
            </a:r>
            <a:r>
              <a:t>) based on normal version instead of sparse matrix of the Eigen library in the above work - `spai_mbase.hpp` `test_mbase.cpp`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d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Structure</a:t>
            </a:r>
          </a:p>
        </p:txBody>
      </p:sp>
      <p:grpSp>
        <p:nvGrpSpPr>
          <p:cNvPr id="194" name="test_*.cpp"/>
          <p:cNvGrpSpPr/>
          <p:nvPr/>
        </p:nvGrpSpPr>
        <p:grpSpPr>
          <a:xfrm>
            <a:off x="9821589" y="8674926"/>
            <a:ext cx="3290993" cy="1952312"/>
            <a:chOff x="0" y="0"/>
            <a:chExt cx="3290991" cy="1952311"/>
          </a:xfrm>
        </p:grpSpPr>
        <p:sp>
          <p:nvSpPr>
            <p:cNvPr id="193" name="test_*.cpp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test_*.cpp</a:t>
              </a:r>
            </a:p>
          </p:txBody>
        </p:sp>
        <p:pic>
          <p:nvPicPr>
            <p:cNvPr id="192" name="test_*.cpp test_*.cpp" descr="test_*.cpp test_*.cpp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sp>
        <p:nvSpPr>
          <p:cNvPr id="195" name="Basically, for the application of the four SPAI algorithms, the process follows:…"/>
          <p:cNvSpPr txBox="1"/>
          <p:nvPr/>
        </p:nvSpPr>
        <p:spPr>
          <a:xfrm>
            <a:off x="1516086" y="2805662"/>
            <a:ext cx="21351828" cy="454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Basically, for the application of the four SPAI algorithms, the process follows:</a:t>
            </a:r>
          </a:p>
          <a:p>
            <a:pPr/>
            <a:r>
              <a:t>the test_*.cpp file reads one mtx file, stores it in matrix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then calls the SPAI function in the corresponding spai_*.hpp file to obtain the sparse approximate inverse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. After that, both sides of the equation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are multiplied by matrix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. Next, an iterative algorithm (CG and BiCGSTAB) is used to compute the equation. </a:t>
            </a:r>
          </a:p>
        </p:txBody>
      </p:sp>
      <p:grpSp>
        <p:nvGrpSpPr>
          <p:cNvPr id="198" name="*.mtx"/>
          <p:cNvGrpSpPr/>
          <p:nvPr/>
        </p:nvGrpSpPr>
        <p:grpSpPr>
          <a:xfrm>
            <a:off x="4376464" y="8674926"/>
            <a:ext cx="3290993" cy="1952312"/>
            <a:chOff x="0" y="0"/>
            <a:chExt cx="3290991" cy="1952311"/>
          </a:xfrm>
        </p:grpSpPr>
        <p:sp>
          <p:nvSpPr>
            <p:cNvPr id="197" name="*.mtx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*.mtx</a:t>
              </a:r>
            </a:p>
          </p:txBody>
        </p:sp>
        <p:pic>
          <p:nvPicPr>
            <p:cNvPr id="196" name="*.mtx *.mtx" descr="*.mtx *.mtx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pic>
        <p:nvPicPr>
          <p:cNvPr id="199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5332" y="9474715"/>
            <a:ext cx="2364323" cy="352735"/>
          </a:xfrm>
          <a:prstGeom prst="rect">
            <a:avLst/>
          </a:prstGeom>
        </p:spPr>
      </p:pic>
      <p:grpSp>
        <p:nvGrpSpPr>
          <p:cNvPr id="203" name="spai_*.hpp"/>
          <p:cNvGrpSpPr/>
          <p:nvPr/>
        </p:nvGrpSpPr>
        <p:grpSpPr>
          <a:xfrm>
            <a:off x="15266715" y="8674926"/>
            <a:ext cx="3290992" cy="1952312"/>
            <a:chOff x="0" y="0"/>
            <a:chExt cx="3290991" cy="1952311"/>
          </a:xfrm>
        </p:grpSpPr>
        <p:sp>
          <p:nvSpPr>
            <p:cNvPr id="202" name="spai_*.hpp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spai_*.hpp</a:t>
              </a:r>
            </a:p>
          </p:txBody>
        </p:sp>
        <p:pic>
          <p:nvPicPr>
            <p:cNvPr id="201" name="spai_*.hpp spai_*.hpp" descr="spai_*.hpp spai_*.hpp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pic>
        <p:nvPicPr>
          <p:cNvPr id="204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30688" y="9474715"/>
            <a:ext cx="2364323" cy="3527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d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Structure</a:t>
            </a:r>
          </a:p>
        </p:txBody>
      </p:sp>
      <p:sp>
        <p:nvSpPr>
          <p:cNvPr id="208" name="`spai.hpp`…"/>
          <p:cNvSpPr txBox="1"/>
          <p:nvPr/>
        </p:nvSpPr>
        <p:spPr>
          <a:xfrm>
            <a:off x="1357202" y="2049264"/>
            <a:ext cx="6761907" cy="1993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`spai.hpp`</a:t>
            </a:r>
            <a:r>
              <a:t> </a:t>
            </a:r>
          </a:p>
          <a:p>
            <a:pPr/>
            <a:r>
              <a:t>Main process</a:t>
            </a:r>
          </a:p>
        </p:txBody>
      </p:sp>
      <p:pic>
        <p:nvPicPr>
          <p:cNvPr id="209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2442" y="4264269"/>
            <a:ext cx="21074913" cy="1208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442" y="6646318"/>
            <a:ext cx="21074913" cy="2335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已粘贴的影片.png" descr="已粘贴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2442" y="9430576"/>
            <a:ext cx="21074913" cy="832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已粘贴的影片.png" descr="已粘贴的影片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8074" y="10711401"/>
            <a:ext cx="21023648" cy="179437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Extract repeated work from the main process(Code contains detailed explanation.)"/>
          <p:cNvSpPr txBox="1"/>
          <p:nvPr/>
        </p:nvSpPr>
        <p:spPr>
          <a:xfrm>
            <a:off x="1453905" y="5592245"/>
            <a:ext cx="21146974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Extract repeated work from the main process(Code contains detailed explanation.)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d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Structure</a:t>
            </a:r>
          </a:p>
        </p:txBody>
      </p:sp>
      <p:grpSp>
        <p:nvGrpSpPr>
          <p:cNvPr id="218" name="test_*.cpp"/>
          <p:cNvGrpSpPr/>
          <p:nvPr/>
        </p:nvGrpSpPr>
        <p:grpSpPr>
          <a:xfrm>
            <a:off x="10141141" y="5881844"/>
            <a:ext cx="3290992" cy="1952312"/>
            <a:chOff x="0" y="0"/>
            <a:chExt cx="3290991" cy="1952311"/>
          </a:xfrm>
        </p:grpSpPr>
        <p:sp>
          <p:nvSpPr>
            <p:cNvPr id="217" name="test_*.cpp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test_*.cpp</a:t>
              </a:r>
            </a:p>
          </p:txBody>
        </p:sp>
        <p:pic>
          <p:nvPicPr>
            <p:cNvPr id="216" name="test_*.cpp test_*.cpp" descr="test_*.cpp test_*.cpp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sp>
        <p:nvSpPr>
          <p:cNvPr id="219" name="For normal version/openmp version/mpi version, matrix A and M is an instance of Eigen::SparseMatrix&lt;double&gt; class."/>
          <p:cNvSpPr txBox="1"/>
          <p:nvPr/>
        </p:nvSpPr>
        <p:spPr>
          <a:xfrm>
            <a:off x="1516086" y="3128177"/>
            <a:ext cx="21351828" cy="168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For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normal</a:t>
            </a:r>
            <a:r>
              <a:t> version/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openmp</a:t>
            </a:r>
            <a:r>
              <a:t> version/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mpi</a:t>
            </a:r>
            <a:r>
              <a:t> version, matrix A and M is an instance of Eigen::SparseMatrix&lt;double&gt; class.</a:t>
            </a:r>
          </a:p>
        </p:txBody>
      </p:sp>
      <p:grpSp>
        <p:nvGrpSpPr>
          <p:cNvPr id="222" name="*.mtx"/>
          <p:cNvGrpSpPr/>
          <p:nvPr/>
        </p:nvGrpSpPr>
        <p:grpSpPr>
          <a:xfrm>
            <a:off x="462507" y="5881844"/>
            <a:ext cx="3290992" cy="1952312"/>
            <a:chOff x="0" y="0"/>
            <a:chExt cx="3290991" cy="1952311"/>
          </a:xfrm>
        </p:grpSpPr>
        <p:sp>
          <p:nvSpPr>
            <p:cNvPr id="221" name="*.mtx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*.mtx</a:t>
              </a:r>
            </a:p>
          </p:txBody>
        </p:sp>
        <p:pic>
          <p:nvPicPr>
            <p:cNvPr id="220" name="*.mtx *.mtx" descr="*.mtx *.mtx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grpSp>
        <p:nvGrpSpPr>
          <p:cNvPr id="225" name="spai_*.hpp"/>
          <p:cNvGrpSpPr/>
          <p:nvPr/>
        </p:nvGrpSpPr>
        <p:grpSpPr>
          <a:xfrm>
            <a:off x="19819775" y="5881844"/>
            <a:ext cx="3290992" cy="1952312"/>
            <a:chOff x="0" y="0"/>
            <a:chExt cx="3290991" cy="1952311"/>
          </a:xfrm>
        </p:grpSpPr>
        <p:sp>
          <p:nvSpPr>
            <p:cNvPr id="224" name="spai_*.hpp"/>
            <p:cNvSpPr/>
            <p:nvPr/>
          </p:nvSpPr>
          <p:spPr>
            <a:xfrm>
              <a:off x="53881" y="53881"/>
              <a:ext cx="3183230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pc="-44">
                  <a:latin typeface="Avenir Next Demi Bold"/>
                  <a:ea typeface="Avenir Next Demi Bold"/>
                  <a:cs typeface="Avenir Next Demi Bold"/>
                  <a:sym typeface="Avenir Next Demi Bold"/>
                </a:defRPr>
              </a:lvl1pPr>
            </a:lstStyle>
            <a:p>
              <a:pPr/>
              <a:r>
                <a:t>spai_*.hpp</a:t>
              </a:r>
            </a:p>
          </p:txBody>
        </p:sp>
        <p:pic>
          <p:nvPicPr>
            <p:cNvPr id="223" name="spai_*.hpp spai_*.hpp" descr="spai_*.hpp spai_*.hpp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3290993" cy="1952312"/>
            </a:xfrm>
            <a:prstGeom prst="rect">
              <a:avLst/>
            </a:prstGeom>
            <a:effectLst/>
          </p:spPr>
        </p:pic>
      </p:grpSp>
      <p:pic>
        <p:nvPicPr>
          <p:cNvPr id="226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1045542" y="8311561"/>
            <a:ext cx="1482189" cy="352735"/>
          </a:xfrm>
          <a:prstGeom prst="rect">
            <a:avLst/>
          </a:prstGeom>
        </p:spPr>
      </p:pic>
      <p:sp>
        <p:nvSpPr>
          <p:cNvPr id="228" name="(Code Optimisation: use smart pointers unique_ptr to enforce mandatory memory release for Eigen instances.)"/>
          <p:cNvSpPr txBox="1"/>
          <p:nvPr/>
        </p:nvSpPr>
        <p:spPr>
          <a:xfrm>
            <a:off x="2595643" y="11969882"/>
            <a:ext cx="18752123" cy="656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2438400">
              <a:spcBef>
                <a:spcPts val="0"/>
              </a:spcBef>
              <a:defRPr sz="2900"/>
            </a:pPr>
            <a:r>
              <a:t>(Code Optimisation: use smart pointers </a:t>
            </a: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unique_ptr</a:t>
            </a:r>
            <a:r>
              <a:t> to enforce mandatory memory release for Eigen instances.)</a:t>
            </a:r>
          </a:p>
        </p:txBody>
      </p:sp>
      <p:grpSp>
        <p:nvGrpSpPr>
          <p:cNvPr id="231" name="Matrix A: Eigen::SparseMatrix&lt;double&gt;"/>
          <p:cNvGrpSpPr/>
          <p:nvPr/>
        </p:nvGrpSpPr>
        <p:grpSpPr>
          <a:xfrm>
            <a:off x="5223379" y="6033599"/>
            <a:ext cx="3447883" cy="1648802"/>
            <a:chOff x="0" y="0"/>
            <a:chExt cx="3447881" cy="1648801"/>
          </a:xfrm>
        </p:grpSpPr>
        <p:sp>
          <p:nvSpPr>
            <p:cNvPr id="230" name="Matrix A: Eigen::SparseMatrix&lt;double&gt;"/>
            <p:cNvSpPr/>
            <p:nvPr/>
          </p:nvSpPr>
          <p:spPr>
            <a:xfrm>
              <a:off x="53881" y="53881"/>
              <a:ext cx="3340120" cy="15410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2438400">
                <a:spcBef>
                  <a:spcPts val="0"/>
                </a:spcBef>
                <a:defRPr sz="2400"/>
              </a:pPr>
              <a:r>
                <a:t>Matrix A: Eigen</a:t>
              </a:r>
              <a:r>
                <a:rPr>
                  <a:solidFill>
                    <a:srgbClr val="777777"/>
                  </a:solidFill>
                </a:rPr>
                <a:t>::</a:t>
              </a:r>
              <a:r>
                <a:t>SparseMatrix</a:t>
              </a:r>
              <a:r>
                <a:rPr>
                  <a:solidFill>
                    <a:srgbClr val="777777"/>
                  </a:solidFill>
                </a:rPr>
                <a:t>&lt;</a:t>
              </a:r>
              <a:r>
                <a:t>double</a:t>
              </a:r>
              <a:r>
                <a:rPr>
                  <a:solidFill>
                    <a:srgbClr val="777777"/>
                  </a:solidFill>
                </a:rPr>
                <a:t>&gt;</a:t>
              </a:r>
              <a:endParaRPr>
                <a:solidFill>
                  <a:srgbClr val="333333"/>
                </a:solidFill>
              </a:endParaRPr>
            </a:p>
          </p:txBody>
        </p:sp>
        <p:pic>
          <p:nvPicPr>
            <p:cNvPr id="229" name="Matrix A: Eigen::SparseMatrix&lt;double&gt; Matrix A: Eigen::SparseMatrix&lt;double&gt;" descr="Matrix A: Eigen::SparseMatrix&lt;double&gt; Matrix A: Eigen::SparseMatrix&lt;double&gt;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3447883" cy="1648802"/>
            </a:xfrm>
            <a:prstGeom prst="rect">
              <a:avLst/>
            </a:prstGeom>
            <a:effectLst/>
          </p:spPr>
        </p:pic>
      </p:grpSp>
      <p:grpSp>
        <p:nvGrpSpPr>
          <p:cNvPr id="234" name="Matrix M: Eigen::SparseMatrix&lt;double&gt;"/>
          <p:cNvGrpSpPr/>
          <p:nvPr/>
        </p:nvGrpSpPr>
        <p:grpSpPr>
          <a:xfrm>
            <a:off x="14902013" y="6033599"/>
            <a:ext cx="3447883" cy="1648802"/>
            <a:chOff x="0" y="0"/>
            <a:chExt cx="3447881" cy="1648801"/>
          </a:xfrm>
        </p:grpSpPr>
        <p:sp>
          <p:nvSpPr>
            <p:cNvPr id="233" name="Matrix M: Eigen::SparseMatrix&lt;double&gt;"/>
            <p:cNvSpPr/>
            <p:nvPr/>
          </p:nvSpPr>
          <p:spPr>
            <a:xfrm>
              <a:off x="53881" y="53881"/>
              <a:ext cx="3340120" cy="15410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2438400">
                <a:spcBef>
                  <a:spcPts val="0"/>
                </a:spcBef>
                <a:defRPr sz="2400"/>
              </a:pPr>
              <a:r>
                <a:t>Matrix M: Eigen</a:t>
              </a:r>
              <a:r>
                <a:rPr>
                  <a:solidFill>
                    <a:srgbClr val="777777"/>
                  </a:solidFill>
                </a:rPr>
                <a:t>::</a:t>
              </a:r>
              <a:r>
                <a:t>SparseMatrix</a:t>
              </a:r>
              <a:r>
                <a:rPr>
                  <a:solidFill>
                    <a:srgbClr val="777777"/>
                  </a:solidFill>
                </a:rPr>
                <a:t>&lt;</a:t>
              </a:r>
              <a:r>
                <a:t>double</a:t>
              </a:r>
              <a:r>
                <a:rPr>
                  <a:solidFill>
                    <a:srgbClr val="777777"/>
                  </a:solidFill>
                </a:rPr>
                <a:t>&gt;</a:t>
              </a:r>
              <a:endParaRPr>
                <a:solidFill>
                  <a:srgbClr val="333333"/>
                </a:solidFill>
              </a:endParaRPr>
            </a:p>
          </p:txBody>
        </p:sp>
        <p:pic>
          <p:nvPicPr>
            <p:cNvPr id="232" name="Matrix M: Eigen::SparseMatrix&lt;double&gt; Matrix M: Eigen::SparseMatrix&lt;double&gt;" descr="Matrix M: Eigen::SparseMatrix&lt;double&gt; Matrix M: Eigen::SparseMatrix&lt;double&gt;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3447883" cy="1648802"/>
            </a:xfrm>
            <a:prstGeom prst="rect">
              <a:avLst/>
            </a:prstGeom>
            <a:effectLst/>
          </p:spPr>
        </p:pic>
      </p:grpSp>
      <p:pic>
        <p:nvPicPr>
          <p:cNvPr id="235" name="线条 线条" descr="线条 线条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1417" y="6681632"/>
            <a:ext cx="1590217" cy="352736"/>
          </a:xfrm>
          <a:prstGeom prst="rect">
            <a:avLst/>
          </a:prstGeom>
        </p:spPr>
      </p:pic>
      <p:pic>
        <p:nvPicPr>
          <p:cNvPr id="237" name="线条 线条" descr="线条 线条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261640" y="6681632"/>
            <a:ext cx="1590217" cy="352736"/>
          </a:xfrm>
          <a:prstGeom prst="rect">
            <a:avLst/>
          </a:prstGeom>
        </p:spPr>
      </p:pic>
      <p:pic>
        <p:nvPicPr>
          <p:cNvPr id="239" name="线条 线条" descr="线条 线条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43878" y="6681632"/>
            <a:ext cx="1590217" cy="352736"/>
          </a:xfrm>
          <a:prstGeom prst="rect">
            <a:avLst/>
          </a:prstGeom>
        </p:spPr>
      </p:pic>
      <p:pic>
        <p:nvPicPr>
          <p:cNvPr id="241" name="线条 线条" descr="线条 线条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17167" y="6681632"/>
            <a:ext cx="1590218" cy="352736"/>
          </a:xfrm>
          <a:prstGeom prst="rect">
            <a:avLst/>
          </a:prstGeom>
        </p:spPr>
      </p:pic>
      <p:grpSp>
        <p:nvGrpSpPr>
          <p:cNvPr id="245" name="Eigen CG and BiCGSTAB"/>
          <p:cNvGrpSpPr/>
          <p:nvPr/>
        </p:nvGrpSpPr>
        <p:grpSpPr>
          <a:xfrm>
            <a:off x="8009548" y="9171890"/>
            <a:ext cx="7554178" cy="1952312"/>
            <a:chOff x="0" y="0"/>
            <a:chExt cx="7554176" cy="1952311"/>
          </a:xfrm>
        </p:grpSpPr>
        <p:sp>
          <p:nvSpPr>
            <p:cNvPr id="244" name="Eigen CG and BiCGSTAB"/>
            <p:cNvSpPr/>
            <p:nvPr/>
          </p:nvSpPr>
          <p:spPr>
            <a:xfrm>
              <a:off x="53881" y="53881"/>
              <a:ext cx="7446415" cy="18445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latin typeface="Canela Text Bold"/>
                  <a:ea typeface="Canela Text Bold"/>
                  <a:cs typeface="Canela Text Bold"/>
                  <a:sym typeface="Canela Text Bold"/>
                </a:defRPr>
              </a:lvl1pPr>
            </a:lstStyle>
            <a:p>
              <a:pPr/>
              <a:r>
                <a:t>Eigen CG and BiCGSTAB</a:t>
              </a:r>
            </a:p>
          </p:txBody>
        </p:sp>
        <p:pic>
          <p:nvPicPr>
            <p:cNvPr id="243" name="Eigen CG and BiCGSTAB Eigen CG and BiCGSTAB" descr="Eigen CG and BiCGSTAB Eigen CG and BiCGSTAB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7554178" cy="195231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