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4" r:id="rId3"/>
    <p:sldId id="263" r:id="rId4"/>
    <p:sldId id="257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71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3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49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13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9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57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84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5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2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7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0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3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8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0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EB28-4D6A-4C44-9CB3-5B36515C8754}" type="datetimeFigureOut">
              <a:rPr lang="it-IT" smtClean="0"/>
              <a:t>21/12/2023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6E15-134C-45C3-823B-5B4F63445B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1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" name="Titolo 3">
            <a:extLst>
              <a:ext uri="{FF2B5EF4-FFF2-40B4-BE49-F238E27FC236}">
                <a16:creationId xmlns:a16="http://schemas.microsoft.com/office/drawing/2014/main" id="{F742EEBA-B626-1F7D-4EDA-277A14C6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rSVD</a:t>
            </a:r>
          </a:p>
        </p:txBody>
      </p:sp>
    </p:spTree>
    <p:extLst>
      <p:ext uri="{BB962C8B-B14F-4D97-AF65-F5344CB8AC3E}">
        <p14:creationId xmlns:p14="http://schemas.microsoft.com/office/powerpoint/2010/main" val="3635514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003BD2-A442-7DDC-71C8-B745C9F77D77}"/>
              </a:ext>
            </a:extLst>
          </p:cNvPr>
          <p:cNvSpPr txBox="1"/>
          <p:nvPr/>
        </p:nvSpPr>
        <p:spPr>
          <a:xfrm>
            <a:off x="599212" y="1618289"/>
            <a:ext cx="62172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tuple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&lt;Matrix,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, Matrix&gt; SVD::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svd_with_PM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(Matrix A)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n =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A.cols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(), m =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A.rows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(), i = 0;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k = (m &gt; n) ? n : m;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Matrix B(n, n), U(m, k), V(n, k);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u(m), v(n), s(k);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double sigma = 1.;</a:t>
            </a:r>
          </a:p>
          <a:p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((sigma &gt;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m_epsilon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) &amp;&amp; i &lt; k)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B =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A.transpose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 * A;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v =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PowerMethod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sigma = (A * v).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norm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u = A * v * (1 / sigma); 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V.col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(i) = v;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U.col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(i) = u;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s[i] = sigma;</a:t>
            </a:r>
            <a:br>
              <a:rPr lang="it-IT" sz="1400" b="0" dirty="0"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effectLst/>
                <a:latin typeface="Consolas" panose="020B0609020204030204" pitchFamily="49" charset="0"/>
              </a:rPr>
              <a:t>        A = A - (sigma * u *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v.transpose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    i++;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make_tuple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(U, s, V);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10B08A1B-BE6F-E35F-0726-FD1A2547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1915" y="102579"/>
            <a:ext cx="5157787" cy="823912"/>
          </a:xfrm>
        </p:spPr>
        <p:txBody>
          <a:bodyPr/>
          <a:lstStyle/>
          <a:p>
            <a:pPr algn="ctr"/>
            <a:r>
              <a:rPr lang="it-IT" dirty="0"/>
              <a:t>SVD with Power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979606-5FF1-9ABF-333B-F7B1F6C56980}"/>
              </a:ext>
            </a:extLst>
          </p:cNvPr>
          <p:cNvSpPr txBox="1"/>
          <p:nvPr/>
        </p:nvSpPr>
        <p:spPr>
          <a:xfrm>
            <a:off x="7100455" y="1784941"/>
            <a:ext cx="6102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PowerMethod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Matrix B){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err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&gt;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m_epsilon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xold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x = B * x;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x = x * (1 /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x.norm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err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= (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xold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-x).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norm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x; 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48B668A-5690-F3D9-154F-A2B3E65864E9}"/>
              </a:ext>
            </a:extLst>
          </p:cNvPr>
          <p:cNvSpPr txBox="1"/>
          <p:nvPr/>
        </p:nvSpPr>
        <p:spPr>
          <a:xfrm>
            <a:off x="7100455" y="4183621"/>
            <a:ext cx="6102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std::tuple &lt;Vector, Vector&gt; PowerMethod2 (const Matrix A){</a:t>
            </a:r>
            <a:endParaRPr lang="it-IT" sz="1200" b="0" dirty="0"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	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(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err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&gt;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m_epsilon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v_old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= v;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u = A * v;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u = u * (1/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u.norm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v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A.transpose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 * u;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v = v * (1 /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v.norm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err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= (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v_old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-v).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norm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166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025D68-C265-1D49-749C-13EBC9EF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BB5794-42A7-8B0A-B919-18329459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/>
          <a:lstStyle/>
          <a:p>
            <a:r>
              <a:rPr lang="it-IT" dirty="0"/>
              <a:t>Power </a:t>
            </a:r>
            <a:r>
              <a:rPr lang="it-IT" dirty="0" err="1"/>
              <a:t>method</a:t>
            </a:r>
            <a:r>
              <a:rPr lang="it-IT" dirty="0"/>
              <a:t>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890BE22F-28C2-1ED1-A2D8-030D2902CA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3935789"/>
              </p:ext>
            </p:extLst>
          </p:nvPr>
        </p:nvGraphicFramePr>
        <p:xfrm>
          <a:off x="200026" y="2505075"/>
          <a:ext cx="5819775" cy="157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92">
                  <a:extLst>
                    <a:ext uri="{9D8B030D-6E8A-4147-A177-3AD203B41FA5}">
                      <a16:colId xmlns:a16="http://schemas.microsoft.com/office/drawing/2014/main" val="2164253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72449732"/>
                    </a:ext>
                  </a:extLst>
                </a:gridCol>
                <a:gridCol w="1497308">
                  <a:extLst>
                    <a:ext uri="{9D8B030D-6E8A-4147-A177-3AD203B41FA5}">
                      <a16:colId xmlns:a16="http://schemas.microsoft.com/office/drawing/2014/main" val="2706422204"/>
                    </a:ext>
                  </a:extLst>
                </a:gridCol>
                <a:gridCol w="1419075">
                  <a:extLst>
                    <a:ext uri="{9D8B030D-6E8A-4147-A177-3AD203B41FA5}">
                      <a16:colId xmlns:a16="http://schemas.microsoft.com/office/drawing/2014/main" val="4128738254"/>
                    </a:ext>
                  </a:extLst>
                </a:gridCol>
              </a:tblGrid>
              <a:tr h="907087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Matrix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Dimensions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fullmatrix.hpp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Eigen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/Dense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63076"/>
                  </a:ext>
                </a:extLst>
              </a:tr>
              <a:tr h="316775">
                <a:tc rowSpan="2">
                  <a:txBody>
                    <a:bodyPr/>
                    <a:lstStyle/>
                    <a:p>
                      <a:r>
                        <a:rPr lang="it-IT" sz="1800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 x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 0.105356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0.0103779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0999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 x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0.220119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0.0440822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21415"/>
                  </a:ext>
                </a:extLst>
              </a:tr>
            </a:tbl>
          </a:graphicData>
        </a:graphic>
      </p:graphicFrame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DE772027-3284-B50D-7DA0-A8F0C56A7755}"/>
              </a:ext>
            </a:extLst>
          </p:cNvPr>
          <p:cNvSpPr txBox="1">
            <a:spLocks/>
          </p:cNvSpPr>
          <p:nvPr/>
        </p:nvSpPr>
        <p:spPr>
          <a:xfrm>
            <a:off x="6503193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Power </a:t>
            </a:r>
            <a:r>
              <a:rPr lang="it-IT" dirty="0" err="1"/>
              <a:t>method</a:t>
            </a:r>
            <a:r>
              <a:rPr lang="it-IT" dirty="0"/>
              <a:t> 2</a:t>
            </a:r>
          </a:p>
        </p:txBody>
      </p:sp>
      <p:graphicFrame>
        <p:nvGraphicFramePr>
          <p:cNvPr id="3" name="Segnaposto contenuto 8">
            <a:extLst>
              <a:ext uri="{FF2B5EF4-FFF2-40B4-BE49-F238E27FC236}">
                <a16:creationId xmlns:a16="http://schemas.microsoft.com/office/drawing/2014/main" id="{389C1219-C33D-33A4-0818-A4A6608D5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156721"/>
              </p:ext>
            </p:extLst>
          </p:nvPr>
        </p:nvGraphicFramePr>
        <p:xfrm>
          <a:off x="6172201" y="2505075"/>
          <a:ext cx="5819775" cy="157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768">
                  <a:extLst>
                    <a:ext uri="{9D8B030D-6E8A-4147-A177-3AD203B41FA5}">
                      <a16:colId xmlns:a16="http://schemas.microsoft.com/office/drawing/2014/main" val="216425324"/>
                    </a:ext>
                  </a:extLst>
                </a:gridCol>
                <a:gridCol w="1631515">
                  <a:extLst>
                    <a:ext uri="{9D8B030D-6E8A-4147-A177-3AD203B41FA5}">
                      <a16:colId xmlns:a16="http://schemas.microsoft.com/office/drawing/2014/main" val="4072449732"/>
                    </a:ext>
                  </a:extLst>
                </a:gridCol>
                <a:gridCol w="1677417">
                  <a:extLst>
                    <a:ext uri="{9D8B030D-6E8A-4147-A177-3AD203B41FA5}">
                      <a16:colId xmlns:a16="http://schemas.microsoft.com/office/drawing/2014/main" val="2706422204"/>
                    </a:ext>
                  </a:extLst>
                </a:gridCol>
                <a:gridCol w="1419075">
                  <a:extLst>
                    <a:ext uri="{9D8B030D-6E8A-4147-A177-3AD203B41FA5}">
                      <a16:colId xmlns:a16="http://schemas.microsoft.com/office/drawing/2014/main" val="4128738254"/>
                    </a:ext>
                  </a:extLst>
                </a:gridCol>
              </a:tblGrid>
              <a:tr h="907087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Matrix </a:t>
                      </a:r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Dimensions</a:t>
                      </a:r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fullmatrix.hpp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>
                          <a:solidFill>
                            <a:schemeClr val="bg1"/>
                          </a:solidFill>
                        </a:rPr>
                        <a:t>Eigen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/Dense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63076"/>
                  </a:ext>
                </a:extLst>
              </a:tr>
              <a:tr h="316775">
                <a:tc rowSpan="2">
                  <a:txBody>
                    <a:bodyPr/>
                    <a:lstStyle/>
                    <a:p>
                      <a:r>
                        <a:rPr lang="it-IT" sz="1800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 x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0.335662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0.0177246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0999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60 x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0.77393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0.0527607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21415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199221A-E9DD-9708-81C3-33F7C054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40738"/>
              </p:ext>
            </p:extLst>
          </p:nvPr>
        </p:nvGraphicFramePr>
        <p:xfrm>
          <a:off x="2108201" y="4490710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5230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33019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82242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002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Eigenvalues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||A- U * S * </a:t>
                      </a:r>
                      <a:r>
                        <a:rPr lang="it-IT" sz="1800" b="1" dirty="0" err="1">
                          <a:solidFill>
                            <a:schemeClr val="bg1"/>
                          </a:solidFill>
                        </a:rPr>
                        <a:t>Vt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||</a:t>
                      </a:r>
                    </a:p>
                    <a:p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/>
                        <a:t>60 x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2.37793e-13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0.001308384382035399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/>
                        <a:t>1.10403e-12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dirty="0"/>
                        <a:t>60 x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5.96094e-13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0.001563819094016594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1.58443e-12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D5C1D8F-388A-6918-6A92-5313AB3B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0"/>
            <a:ext cx="5157787" cy="823912"/>
          </a:xfrm>
        </p:spPr>
        <p:txBody>
          <a:bodyPr/>
          <a:lstStyle/>
          <a:p>
            <a:pPr algn="ctr"/>
            <a:r>
              <a:rPr lang="it-IT" dirty="0" err="1"/>
              <a:t>rSVD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74919CB-C5F9-B6B7-A40B-8E25C1CD1086}"/>
              </a:ext>
            </a:extLst>
          </p:cNvPr>
          <p:cNvSpPr txBox="1"/>
          <p:nvPr/>
        </p:nvSpPr>
        <p:spPr>
          <a:xfrm>
            <a:off x="564571" y="1574692"/>
            <a:ext cx="668135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tuple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&lt;Matrix,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, Matrix&gt; SVD::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rsvd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(Matrix A,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r,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p,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q)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m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A.rows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(), n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A.cols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(), k = r + p;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Matrix Z(m, k), P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genmat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(n, k), Y(k, n), U(m, k);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QR_Decomposition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QR;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   Z = A * P; // m x k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for (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i = 0; i &lt; q; i++)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    Z = A * (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A.transpose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 * Z);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auto [Q, R]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QR.Givens_solve_parallel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(Z);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QR.setQR_for_svd_parallel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(Q, R); </a:t>
            </a:r>
          </a:p>
          <a:p>
            <a:endParaRPr lang="it-IT" sz="1200" b="0" dirty="0"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Q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Q.topLeftCorner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(m, k);</a:t>
            </a:r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   Y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Q.transpose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() * A; // k x n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   auto [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Uy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, s, V] =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svd_with_PM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(Y);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    U = Q *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Uy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make_tuple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(U, s, V);</a:t>
            </a:r>
          </a:p>
          <a:p>
            <a:r>
              <a:rPr lang="it-IT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53C22493-45A5-2F2B-F178-3082BE04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83296"/>
              </p:ext>
            </p:extLst>
          </p:nvPr>
        </p:nvGraphicFramePr>
        <p:xfrm>
          <a:off x="6381965" y="4727048"/>
          <a:ext cx="458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928">
                  <a:extLst>
                    <a:ext uri="{9D8B030D-6E8A-4147-A177-3AD203B41FA5}">
                      <a16:colId xmlns:a16="http://schemas.microsoft.com/office/drawing/2014/main" val="1263900162"/>
                    </a:ext>
                  </a:extLst>
                </a:gridCol>
                <a:gridCol w="2292928">
                  <a:extLst>
                    <a:ext uri="{9D8B030D-6E8A-4147-A177-3AD203B41FA5}">
                      <a16:colId xmlns:a16="http://schemas.microsoft.com/office/drawing/2014/main" val="224906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Matrix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dimensions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Speed Up (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rSVD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/SVD)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5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50 x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3.07448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60 x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3.91584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9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7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4DCAA36-9E86-A5E6-7739-9D4FF0400748}"/>
              </a:ext>
            </a:extLst>
          </p:cNvPr>
          <p:cNvSpPr txBox="1"/>
          <p:nvPr/>
        </p:nvSpPr>
        <p:spPr>
          <a:xfrm>
            <a:off x="601287" y="487025"/>
            <a:ext cx="3929150" cy="63709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for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j = 0; j &lt; n;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i = m - 1; i &gt; j; i--) {</a:t>
            </a:r>
          </a:p>
          <a:p>
            <a:endParaRPr lang="it-IT" sz="800" dirty="0">
              <a:latin typeface="Consolas" panose="020B0609020204030204" pitchFamily="49" charset="0"/>
            </a:endParaRP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            a = R(i - 1, j);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b = R(i, j);</a:t>
            </a: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(a) &gt;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(b))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(a != 0.0)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segno =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signbit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(a) ? -1 : 1;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    c = segno /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sqrt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(1 + (b / a) * (b / a));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    s =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(c / a) * b;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else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    c = 0.0;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    s = (a &gt;= 0.0 ? 1.0 : -1.0);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else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(b != 0.0)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segno =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signbit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(b) ? -1 : 1);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s = segno /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sqrt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(1 + (a / b) * (a / b));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c =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(s / b) * a;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else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s = 0.0;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c = (b &gt;= 0.0 ? 1.0 : -1.0);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= 0.0;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for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k = 0; k &lt; n; k++)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= c * R(i - 1, k) + s * R(i, k);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R(i, k) = -s * R(i - 1, k) + c * R(i, k);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R(i - 1, k) =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           R(i, j) = 0;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           /**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*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Computation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of Q,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each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iterate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*/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for 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k = 0; k &lt; m; k++)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 = Q(k, i - 1) * c + Q(k, i) * s;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Q(k, i) = Q(k, i - 1) * -s + Q(k, i) * c;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    Q(k, i - 1) = 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tmp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81FBD3-9D9E-8006-ED63-1512038903FE}"/>
              </a:ext>
            </a:extLst>
          </p:cNvPr>
          <p:cNvSpPr txBox="1"/>
          <p:nvPr/>
        </p:nvSpPr>
        <p:spPr>
          <a:xfrm>
            <a:off x="5904116" y="496776"/>
            <a:ext cx="3514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#pragma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parallel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num_threads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(4)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8C5D9A-F835-9B01-C52A-44D886A81745}"/>
              </a:ext>
            </a:extLst>
          </p:cNvPr>
          <p:cNvCxnSpPr>
            <a:cxnSpLocks/>
          </p:cNvCxnSpPr>
          <p:nvPr/>
        </p:nvCxnSpPr>
        <p:spPr>
          <a:xfrm flipH="1">
            <a:off x="3891744" y="635276"/>
            <a:ext cx="1705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9E0E191-5135-AAC6-D073-3159D3D5DE83}"/>
              </a:ext>
            </a:extLst>
          </p:cNvPr>
          <p:cNvSpPr txBox="1"/>
          <p:nvPr/>
        </p:nvSpPr>
        <p:spPr>
          <a:xfrm>
            <a:off x="5957458" y="2530995"/>
            <a:ext cx="2660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effectLst/>
                <a:latin typeface="Consolas" panose="020B0609020204030204" pitchFamily="49" charset="0"/>
              </a:rPr>
              <a:t>#pragma </a:t>
            </a:r>
            <a:r>
              <a:rPr lang="it-IT" sz="1200" b="0" dirty="0" err="1">
                <a:effectLst/>
                <a:latin typeface="Consolas" panose="020B0609020204030204" pitchFamily="49" charset="0"/>
              </a:rPr>
              <a:t>omp</a:t>
            </a:r>
            <a:r>
              <a:rPr lang="it-IT" sz="1200" b="0" dirty="0">
                <a:effectLst/>
                <a:latin typeface="Consolas" panose="020B0609020204030204" pitchFamily="49" charset="0"/>
              </a:rPr>
              <a:t> single</a:t>
            </a:r>
          </a:p>
        </p:txBody>
      </p:sp>
      <p:sp>
        <p:nvSpPr>
          <p:cNvPr id="38" name="Parentesi graffa chiusa 37">
            <a:extLst>
              <a:ext uri="{FF2B5EF4-FFF2-40B4-BE49-F238E27FC236}">
                <a16:creationId xmlns:a16="http://schemas.microsoft.com/office/drawing/2014/main" id="{6331484F-8E68-962A-04BE-8902F93B6D7C}"/>
              </a:ext>
            </a:extLst>
          </p:cNvPr>
          <p:cNvSpPr/>
          <p:nvPr/>
        </p:nvSpPr>
        <p:spPr>
          <a:xfrm>
            <a:off x="5389419" y="970692"/>
            <a:ext cx="415636" cy="339760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5700D52-5AF0-0463-B40A-7B2DC1750821}"/>
              </a:ext>
            </a:extLst>
          </p:cNvPr>
          <p:cNvSpPr txBox="1"/>
          <p:nvPr/>
        </p:nvSpPr>
        <p:spPr>
          <a:xfrm>
            <a:off x="5957458" y="436829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b="0" dirty="0">
                <a:effectLst/>
                <a:latin typeface="Consolas" panose="020B0609020204030204" pitchFamily="49" charset="0"/>
              </a:rPr>
              <a:t>#pragma omp for private(tmp)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513F7F4-FC49-4C7C-E105-FC3A5B4EDD35}"/>
              </a:ext>
            </a:extLst>
          </p:cNvPr>
          <p:cNvSpPr txBox="1"/>
          <p:nvPr/>
        </p:nvSpPr>
        <p:spPr>
          <a:xfrm>
            <a:off x="5957460" y="589795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b="0" dirty="0">
                <a:effectLst/>
                <a:latin typeface="Consolas" panose="020B0609020204030204" pitchFamily="49" charset="0"/>
              </a:rPr>
              <a:t>#pragma omp for private(tmp)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303C78A2-4A28-6CCF-B79C-3D959D108FB5}"/>
              </a:ext>
            </a:extLst>
          </p:cNvPr>
          <p:cNvCxnSpPr>
            <a:cxnSpLocks/>
          </p:cNvCxnSpPr>
          <p:nvPr/>
        </p:nvCxnSpPr>
        <p:spPr>
          <a:xfrm flipH="1">
            <a:off x="3891744" y="4506797"/>
            <a:ext cx="176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069CEDA8-B41A-7F73-D810-7F2CCDDCCA4B}"/>
              </a:ext>
            </a:extLst>
          </p:cNvPr>
          <p:cNvCxnSpPr>
            <a:cxnSpLocks/>
          </p:cNvCxnSpPr>
          <p:nvPr/>
        </p:nvCxnSpPr>
        <p:spPr>
          <a:xfrm flipH="1">
            <a:off x="3891744" y="6036456"/>
            <a:ext cx="1760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3">
            <a:extLst>
              <a:ext uri="{FF2B5EF4-FFF2-40B4-BE49-F238E27FC236}">
                <a16:creationId xmlns:a16="http://schemas.microsoft.com/office/drawing/2014/main" id="{D522517B-34AE-1151-C620-A94C55D3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41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Givens </a:t>
            </a:r>
            <a:r>
              <a:rPr lang="it-IT" sz="2800" dirty="0" err="1"/>
              <a:t>rotations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032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5700D52-5AF0-0463-B40A-7B2DC1750821}"/>
              </a:ext>
            </a:extLst>
          </p:cNvPr>
          <p:cNvSpPr txBox="1"/>
          <p:nvPr/>
        </p:nvSpPr>
        <p:spPr>
          <a:xfrm>
            <a:off x="5749637" y="42083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b="0" dirty="0">
                <a:effectLst/>
                <a:latin typeface="Consolas" panose="020B0609020204030204" pitchFamily="49" charset="0"/>
              </a:rPr>
              <a:t>#pragma omp sections</a:t>
            </a:r>
          </a:p>
          <a:p>
            <a:r>
              <a:rPr lang="nb-NO" sz="1200" dirty="0">
                <a:latin typeface="Consolas" panose="020B0609020204030204" pitchFamily="49" charset="0"/>
              </a:rPr>
              <a:t>#pragma omp critical</a:t>
            </a:r>
            <a:endParaRPr lang="nb-NO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513F7F4-FC49-4C7C-E105-FC3A5B4EDD35}"/>
              </a:ext>
            </a:extLst>
          </p:cNvPr>
          <p:cNvSpPr txBox="1"/>
          <p:nvPr/>
        </p:nvSpPr>
        <p:spPr>
          <a:xfrm>
            <a:off x="5749637" y="483891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#pragma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omp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parallel for collapse(2)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num_threads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(4)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303C78A2-4A28-6CCF-B79C-3D959D108FB5}"/>
              </a:ext>
            </a:extLst>
          </p:cNvPr>
          <p:cNvCxnSpPr>
            <a:cxnSpLocks/>
          </p:cNvCxnSpPr>
          <p:nvPr/>
        </p:nvCxnSpPr>
        <p:spPr>
          <a:xfrm flipH="1">
            <a:off x="3836326" y="4485395"/>
            <a:ext cx="176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069CEDA8-B41A-7F73-D810-7F2CCDDCCA4B}"/>
              </a:ext>
            </a:extLst>
          </p:cNvPr>
          <p:cNvCxnSpPr>
            <a:cxnSpLocks/>
          </p:cNvCxnSpPr>
          <p:nvPr/>
        </p:nvCxnSpPr>
        <p:spPr>
          <a:xfrm flipH="1">
            <a:off x="3836326" y="4977417"/>
            <a:ext cx="1760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84F6289-27C6-0106-ECE9-C13C48A94627}"/>
              </a:ext>
            </a:extLst>
          </p:cNvPr>
          <p:cNvSpPr txBox="1"/>
          <p:nvPr/>
        </p:nvSpPr>
        <p:spPr>
          <a:xfrm>
            <a:off x="304806" y="635927"/>
            <a:ext cx="4378031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50" b="0" dirty="0">
                <a:effectLst/>
                <a:latin typeface="Consolas" panose="020B0609020204030204" pitchFamily="49" charset="0"/>
              </a:rPr>
              <a:t>    Matrix Q = I;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Matrix P = I;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Matrix R = A;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double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= 0.0;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double alpha = 0.0;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</a:t>
            </a:r>
            <a:r>
              <a:rPr lang="it-IT" sz="850" dirty="0">
                <a:latin typeface="Consolas" panose="020B0609020204030204" pitchFamily="49" charset="0"/>
              </a:rPr>
              <a:t> 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u =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v =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Vector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(m);</a:t>
            </a:r>
          </a:p>
          <a:p>
            <a:br>
              <a:rPr lang="it-IT" sz="850" b="0" dirty="0">
                <a:effectLst/>
                <a:latin typeface="Consolas" panose="020B0609020204030204" pitchFamily="49" charset="0"/>
              </a:rPr>
            </a:br>
            <a:r>
              <a:rPr lang="it-IT" sz="850" b="0" dirty="0">
                <a:effectLst/>
                <a:latin typeface="Consolas" panose="020B0609020204030204" pitchFamily="49" charset="0"/>
              </a:rPr>
              <a:t>    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j = 0; j &lt;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std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::min(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m,n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);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u.setZero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v.setZero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= 0.0;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i = j; i &lt; m; i++){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    u(i) = R(i, j);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+= u(i) * u(i);</a:t>
            </a:r>
          </a:p>
          <a:p>
            <a:r>
              <a:rPr lang="it-IT" sz="850" dirty="0">
                <a:latin typeface="Consolas" panose="020B0609020204030204" pitchFamily="49" charset="0"/>
              </a:rPr>
              <a:t>	}</a:t>
            </a:r>
            <a:endParaRPr lang="it-IT" sz="850" b="0" dirty="0">
              <a:effectLst/>
              <a:latin typeface="Consolas" panose="020B0609020204030204" pitchFamily="49" charset="0"/>
            </a:endParaRP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   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=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sqrt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alpha = (u(j) &lt; 0) ?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: -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850" b="0" dirty="0">
                <a:effectLst/>
                <a:latin typeface="Consolas" panose="020B0609020204030204" pitchFamily="49" charset="0"/>
              </a:rPr>
            </a:br>
            <a:r>
              <a:rPr lang="it-IT" sz="8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= 0.0;</a:t>
            </a:r>
          </a:p>
          <a:p>
            <a:br>
              <a:rPr lang="it-IT" sz="850" b="0" dirty="0">
                <a:effectLst/>
                <a:latin typeface="Consolas" panose="020B0609020204030204" pitchFamily="49" charset="0"/>
              </a:rPr>
            </a:br>
            <a:r>
              <a:rPr lang="it-IT" sz="85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i = j; i &lt; m; i++)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    v(i) = (j == i) ? (u(i) + alpha) : u(i);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+= v(i) * v(i);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}</a:t>
            </a:r>
            <a:br>
              <a:rPr lang="it-IT" sz="850" b="0" dirty="0">
                <a:effectLst/>
                <a:latin typeface="Consolas" panose="020B0609020204030204" pitchFamily="49" charset="0"/>
              </a:rPr>
            </a:br>
            <a:r>
              <a:rPr lang="it-IT" sz="85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=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sqrt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);</a:t>
            </a:r>
            <a:br>
              <a:rPr lang="it-IT" sz="850" b="0" dirty="0">
                <a:effectLst/>
                <a:latin typeface="Consolas" panose="020B0609020204030204" pitchFamily="49" charset="0"/>
              </a:rPr>
            </a:br>
            <a:r>
              <a:rPr lang="it-IT" sz="85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i = j; i &lt; m; i++) v(i) /=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mag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it-IT" sz="850" b="0" dirty="0">
              <a:effectLst/>
              <a:latin typeface="Consolas" panose="020B0609020204030204" pitchFamily="49" charset="0"/>
            </a:endParaRP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P = I - 2.0 * v *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v.transpose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R = P * R;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    Q = Q * P; </a:t>
            </a:r>
          </a:p>
          <a:p>
            <a:r>
              <a:rPr lang="it-IT" sz="85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it-IT" sz="85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j = 0; j &lt; n; 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    for (</a:t>
            </a:r>
            <a:r>
              <a:rPr lang="it-IT" sz="85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it-IT" sz="850" b="0" dirty="0">
                <a:effectLst/>
                <a:latin typeface="Consolas" panose="020B0609020204030204" pitchFamily="49" charset="0"/>
              </a:rPr>
              <a:t> i = j + 1; i &lt; m; i++)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        R(i, j) = 0.;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pPr lvl="1"/>
            <a:r>
              <a:rPr lang="it-IT" sz="85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it-IT" sz="8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itolo 3">
            <a:extLst>
              <a:ext uri="{FF2B5EF4-FFF2-40B4-BE49-F238E27FC236}">
                <a16:creationId xmlns:a16="http://schemas.microsoft.com/office/drawing/2014/main" id="{BB20240E-D916-0658-41FA-0B51B1ED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2800" dirty="0" err="1"/>
              <a:t>Householder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538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3025D68-C265-1D49-749C-13EBC9EF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BB5794-42A7-8B0A-B919-18329459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/>
          <a:lstStyle/>
          <a:p>
            <a:r>
              <a:rPr lang="it-IT" dirty="0" err="1"/>
              <a:t>Householder</a:t>
            </a:r>
            <a:endParaRPr lang="it-IT" dirty="0"/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890BE22F-28C2-1ED1-A2D8-030D2902CA3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0026" y="2505075"/>
          <a:ext cx="5819775" cy="39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768">
                  <a:extLst>
                    <a:ext uri="{9D8B030D-6E8A-4147-A177-3AD203B41FA5}">
                      <a16:colId xmlns:a16="http://schemas.microsoft.com/office/drawing/2014/main" val="216425324"/>
                    </a:ext>
                  </a:extLst>
                </a:gridCol>
                <a:gridCol w="1631515">
                  <a:extLst>
                    <a:ext uri="{9D8B030D-6E8A-4147-A177-3AD203B41FA5}">
                      <a16:colId xmlns:a16="http://schemas.microsoft.com/office/drawing/2014/main" val="4072449732"/>
                    </a:ext>
                  </a:extLst>
                </a:gridCol>
                <a:gridCol w="1677417">
                  <a:extLst>
                    <a:ext uri="{9D8B030D-6E8A-4147-A177-3AD203B41FA5}">
                      <a16:colId xmlns:a16="http://schemas.microsoft.com/office/drawing/2014/main" val="2706422204"/>
                    </a:ext>
                  </a:extLst>
                </a:gridCol>
                <a:gridCol w="1419075">
                  <a:extLst>
                    <a:ext uri="{9D8B030D-6E8A-4147-A177-3AD203B41FA5}">
                      <a16:colId xmlns:a16="http://schemas.microsoft.com/office/drawing/2014/main" val="4128738254"/>
                    </a:ext>
                  </a:extLst>
                </a:gridCol>
              </a:tblGrid>
              <a:tr h="9070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Matrix </a:t>
                      </a:r>
                      <a:r>
                        <a:rPr lang="it-IT" sz="1800" dirty="0" err="1"/>
                        <a:t>Dimensions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fullmatrix.hpp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Eigen</a:t>
                      </a:r>
                      <a:r>
                        <a:rPr lang="it-IT" sz="1800" dirty="0"/>
                        <a:t>/Dense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63076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0.0560949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4.2391e-05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0999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0.111298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0.0464162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21415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22.3852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 3.9772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8004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0.0100902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3.3594e-05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85477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0.0022591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0.0248635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38664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15.0151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3.71769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0687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5.55933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1.26186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4328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49.2667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1.86684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356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highlight>
                            <a:srgbClr val="FFFF00"/>
                          </a:highlight>
                        </a:rPr>
                        <a:t>1.49085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highlight>
                            <a:srgbClr val="FFFF00"/>
                          </a:highlight>
                        </a:rPr>
                        <a:t>1.0698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48339"/>
                  </a:ext>
                </a:extLst>
              </a:tr>
            </a:tbl>
          </a:graphicData>
        </a:graphic>
      </p:graphicFrame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CFCBD6-2A8A-8A2F-0ECD-31DFD930D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Givens </a:t>
            </a:r>
            <a:r>
              <a:rPr lang="it-IT" dirty="0" err="1"/>
              <a:t>rotations</a:t>
            </a:r>
            <a:endParaRPr lang="it-IT" dirty="0"/>
          </a:p>
        </p:txBody>
      </p:sp>
      <p:graphicFrame>
        <p:nvGraphicFramePr>
          <p:cNvPr id="11" name="Segnaposto contenuto 8">
            <a:extLst>
              <a:ext uri="{FF2B5EF4-FFF2-40B4-BE49-F238E27FC236}">
                <a16:creationId xmlns:a16="http://schemas.microsoft.com/office/drawing/2014/main" id="{408CEF1F-061B-10AA-062B-AB907C5519E2}"/>
              </a:ext>
            </a:extLst>
          </p:cNvPr>
          <p:cNvGraphicFramePr>
            <a:graphicFrameLocks/>
          </p:cNvGraphicFramePr>
          <p:nvPr/>
        </p:nvGraphicFramePr>
        <p:xfrm>
          <a:off x="6172200" y="2505075"/>
          <a:ext cx="5819775" cy="39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768">
                  <a:extLst>
                    <a:ext uri="{9D8B030D-6E8A-4147-A177-3AD203B41FA5}">
                      <a16:colId xmlns:a16="http://schemas.microsoft.com/office/drawing/2014/main" val="216425324"/>
                    </a:ext>
                  </a:extLst>
                </a:gridCol>
                <a:gridCol w="1616796">
                  <a:extLst>
                    <a:ext uri="{9D8B030D-6E8A-4147-A177-3AD203B41FA5}">
                      <a16:colId xmlns:a16="http://schemas.microsoft.com/office/drawing/2014/main" val="4072449732"/>
                    </a:ext>
                  </a:extLst>
                </a:gridCol>
                <a:gridCol w="1692136">
                  <a:extLst>
                    <a:ext uri="{9D8B030D-6E8A-4147-A177-3AD203B41FA5}">
                      <a16:colId xmlns:a16="http://schemas.microsoft.com/office/drawing/2014/main" val="2706422204"/>
                    </a:ext>
                  </a:extLst>
                </a:gridCol>
                <a:gridCol w="1419075">
                  <a:extLst>
                    <a:ext uri="{9D8B030D-6E8A-4147-A177-3AD203B41FA5}">
                      <a16:colId xmlns:a16="http://schemas.microsoft.com/office/drawing/2014/main" val="4128738254"/>
                    </a:ext>
                  </a:extLst>
                </a:gridCol>
              </a:tblGrid>
              <a:tr h="90708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Matrix </a:t>
                      </a:r>
                      <a:r>
                        <a:rPr lang="it-IT" sz="1800" dirty="0" err="1"/>
                        <a:t>Dimensions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fullmatrix.hpp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Eigen</a:t>
                      </a:r>
                      <a:r>
                        <a:rPr lang="it-IT" sz="1800" dirty="0"/>
                        <a:t>/Dense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63076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2.0719e-05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1.6441e-05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0999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0.0111438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0.00552858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21415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16.2393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11.2489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8004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0.000303037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0.00084062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85477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0.00761173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0.00786181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38664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6.29337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6.75156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0687"/>
                  </a:ext>
                </a:extLst>
              </a:tr>
              <a:tr h="316775">
                <a:tc rowSpan="3">
                  <a:txBody>
                    <a:bodyPr/>
                    <a:lstStyle/>
                    <a:p>
                      <a:r>
                        <a:rPr lang="it-IT" sz="1800" b="1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0.0683712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0.0195582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43289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100 x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1.46403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/>
                        <a:t>0.70322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356"/>
                  </a:ext>
                </a:extLst>
              </a:tr>
              <a:tr h="31677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1500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highlight>
                            <a:srgbClr val="FFFF00"/>
                          </a:highlight>
                        </a:rPr>
                        <a:t>2.58039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1" dirty="0">
                          <a:highlight>
                            <a:srgbClr val="FFFF00"/>
                          </a:highlight>
                        </a:rPr>
                        <a:t>1.66611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48339"/>
                  </a:ext>
                </a:extLst>
              </a:tr>
            </a:tbl>
          </a:graphicData>
        </a:graphic>
      </p:graphicFrame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DE772027-3284-B50D-7DA0-A8F0C56A7755}"/>
              </a:ext>
            </a:extLst>
          </p:cNvPr>
          <p:cNvSpPr txBox="1">
            <a:spLocks/>
          </p:cNvSpPr>
          <p:nvPr/>
        </p:nvSpPr>
        <p:spPr>
          <a:xfrm>
            <a:off x="6503193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GIVENS ROTATIONS</a:t>
            </a:r>
          </a:p>
        </p:txBody>
      </p:sp>
    </p:spTree>
    <p:extLst>
      <p:ext uri="{BB962C8B-B14F-4D97-AF65-F5344CB8AC3E}">
        <p14:creationId xmlns:p14="http://schemas.microsoft.com/office/powerpoint/2010/main" val="218065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111</TotalTime>
  <Words>1631</Words>
  <Application>Microsoft Office PowerPoint</Application>
  <PresentationFormat>Widescreen</PresentationFormat>
  <Paragraphs>262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Consolas</vt:lpstr>
      <vt:lpstr>Tw Cen MT</vt:lpstr>
      <vt:lpstr>Circuito</vt:lpstr>
      <vt:lpstr>rSVD</vt:lpstr>
      <vt:lpstr>Presentazione standard di PowerPoint</vt:lpstr>
      <vt:lpstr>Results</vt:lpstr>
      <vt:lpstr>Presentazione standard di PowerPoint</vt:lpstr>
      <vt:lpstr>Givens rotations</vt:lpstr>
      <vt:lpstr>Householder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rSVD</dc:title>
  <dc:creator>Giuseppe Pisante</dc:creator>
  <cp:lastModifiedBy>Giuseppe Pisante</cp:lastModifiedBy>
  <cp:revision>1</cp:revision>
  <dcterms:created xsi:type="dcterms:W3CDTF">2023-12-21T10:22:47Z</dcterms:created>
  <dcterms:modified xsi:type="dcterms:W3CDTF">2023-12-21T12:14:37Z</dcterms:modified>
</cp:coreProperties>
</file>