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38" r:id="rId2"/>
    <p:sldId id="257" r:id="rId3"/>
    <p:sldId id="298" r:id="rId4"/>
    <p:sldId id="334" r:id="rId5"/>
    <p:sldId id="335" r:id="rId6"/>
    <p:sldId id="336" r:id="rId7"/>
    <p:sldId id="337" r:id="rId8"/>
    <p:sldId id="332" r:id="rId9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/>
    <p:restoredTop sz="96405"/>
  </p:normalViewPr>
  <p:slideViewPr>
    <p:cSldViewPr snapToGrid="0">
      <p:cViewPr varScale="1">
        <p:scale>
          <a:sx n="155" d="100"/>
          <a:sy n="155" d="100"/>
        </p:scale>
        <p:origin x="224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F569E-B352-5F4B-81DE-4B7ACABEE61B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BE60-634E-6B4C-8DF0-357D1D1871C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1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7CFA-365E-242D-1D38-DF53755F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ADDC-8FAE-1AE2-A2F1-4CD28B7F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55F1-AA0D-20F4-ECD1-C852641A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4674-A68F-31DF-C9D8-64FFCF31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F86A-4210-7176-46B1-C9FE339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6570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FB29-3998-9533-143F-6F5AC268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845CB-7276-B36C-0DE6-0390D504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DD14-2520-4612-E8C9-A245370D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CEBF-7228-B398-0641-D5E34728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681F-4881-A07C-D0D1-204AF781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09237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9169C-E77E-5C66-C8C9-E50BA79F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DBB85-8F81-3280-3A93-6C827384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FB61-8FE6-FC5C-43F5-2EADED1C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2228-0434-F805-5188-2E9D147B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EAA8-44FD-428E-4B03-19413068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850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AFBA-02A7-1DAD-7250-C3943F6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F9C-F09C-3CE4-D79D-BF671E93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33C1A-7644-3C99-1219-FD357A0F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C4DC-8113-E4E8-C51E-0FC4215E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30F8-4F9A-8CBA-E1A8-5634309B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65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AAAC-B0FE-46E0-CB80-A3F1BC77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26D0-7B47-E132-736F-E69642773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1D11-185B-2DF6-6E29-F86796CB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658C-8335-EA8B-9581-F4502FB4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7F06-3E30-A9CD-0C16-96B356BB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731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5B2C-0E40-F549-D625-1124F5B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45EC-A762-A669-2007-2219DA8B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BC7FC-EF0E-3959-6834-9620DCDC0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38C6-423A-53DB-38AF-FF06A18F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1E7A7-D0D2-7951-85AA-E01150C0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3A5A3-86BC-EDE2-F7A5-B71D7C6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796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2495-79CB-B4CA-4EFC-E8A48AFE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0A44-B2AE-B2BC-0633-8D2986A5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95FF-BD4B-81BB-EA34-9C45B2D03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21E80-BB76-7D17-9C5E-D6028B893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EFB02-828F-2133-910B-2BAA9C1FC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6182E-6FCE-3FDF-440F-C611E352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603A9-BFA5-2D71-D399-141D25F0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BF226-2624-B231-1367-448B143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0467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995D-ABAC-C7A2-882A-46F5867C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803D3-1DBB-DD3B-90E6-8FE10E90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32C6A-DDA3-FA51-B430-1FF18D84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78D1D-B4DC-6CE5-8F02-143B2AE5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242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377C40A-45DB-494A-8DCC-2E49486381BF}"/>
              </a:ext>
            </a:extLst>
          </p:cNvPr>
          <p:cNvSpPr/>
          <p:nvPr userDrawn="1"/>
        </p:nvSpPr>
        <p:spPr>
          <a:xfrm>
            <a:off x="1" y="5216"/>
            <a:ext cx="12191999" cy="862642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1E7A26-AD16-D162-7371-E85D9B9F13A3}"/>
              </a:ext>
            </a:extLst>
          </p:cNvPr>
          <p:cNvGrpSpPr/>
          <p:nvPr userDrawn="1"/>
        </p:nvGrpSpPr>
        <p:grpSpPr>
          <a:xfrm>
            <a:off x="0" y="-14068"/>
            <a:ext cx="12192000" cy="880455"/>
            <a:chOff x="0" y="0"/>
            <a:chExt cx="12192000" cy="8804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D0CD42-D9B1-A10C-7964-BAABC37AB3BB}"/>
                </a:ext>
              </a:extLst>
            </p:cNvPr>
            <p:cNvSpPr/>
            <p:nvPr/>
          </p:nvSpPr>
          <p:spPr>
            <a:xfrm>
              <a:off x="2240484" y="12790"/>
              <a:ext cx="9951515" cy="86264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  <a:alpha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CD9AF2-E78E-174E-27C9-204DC3B489F4}"/>
                </a:ext>
              </a:extLst>
            </p:cNvPr>
            <p:cNvGrpSpPr/>
            <p:nvPr/>
          </p:nvGrpSpPr>
          <p:grpSpPr>
            <a:xfrm>
              <a:off x="0" y="0"/>
              <a:ext cx="12192000" cy="880455"/>
              <a:chOff x="0" y="-2521"/>
              <a:chExt cx="12192000" cy="88045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91B97B8-6977-98E9-6CE3-78F11774EF94}"/>
                  </a:ext>
                </a:extLst>
              </p:cNvPr>
              <p:cNvGrpSpPr/>
              <p:nvPr/>
            </p:nvGrpSpPr>
            <p:grpSpPr>
              <a:xfrm>
                <a:off x="0" y="11547"/>
                <a:ext cx="1416405" cy="866387"/>
                <a:chOff x="0" y="17941"/>
                <a:chExt cx="1416405" cy="86638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D127CFF-D685-CFCB-DE7D-CF60DD6E03B4}"/>
                    </a:ext>
                  </a:extLst>
                </p:cNvPr>
                <p:cNvSpPr/>
                <p:nvPr/>
              </p:nvSpPr>
              <p:spPr>
                <a:xfrm>
                  <a:off x="0" y="17941"/>
                  <a:ext cx="1416405" cy="8663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4" name="Picture 33" descr="ecgs_logo.pdf">
                  <a:extLst>
                    <a:ext uri="{FF2B5EF4-FFF2-40B4-BE49-F238E27FC236}">
                      <a16:creationId xmlns:a16="http://schemas.microsoft.com/office/drawing/2014/main" id="{766A395E-87FC-27E1-F841-B534E5A06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314" y="92312"/>
                  <a:ext cx="750252" cy="75479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9C7E9E11-951A-05E1-9ACE-54BFDAAF39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40716" y="69163"/>
                  <a:ext cx="359052" cy="794367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DF7C6B2-602C-1C23-BC61-1C92F1F44312}"/>
                  </a:ext>
                </a:extLst>
              </p:cNvPr>
              <p:cNvGrpSpPr/>
              <p:nvPr/>
            </p:nvGrpSpPr>
            <p:grpSpPr>
              <a:xfrm>
                <a:off x="10775595" y="-2521"/>
                <a:ext cx="1416405" cy="875432"/>
                <a:chOff x="10775595" y="-2521"/>
                <a:chExt cx="1416405" cy="87543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4130B8D-1667-6F2C-73BC-F74D7FDFDC88}"/>
                    </a:ext>
                  </a:extLst>
                </p:cNvPr>
                <p:cNvSpPr/>
                <p:nvPr/>
              </p:nvSpPr>
              <p:spPr>
                <a:xfrm>
                  <a:off x="10775595" y="-2521"/>
                  <a:ext cx="1416405" cy="8754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0" name="Picture 2" descr="Image result for centre spatial de liège">
                  <a:extLst>
                    <a:ext uri="{FF2B5EF4-FFF2-40B4-BE49-F238E27FC236}">
                      <a16:creationId xmlns:a16="http://schemas.microsoft.com/office/drawing/2014/main" id="{46C755D8-3B51-7DD5-0196-2FD5273048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8898" y="116413"/>
                  <a:ext cx="431314" cy="2427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4BBFFBF6-E9BA-F4B4-9856-01BF0EBD29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10951179" y="436293"/>
                  <a:ext cx="1174675" cy="301980"/>
                </a:xfrm>
                <a:prstGeom prst="rect">
                  <a:avLst/>
                </a:prstGeom>
                <a:solidFill>
                  <a:schemeClr val="bg1">
                    <a:alpha val="32000"/>
                  </a:schemeClr>
                </a:solidFill>
                <a:ln>
                  <a:noFill/>
                </a:ln>
                <a:effectLst/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17FD8F9E-439D-5DBD-796C-61FF5C576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48278" y="57180"/>
                  <a:ext cx="850620" cy="3611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D1267C1-088A-5AD2-2BA7-685545F7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432" y="212798"/>
              <a:ext cx="765810" cy="475615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BC4DA12-6595-3080-7632-20F248E6ACBC}"/>
              </a:ext>
            </a:extLst>
          </p:cNvPr>
          <p:cNvSpPr/>
          <p:nvPr userDrawn="1"/>
        </p:nvSpPr>
        <p:spPr>
          <a:xfrm>
            <a:off x="0" y="6397767"/>
            <a:ext cx="12192000" cy="45181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C6233E-CE15-1075-3D9E-1778AE67DD39}"/>
              </a:ext>
            </a:extLst>
          </p:cNvPr>
          <p:cNvSpPr/>
          <p:nvPr userDrawn="1"/>
        </p:nvSpPr>
        <p:spPr>
          <a:xfrm>
            <a:off x="144164" y="6497543"/>
            <a:ext cx="3049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To crunch the SAR and </a:t>
            </a:r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InSAR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 mass processing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C91C2B-A5E2-6AB4-7C83-31DDB02A5829}"/>
              </a:ext>
            </a:extLst>
          </p:cNvPr>
          <p:cNvSpPr/>
          <p:nvPr userDrawn="1"/>
        </p:nvSpPr>
        <p:spPr>
          <a:xfrm>
            <a:off x="10989110" y="6462067"/>
            <a:ext cx="98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ndo@ecgs.lu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9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A1CD-3C55-4A5A-1E28-749865FE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3DA6-7E56-D32B-C7FE-BF71B6DA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606A1-BC1A-2B40-02CC-84433204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8AE72-850C-D1FF-9136-BAF909BD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58D5-6270-55D6-4BD2-DE7353A5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AC58F-4A22-CB38-9405-B33FC757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9493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C8C2-0D07-DC4B-6FC0-128F3FAA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18344-3971-FDE9-9FBD-4B06FB8D1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854B2-0CD4-2B1D-064B-6400F2338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427B4-9931-6B6A-A3AA-6670E98A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D77FF-2A09-EBDD-D5CC-C8E0EC05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59C91-BE74-BC9C-12A7-36655D01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2605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E9166-D0DF-D19F-8354-03C10122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FE3F-6AD7-986E-9524-D3B51B340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E80F-4052-D5D1-D479-BF3A4FB7C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C3E4-5F25-1997-82F7-5FCEDC0CB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2DC9-9DCC-9936-07C0-E2D7826CC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78274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DCDFF63-D6AA-75BE-D041-0A7D0F7BFFB8}"/>
              </a:ext>
            </a:extLst>
          </p:cNvPr>
          <p:cNvSpPr txBox="1"/>
          <p:nvPr/>
        </p:nvSpPr>
        <p:spPr>
          <a:xfrm>
            <a:off x="917566" y="1702203"/>
            <a:ext cx="96107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 err="1">
                <a:solidFill>
                  <a:srgbClr val="FF0000"/>
                </a:solidFill>
              </a:rPr>
              <a:t>AMSTer</a:t>
            </a:r>
            <a:r>
              <a:rPr lang="en-GB" sz="3200" b="1" dirty="0"/>
              <a:t> : 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SAR &amp; </a:t>
            </a:r>
            <a:r>
              <a:rPr lang="en-GB" sz="3200" b="1" dirty="0" err="1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InSAR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utomated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ass processing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oftware for Multidimensional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ime s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er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ies</a:t>
            </a:r>
          </a:p>
          <a:p>
            <a:pPr algn="ctr"/>
            <a:endParaRPr lang="en-LU" sz="3200" dirty="0">
              <a:solidFill>
                <a:srgbClr val="000000"/>
              </a:solidFill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19EFB-FB67-B88C-8E5B-FFFF5BFA12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" y="4751544"/>
            <a:ext cx="1827580" cy="15711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A90A08-900C-90CB-074A-936C7F7F2F14}"/>
              </a:ext>
            </a:extLst>
          </p:cNvPr>
          <p:cNvSpPr txBox="1"/>
          <p:nvPr/>
        </p:nvSpPr>
        <p:spPr>
          <a:xfrm>
            <a:off x="1732251" y="3174624"/>
            <a:ext cx="7981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Nicolas d’Oreye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1,2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Dominique Derauw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3,4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Sergey Samsonov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</a:p>
          <a:p>
            <a:pPr algn="ctr"/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Delphine Smittarello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Maxime Jaspard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Gilles Celli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lang="en-LU" sz="1800" dirty="0">
              <a:solidFill>
                <a:srgbClr val="000000"/>
              </a:solidFill>
              <a:effectLst/>
              <a:latin typeface="Helvetica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en-LU" sz="1800" dirty="0">
              <a:solidFill>
                <a:srgbClr val="000000"/>
              </a:solidFill>
              <a:effectLst/>
              <a:latin typeface="Helvetica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88198-8069-BCA0-32F5-D8017AAF4841}"/>
              </a:ext>
            </a:extLst>
          </p:cNvPr>
          <p:cNvSpPr txBox="1"/>
          <p:nvPr/>
        </p:nvSpPr>
        <p:spPr>
          <a:xfrm>
            <a:off x="5041701" y="4009759"/>
            <a:ext cx="2073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ndo@ecgs.lu</a:t>
            </a:r>
            <a:endParaRPr lang="en-GB" dirty="0">
              <a:solidFill>
                <a:srgbClr val="0070C0"/>
              </a:solidFill>
            </a:endParaRPr>
          </a:p>
          <a:p>
            <a:pPr algn="ctr"/>
            <a:r>
              <a:rPr lang="en-GB" dirty="0" err="1">
                <a:solidFill>
                  <a:srgbClr val="0070C0"/>
                </a:solidFill>
              </a:rPr>
              <a:t>amster@ecgs.lu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84EA3D16-C0F5-3232-8933-CAC34B1B4675}"/>
              </a:ext>
            </a:extLst>
          </p:cNvPr>
          <p:cNvSpPr txBox="1"/>
          <p:nvPr/>
        </p:nvSpPr>
        <p:spPr>
          <a:xfrm>
            <a:off x="2569232" y="5055978"/>
            <a:ext cx="9294018" cy="102879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1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European Centre 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for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 Geodynamics and Seismology (ECGS), 19 rue Josy Welter, L-7256 Walferdange, Luxembourg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2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National Museum of Natural History (NMNH), 19 rue Josy Welter, L-7256 Walferdange, Luxembourg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3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Centre Spatial de Liège (CSL), Avenue du Pré Aily, B-4031 Angleur, Belgium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4 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SAREOS, 1 Rue des Violettes, 4557 </a:t>
            </a:r>
            <a:r>
              <a:rPr lang="fr-FR" sz="1200" i="1" dirty="0" err="1">
                <a:effectLst/>
                <a:ea typeface="Times New Roman" panose="02020603050405020304" pitchFamily="18" charset="0"/>
              </a:rPr>
              <a:t>Fraiture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, </a:t>
            </a:r>
            <a:r>
              <a:rPr lang="fr-FR" sz="1200" i="1" dirty="0" err="1">
                <a:effectLst/>
                <a:ea typeface="Times New Roman" panose="02020603050405020304" pitchFamily="18" charset="0"/>
              </a:rPr>
              <a:t>Belgium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 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algn="ctr">
              <a:tabLst>
                <a:tab pos="90170" algn="l"/>
              </a:tabLs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5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Canada Centre for Mapping and Earth Observation, Natural Resources Canada (NRCAN), 560 Rochester Street, Ottawa, ON K1A 0E4, Canada</a:t>
            </a:r>
            <a:endParaRPr lang="en-LU" sz="1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 i="0" u="none" strike="noStrike">
                <a:solidFill>
                  <a:schemeClr val="bg1"/>
                </a:solidFill>
                <a:effectLst/>
                <a:latin typeface="Helvetica" pitchFamily="2" charset="0"/>
              </a:rPr>
              <a:t>Summer School in </a:t>
            </a:r>
            <a:r>
              <a:rPr lang="en-GB" sz="2400" b="1" i="0" u="none" strike="noStrike" err="1">
                <a:solidFill>
                  <a:schemeClr val="bg1"/>
                </a:solidFill>
                <a:effectLst/>
                <a:latin typeface="Helvetica" pitchFamily="2" charset="0"/>
              </a:rPr>
              <a:t>InSAR</a:t>
            </a:r>
            <a:r>
              <a:rPr lang="en-GB" sz="2400" b="1" i="0" u="none" strike="noStrike">
                <a:solidFill>
                  <a:schemeClr val="bg1"/>
                </a:solidFill>
                <a:effectLst/>
                <a:latin typeface="Helvetica" pitchFamily="2" charset="0"/>
              </a:rPr>
              <a:t>, time series processing and deformation modelling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5BE3B-A14B-E818-44E2-CE9A986831EC}"/>
              </a:ext>
            </a:extLst>
          </p:cNvPr>
          <p:cNvSpPr txBox="1"/>
          <p:nvPr/>
        </p:nvSpPr>
        <p:spPr>
          <a:xfrm>
            <a:off x="4877783" y="4269461"/>
            <a:ext cx="16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70C0"/>
                </a:solidFill>
              </a:rPr>
              <a:t>Nicolas d’Oreye </a:t>
            </a:r>
            <a:endParaRPr lang="en-LU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CDFF63-D6AA-75BE-D041-0A7D0F7BFFB8}"/>
              </a:ext>
            </a:extLst>
          </p:cNvPr>
          <p:cNvSpPr txBox="1"/>
          <p:nvPr/>
        </p:nvSpPr>
        <p:spPr>
          <a:xfrm>
            <a:off x="708202" y="2595161"/>
            <a:ext cx="10340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Data manipulation with QGIS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E5E63B-D90A-CF04-AF0A-7DA3EF914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" y="4751544"/>
            <a:ext cx="1827580" cy="15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4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Data manipulation with QGIS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1327A-A7FC-EACE-BCEB-A404CB062A6C}"/>
              </a:ext>
            </a:extLst>
          </p:cNvPr>
          <p:cNvSpPr txBox="1"/>
          <p:nvPr/>
        </p:nvSpPr>
        <p:spPr>
          <a:xfrm>
            <a:off x="241567" y="960889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/>
              <a:t>Plan:</a:t>
            </a:r>
            <a:endParaRPr lang="en-LU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E6D3C-3F6A-E353-2CEC-05B2315873C4}"/>
              </a:ext>
            </a:extLst>
          </p:cNvPr>
          <p:cNvSpPr txBox="1"/>
          <p:nvPr/>
        </p:nvSpPr>
        <p:spPr>
          <a:xfrm>
            <a:off x="1501219" y="1087057"/>
            <a:ext cx="7994753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Pixel coordinates </a:t>
            </a:r>
          </a:p>
          <a:p>
            <a:endParaRPr lang="en-GB" b="1" dirty="0"/>
          </a:p>
          <a:p>
            <a:r>
              <a:rPr lang="en-GB" b="1" dirty="0" err="1"/>
              <a:t>PlotTS.sh</a:t>
            </a:r>
            <a:r>
              <a:rPr lang="en-GB" b="1" dirty="0"/>
              <a:t> from QGIS</a:t>
            </a:r>
          </a:p>
          <a:p>
            <a:endParaRPr lang="en-GB" b="1" dirty="0"/>
          </a:p>
          <a:p>
            <a:r>
              <a:rPr lang="en-GB" b="1" dirty="0" err="1"/>
              <a:t>Rasters</a:t>
            </a:r>
            <a:r>
              <a:rPr lang="en-GB" b="1" dirty="0"/>
              <a:t> manipulation</a:t>
            </a:r>
          </a:p>
          <a:p>
            <a:endParaRPr lang="en-GB" b="1" dirty="0"/>
          </a:p>
          <a:p>
            <a:r>
              <a:rPr lang="en-GB" b="1" dirty="0"/>
              <a:t>Create a map of deformation masked by coherence on a Google Earth background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0F667-BFCD-4140-B2D7-176DF3372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" y="4751544"/>
            <a:ext cx="1827580" cy="15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1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Data manipulation with QGIS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E6D3C-3F6A-E353-2CEC-05B2315873C4}"/>
              </a:ext>
            </a:extLst>
          </p:cNvPr>
          <p:cNvSpPr txBox="1"/>
          <p:nvPr/>
        </p:nvSpPr>
        <p:spPr>
          <a:xfrm>
            <a:off x="144164" y="953602"/>
            <a:ext cx="186140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Pixel coordinates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FA579-275C-3941-CA71-9834709DAFC9}"/>
              </a:ext>
            </a:extLst>
          </p:cNvPr>
          <p:cNvSpPr txBox="1"/>
          <p:nvPr/>
        </p:nvSpPr>
        <p:spPr>
          <a:xfrm>
            <a:off x="243877" y="1476990"/>
            <a:ext cx="4092980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LU" sz="1600" dirty="0"/>
              <a:t>Drag &amp; drop e.g. the </a:t>
            </a:r>
            <a:br>
              <a:rPr lang="en-LU" sz="1600" dirty="0"/>
            </a:br>
            <a:r>
              <a:rPr lang="en-LU" sz="1600" dirty="0">
                <a:solidFill>
                  <a:srgbClr val="0070C0"/>
                </a:solidFill>
              </a:rPr>
              <a:t>MSBAS_LINEAR_RATE_UD.bin </a:t>
            </a:r>
            <a:br>
              <a:rPr lang="en-LU" sz="1600" dirty="0"/>
            </a:br>
            <a:r>
              <a:rPr lang="en-GB" sz="1600" dirty="0"/>
              <a:t>I</a:t>
            </a:r>
            <a:r>
              <a:rPr lang="en-LU" sz="1600" dirty="0"/>
              <a:t>n QGIS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LU" sz="1600" dirty="0"/>
              <a:t>[Double click on layer </a:t>
            </a:r>
            <a:br>
              <a:rPr lang="en-LU" sz="1600" dirty="0"/>
            </a:br>
            <a:r>
              <a:rPr lang="en-LU" sz="1600" dirty="0">
                <a:sym typeface="Wingdings" pitchFamily="2" charset="2"/>
              </a:rPr>
              <a:t> </a:t>
            </a:r>
            <a:r>
              <a:rPr lang="en-LU" sz="1600" dirty="0"/>
              <a:t>change Render type; transparency etc…]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LU" sz="1600" dirty="0"/>
              <a:t>Value Tool plugin: watch 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LU" sz="1600" dirty="0"/>
              <a:t>“Value” 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LU" sz="1600" dirty="0"/>
              <a:t>“Row”  &amp; “column”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LU" sz="1600" dirty="0"/>
              <a:t>“UTM values”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943716-FF1C-D4EE-AE5E-659D8A713F30}"/>
              </a:ext>
            </a:extLst>
          </p:cNvPr>
          <p:cNvGrpSpPr/>
          <p:nvPr/>
        </p:nvGrpSpPr>
        <p:grpSpPr>
          <a:xfrm>
            <a:off x="4252286" y="832998"/>
            <a:ext cx="7772400" cy="5379958"/>
            <a:chOff x="4353454" y="1120560"/>
            <a:chExt cx="7772400" cy="5379958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2E4FA95-CE01-D911-79F2-A3E0790825AA}"/>
                </a:ext>
              </a:extLst>
            </p:cNvPr>
            <p:cNvGrpSpPr/>
            <p:nvPr/>
          </p:nvGrpSpPr>
          <p:grpSpPr>
            <a:xfrm>
              <a:off x="4353454" y="1120560"/>
              <a:ext cx="7772400" cy="5379958"/>
              <a:chOff x="4353454" y="1120560"/>
              <a:chExt cx="7772400" cy="537995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1FEEFC4-15CB-C013-19CD-DBB91CCDE176}"/>
                  </a:ext>
                </a:extLst>
              </p:cNvPr>
              <p:cNvGrpSpPr/>
              <p:nvPr/>
            </p:nvGrpSpPr>
            <p:grpSpPr>
              <a:xfrm>
                <a:off x="4353454" y="1120560"/>
                <a:ext cx="7772400" cy="5379958"/>
                <a:chOff x="4353454" y="1120560"/>
                <a:chExt cx="7772400" cy="537995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871ED39D-2CBA-94D3-5AC2-002241896D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53454" y="1120560"/>
                  <a:ext cx="7772400" cy="5379958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AEDD6B1-5702-881F-5236-E59B33798E08}"/>
                    </a:ext>
                  </a:extLst>
                </p:cNvPr>
                <p:cNvSpPr txBox="1"/>
                <p:nvPr/>
              </p:nvSpPr>
              <p:spPr>
                <a:xfrm>
                  <a:off x="6747759" y="5404722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LU" sz="800" dirty="0"/>
                    <a:t>2368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16FDB1-18F9-3790-7C64-3AAC9D4D15C9}"/>
                    </a:ext>
                  </a:extLst>
                </p:cNvPr>
                <p:cNvSpPr txBox="1"/>
                <p:nvPr/>
              </p:nvSpPr>
              <p:spPr>
                <a:xfrm>
                  <a:off x="6438477" y="5404722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LU" sz="800" dirty="0"/>
                    <a:t>1471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8F29AB1-1333-8521-B423-BD71A334FD85}"/>
                    </a:ext>
                  </a:extLst>
                </p:cNvPr>
                <p:cNvSpPr txBox="1"/>
                <p:nvPr/>
              </p:nvSpPr>
              <p:spPr>
                <a:xfrm>
                  <a:off x="5340664" y="5454593"/>
                  <a:ext cx="436017" cy="1231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LU" sz="800" dirty="0"/>
                    <a:t>0.1803949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51CE0C-4B68-C6E7-4547-AD3BB5D3BAE2}"/>
                  </a:ext>
                </a:extLst>
              </p:cNvPr>
              <p:cNvSpPr txBox="1"/>
              <p:nvPr/>
            </p:nvSpPr>
            <p:spPr>
              <a:xfrm>
                <a:off x="9034387" y="6376094"/>
                <a:ext cx="535403" cy="92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LU" sz="600" dirty="0"/>
                  <a:t>363431  6006489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0321A0-393B-E60A-AE5D-7DBA72941247}"/>
                </a:ext>
              </a:extLst>
            </p:cNvPr>
            <p:cNvSpPr txBox="1"/>
            <p:nvPr/>
          </p:nvSpPr>
          <p:spPr>
            <a:xfrm>
              <a:off x="4783434" y="6201385"/>
              <a:ext cx="1984518" cy="92333"/>
            </a:xfrm>
            <a:prstGeom prst="rect">
              <a:avLst/>
            </a:prstGeom>
            <a:solidFill>
              <a:srgbClr val="ECECEC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LU" sz="600" dirty="0"/>
                <a:t>363431.842803030, 6006489.223484, 0.1803949177                     </a:t>
              </a:r>
            </a:p>
          </p:txBody>
        </p:sp>
      </p:grpSp>
      <p:sp>
        <p:nvSpPr>
          <p:cNvPr id="30" name="Doughnut 29">
            <a:extLst>
              <a:ext uri="{FF2B5EF4-FFF2-40B4-BE49-F238E27FC236}">
                <a16:creationId xmlns:a16="http://schemas.microsoft.com/office/drawing/2014/main" id="{CC695779-4BFE-C740-23D0-47F3AF2A234D}"/>
              </a:ext>
            </a:extLst>
          </p:cNvPr>
          <p:cNvSpPr/>
          <p:nvPr/>
        </p:nvSpPr>
        <p:spPr>
          <a:xfrm>
            <a:off x="4275436" y="5123145"/>
            <a:ext cx="2939556" cy="463463"/>
          </a:xfrm>
          <a:prstGeom prst="donut">
            <a:avLst>
              <a:gd name="adj" fmla="val 5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>
              <a:solidFill>
                <a:schemeClr val="tx1"/>
              </a:solidFill>
            </a:endParaRPr>
          </a:p>
        </p:txBody>
      </p:sp>
      <p:sp>
        <p:nvSpPr>
          <p:cNvPr id="31" name="Doughnut 30">
            <a:extLst>
              <a:ext uri="{FF2B5EF4-FFF2-40B4-BE49-F238E27FC236}">
                <a16:creationId xmlns:a16="http://schemas.microsoft.com/office/drawing/2014/main" id="{3187C000-1275-370E-5C0E-466C7D946C16}"/>
              </a:ext>
            </a:extLst>
          </p:cNvPr>
          <p:cNvSpPr/>
          <p:nvPr/>
        </p:nvSpPr>
        <p:spPr>
          <a:xfrm>
            <a:off x="4192428" y="5900581"/>
            <a:ext cx="2346158" cy="376026"/>
          </a:xfrm>
          <a:prstGeom prst="donut">
            <a:avLst>
              <a:gd name="adj" fmla="val 5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7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Data manipulation with QGIS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E6D3C-3F6A-E353-2CEC-05B2315873C4}"/>
              </a:ext>
            </a:extLst>
          </p:cNvPr>
          <p:cNvSpPr txBox="1"/>
          <p:nvPr/>
        </p:nvSpPr>
        <p:spPr>
          <a:xfrm>
            <a:off x="144164" y="953602"/>
            <a:ext cx="21107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Pixel coordinates </a:t>
            </a:r>
          </a:p>
          <a:p>
            <a:r>
              <a:rPr lang="en-GB" b="1" dirty="0" err="1"/>
              <a:t>PlotTS.sh</a:t>
            </a:r>
            <a:r>
              <a:rPr lang="en-GB" b="1" dirty="0"/>
              <a:t> from QGIS</a:t>
            </a:r>
          </a:p>
          <a:p>
            <a:endParaRPr lang="en-GB" sz="1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571517-E450-0779-022C-805E20E4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53" y="817569"/>
            <a:ext cx="7364383" cy="5442739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710A6-F575-5A08-A5F7-E50031BDB117}"/>
              </a:ext>
            </a:extLst>
          </p:cNvPr>
          <p:cNvSpPr txBox="1"/>
          <p:nvPr/>
        </p:nvSpPr>
        <p:spPr>
          <a:xfrm>
            <a:off x="208379" y="1846049"/>
            <a:ext cx="43309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nl-BE" sz="1600" dirty="0"/>
              <a:t>Click on </a:t>
            </a:r>
            <a:br>
              <a:rPr lang="nl-BE" sz="1600" dirty="0"/>
            </a:br>
            <a:r>
              <a:rPr lang="nl-BE" sz="1600" dirty="0"/>
              <a:t>Plugins &gt; Python Console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nl-BE" sz="1600" dirty="0"/>
              <a:t>Open </a:t>
            </a:r>
            <a:r>
              <a:rPr lang="nl-BE" sz="1600" dirty="0">
                <a:solidFill>
                  <a:srgbClr val="0070C0"/>
                </a:solidFill>
              </a:rPr>
              <a:t>00_RasterPixelCoord.py</a:t>
            </a:r>
            <a:br>
              <a:rPr lang="nl-BE" sz="1600" dirty="0"/>
            </a:br>
            <a:r>
              <a:rPr lang="nl-BE" sz="1600" dirty="0"/>
              <a:t>(in </a:t>
            </a:r>
            <a:r>
              <a:rPr lang="nl-BE" sz="1600" dirty="0">
                <a:solidFill>
                  <a:srgbClr val="00B050"/>
                </a:solidFill>
              </a:rPr>
              <a:t>…/SAR/AMSTer/SCRIPTS_MT</a:t>
            </a:r>
            <a:r>
              <a:rPr lang="nl-BE" sz="1600" dirty="0"/>
              <a:t>) </a:t>
            </a:r>
            <a:endParaRPr lang="en-LU" sz="1600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LU" sz="1600" dirty="0"/>
              <a:t>In line 12 of </a:t>
            </a:r>
            <a:r>
              <a:rPr lang="nl-BE" sz="1600" dirty="0">
                <a:solidFill>
                  <a:srgbClr val="0070C0"/>
                </a:solidFill>
              </a:rPr>
              <a:t>00_RasterPixelCoord.py</a:t>
            </a:r>
            <a:r>
              <a:rPr lang="en-LU" sz="1600" dirty="0"/>
              <a:t>, change path to dir where msbas defo maps are stored, e.g.</a:t>
            </a:r>
            <a:r>
              <a:rPr lang="nl-BE" sz="1600" dirty="0">
                <a:solidFill>
                  <a:srgbClr val="00B050"/>
                </a:solidFill>
              </a:rPr>
              <a:t> …/MSBAS/</a:t>
            </a:r>
            <a:r>
              <a:rPr lang="nl-BE" sz="1600" i="1" dirty="0">
                <a:solidFill>
                  <a:srgbClr val="00B050"/>
                </a:solidFill>
              </a:rPr>
              <a:t>YourRegion</a:t>
            </a:r>
            <a:r>
              <a:rPr lang="nl-BE" sz="1600" dirty="0">
                <a:solidFill>
                  <a:srgbClr val="00B050"/>
                </a:solidFill>
              </a:rPr>
              <a:t>/zz_</a:t>
            </a:r>
            <a:r>
              <a:rPr lang="nl-BE" sz="1600" i="1" dirty="0">
                <a:solidFill>
                  <a:srgbClr val="00B050"/>
                </a:solidFill>
              </a:rPr>
              <a:t>Comp</a:t>
            </a:r>
            <a:r>
              <a:rPr lang="nl-BE" sz="1600" dirty="0">
                <a:solidFill>
                  <a:srgbClr val="00B050"/>
                </a:solidFill>
              </a:rPr>
              <a:t>_...</a:t>
            </a:r>
            <a:r>
              <a:rPr lang="en-LU" sz="1600" dirty="0"/>
              <a:t>  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LU" sz="1600" dirty="0"/>
              <a:t>Run it (click on       )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LU" sz="1600" dirty="0"/>
              <a:t>Click on the defo map on the pixel where you want to plot the time series.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en-LU" sz="1600" dirty="0"/>
              <a:t>The coordinates of the pixel appear in the Console in red, and the plot is computed in</a:t>
            </a:r>
            <a:r>
              <a:rPr lang="nl-BE" sz="1600" dirty="0">
                <a:solidFill>
                  <a:srgbClr val="00B050"/>
                </a:solidFill>
              </a:rPr>
              <a:t> …/MSBAS/</a:t>
            </a:r>
            <a:r>
              <a:rPr lang="nl-BE" sz="1600" i="1" dirty="0">
                <a:solidFill>
                  <a:srgbClr val="00B050"/>
                </a:solidFill>
              </a:rPr>
              <a:t>YourRegion</a:t>
            </a:r>
            <a:r>
              <a:rPr lang="nl-BE" sz="1600" dirty="0">
                <a:solidFill>
                  <a:srgbClr val="00B050"/>
                </a:solidFill>
              </a:rPr>
              <a:t>/zz_</a:t>
            </a:r>
            <a:r>
              <a:rPr lang="nl-BE" sz="1600" i="1" dirty="0">
                <a:solidFill>
                  <a:srgbClr val="00B050"/>
                </a:solidFill>
              </a:rPr>
              <a:t>Comp</a:t>
            </a:r>
            <a:r>
              <a:rPr lang="nl-BE" sz="1600" dirty="0">
                <a:solidFill>
                  <a:srgbClr val="00B050"/>
                </a:solidFill>
              </a:rPr>
              <a:t>_...</a:t>
            </a:r>
            <a:r>
              <a:rPr lang="en-LU" sz="1600" dirty="0"/>
              <a:t> 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6C7C001A-DB25-6262-DC88-EEB15C16CD8B}"/>
              </a:ext>
            </a:extLst>
          </p:cNvPr>
          <p:cNvSpPr/>
          <p:nvPr/>
        </p:nvSpPr>
        <p:spPr>
          <a:xfrm rot="5242090">
            <a:off x="1878270" y="3895919"/>
            <a:ext cx="183006" cy="177221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520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Data manipulation with QGIS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E6D3C-3F6A-E353-2CEC-05B2315873C4}"/>
              </a:ext>
            </a:extLst>
          </p:cNvPr>
          <p:cNvSpPr txBox="1"/>
          <p:nvPr/>
        </p:nvSpPr>
        <p:spPr>
          <a:xfrm>
            <a:off x="144164" y="953602"/>
            <a:ext cx="221175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Pixel coordinates </a:t>
            </a:r>
          </a:p>
          <a:p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PlotTS.sh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 from QGIS</a:t>
            </a:r>
          </a:p>
          <a:p>
            <a:r>
              <a:rPr lang="en-GB" b="1" dirty="0" err="1"/>
              <a:t>Rasters</a:t>
            </a:r>
            <a:r>
              <a:rPr lang="en-GB" b="1" dirty="0"/>
              <a:t> manipulation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B0D35-9655-18D1-22B6-2E0975608560}"/>
              </a:ext>
            </a:extLst>
          </p:cNvPr>
          <p:cNvSpPr txBox="1"/>
          <p:nvPr/>
        </p:nvSpPr>
        <p:spPr>
          <a:xfrm>
            <a:off x="1299768" y="2087331"/>
            <a:ext cx="9607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nl-BE" sz="1600" dirty="0"/>
              <a:t>Click on </a:t>
            </a:r>
            <a:br>
              <a:rPr lang="nl-BE" sz="1600" dirty="0"/>
            </a:br>
            <a:r>
              <a:rPr lang="nl-BE" sz="1600" dirty="0"/>
              <a:t>Raster &gt; Raster Calculator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nl-BE" sz="1600" dirty="0"/>
              <a:t>Perform the computation you want, e.g.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600" dirty="0"/>
              <a:t>Create mask based on a coherence threshold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600" dirty="0"/>
              <a:t>Multiply a defo by a mask (1 everywhere, 0 where to mask)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600" dirty="0"/>
              <a:t>Create a differential deformation map by substracting the deformation between two dates </a:t>
            </a:r>
            <a:br>
              <a:rPr lang="nl-BE" sz="1600" dirty="0"/>
            </a:br>
            <a:r>
              <a:rPr lang="nl-BE" sz="1600" dirty="0"/>
              <a:t>(= create a deformation map even between different satellites or acquisition mode !)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600" dirty="0"/>
              <a:t>Etc…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L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604FB-8B7A-6920-86EA-DEE43732F07E}"/>
              </a:ext>
            </a:extLst>
          </p:cNvPr>
          <p:cNvSpPr txBox="1"/>
          <p:nvPr/>
        </p:nvSpPr>
        <p:spPr>
          <a:xfrm>
            <a:off x="359924" y="5410338"/>
            <a:ext cx="742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b="1" dirty="0"/>
              <a:t>Plus several other classical features from GIS software: create profiles etc…  </a:t>
            </a:r>
          </a:p>
        </p:txBody>
      </p:sp>
    </p:spTree>
    <p:extLst>
      <p:ext uri="{BB962C8B-B14F-4D97-AF65-F5344CB8AC3E}">
        <p14:creationId xmlns:p14="http://schemas.microsoft.com/office/powerpoint/2010/main" val="3369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Data manipulation with QGIS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E6D3C-3F6A-E353-2CEC-05B2315873C4}"/>
              </a:ext>
            </a:extLst>
          </p:cNvPr>
          <p:cNvSpPr txBox="1"/>
          <p:nvPr/>
        </p:nvSpPr>
        <p:spPr>
          <a:xfrm>
            <a:off x="144164" y="953602"/>
            <a:ext cx="799475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Pixel coordinates </a:t>
            </a:r>
          </a:p>
          <a:p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PlotTS.sh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 from QGIS</a:t>
            </a:r>
          </a:p>
          <a:p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Rasters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 manipulation</a:t>
            </a:r>
          </a:p>
          <a:p>
            <a:r>
              <a:rPr lang="en-GB" b="1" dirty="0"/>
              <a:t>Create a map of deformation masked by coherence on a Google Earth background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88507-467C-5926-731C-C1BBDEE49C76}"/>
              </a:ext>
            </a:extLst>
          </p:cNvPr>
          <p:cNvSpPr txBox="1"/>
          <p:nvPr/>
        </p:nvSpPr>
        <p:spPr>
          <a:xfrm>
            <a:off x="3908121" y="326569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C00000"/>
                </a:solidFill>
              </a:rPr>
              <a:t>Try it – have fun ! </a:t>
            </a:r>
          </a:p>
        </p:txBody>
      </p:sp>
    </p:spTree>
    <p:extLst>
      <p:ext uri="{BB962C8B-B14F-4D97-AF65-F5344CB8AC3E}">
        <p14:creationId xmlns:p14="http://schemas.microsoft.com/office/powerpoint/2010/main" val="405359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Data manipulation with QGIS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1327A-A7FC-EACE-BCEB-A404CB062A6C}"/>
              </a:ext>
            </a:extLst>
          </p:cNvPr>
          <p:cNvSpPr txBox="1"/>
          <p:nvPr/>
        </p:nvSpPr>
        <p:spPr>
          <a:xfrm>
            <a:off x="241567" y="960889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/>
              <a:t>Plan:</a:t>
            </a:r>
            <a:endParaRPr lang="en-LU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E6D3C-3F6A-E353-2CEC-05B2315873C4}"/>
              </a:ext>
            </a:extLst>
          </p:cNvPr>
          <p:cNvSpPr txBox="1"/>
          <p:nvPr/>
        </p:nvSpPr>
        <p:spPr>
          <a:xfrm>
            <a:off x="1501219" y="1087057"/>
            <a:ext cx="7994753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Pixel coordinates </a:t>
            </a:r>
          </a:p>
          <a:p>
            <a:endParaRPr lang="en-GB" b="1" dirty="0"/>
          </a:p>
          <a:p>
            <a:r>
              <a:rPr lang="en-GB" b="1" dirty="0" err="1"/>
              <a:t>PlotTS.sh</a:t>
            </a:r>
            <a:r>
              <a:rPr lang="en-GB" b="1" dirty="0"/>
              <a:t> from QGIS</a:t>
            </a:r>
          </a:p>
          <a:p>
            <a:endParaRPr lang="en-GB" b="1" dirty="0"/>
          </a:p>
          <a:p>
            <a:r>
              <a:rPr lang="en-GB" b="1" dirty="0" err="1"/>
              <a:t>Rasters</a:t>
            </a:r>
            <a:r>
              <a:rPr lang="en-GB" b="1" dirty="0"/>
              <a:t> manipulation</a:t>
            </a:r>
          </a:p>
          <a:p>
            <a:endParaRPr lang="en-GB" b="1" dirty="0"/>
          </a:p>
          <a:p>
            <a:r>
              <a:rPr lang="en-GB" b="1" dirty="0"/>
              <a:t>Create a map of deformation masked by coherence on a Google Earth background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71F8-A76A-5F05-780F-FFD1D98A0B6F}"/>
              </a:ext>
            </a:extLst>
          </p:cNvPr>
          <p:cNvSpPr txBox="1"/>
          <p:nvPr/>
        </p:nvSpPr>
        <p:spPr>
          <a:xfrm rot="20048326">
            <a:off x="5107415" y="2932863"/>
            <a:ext cx="2480166" cy="70788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LU" sz="4000" dirty="0">
                <a:solidFill>
                  <a:srgbClr val="C00000"/>
                </a:solidFill>
              </a:rPr>
              <a:t> - DONE ! - </a:t>
            </a:r>
          </a:p>
        </p:txBody>
      </p:sp>
    </p:spTree>
    <p:extLst>
      <p:ext uri="{BB962C8B-B14F-4D97-AF65-F5344CB8AC3E}">
        <p14:creationId xmlns:p14="http://schemas.microsoft.com/office/powerpoint/2010/main" val="202278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38610</TotalTime>
  <Words>526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Courier New</vt:lpstr>
      <vt:lpstr>Helvetica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 N</dc:creator>
  <cp:lastModifiedBy>Nicolas D'OREYE</cp:lastModifiedBy>
  <cp:revision>327</cp:revision>
  <dcterms:created xsi:type="dcterms:W3CDTF">2023-04-11T08:24:52Z</dcterms:created>
  <dcterms:modified xsi:type="dcterms:W3CDTF">2024-05-23T07:09:47Z</dcterms:modified>
</cp:coreProperties>
</file>