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36" r:id="rId2"/>
    <p:sldId id="257" r:id="rId3"/>
    <p:sldId id="332" r:id="rId4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7"/>
    <p:restoredTop sz="96405"/>
  </p:normalViewPr>
  <p:slideViewPr>
    <p:cSldViewPr snapToGrid="0">
      <p:cViewPr varScale="1">
        <p:scale>
          <a:sx n="188" d="100"/>
          <a:sy n="188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569E-B352-5F4B-81DE-4B7ACABEE61B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BE60-634E-6B4C-8DF0-357D1D1871C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1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7CFA-365E-242D-1D38-DF53755F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ADDC-8FAE-1AE2-A2F1-4CD28B7F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55F1-AA0D-20F4-ECD1-C852641A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4674-A68F-31DF-C9D8-64FFCF31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F86A-4210-7176-46B1-C9FE339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6570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FB29-3998-9533-143F-6F5AC268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45CB-7276-B36C-0DE6-0390D504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DD14-2520-4612-E8C9-A245370D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CEBF-7228-B398-0641-D5E34728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681F-4881-A07C-D0D1-204AF781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9237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9169C-E77E-5C66-C8C9-E50BA79F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DBB85-8F81-3280-3A93-6C827384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FB61-8FE6-FC5C-43F5-2EADED1C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2228-0434-F805-5188-2E9D147B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EAA8-44FD-428E-4B03-19413068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850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AFBA-02A7-1DAD-7250-C3943F6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F9C-F09C-3CE4-D79D-BF671E93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33C1A-7644-3C99-1219-FD357A0F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C4DC-8113-E4E8-C51E-0FC4215E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30F8-4F9A-8CBA-E1A8-5634309B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65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AAAC-B0FE-46E0-CB80-A3F1BC77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26D0-7B47-E132-736F-E6964277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1D11-185B-2DF6-6E29-F86796CB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658C-8335-EA8B-9581-F4502FB4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7F06-3E30-A9CD-0C16-96B356BB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731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5B2C-0E40-F549-D625-1124F5B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45EC-A762-A669-2007-2219DA8B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C7FC-EF0E-3959-6834-9620DCDC0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38C6-423A-53DB-38AF-FF06A18F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1E7A7-D0D2-7951-85AA-E01150C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A5A3-86BC-EDE2-F7A5-B71D7C6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796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2495-79CB-B4CA-4EFC-E8A48AFE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0A44-B2AE-B2BC-0633-8D2986A5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95FF-BD4B-81BB-EA34-9C45B2D03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21E80-BB76-7D17-9C5E-D6028B89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EFB02-828F-2133-910B-2BAA9C1FC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6182E-6FCE-3FDF-440F-C611E352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603A9-BFA5-2D71-D399-141D25F0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BF226-2624-B231-1367-448B143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0467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995D-ABAC-C7A2-882A-46F5867C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803D3-1DBB-DD3B-90E6-8FE10E9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32C6A-DDA3-FA51-B430-1FF18D84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8D1D-B4DC-6CE5-8F02-143B2AE5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24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FA411A8-CCBB-2943-3ED4-7C0CB166D741}"/>
              </a:ext>
            </a:extLst>
          </p:cNvPr>
          <p:cNvSpPr/>
          <p:nvPr userDrawn="1"/>
        </p:nvSpPr>
        <p:spPr>
          <a:xfrm>
            <a:off x="1" y="5216"/>
            <a:ext cx="12191999" cy="862642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E9725D-A52D-80D5-5D4E-691E966EAB53}"/>
              </a:ext>
            </a:extLst>
          </p:cNvPr>
          <p:cNvGrpSpPr/>
          <p:nvPr userDrawn="1"/>
        </p:nvGrpSpPr>
        <p:grpSpPr>
          <a:xfrm>
            <a:off x="0" y="-14068"/>
            <a:ext cx="12192000" cy="880455"/>
            <a:chOff x="0" y="0"/>
            <a:chExt cx="12192000" cy="8804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5A68D2-5811-1CC6-C482-946FA2BCE667}"/>
                </a:ext>
              </a:extLst>
            </p:cNvPr>
            <p:cNvSpPr/>
            <p:nvPr/>
          </p:nvSpPr>
          <p:spPr>
            <a:xfrm>
              <a:off x="2240484" y="12790"/>
              <a:ext cx="9951515" cy="86264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  <a:alpha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DB05FE-7B46-89A0-1E2D-D6341C6AF815}"/>
                </a:ext>
              </a:extLst>
            </p:cNvPr>
            <p:cNvGrpSpPr/>
            <p:nvPr/>
          </p:nvGrpSpPr>
          <p:grpSpPr>
            <a:xfrm>
              <a:off x="0" y="0"/>
              <a:ext cx="12192000" cy="880455"/>
              <a:chOff x="0" y="-2521"/>
              <a:chExt cx="12192000" cy="88045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EDA3EBC-3F6F-B83D-605B-8F03D3C83EB3}"/>
                  </a:ext>
                </a:extLst>
              </p:cNvPr>
              <p:cNvGrpSpPr/>
              <p:nvPr/>
            </p:nvGrpSpPr>
            <p:grpSpPr>
              <a:xfrm>
                <a:off x="0" y="11547"/>
                <a:ext cx="1416405" cy="866387"/>
                <a:chOff x="0" y="17941"/>
                <a:chExt cx="1416405" cy="86638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B0CCEC2-BE4A-D085-C65F-6F45CC859F36}"/>
                    </a:ext>
                  </a:extLst>
                </p:cNvPr>
                <p:cNvSpPr/>
                <p:nvPr/>
              </p:nvSpPr>
              <p:spPr>
                <a:xfrm>
                  <a:off x="0" y="17941"/>
                  <a:ext cx="1416405" cy="8663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4" name="Picture 33" descr="ecgs_logo.pdf">
                  <a:extLst>
                    <a:ext uri="{FF2B5EF4-FFF2-40B4-BE49-F238E27FC236}">
                      <a16:creationId xmlns:a16="http://schemas.microsoft.com/office/drawing/2014/main" id="{96B45D0F-D90F-8E46-F196-F04B6C7FB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314" y="92312"/>
                  <a:ext cx="750252" cy="75479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8D18A49D-2343-7032-8DA7-A5CF484E79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40716" y="69163"/>
                  <a:ext cx="359052" cy="794367"/>
                </a:xfrm>
                <a:prstGeom prst="rect">
                  <a:avLst/>
                </a:prstGeom>
              </p:spPr>
            </p:pic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72A9102-EC8C-66EC-AFCF-6D8C9A097217}"/>
                  </a:ext>
                </a:extLst>
              </p:cNvPr>
              <p:cNvGrpSpPr/>
              <p:nvPr/>
            </p:nvGrpSpPr>
            <p:grpSpPr>
              <a:xfrm>
                <a:off x="10775595" y="-2521"/>
                <a:ext cx="1416405" cy="875432"/>
                <a:chOff x="10775595" y="-2521"/>
                <a:chExt cx="1416405" cy="87543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F8E0D5B-2C12-2821-2D09-034491DFC163}"/>
                    </a:ext>
                  </a:extLst>
                </p:cNvPr>
                <p:cNvSpPr/>
                <p:nvPr/>
              </p:nvSpPr>
              <p:spPr>
                <a:xfrm>
                  <a:off x="10775595" y="-2521"/>
                  <a:ext cx="1416405" cy="875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0" name="Picture 2" descr="Image result for centre spatial de liège">
                  <a:extLst>
                    <a:ext uri="{FF2B5EF4-FFF2-40B4-BE49-F238E27FC236}">
                      <a16:creationId xmlns:a16="http://schemas.microsoft.com/office/drawing/2014/main" id="{DC8E50DF-C842-0E64-FB00-19CE0E83E0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8898" y="116413"/>
                  <a:ext cx="431314" cy="2427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4">
                  <a:extLst>
                    <a:ext uri="{FF2B5EF4-FFF2-40B4-BE49-F238E27FC236}">
                      <a16:creationId xmlns:a16="http://schemas.microsoft.com/office/drawing/2014/main" id="{2F42BA95-595A-492F-01E7-2F5DC0761E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10951179" y="436293"/>
                  <a:ext cx="1174675" cy="301980"/>
                </a:xfrm>
                <a:prstGeom prst="rect">
                  <a:avLst/>
                </a:prstGeom>
                <a:solidFill>
                  <a:schemeClr val="bg1">
                    <a:alpha val="32000"/>
                  </a:schemeClr>
                </a:solidFill>
                <a:ln>
                  <a:noFill/>
                </a:ln>
                <a:effectLst/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ADB3C7D9-CEE9-B7DD-922E-73AB081E2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48278" y="57180"/>
                  <a:ext cx="850620" cy="361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45D0B7D-F633-DFB0-2B00-C495BEEA8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432" y="212798"/>
              <a:ext cx="765810" cy="475615"/>
            </a:xfrm>
            <a:prstGeom prst="rect">
              <a:avLst/>
            </a:prstGeom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4E6CF2A-63BC-1296-8E41-213A68A906C4}"/>
              </a:ext>
            </a:extLst>
          </p:cNvPr>
          <p:cNvSpPr/>
          <p:nvPr userDrawn="1"/>
        </p:nvSpPr>
        <p:spPr>
          <a:xfrm>
            <a:off x="0" y="6397767"/>
            <a:ext cx="12192000" cy="45181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A35A4D-7837-3072-92B9-1BA529C7B209}"/>
              </a:ext>
            </a:extLst>
          </p:cNvPr>
          <p:cNvSpPr/>
          <p:nvPr userDrawn="1"/>
        </p:nvSpPr>
        <p:spPr>
          <a:xfrm>
            <a:off x="144164" y="6497543"/>
            <a:ext cx="3049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To crunch the SAR and </a:t>
            </a:r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InSAR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 mass processing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C75670-F5D0-7C7E-ADBD-2C6E9979D7AA}"/>
              </a:ext>
            </a:extLst>
          </p:cNvPr>
          <p:cNvSpPr/>
          <p:nvPr userDrawn="1"/>
        </p:nvSpPr>
        <p:spPr>
          <a:xfrm>
            <a:off x="10989110" y="6462067"/>
            <a:ext cx="98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ndo@ecgs.lu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9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A1CD-3C55-4A5A-1E28-749865FE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3DA6-7E56-D32B-C7FE-BF71B6DA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06A1-BC1A-2B40-02CC-84433204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8AE72-850C-D1FF-9136-BAF909BD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58D5-6270-55D6-4BD2-DE7353A5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AC58F-4A22-CB38-9405-B33FC757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9493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C8C2-0D07-DC4B-6FC0-128F3FAA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18344-3971-FDE9-9FBD-4B06FB8D1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54B2-0CD4-2B1D-064B-6400F2338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27B4-9931-6B6A-A3AA-6670E98A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D77FF-2A09-EBDD-D5CC-C8E0EC0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9C91-BE74-BC9C-12A7-36655D01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2605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E9166-D0DF-D19F-8354-03C10122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FE3F-6AD7-986E-9524-D3B51B340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E80F-4052-D5D1-D479-BF3A4FB7C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C3E4-5F25-1997-82F7-5FCEDC0C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2DC9-9DCC-9936-07C0-E2D7826C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8274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DCDFF63-D6AA-75BE-D041-0A7D0F7BFFB8}"/>
              </a:ext>
            </a:extLst>
          </p:cNvPr>
          <p:cNvSpPr txBox="1"/>
          <p:nvPr/>
        </p:nvSpPr>
        <p:spPr>
          <a:xfrm>
            <a:off x="917566" y="1702203"/>
            <a:ext cx="96107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 err="1">
                <a:solidFill>
                  <a:srgbClr val="FF0000"/>
                </a:solidFill>
              </a:rPr>
              <a:t>AMSTer</a:t>
            </a:r>
            <a:r>
              <a:rPr lang="en-GB" sz="3200" b="1" dirty="0"/>
              <a:t> : 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SAR &amp; </a:t>
            </a:r>
            <a:r>
              <a:rPr lang="en-GB" sz="3200" b="1" dirty="0" err="1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InSAR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utomated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ass processing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oftware for Multidimensional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ime s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er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ies</a:t>
            </a:r>
          </a:p>
          <a:p>
            <a:pPr algn="ctr"/>
            <a:endParaRPr lang="en-LU" sz="3200" dirty="0">
              <a:solidFill>
                <a:srgbClr val="000000"/>
              </a:solidFill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19EFB-FB67-B88C-8E5B-FFFF5BFA12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" y="4751544"/>
            <a:ext cx="1827580" cy="15711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A90A08-900C-90CB-074A-936C7F7F2F14}"/>
              </a:ext>
            </a:extLst>
          </p:cNvPr>
          <p:cNvSpPr txBox="1"/>
          <p:nvPr/>
        </p:nvSpPr>
        <p:spPr>
          <a:xfrm>
            <a:off x="1732251" y="3174624"/>
            <a:ext cx="7981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Nicolas d’Oreye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1,2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Dominique Derauw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3,4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Sergey Samsonov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</a:p>
          <a:p>
            <a:pPr algn="ctr"/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Delphine Smittarello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Maxime Jaspard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Gilles Celli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LU" sz="1800" dirty="0">
              <a:solidFill>
                <a:srgbClr val="000000"/>
              </a:solidFill>
              <a:effectLst/>
              <a:latin typeface="Helvetica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en-LU" sz="1800" dirty="0">
              <a:solidFill>
                <a:srgbClr val="000000"/>
              </a:solidFill>
              <a:effectLst/>
              <a:latin typeface="Helvetica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88198-8069-BCA0-32F5-D8017AAF4841}"/>
              </a:ext>
            </a:extLst>
          </p:cNvPr>
          <p:cNvSpPr txBox="1"/>
          <p:nvPr/>
        </p:nvSpPr>
        <p:spPr>
          <a:xfrm>
            <a:off x="5041701" y="4009759"/>
            <a:ext cx="2073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ndo@ecgs.lu</a:t>
            </a:r>
            <a:endParaRPr lang="en-GB" dirty="0">
              <a:solidFill>
                <a:srgbClr val="0070C0"/>
              </a:solidFill>
            </a:endParaRPr>
          </a:p>
          <a:p>
            <a:pPr algn="ctr"/>
            <a:r>
              <a:rPr lang="en-GB" dirty="0" err="1">
                <a:solidFill>
                  <a:srgbClr val="0070C0"/>
                </a:solidFill>
              </a:rPr>
              <a:t>amster@ecgs.lu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84EA3D16-C0F5-3232-8933-CAC34B1B4675}"/>
              </a:ext>
            </a:extLst>
          </p:cNvPr>
          <p:cNvSpPr txBox="1"/>
          <p:nvPr/>
        </p:nvSpPr>
        <p:spPr>
          <a:xfrm>
            <a:off x="2569232" y="5055978"/>
            <a:ext cx="9294018" cy="102879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1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European Centre 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for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 Geodynamics and Seismology (ECGS), 19 rue Josy Welter, L-7256 Walferdange, Luxembourg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2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National Museum of Natural History (NMNH), 19 rue Josy Welter, L-7256 Walferdange, Luxembourg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3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Centre Spatial de Liège (CSL), Avenue du Pré Aily, B-4031 Angleur, Belgium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4 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SAREOS, 1 Rue des Violettes, 4557 </a:t>
            </a:r>
            <a:r>
              <a:rPr lang="fr-FR" sz="1200" i="1" dirty="0" err="1">
                <a:effectLst/>
                <a:ea typeface="Times New Roman" panose="02020603050405020304" pitchFamily="18" charset="0"/>
              </a:rPr>
              <a:t>Fraiture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, </a:t>
            </a:r>
            <a:r>
              <a:rPr lang="fr-FR" sz="1200" i="1" dirty="0" err="1">
                <a:effectLst/>
                <a:ea typeface="Times New Roman" panose="02020603050405020304" pitchFamily="18" charset="0"/>
              </a:rPr>
              <a:t>Belgium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 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algn="ctr">
              <a:tabLst>
                <a:tab pos="9017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5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Canada Centre for Mapping and Earth Observation, Natural Resources Canada (NRCAN), 560 Rochester Street, Ottawa, ON K1A 0E4, Canada</a:t>
            </a:r>
            <a:endParaRPr lang="en-LU" sz="1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Summer School in </a:t>
            </a:r>
            <a:r>
              <a:rPr lang="en-GB" sz="2400" b="1" i="0" u="none" strike="noStrike" err="1">
                <a:solidFill>
                  <a:schemeClr val="bg1"/>
                </a:solidFill>
                <a:effectLst/>
                <a:latin typeface="Helvetica" pitchFamily="2" charset="0"/>
              </a:rPr>
              <a:t>InSAR</a:t>
            </a:r>
            <a:r>
              <a:rPr lang="en-GB" sz="24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, time series processing and deformation modelling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5BE3B-A14B-E818-44E2-CE9A986831EC}"/>
              </a:ext>
            </a:extLst>
          </p:cNvPr>
          <p:cNvSpPr txBox="1"/>
          <p:nvPr/>
        </p:nvSpPr>
        <p:spPr>
          <a:xfrm>
            <a:off x="4877783" y="4269461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70C0"/>
                </a:solidFill>
              </a:rPr>
              <a:t>Nicolas d’Oreye </a:t>
            </a:r>
            <a:endParaRPr lang="en-LU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CDFF63-D6AA-75BE-D041-0A7D0F7BFFB8}"/>
              </a:ext>
            </a:extLst>
          </p:cNvPr>
          <p:cNvSpPr txBox="1"/>
          <p:nvPr/>
        </p:nvSpPr>
        <p:spPr>
          <a:xfrm>
            <a:off x="708202" y="2595161"/>
            <a:ext cx="10340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Scripts for everything….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9D76B-4C3F-2656-6727-5FD7303F5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" y="4751544"/>
            <a:ext cx="1827580" cy="15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4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Scripts for everything…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1327A-A7FC-EACE-BCEB-A404CB062A6C}"/>
              </a:ext>
            </a:extLst>
          </p:cNvPr>
          <p:cNvSpPr txBox="1"/>
          <p:nvPr/>
        </p:nvSpPr>
        <p:spPr>
          <a:xfrm>
            <a:off x="2323287" y="1950347"/>
            <a:ext cx="79102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Let’s see together the section 8 and 9 of the manual</a:t>
            </a:r>
          </a:p>
          <a:p>
            <a:endParaRPr lang="nl-BE" sz="2800" dirty="0"/>
          </a:p>
          <a:p>
            <a:r>
              <a:rPr lang="nl-BE" dirty="0"/>
              <a:t>Remember that some are old tools or tools developped for specific needs. </a:t>
            </a:r>
          </a:p>
          <a:p>
            <a:r>
              <a:rPr lang="nl-BE" dirty="0"/>
              <a:t>They may not have survived all the modifications since they were written or may not be adapted to all the cases. </a:t>
            </a:r>
          </a:p>
          <a:p>
            <a:endParaRPr lang="nl-BE" dirty="0"/>
          </a:p>
          <a:p>
            <a:r>
              <a:rPr lang="nl-BE" dirty="0"/>
              <a:t>Read the scripts carefully before testing them. </a:t>
            </a:r>
          </a:p>
          <a:p>
            <a:endParaRPr lang="nl-BE" dirty="0"/>
          </a:p>
          <a:p>
            <a:r>
              <a:rPr lang="nl-BE" dirty="0"/>
              <a:t>It might be advised to backup your data before performing tests with old scripts. 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202278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38748</TotalTime>
  <Words>222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Arial</vt:lpstr>
      <vt:lpstr>Calibri</vt:lpstr>
      <vt:lpstr>Calibri Light</vt:lpstr>
      <vt:lpstr>Helvetica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 N</dc:creator>
  <cp:lastModifiedBy>Nicolas D'OREYE</cp:lastModifiedBy>
  <cp:revision>331</cp:revision>
  <dcterms:created xsi:type="dcterms:W3CDTF">2023-04-11T08:24:52Z</dcterms:created>
  <dcterms:modified xsi:type="dcterms:W3CDTF">2024-05-23T07:11:32Z</dcterms:modified>
</cp:coreProperties>
</file>