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336" r:id="rId2"/>
    <p:sldId id="257" r:id="rId3"/>
    <p:sldId id="266" r:id="rId4"/>
    <p:sldId id="262" r:id="rId5"/>
    <p:sldId id="267" r:id="rId6"/>
    <p:sldId id="259" r:id="rId7"/>
    <p:sldId id="263" r:id="rId8"/>
    <p:sldId id="268" r:id="rId9"/>
    <p:sldId id="281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9" r:id="rId19"/>
    <p:sldId id="278" r:id="rId20"/>
    <p:sldId id="280" r:id="rId21"/>
  </p:sldIdLst>
  <p:sldSz cx="12192000" cy="6858000"/>
  <p:notesSz cx="6858000" cy="9144000"/>
  <p:defaultTextStyle>
    <a:defPPr>
      <a:defRPr lang="en-L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13"/>
    <p:restoredTop sz="96405"/>
  </p:normalViewPr>
  <p:slideViewPr>
    <p:cSldViewPr snapToGrid="0">
      <p:cViewPr varScale="1">
        <p:scale>
          <a:sx n="195" d="100"/>
          <a:sy n="195" d="100"/>
        </p:scale>
        <p:origin x="208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F569E-B352-5F4B-81DE-4B7ACABEE61B}" type="datetimeFigureOut">
              <a:rPr lang="en-LU" smtClean="0"/>
              <a:t>23/05/2024</a:t>
            </a:fld>
            <a:endParaRPr lang="en-L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3BE60-634E-6B4C-8DF0-357D1D1871C2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260185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6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tiff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07CFA-365E-242D-1D38-DF53755F1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6ADDC-8FAE-1AE2-A2F1-4CD28B7FE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E55F1-AA0D-20F4-ECD1-C852641AF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2735-BB93-0040-A398-391B61AAF891}" type="datetimeFigureOut">
              <a:rPr lang="en-LU" smtClean="0"/>
              <a:t>23/05/2024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04674-A68F-31DF-C9D8-64FFCF310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EF86A-4210-7176-46B1-C9FE3396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4A215-EF3E-4F46-ACA7-0C87150C64EA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865704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FB29-3998-9533-143F-6F5AC2681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F845CB-7276-B36C-0DE6-0390D504A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DDD14-2520-4612-E8C9-A245370DA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2735-BB93-0040-A398-391B61AAF891}" type="datetimeFigureOut">
              <a:rPr lang="en-LU" smtClean="0"/>
              <a:t>23/05/2024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2CEBF-7228-B398-0641-D5E347288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D681F-4881-A07C-D0D1-204AF7813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4A215-EF3E-4F46-ACA7-0C87150C64EA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409237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E9169C-E77E-5C66-C8C9-E50BA79FDB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2DBB85-8F81-3280-3A93-6C8273845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FFB61-8FE6-FC5C-43F5-2EADED1CD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2735-BB93-0040-A398-391B61AAF891}" type="datetimeFigureOut">
              <a:rPr lang="en-LU" smtClean="0"/>
              <a:t>23/05/2024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22228-0434-F805-5188-2E9D147B3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5EAA8-44FD-428E-4B03-194130680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4A215-EF3E-4F46-ACA7-0C87150C64EA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88508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4AFBA-02A7-1DAD-7250-C3943F60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FBF9C-F09C-3CE4-D79D-BF671E932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33C1A-7644-3C99-1219-FD357A0F0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2735-BB93-0040-A398-391B61AAF891}" type="datetimeFigureOut">
              <a:rPr lang="en-LU" smtClean="0"/>
              <a:t>23/05/2024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DC4DC-8113-E4E8-C51E-0FC4215E4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830F8-4F9A-8CBA-E1A8-5634309B5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4A215-EF3E-4F46-ACA7-0C87150C64EA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14652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6AAAC-B0FE-46E0-CB80-A3F1BC772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226D0-7B47-E132-736F-E69642773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D1D11-185B-2DF6-6E29-F86796CB9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2735-BB93-0040-A398-391B61AAF891}" type="datetimeFigureOut">
              <a:rPr lang="en-LU" smtClean="0"/>
              <a:t>23/05/2024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0658C-8335-EA8B-9581-F4502FB47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97F06-3E30-A9CD-0C16-96B356BBD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4A215-EF3E-4F46-ACA7-0C87150C64EA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273171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A5B2C-0E40-F549-D625-1124F5B7B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645EC-A762-A669-2007-2219DA8BD6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3BC7FC-EF0E-3959-6834-9620DCDC0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338C6-423A-53DB-38AF-FF06A18F0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2735-BB93-0040-A398-391B61AAF891}" type="datetimeFigureOut">
              <a:rPr lang="en-LU" smtClean="0"/>
              <a:t>23/05/2024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1E7A7-D0D2-7951-85AA-E01150C0B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3A5A3-86BC-EDE2-F7A5-B71D7C6E8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4A215-EF3E-4F46-ACA7-0C87150C64EA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279680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92495-79CB-B4CA-4EFC-E8A48AFE1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00A44-B2AE-B2BC-0633-8D2986A51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4A95FF-BD4B-81BB-EA34-9C45B2D03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F21E80-BB76-7D17-9C5E-D6028B8938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0EFB02-828F-2133-910B-2BAA9C1FC4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86182E-6FCE-3FDF-440F-C611E3527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2735-BB93-0040-A398-391B61AAF891}" type="datetimeFigureOut">
              <a:rPr lang="en-LU" smtClean="0"/>
              <a:t>23/05/2024</a:t>
            </a:fld>
            <a:endParaRPr lang="en-L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9603A9-BFA5-2D71-D399-141D25F04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9BF226-2624-B231-1367-448B14335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4A215-EF3E-4F46-ACA7-0C87150C64EA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704672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0995D-ABAC-C7A2-882A-46F5867CE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2803D3-1DBB-DD3B-90E6-8FE10E906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2735-BB93-0040-A398-391B61AAF891}" type="datetimeFigureOut">
              <a:rPr lang="en-LU" smtClean="0"/>
              <a:t>23/05/2024</a:t>
            </a:fld>
            <a:endParaRPr lang="en-L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D32C6A-DDA3-FA51-B430-1FF18D84F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78D1D-B4DC-6CE5-8F02-143B2AE52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4A215-EF3E-4F46-ACA7-0C87150C64EA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52427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677F0C-4641-5546-5FB0-23DC645BD4B0}"/>
              </a:ext>
            </a:extLst>
          </p:cNvPr>
          <p:cNvSpPr/>
          <p:nvPr userDrawn="1"/>
        </p:nvSpPr>
        <p:spPr>
          <a:xfrm>
            <a:off x="1" y="5216"/>
            <a:ext cx="12191999" cy="862642"/>
          </a:xfrm>
          <a:prstGeom prst="rect">
            <a:avLst/>
          </a:prstGeom>
          <a:solidFill>
            <a:srgbClr val="F6F9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642539D-C6D5-C184-9CA7-B8CA220AF41A}"/>
              </a:ext>
            </a:extLst>
          </p:cNvPr>
          <p:cNvGrpSpPr/>
          <p:nvPr userDrawn="1"/>
        </p:nvGrpSpPr>
        <p:grpSpPr>
          <a:xfrm>
            <a:off x="0" y="-14068"/>
            <a:ext cx="12192000" cy="880455"/>
            <a:chOff x="0" y="0"/>
            <a:chExt cx="12192000" cy="88045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CB36E84-20D9-FB73-19A1-421268042DE4}"/>
                </a:ext>
              </a:extLst>
            </p:cNvPr>
            <p:cNvSpPr/>
            <p:nvPr/>
          </p:nvSpPr>
          <p:spPr>
            <a:xfrm>
              <a:off x="2240484" y="12790"/>
              <a:ext cx="9951515" cy="862642"/>
            </a:xfrm>
            <a:prstGeom prst="rect">
              <a:avLst/>
            </a:prstGeom>
            <a:gradFill>
              <a:gsLst>
                <a:gs pos="0">
                  <a:schemeClr val="tx1">
                    <a:lumMod val="75000"/>
                    <a:lumOff val="25000"/>
                    <a:alpha val="50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55AD336-8090-3CEC-9BCD-0E90B4848901}"/>
                </a:ext>
              </a:extLst>
            </p:cNvPr>
            <p:cNvGrpSpPr/>
            <p:nvPr/>
          </p:nvGrpSpPr>
          <p:grpSpPr>
            <a:xfrm>
              <a:off x="0" y="0"/>
              <a:ext cx="12192000" cy="880455"/>
              <a:chOff x="0" y="-2521"/>
              <a:chExt cx="12192000" cy="880455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6C75E585-3F55-4B79-4C54-2F91ACD14270}"/>
                  </a:ext>
                </a:extLst>
              </p:cNvPr>
              <p:cNvGrpSpPr/>
              <p:nvPr/>
            </p:nvGrpSpPr>
            <p:grpSpPr>
              <a:xfrm>
                <a:off x="0" y="11547"/>
                <a:ext cx="1416405" cy="866387"/>
                <a:chOff x="0" y="17941"/>
                <a:chExt cx="1416405" cy="866387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E573F912-5478-9BE0-7090-3DB9241F06FE}"/>
                    </a:ext>
                  </a:extLst>
                </p:cNvPr>
                <p:cNvSpPr/>
                <p:nvPr/>
              </p:nvSpPr>
              <p:spPr>
                <a:xfrm>
                  <a:off x="0" y="17941"/>
                  <a:ext cx="1416405" cy="8663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7" name="Picture 16" descr="ecgs_logo.pdf">
                  <a:extLst>
                    <a:ext uri="{FF2B5EF4-FFF2-40B4-BE49-F238E27FC236}">
                      <a16:creationId xmlns:a16="http://schemas.microsoft.com/office/drawing/2014/main" id="{A1B30273-4380-7353-FB97-774ECB5A79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7314" y="92312"/>
                  <a:ext cx="750252" cy="754799"/>
                </a:xfrm>
                <a:prstGeom prst="rect">
                  <a:avLst/>
                </a:prstGeom>
              </p:spPr>
            </p:pic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07E1D7F5-02ED-CC7E-6FAE-E4EEA77D36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940716" y="69163"/>
                  <a:ext cx="359052" cy="794367"/>
                </a:xfrm>
                <a:prstGeom prst="rect">
                  <a:avLst/>
                </a:prstGeom>
              </p:spPr>
            </p:pic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C85E095B-40CE-337E-4F3A-259FE174692F}"/>
                  </a:ext>
                </a:extLst>
              </p:cNvPr>
              <p:cNvGrpSpPr/>
              <p:nvPr/>
            </p:nvGrpSpPr>
            <p:grpSpPr>
              <a:xfrm>
                <a:off x="10775595" y="-2521"/>
                <a:ext cx="1416405" cy="875432"/>
                <a:chOff x="10775595" y="-2521"/>
                <a:chExt cx="1416405" cy="875432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C8E18940-E925-D59C-615B-5A8DC033D886}"/>
                    </a:ext>
                  </a:extLst>
                </p:cNvPr>
                <p:cNvSpPr/>
                <p:nvPr/>
              </p:nvSpPr>
              <p:spPr>
                <a:xfrm>
                  <a:off x="10775595" y="-2521"/>
                  <a:ext cx="1416405" cy="8754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3" name="Picture 2" descr="Image result for centre spatial de liège">
                  <a:extLst>
                    <a:ext uri="{FF2B5EF4-FFF2-40B4-BE49-F238E27FC236}">
                      <a16:creationId xmlns:a16="http://schemas.microsoft.com/office/drawing/2014/main" id="{DD0EAD17-CA49-11AA-E48A-B8B1D675864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698898" y="116413"/>
                  <a:ext cx="431314" cy="24272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Picture 4">
                  <a:extLst>
                    <a:ext uri="{FF2B5EF4-FFF2-40B4-BE49-F238E27FC236}">
                      <a16:creationId xmlns:a16="http://schemas.microsoft.com/office/drawing/2014/main" id="{B097B079-E240-21E7-B094-A8E442221CE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 bwMode="auto">
                <a:xfrm>
                  <a:off x="10951179" y="436293"/>
                  <a:ext cx="1174675" cy="301980"/>
                </a:xfrm>
                <a:prstGeom prst="rect">
                  <a:avLst/>
                </a:prstGeom>
                <a:solidFill>
                  <a:schemeClr val="bg1">
                    <a:alpha val="32000"/>
                  </a:schemeClr>
                </a:solidFill>
                <a:ln>
                  <a:noFill/>
                </a:ln>
                <a:effectLst/>
              </p:spPr>
            </p:pic>
            <p:pic>
              <p:nvPicPr>
                <p:cNvPr id="15" name="Picture 14">
                  <a:extLst>
                    <a:ext uri="{FF2B5EF4-FFF2-40B4-BE49-F238E27FC236}">
                      <a16:creationId xmlns:a16="http://schemas.microsoft.com/office/drawing/2014/main" id="{B48AF51B-7514-DB34-7AE3-B32DA4F40F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848278" y="57180"/>
                  <a:ext cx="850620" cy="361186"/>
                </a:xfrm>
                <a:prstGeom prst="rect">
                  <a:avLst/>
                </a:prstGeom>
              </p:spPr>
            </p:pic>
          </p:grp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F67749D-1CD0-DC03-4620-E35F64B16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6432" y="212798"/>
              <a:ext cx="765810" cy="475615"/>
            </a:xfrm>
            <a:prstGeom prst="rect">
              <a:avLst/>
            </a:prstGeom>
          </p:spPr>
        </p:pic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74ABD7A0-ACC1-700C-3B22-13BD11D3B124}"/>
              </a:ext>
            </a:extLst>
          </p:cNvPr>
          <p:cNvSpPr/>
          <p:nvPr userDrawn="1"/>
        </p:nvSpPr>
        <p:spPr>
          <a:xfrm>
            <a:off x="0" y="6397767"/>
            <a:ext cx="12192000" cy="45181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75000"/>
                  <a:lumOff val="25000"/>
                  <a:alpha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628910-C0EE-8D20-16AA-7312D3509F92}"/>
              </a:ext>
            </a:extLst>
          </p:cNvPr>
          <p:cNvSpPr/>
          <p:nvPr userDrawn="1"/>
        </p:nvSpPr>
        <p:spPr>
          <a:xfrm>
            <a:off x="144164" y="6497543"/>
            <a:ext cx="30499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solidFill>
                  <a:schemeClr val="bg1">
                    <a:lumMod val="85000"/>
                  </a:schemeClr>
                </a:solidFill>
                <a:latin typeface="Times" pitchFamily="2" charset="0"/>
              </a:rPr>
              <a:t>To crunch the SAR and </a:t>
            </a:r>
            <a:r>
              <a:rPr lang="en-US" sz="1200" i="1" dirty="0" err="1">
                <a:solidFill>
                  <a:schemeClr val="bg1">
                    <a:lumMod val="85000"/>
                  </a:schemeClr>
                </a:solidFill>
                <a:latin typeface="Times" pitchFamily="2" charset="0"/>
              </a:rPr>
              <a:t>InSAR</a:t>
            </a:r>
            <a:r>
              <a:rPr lang="en-US" sz="1200" i="1" dirty="0">
                <a:solidFill>
                  <a:schemeClr val="bg1">
                    <a:lumMod val="85000"/>
                  </a:schemeClr>
                </a:solidFill>
                <a:latin typeface="Times" pitchFamily="2" charset="0"/>
              </a:rPr>
              <a:t> mass processing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8B3255-C094-DB19-A8CB-9FC199807415}"/>
              </a:ext>
            </a:extLst>
          </p:cNvPr>
          <p:cNvSpPr/>
          <p:nvPr userDrawn="1"/>
        </p:nvSpPr>
        <p:spPr>
          <a:xfrm>
            <a:off x="10775595" y="6470362"/>
            <a:ext cx="12378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err="1">
                <a:solidFill>
                  <a:schemeClr val="bg1">
                    <a:lumMod val="85000"/>
                  </a:schemeClr>
                </a:solidFill>
                <a:latin typeface="Times" pitchFamily="2" charset="0"/>
              </a:rPr>
              <a:t>maxime@ecgs.lu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295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A1CD-3C55-4A5A-1E28-749865FEA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63DA6-7E56-D32B-C7FE-BF71B6DA0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606A1-BC1A-2B40-02CC-84433204B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8AE72-850C-D1FF-9136-BAF909BDA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2735-BB93-0040-A398-391B61AAF891}" type="datetimeFigureOut">
              <a:rPr lang="en-LU" smtClean="0"/>
              <a:t>23/05/2024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958D5-6270-55D6-4BD2-DE7353A59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AC58F-4A22-CB38-9405-B33FC7571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4A215-EF3E-4F46-ACA7-0C87150C64EA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99493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AC8C2-0D07-DC4B-6FC0-128F3FAAF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318344-3971-FDE9-9FBD-4B06FB8D12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C854B2-0CD4-2B1D-064B-6400F2338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427B4-9931-6B6A-A3AA-6670E98A5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2735-BB93-0040-A398-391B61AAF891}" type="datetimeFigureOut">
              <a:rPr lang="en-LU" smtClean="0"/>
              <a:t>23/05/2024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D77FF-2A09-EBDD-D5CC-C8E0EC055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59C91-BE74-BC9C-12A7-36655D011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4A215-EF3E-4F46-ACA7-0C87150C64EA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726057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2E9166-D0DF-D19F-8354-03C101227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0FE3F-6AD7-986E-9524-D3B51B340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8E80F-4052-D5D1-D479-BF3A4FB7CD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12735-BB93-0040-A398-391B61AAF891}" type="datetimeFigureOut">
              <a:rPr lang="en-LU" smtClean="0"/>
              <a:t>23/05/2024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5C3E4-5F25-1997-82F7-5FCEDC0CB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82DC9-9DCC-9936-07C0-E2D7826CC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4A215-EF3E-4F46-ACA7-0C87150C64EA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782741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erra4@ecgs.lu" TargetMode="External"/><Relationship Id="rId2" Type="http://schemas.openxmlformats.org/officeDocument/2006/relationships/hyperlink" Target="insar-defo@ecgs.lu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hyperlink" Target="https://github.com/mjaspard/terra4-InSarWeb-script.git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5DCDFF63-D6AA-75BE-D041-0A7D0F7BFFB8}"/>
              </a:ext>
            </a:extLst>
          </p:cNvPr>
          <p:cNvSpPr txBox="1"/>
          <p:nvPr/>
        </p:nvSpPr>
        <p:spPr>
          <a:xfrm>
            <a:off x="917566" y="1702203"/>
            <a:ext cx="961072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1" dirty="0" err="1">
                <a:solidFill>
                  <a:srgbClr val="FF0000"/>
                </a:solidFill>
              </a:rPr>
              <a:t>AMSTer</a:t>
            </a:r>
            <a:r>
              <a:rPr lang="en-GB" sz="3200" b="1" dirty="0"/>
              <a:t> : </a:t>
            </a:r>
            <a:r>
              <a:rPr lang="en-GB" sz="3200" b="1" dirty="0">
                <a:solidFill>
                  <a:srgbClr val="000000"/>
                </a:solidFill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SAR &amp; </a:t>
            </a:r>
            <a:r>
              <a:rPr lang="en-GB" sz="3200" b="1" dirty="0" err="1">
                <a:solidFill>
                  <a:srgbClr val="000000"/>
                </a:solidFill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InSAR</a:t>
            </a:r>
            <a:r>
              <a:rPr lang="en-GB" sz="3200" b="1" dirty="0">
                <a:solidFill>
                  <a:srgbClr val="000000"/>
                </a:solidFill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3200" b="1" dirty="0">
                <a:solidFill>
                  <a:srgbClr val="FF0000"/>
                </a:solidFill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GB" sz="3200" b="1" dirty="0">
                <a:solidFill>
                  <a:srgbClr val="000000"/>
                </a:solidFill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utomated </a:t>
            </a:r>
            <a:r>
              <a:rPr lang="en-GB" sz="3200" b="1" dirty="0">
                <a:solidFill>
                  <a:srgbClr val="FF0000"/>
                </a:solidFill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M</a:t>
            </a:r>
            <a:r>
              <a:rPr lang="en-GB" sz="3200" b="1" dirty="0">
                <a:solidFill>
                  <a:srgbClr val="000000"/>
                </a:solidFill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ass processing </a:t>
            </a:r>
            <a:r>
              <a:rPr lang="en-GB" sz="3200" b="1" dirty="0">
                <a:solidFill>
                  <a:srgbClr val="FF0000"/>
                </a:solidFill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S</a:t>
            </a:r>
            <a:r>
              <a:rPr lang="en-GB" sz="3200" b="1" dirty="0">
                <a:solidFill>
                  <a:srgbClr val="000000"/>
                </a:solidFill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oftware for Multidimensional </a:t>
            </a:r>
            <a:r>
              <a:rPr lang="en-GB" sz="3200" b="1" dirty="0">
                <a:solidFill>
                  <a:srgbClr val="FF0000"/>
                </a:solidFill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GB" sz="3200" b="1" dirty="0">
                <a:solidFill>
                  <a:srgbClr val="000000"/>
                </a:solidFill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ime s</a:t>
            </a:r>
            <a:r>
              <a:rPr lang="en-GB" sz="3200" b="1" dirty="0">
                <a:solidFill>
                  <a:srgbClr val="FF0000"/>
                </a:solidFill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er</a:t>
            </a:r>
            <a:r>
              <a:rPr lang="en-GB" sz="3200" b="1" dirty="0">
                <a:solidFill>
                  <a:srgbClr val="000000"/>
                </a:solidFill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ies</a:t>
            </a:r>
          </a:p>
          <a:p>
            <a:pPr algn="ctr"/>
            <a:endParaRPr lang="en-LU" sz="3200" dirty="0">
              <a:solidFill>
                <a:srgbClr val="000000"/>
              </a:solidFill>
              <a:effectLst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B19EFB-FB67-B88C-8E5B-FFFF5BFA12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64" y="4751544"/>
            <a:ext cx="1827580" cy="157118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DA90A08-900C-90CB-074A-936C7F7F2F14}"/>
              </a:ext>
            </a:extLst>
          </p:cNvPr>
          <p:cNvSpPr txBox="1"/>
          <p:nvPr/>
        </p:nvSpPr>
        <p:spPr>
          <a:xfrm>
            <a:off x="1732251" y="3174624"/>
            <a:ext cx="79813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dirty="0">
                <a:solidFill>
                  <a:srgbClr val="000000"/>
                </a:solidFill>
                <a:effectLst/>
                <a:latin typeface="Helvetica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Nicolas d’Oreye</a:t>
            </a:r>
            <a:r>
              <a:rPr lang="en-GB" sz="1800" baseline="30000" dirty="0">
                <a:solidFill>
                  <a:srgbClr val="000000"/>
                </a:solidFill>
                <a:effectLst/>
                <a:latin typeface="Helvetica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1,2</a:t>
            </a:r>
            <a:r>
              <a:rPr lang="en-GB" sz="1800" dirty="0">
                <a:solidFill>
                  <a:srgbClr val="000000"/>
                </a:solidFill>
                <a:effectLst/>
                <a:latin typeface="Helvetica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Dominique Derauw</a:t>
            </a:r>
            <a:r>
              <a:rPr lang="en-GB" sz="1800" baseline="30000" dirty="0">
                <a:solidFill>
                  <a:srgbClr val="000000"/>
                </a:solidFill>
                <a:effectLst/>
                <a:latin typeface="Helvetica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3,4</a:t>
            </a:r>
            <a:r>
              <a:rPr lang="en-GB" sz="1800" dirty="0">
                <a:solidFill>
                  <a:srgbClr val="000000"/>
                </a:solidFill>
                <a:effectLst/>
                <a:latin typeface="Helvetica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Sergey Samsonov</a:t>
            </a:r>
            <a:r>
              <a:rPr lang="en-GB" sz="1800" baseline="30000" dirty="0">
                <a:solidFill>
                  <a:srgbClr val="000000"/>
                </a:solidFill>
                <a:effectLst/>
                <a:latin typeface="Helvetica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5</a:t>
            </a:r>
            <a:r>
              <a:rPr lang="en-GB" sz="1800" dirty="0">
                <a:solidFill>
                  <a:srgbClr val="000000"/>
                </a:solidFill>
                <a:effectLst/>
                <a:latin typeface="Helvetica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</a:p>
          <a:p>
            <a:pPr algn="ctr"/>
            <a:r>
              <a:rPr lang="en-GB" sz="1800" dirty="0">
                <a:solidFill>
                  <a:srgbClr val="000000"/>
                </a:solidFill>
                <a:effectLst/>
                <a:latin typeface="Helvetica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Delphine Smittarello</a:t>
            </a:r>
            <a:r>
              <a:rPr lang="en-GB" sz="1800" baseline="30000" dirty="0">
                <a:solidFill>
                  <a:srgbClr val="000000"/>
                </a:solidFill>
                <a:effectLst/>
                <a:latin typeface="Helvetica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r>
              <a:rPr lang="en-GB" sz="1800" dirty="0">
                <a:solidFill>
                  <a:srgbClr val="000000"/>
                </a:solidFill>
                <a:effectLst/>
                <a:latin typeface="Helvetica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Maxime Jaspard</a:t>
            </a:r>
            <a:r>
              <a:rPr lang="en-GB" sz="1800" baseline="30000" dirty="0">
                <a:solidFill>
                  <a:srgbClr val="000000"/>
                </a:solidFill>
                <a:effectLst/>
                <a:latin typeface="Helvetica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r>
              <a:rPr lang="en-GB" sz="1800" dirty="0">
                <a:solidFill>
                  <a:srgbClr val="000000"/>
                </a:solidFill>
                <a:effectLst/>
                <a:latin typeface="Helvetica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Gilles Celli</a:t>
            </a:r>
            <a:r>
              <a:rPr lang="en-GB" sz="1800" baseline="30000" dirty="0">
                <a:solidFill>
                  <a:srgbClr val="000000"/>
                </a:solidFill>
                <a:effectLst/>
                <a:latin typeface="Helvetica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endParaRPr lang="en-LU" sz="1800" dirty="0">
              <a:solidFill>
                <a:srgbClr val="000000"/>
              </a:solidFill>
              <a:effectLst/>
              <a:latin typeface="Helvetica" pitchFamily="2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ctr"/>
            <a:endParaRPr lang="en-LU" sz="1800" dirty="0">
              <a:solidFill>
                <a:srgbClr val="000000"/>
              </a:solidFill>
              <a:effectLst/>
              <a:latin typeface="Helvetica" pitchFamily="2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988198-8069-BCA0-32F5-D8017AAF4841}"/>
              </a:ext>
            </a:extLst>
          </p:cNvPr>
          <p:cNvSpPr txBox="1"/>
          <p:nvPr/>
        </p:nvSpPr>
        <p:spPr>
          <a:xfrm>
            <a:off x="5041701" y="4009759"/>
            <a:ext cx="20734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 err="1">
                <a:solidFill>
                  <a:srgbClr val="0070C0"/>
                </a:solidFill>
              </a:rPr>
              <a:t>ndo@ecgs.lu</a:t>
            </a:r>
            <a:endParaRPr lang="en-GB" dirty="0">
              <a:solidFill>
                <a:srgbClr val="0070C0"/>
              </a:solidFill>
            </a:endParaRPr>
          </a:p>
          <a:p>
            <a:pPr algn="ctr"/>
            <a:r>
              <a:rPr lang="en-GB" dirty="0" err="1">
                <a:solidFill>
                  <a:srgbClr val="0070C0"/>
                </a:solidFill>
              </a:rPr>
              <a:t>amster@ecgs.lu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27" name="Text Box 4">
            <a:extLst>
              <a:ext uri="{FF2B5EF4-FFF2-40B4-BE49-F238E27FC236}">
                <a16:creationId xmlns:a16="http://schemas.microsoft.com/office/drawing/2014/main" id="{84EA3D16-C0F5-3232-8933-CAC34B1B4675}"/>
              </a:ext>
            </a:extLst>
          </p:cNvPr>
          <p:cNvSpPr txBox="1"/>
          <p:nvPr/>
        </p:nvSpPr>
        <p:spPr>
          <a:xfrm>
            <a:off x="2569232" y="5055978"/>
            <a:ext cx="9294018" cy="1028793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90170" indent="-90170" algn="ctr"/>
            <a:r>
              <a:rPr lang="en-LU" sz="1200" dirty="0">
                <a:effectLst/>
                <a:ea typeface="Times New Roman" panose="02020603050405020304" pitchFamily="18" charset="0"/>
              </a:rPr>
              <a:t>1 </a:t>
            </a:r>
            <a:r>
              <a:rPr lang="en-LU" sz="1200" i="1" dirty="0">
                <a:effectLst/>
                <a:ea typeface="Times New Roman" panose="02020603050405020304" pitchFamily="18" charset="0"/>
              </a:rPr>
              <a:t>European Centre </a:t>
            </a:r>
            <a:r>
              <a:rPr lang="en-US" sz="1200" i="1" dirty="0">
                <a:effectLst/>
                <a:ea typeface="Times New Roman" panose="02020603050405020304" pitchFamily="18" charset="0"/>
              </a:rPr>
              <a:t>for</a:t>
            </a:r>
            <a:r>
              <a:rPr lang="en-LU" sz="1200" i="1" dirty="0">
                <a:effectLst/>
                <a:ea typeface="Times New Roman" panose="02020603050405020304" pitchFamily="18" charset="0"/>
              </a:rPr>
              <a:t> Geodynamics and Seismology (ECGS), 19 rue Josy Welter, L-7256 Walferdange, Luxembourg</a:t>
            </a:r>
            <a:endParaRPr lang="en-LU" sz="1200" dirty="0">
              <a:effectLst/>
              <a:ea typeface="Times New Roman" panose="02020603050405020304" pitchFamily="18" charset="0"/>
            </a:endParaRPr>
          </a:p>
          <a:p>
            <a:pPr marL="90170" indent="-90170" algn="ctr"/>
            <a:r>
              <a:rPr lang="en-LU" sz="1200" dirty="0">
                <a:effectLst/>
                <a:ea typeface="Times New Roman" panose="02020603050405020304" pitchFamily="18" charset="0"/>
              </a:rPr>
              <a:t>2 </a:t>
            </a:r>
            <a:r>
              <a:rPr lang="en-LU" sz="1200" i="1" dirty="0">
                <a:effectLst/>
                <a:ea typeface="Times New Roman" panose="02020603050405020304" pitchFamily="18" charset="0"/>
              </a:rPr>
              <a:t>National Museum of Natural History (NMNH), 19 rue Josy Welter, L-7256 Walferdange, Luxembourg</a:t>
            </a:r>
            <a:endParaRPr lang="en-LU" sz="1200" dirty="0">
              <a:effectLst/>
              <a:ea typeface="Times New Roman" panose="02020603050405020304" pitchFamily="18" charset="0"/>
            </a:endParaRPr>
          </a:p>
          <a:p>
            <a:pPr marL="90170" indent="-90170" algn="ctr"/>
            <a:r>
              <a:rPr lang="en-LU" sz="1200" dirty="0">
                <a:effectLst/>
                <a:ea typeface="Times New Roman" panose="02020603050405020304" pitchFamily="18" charset="0"/>
              </a:rPr>
              <a:t>3 </a:t>
            </a:r>
            <a:r>
              <a:rPr lang="en-LU" sz="1200" i="1" dirty="0">
                <a:effectLst/>
                <a:ea typeface="Times New Roman" panose="02020603050405020304" pitchFamily="18" charset="0"/>
              </a:rPr>
              <a:t>Centre Spatial de Liège (CSL), Avenue du Pré Aily, B-4031 Angleur, Belgium</a:t>
            </a:r>
            <a:endParaRPr lang="en-LU" sz="1200" dirty="0">
              <a:effectLst/>
              <a:ea typeface="Times New Roman" panose="02020603050405020304" pitchFamily="18" charset="0"/>
            </a:endParaRPr>
          </a:p>
          <a:p>
            <a:pPr marL="90170" indent="-90170" algn="ctr"/>
            <a:r>
              <a:rPr lang="en-LU" sz="1200" dirty="0">
                <a:effectLst/>
                <a:ea typeface="Times New Roman" panose="02020603050405020304" pitchFamily="18" charset="0"/>
              </a:rPr>
              <a:t>4 </a:t>
            </a:r>
            <a:r>
              <a:rPr lang="fr-FR" sz="1200" i="1" dirty="0">
                <a:effectLst/>
                <a:ea typeface="Times New Roman" panose="02020603050405020304" pitchFamily="18" charset="0"/>
              </a:rPr>
              <a:t>SAREOS, 1 Rue des Violettes, 4557 </a:t>
            </a:r>
            <a:r>
              <a:rPr lang="fr-FR" sz="1200" i="1" dirty="0" err="1">
                <a:effectLst/>
                <a:ea typeface="Times New Roman" panose="02020603050405020304" pitchFamily="18" charset="0"/>
              </a:rPr>
              <a:t>Fraiture</a:t>
            </a:r>
            <a:r>
              <a:rPr lang="fr-FR" sz="1200" i="1" dirty="0">
                <a:effectLst/>
                <a:ea typeface="Times New Roman" panose="02020603050405020304" pitchFamily="18" charset="0"/>
              </a:rPr>
              <a:t>, </a:t>
            </a:r>
            <a:r>
              <a:rPr lang="fr-FR" sz="1200" i="1" dirty="0" err="1">
                <a:effectLst/>
                <a:ea typeface="Times New Roman" panose="02020603050405020304" pitchFamily="18" charset="0"/>
              </a:rPr>
              <a:t>Belgium</a:t>
            </a:r>
            <a:r>
              <a:rPr lang="fr-FR" sz="1200" i="1" dirty="0">
                <a:effectLst/>
                <a:ea typeface="Times New Roman" panose="02020603050405020304" pitchFamily="18" charset="0"/>
              </a:rPr>
              <a:t> </a:t>
            </a:r>
            <a:endParaRPr lang="en-LU" sz="1200" dirty="0">
              <a:effectLst/>
              <a:ea typeface="Times New Roman" panose="02020603050405020304" pitchFamily="18" charset="0"/>
            </a:endParaRPr>
          </a:p>
          <a:p>
            <a:pPr algn="ctr">
              <a:tabLst>
                <a:tab pos="90170" algn="l"/>
              </a:tabLst>
            </a:pPr>
            <a:r>
              <a:rPr lang="en-US" sz="1200" dirty="0">
                <a:effectLst/>
                <a:ea typeface="Times New Roman" panose="02020603050405020304" pitchFamily="18" charset="0"/>
              </a:rPr>
              <a:t>5 </a:t>
            </a:r>
            <a:r>
              <a:rPr lang="en-LU" sz="1200" i="1" dirty="0">
                <a:effectLst/>
                <a:ea typeface="Times New Roman" panose="02020603050405020304" pitchFamily="18" charset="0"/>
              </a:rPr>
              <a:t>Canada Centre for Mapping and Earth Observation, Natural Resources Canada (NRCAN), 560 Rochester Street, Ottawa, ON K1A 0E4, Canada</a:t>
            </a:r>
            <a:endParaRPr lang="en-LU" sz="12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121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4">
            <a:extLst>
              <a:ext uri="{FF2B5EF4-FFF2-40B4-BE49-F238E27FC236}">
                <a16:creationId xmlns:a16="http://schemas.microsoft.com/office/drawing/2014/main" id="{6B5D52D8-2D3A-F849-8384-CCF8E9D627CE}"/>
              </a:ext>
            </a:extLst>
          </p:cNvPr>
          <p:cNvSpPr txBox="1">
            <a:spLocks noChangeArrowheads="1"/>
          </p:cNvSpPr>
          <p:nvPr/>
        </p:nvSpPr>
        <p:spPr>
          <a:xfrm>
            <a:off x="778274" y="96546"/>
            <a:ext cx="10335759" cy="778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GB" sz="2800" b="1" i="0" u="none" strike="noStrike" dirty="0" err="1">
                <a:solidFill>
                  <a:schemeClr val="bg1"/>
                </a:solidFill>
                <a:effectLst/>
                <a:latin typeface="Helvetica" pitchFamily="2" charset="0"/>
              </a:rPr>
              <a:t>AMSTer</a:t>
            </a:r>
            <a:r>
              <a:rPr lang="en-GB" sz="2800" b="1" i="0" u="none" strike="noStrike" dirty="0">
                <a:solidFill>
                  <a:schemeClr val="bg1"/>
                </a:solidFill>
                <a:effectLst/>
                <a:latin typeface="Helvetica" pitchFamily="2" charset="0"/>
              </a:rPr>
              <a:t> Toolbox web page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056438-DCF3-6728-0689-F222F52538B0}"/>
              </a:ext>
            </a:extLst>
          </p:cNvPr>
          <p:cNvSpPr txBox="1"/>
          <p:nvPr/>
        </p:nvSpPr>
        <p:spPr>
          <a:xfrm>
            <a:off x="1103364" y="1184791"/>
            <a:ext cx="1031888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U" sz="2400" b="1" u="sng" dirty="0"/>
              <a:t>User Manual</a:t>
            </a:r>
          </a:p>
          <a:p>
            <a:endParaRPr lang="en-L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LU" sz="2400" dirty="0"/>
              <a:t>Generalities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LU" sz="2400" dirty="0"/>
              <a:t>Script execution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LU" sz="2400" dirty="0"/>
              <a:t>Main Process explanation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LU" sz="2400" dirty="0">
                <a:solidFill>
                  <a:schemeClr val="bg2">
                    <a:lumMod val="90000"/>
                  </a:schemeClr>
                </a:solidFill>
              </a:rPr>
              <a:t>Scripts (Main Process)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LU" sz="2400" dirty="0">
                <a:solidFill>
                  <a:schemeClr val="bg2">
                    <a:lumMod val="90000"/>
                  </a:schemeClr>
                </a:solidFill>
              </a:rPr>
              <a:t>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LU" sz="2400" dirty="0">
                <a:solidFill>
                  <a:schemeClr val="bg2">
                    <a:lumMod val="90000"/>
                  </a:schemeClr>
                </a:solidFill>
              </a:rPr>
              <a:t>Set Up Web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LU" sz="2400" dirty="0">
                <a:solidFill>
                  <a:schemeClr val="bg2">
                    <a:lumMod val="90000"/>
                  </a:schemeClr>
                </a:solidFill>
              </a:rPr>
              <a:t>Create new region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LU" sz="2400" dirty="0">
                <a:solidFill>
                  <a:schemeClr val="bg2">
                    <a:lumMod val="90000"/>
                  </a:schemeClr>
                </a:solidFill>
              </a:rPr>
              <a:t>Troubleshooting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LU" sz="2400" dirty="0">
                <a:solidFill>
                  <a:schemeClr val="bg2">
                    <a:lumMod val="90000"/>
                  </a:schemeClr>
                </a:solidFill>
              </a:rPr>
              <a:t>Side procedure</a:t>
            </a:r>
          </a:p>
          <a:p>
            <a:endParaRPr lang="en-LU" dirty="0"/>
          </a:p>
          <a:p>
            <a:pPr marL="285750" indent="-285750">
              <a:buFont typeface="Wingdings" pitchFamily="2" charset="2"/>
              <a:buChar char="§"/>
            </a:pPr>
            <a:endParaRPr lang="en-LU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991B2831-F7D8-825F-53C4-149AD11F9EEB}"/>
              </a:ext>
            </a:extLst>
          </p:cNvPr>
          <p:cNvSpPr/>
          <p:nvPr/>
        </p:nvSpPr>
        <p:spPr>
          <a:xfrm>
            <a:off x="6095999" y="1828801"/>
            <a:ext cx="4679596" cy="30296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8F9CAA-7B82-9320-386C-CC214EB5A9AD}"/>
              </a:ext>
            </a:extLst>
          </p:cNvPr>
          <p:cNvSpPr txBox="1"/>
          <p:nvPr/>
        </p:nvSpPr>
        <p:spPr>
          <a:xfrm>
            <a:off x="6510968" y="2126256"/>
            <a:ext cx="389760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LU" dirty="0">
                <a:solidFill>
                  <a:schemeClr val="accent1"/>
                </a:solidFill>
              </a:rPr>
              <a:t>Introduction</a:t>
            </a:r>
          </a:p>
          <a:p>
            <a:pPr marL="285750" indent="-285750">
              <a:buFontTx/>
              <a:buChar char="-"/>
            </a:pPr>
            <a:r>
              <a:rPr lang="en-LU" dirty="0">
                <a:solidFill>
                  <a:schemeClr val="accent1"/>
                </a:solidFill>
              </a:rPr>
              <a:t>Web server organisation</a:t>
            </a:r>
          </a:p>
          <a:p>
            <a:pPr marL="285750" indent="-285750">
              <a:buFontTx/>
              <a:buChar char="-"/>
            </a:pPr>
            <a:r>
              <a:rPr lang="en-LU" dirty="0">
                <a:solidFill>
                  <a:schemeClr val="accent1"/>
                </a:solidFill>
              </a:rPr>
              <a:t>Update process</a:t>
            </a:r>
          </a:p>
          <a:p>
            <a:pPr marL="285750" indent="-285750">
              <a:buFontTx/>
              <a:buChar char="-"/>
            </a:pPr>
            <a:r>
              <a:rPr lang="en-LU" dirty="0">
                <a:solidFill>
                  <a:schemeClr val="accent1"/>
                </a:solidFill>
              </a:rPr>
              <a:t>HTML folder organisation</a:t>
            </a:r>
          </a:p>
          <a:p>
            <a:pPr marL="285750" indent="-285750">
              <a:buFontTx/>
              <a:buChar char="-"/>
            </a:pPr>
            <a:endParaRPr lang="en-LU" dirty="0">
              <a:solidFill>
                <a:schemeClr val="accent1"/>
              </a:solidFill>
            </a:endParaRPr>
          </a:p>
          <a:p>
            <a:pPr marL="285750" indent="-285750">
              <a:buFontTx/>
              <a:buChar char="-"/>
            </a:pPr>
            <a:r>
              <a:rPr lang="en-LU" dirty="0">
                <a:solidFill>
                  <a:schemeClr val="accent1"/>
                </a:solidFill>
              </a:rPr>
              <a:t>Main and secondary scripts</a:t>
            </a:r>
          </a:p>
          <a:p>
            <a:pPr marL="285750" indent="-285750">
              <a:buFontTx/>
              <a:buChar char="-"/>
            </a:pPr>
            <a:endParaRPr lang="en-LU" dirty="0">
              <a:solidFill>
                <a:schemeClr val="accent1"/>
              </a:solidFill>
            </a:endParaRPr>
          </a:p>
          <a:p>
            <a:pPr marL="285750" indent="-285750">
              <a:buFontTx/>
              <a:buChar char="-"/>
            </a:pPr>
            <a:r>
              <a:rPr lang="en-LU" dirty="0">
                <a:solidFill>
                  <a:schemeClr val="accent1"/>
                </a:solidFill>
              </a:rPr>
              <a:t>General explanation of main process</a:t>
            </a:r>
          </a:p>
        </p:txBody>
      </p:sp>
    </p:spTree>
    <p:extLst>
      <p:ext uri="{BB962C8B-B14F-4D97-AF65-F5344CB8AC3E}">
        <p14:creationId xmlns:p14="http://schemas.microsoft.com/office/powerpoint/2010/main" val="2121559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4">
            <a:extLst>
              <a:ext uri="{FF2B5EF4-FFF2-40B4-BE49-F238E27FC236}">
                <a16:creationId xmlns:a16="http://schemas.microsoft.com/office/drawing/2014/main" id="{6B5D52D8-2D3A-F849-8384-CCF8E9D627CE}"/>
              </a:ext>
            </a:extLst>
          </p:cNvPr>
          <p:cNvSpPr txBox="1">
            <a:spLocks noChangeArrowheads="1"/>
          </p:cNvSpPr>
          <p:nvPr/>
        </p:nvSpPr>
        <p:spPr>
          <a:xfrm>
            <a:off x="778274" y="96546"/>
            <a:ext cx="10335759" cy="778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GB" sz="2800" b="1" i="0" u="none" strike="noStrike" dirty="0" err="1">
                <a:solidFill>
                  <a:schemeClr val="bg1"/>
                </a:solidFill>
                <a:effectLst/>
                <a:latin typeface="Helvetica" pitchFamily="2" charset="0"/>
              </a:rPr>
              <a:t>AMSTer</a:t>
            </a:r>
            <a:r>
              <a:rPr lang="en-GB" sz="2800" b="1" i="0" u="none" strike="noStrike" dirty="0">
                <a:solidFill>
                  <a:schemeClr val="bg1"/>
                </a:solidFill>
                <a:effectLst/>
                <a:latin typeface="Helvetica" pitchFamily="2" charset="0"/>
              </a:rPr>
              <a:t> Toolbox web page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056438-DCF3-6728-0689-F222F52538B0}"/>
              </a:ext>
            </a:extLst>
          </p:cNvPr>
          <p:cNvSpPr txBox="1"/>
          <p:nvPr/>
        </p:nvSpPr>
        <p:spPr>
          <a:xfrm>
            <a:off x="1120242" y="1184791"/>
            <a:ext cx="1031888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U" sz="2400" b="1" u="sng" dirty="0"/>
              <a:t>User Manual</a:t>
            </a:r>
          </a:p>
          <a:p>
            <a:endParaRPr lang="en-L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LU" sz="2400" dirty="0">
                <a:solidFill>
                  <a:schemeClr val="bg2">
                    <a:lumMod val="90000"/>
                  </a:schemeClr>
                </a:solidFill>
              </a:rPr>
              <a:t>Generalities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LU" sz="2400" dirty="0">
                <a:solidFill>
                  <a:schemeClr val="bg2">
                    <a:lumMod val="90000"/>
                  </a:schemeClr>
                </a:solidFill>
              </a:rPr>
              <a:t>Script execution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LU" sz="2400" dirty="0">
                <a:solidFill>
                  <a:schemeClr val="bg2">
                    <a:lumMod val="90000"/>
                  </a:schemeClr>
                </a:solidFill>
              </a:rPr>
              <a:t>Main Process explanation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LU" sz="2400" dirty="0"/>
              <a:t>Scripts (Main Process)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LU" sz="2400" dirty="0"/>
              <a:t>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LU" sz="2400" dirty="0">
                <a:solidFill>
                  <a:schemeClr val="bg2">
                    <a:lumMod val="90000"/>
                  </a:schemeClr>
                </a:solidFill>
              </a:rPr>
              <a:t>Set Up Web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LU" sz="2400" dirty="0">
                <a:solidFill>
                  <a:schemeClr val="bg2">
                    <a:lumMod val="90000"/>
                  </a:schemeClr>
                </a:solidFill>
              </a:rPr>
              <a:t>Create new region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LU" sz="2400" dirty="0">
                <a:solidFill>
                  <a:schemeClr val="bg2">
                    <a:lumMod val="90000"/>
                  </a:schemeClr>
                </a:solidFill>
              </a:rPr>
              <a:t>Troubleshooting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LU" sz="2400" dirty="0">
                <a:solidFill>
                  <a:schemeClr val="bg2">
                    <a:lumMod val="90000"/>
                  </a:schemeClr>
                </a:solidFill>
              </a:rPr>
              <a:t>Side procedure</a:t>
            </a:r>
          </a:p>
          <a:p>
            <a:endParaRPr lang="en-LU" dirty="0"/>
          </a:p>
          <a:p>
            <a:pPr marL="285750" indent="-285750">
              <a:buFont typeface="Wingdings" pitchFamily="2" charset="2"/>
              <a:buChar char="§"/>
            </a:pPr>
            <a:endParaRPr lang="en-LU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89E7848-DED3-3D18-95D8-DC39AFF73C15}"/>
              </a:ext>
            </a:extLst>
          </p:cNvPr>
          <p:cNvSpPr/>
          <p:nvPr/>
        </p:nvSpPr>
        <p:spPr>
          <a:xfrm>
            <a:off x="6248399" y="1981201"/>
            <a:ext cx="4679596" cy="30296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450D1A-979E-3C30-C64F-AC3286417C4A}"/>
              </a:ext>
            </a:extLst>
          </p:cNvPr>
          <p:cNvSpPr txBox="1"/>
          <p:nvPr/>
        </p:nvSpPr>
        <p:spPr>
          <a:xfrm>
            <a:off x="6630610" y="2266227"/>
            <a:ext cx="39015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LU" dirty="0">
                <a:solidFill>
                  <a:schemeClr val="accent1"/>
                </a:solidFill>
              </a:rPr>
              <a:t>Each scripts of main process explained in details.</a:t>
            </a:r>
          </a:p>
          <a:p>
            <a:pPr marL="285750" indent="-285750">
              <a:buFontTx/>
              <a:buChar char="-"/>
            </a:pPr>
            <a:endParaRPr lang="en-LU" dirty="0">
              <a:solidFill>
                <a:schemeClr val="accent1"/>
              </a:solidFill>
            </a:endParaRPr>
          </a:p>
          <a:p>
            <a:pPr marL="285750" indent="-285750">
              <a:buFontTx/>
              <a:buChar char="-"/>
            </a:pPr>
            <a:r>
              <a:rPr lang="en-LU" dirty="0">
                <a:solidFill>
                  <a:schemeClr val="accent1"/>
                </a:solidFill>
              </a:rPr>
              <a:t>Each scripts used in different Tools explained in details.</a:t>
            </a:r>
          </a:p>
          <a:p>
            <a:endParaRPr lang="en-LU" dirty="0">
              <a:solidFill>
                <a:schemeClr val="accent1"/>
              </a:solidFill>
            </a:endParaRPr>
          </a:p>
          <a:p>
            <a:r>
              <a:rPr lang="en-LU" dirty="0">
                <a:solidFill>
                  <a:schemeClr val="accent1"/>
                </a:solidFill>
              </a:rPr>
              <a:t>(Dependencies – Arguments – Action)</a:t>
            </a:r>
          </a:p>
        </p:txBody>
      </p:sp>
    </p:spTree>
    <p:extLst>
      <p:ext uri="{BB962C8B-B14F-4D97-AF65-F5344CB8AC3E}">
        <p14:creationId xmlns:p14="http://schemas.microsoft.com/office/powerpoint/2010/main" val="803738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4">
            <a:extLst>
              <a:ext uri="{FF2B5EF4-FFF2-40B4-BE49-F238E27FC236}">
                <a16:creationId xmlns:a16="http://schemas.microsoft.com/office/drawing/2014/main" id="{6B5D52D8-2D3A-F849-8384-CCF8E9D627CE}"/>
              </a:ext>
            </a:extLst>
          </p:cNvPr>
          <p:cNvSpPr txBox="1">
            <a:spLocks noChangeArrowheads="1"/>
          </p:cNvSpPr>
          <p:nvPr/>
        </p:nvSpPr>
        <p:spPr>
          <a:xfrm>
            <a:off x="778274" y="96546"/>
            <a:ext cx="10335759" cy="778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GB" sz="2800" b="1" i="0" u="none" strike="noStrike" dirty="0" err="1">
                <a:solidFill>
                  <a:schemeClr val="bg1"/>
                </a:solidFill>
                <a:effectLst/>
                <a:latin typeface="Helvetica" pitchFamily="2" charset="0"/>
              </a:rPr>
              <a:t>AMSTer</a:t>
            </a:r>
            <a:r>
              <a:rPr lang="en-GB" sz="2800" b="1" i="0" u="none" strike="noStrike" dirty="0">
                <a:solidFill>
                  <a:schemeClr val="bg1"/>
                </a:solidFill>
                <a:effectLst/>
                <a:latin typeface="Helvetica" pitchFamily="2" charset="0"/>
              </a:rPr>
              <a:t> Toolbox web page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056438-DCF3-6728-0689-F222F52538B0}"/>
              </a:ext>
            </a:extLst>
          </p:cNvPr>
          <p:cNvSpPr txBox="1"/>
          <p:nvPr/>
        </p:nvSpPr>
        <p:spPr>
          <a:xfrm>
            <a:off x="1120242" y="1184791"/>
            <a:ext cx="1031888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U" sz="2400" b="1" u="sng" dirty="0"/>
              <a:t>User Manual</a:t>
            </a:r>
          </a:p>
          <a:p>
            <a:endParaRPr lang="en-L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LU" sz="2400" dirty="0">
                <a:solidFill>
                  <a:schemeClr val="bg2">
                    <a:lumMod val="90000"/>
                  </a:schemeClr>
                </a:solidFill>
              </a:rPr>
              <a:t>Generalities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LU" sz="2400" dirty="0">
                <a:solidFill>
                  <a:schemeClr val="bg2">
                    <a:lumMod val="90000"/>
                  </a:schemeClr>
                </a:solidFill>
              </a:rPr>
              <a:t>Script execution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LU" sz="2400" dirty="0">
                <a:solidFill>
                  <a:schemeClr val="bg2">
                    <a:lumMod val="90000"/>
                  </a:schemeClr>
                </a:solidFill>
              </a:rPr>
              <a:t>Main Process explanation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LU" sz="2400" dirty="0">
                <a:solidFill>
                  <a:schemeClr val="bg2">
                    <a:lumMod val="90000"/>
                  </a:schemeClr>
                </a:solidFill>
              </a:rPr>
              <a:t>Scripts (Main Process)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LU" sz="2400" dirty="0">
                <a:solidFill>
                  <a:schemeClr val="bg2">
                    <a:lumMod val="90000"/>
                  </a:schemeClr>
                </a:solidFill>
              </a:rPr>
              <a:t>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LU" sz="2400" dirty="0"/>
              <a:t>Set Up Web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LU" sz="2400" dirty="0">
                <a:solidFill>
                  <a:schemeClr val="bg2">
                    <a:lumMod val="90000"/>
                  </a:schemeClr>
                </a:solidFill>
              </a:rPr>
              <a:t>Create new region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LU" sz="2400" dirty="0">
                <a:solidFill>
                  <a:schemeClr val="bg2">
                    <a:lumMod val="90000"/>
                  </a:schemeClr>
                </a:solidFill>
              </a:rPr>
              <a:t>Troubleshooting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LU" sz="2400" dirty="0">
                <a:solidFill>
                  <a:schemeClr val="bg2">
                    <a:lumMod val="90000"/>
                  </a:schemeClr>
                </a:solidFill>
              </a:rPr>
              <a:t>Side procedure</a:t>
            </a:r>
          </a:p>
          <a:p>
            <a:endParaRPr lang="en-LU" dirty="0"/>
          </a:p>
          <a:p>
            <a:pPr marL="285750" indent="-285750">
              <a:buFont typeface="Wingdings" pitchFamily="2" charset="2"/>
              <a:buChar char="§"/>
            </a:pPr>
            <a:endParaRPr lang="en-L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2ECB6E-6EBB-8B74-2872-162709829094}"/>
              </a:ext>
            </a:extLst>
          </p:cNvPr>
          <p:cNvSpPr txBox="1"/>
          <p:nvPr/>
        </p:nvSpPr>
        <p:spPr>
          <a:xfrm>
            <a:off x="6630610" y="2225830"/>
            <a:ext cx="389170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LU" dirty="0">
                <a:solidFill>
                  <a:schemeClr val="accent1"/>
                </a:solidFill>
              </a:rPr>
              <a:t>Full installation from scratch</a:t>
            </a:r>
          </a:p>
          <a:p>
            <a:pPr marL="285750" indent="-285750">
              <a:buFontTx/>
              <a:buChar char="-"/>
            </a:pPr>
            <a:r>
              <a:rPr lang="en-LU" dirty="0">
                <a:solidFill>
                  <a:schemeClr val="accent1"/>
                </a:solidFill>
              </a:rPr>
              <a:t>(http server, mysql, gdal, fiji, msmtp)</a:t>
            </a:r>
          </a:p>
          <a:p>
            <a:pPr marL="285750" indent="-285750">
              <a:buFontTx/>
              <a:buChar char="-"/>
            </a:pPr>
            <a:r>
              <a:rPr lang="en-LU" dirty="0">
                <a:solidFill>
                  <a:schemeClr val="accent1"/>
                </a:solidFill>
              </a:rPr>
              <a:t>Complete Sudoers file</a:t>
            </a:r>
          </a:p>
          <a:p>
            <a:pPr marL="285750" indent="-285750">
              <a:buFontTx/>
              <a:buChar char="-"/>
            </a:pPr>
            <a:r>
              <a:rPr lang="en-LU" dirty="0">
                <a:solidFill>
                  <a:schemeClr val="accent1"/>
                </a:solidFill>
              </a:rPr>
              <a:t>Setup environment variable </a:t>
            </a:r>
          </a:p>
          <a:p>
            <a:pPr marL="285750" indent="-285750">
              <a:buFontTx/>
              <a:buChar char="-"/>
            </a:pPr>
            <a:r>
              <a:rPr lang="en-LU" dirty="0">
                <a:solidFill>
                  <a:schemeClr val="accent1"/>
                </a:solidFill>
              </a:rPr>
              <a:t>Copy SSH key to process server</a:t>
            </a:r>
          </a:p>
          <a:p>
            <a:pPr marL="285750" indent="-285750">
              <a:buFontTx/>
              <a:buChar char="-"/>
            </a:pPr>
            <a:r>
              <a:rPr lang="en-LU" dirty="0">
                <a:solidFill>
                  <a:schemeClr val="accent1"/>
                </a:solidFill>
              </a:rPr>
              <a:t>Install GDAL</a:t>
            </a:r>
          </a:p>
          <a:p>
            <a:pPr marL="285750" indent="-285750">
              <a:buFontTx/>
              <a:buChar char="-"/>
            </a:pPr>
            <a:endParaRPr lang="en-LU" dirty="0">
              <a:solidFill>
                <a:schemeClr val="accent1"/>
              </a:solidFill>
            </a:endParaRPr>
          </a:p>
          <a:p>
            <a:pPr marL="285750" indent="-285750">
              <a:buFontTx/>
              <a:buChar char="-"/>
            </a:pPr>
            <a:r>
              <a:rPr lang="en-LU" dirty="0">
                <a:solidFill>
                  <a:schemeClr val="accent1"/>
                </a:solidFill>
              </a:rPr>
              <a:t>Clone repository</a:t>
            </a:r>
          </a:p>
          <a:p>
            <a:endParaRPr lang="en-LU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1EE1C8D-BBD0-F090-3F02-CEB3BF9BFBB9}"/>
              </a:ext>
            </a:extLst>
          </p:cNvPr>
          <p:cNvSpPr/>
          <p:nvPr/>
        </p:nvSpPr>
        <p:spPr>
          <a:xfrm>
            <a:off x="6248399" y="1981201"/>
            <a:ext cx="4679596" cy="30296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25326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4">
            <a:extLst>
              <a:ext uri="{FF2B5EF4-FFF2-40B4-BE49-F238E27FC236}">
                <a16:creationId xmlns:a16="http://schemas.microsoft.com/office/drawing/2014/main" id="{6B5D52D8-2D3A-F849-8384-CCF8E9D627CE}"/>
              </a:ext>
            </a:extLst>
          </p:cNvPr>
          <p:cNvSpPr txBox="1">
            <a:spLocks noChangeArrowheads="1"/>
          </p:cNvSpPr>
          <p:nvPr/>
        </p:nvSpPr>
        <p:spPr>
          <a:xfrm>
            <a:off x="778274" y="96546"/>
            <a:ext cx="10335759" cy="778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GB" sz="2800" b="1" i="0" u="none" strike="noStrike" dirty="0" err="1">
                <a:solidFill>
                  <a:schemeClr val="bg1"/>
                </a:solidFill>
                <a:effectLst/>
                <a:latin typeface="Helvetica" pitchFamily="2" charset="0"/>
              </a:rPr>
              <a:t>AMSTer</a:t>
            </a:r>
            <a:r>
              <a:rPr lang="en-GB" sz="2800" b="1" i="0" u="none" strike="noStrike" dirty="0">
                <a:solidFill>
                  <a:schemeClr val="bg1"/>
                </a:solidFill>
                <a:effectLst/>
                <a:latin typeface="Helvetica" pitchFamily="2" charset="0"/>
              </a:rPr>
              <a:t> Toolbox web page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056438-DCF3-6728-0689-F222F52538B0}"/>
              </a:ext>
            </a:extLst>
          </p:cNvPr>
          <p:cNvSpPr txBox="1"/>
          <p:nvPr/>
        </p:nvSpPr>
        <p:spPr>
          <a:xfrm>
            <a:off x="1120242" y="1184791"/>
            <a:ext cx="1031888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U" sz="2400" b="1" u="sng" dirty="0"/>
              <a:t>User Manual</a:t>
            </a:r>
          </a:p>
          <a:p>
            <a:endParaRPr lang="en-L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LU" sz="2400" dirty="0">
                <a:solidFill>
                  <a:schemeClr val="bg2">
                    <a:lumMod val="90000"/>
                  </a:schemeClr>
                </a:solidFill>
              </a:rPr>
              <a:t>Generalities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LU" sz="2400" dirty="0">
                <a:solidFill>
                  <a:schemeClr val="bg2">
                    <a:lumMod val="90000"/>
                  </a:schemeClr>
                </a:solidFill>
              </a:rPr>
              <a:t>Script execution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LU" sz="2400" dirty="0">
                <a:solidFill>
                  <a:schemeClr val="bg2">
                    <a:lumMod val="90000"/>
                  </a:schemeClr>
                </a:solidFill>
              </a:rPr>
              <a:t>Main Process explanation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LU" sz="2400" dirty="0">
                <a:solidFill>
                  <a:schemeClr val="bg2">
                    <a:lumMod val="90000"/>
                  </a:schemeClr>
                </a:solidFill>
              </a:rPr>
              <a:t>Scripts (Main Process)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LU" sz="2400" dirty="0">
                <a:solidFill>
                  <a:schemeClr val="bg2">
                    <a:lumMod val="90000"/>
                  </a:schemeClr>
                </a:solidFill>
              </a:rPr>
              <a:t>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LU" sz="2400" dirty="0">
                <a:solidFill>
                  <a:schemeClr val="bg2">
                    <a:lumMod val="90000"/>
                  </a:schemeClr>
                </a:solidFill>
              </a:rPr>
              <a:t>Set Up Web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LU" sz="2400" dirty="0"/>
              <a:t>Create new region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LU" sz="2400" dirty="0">
                <a:solidFill>
                  <a:schemeClr val="bg2">
                    <a:lumMod val="90000"/>
                  </a:schemeClr>
                </a:solidFill>
              </a:rPr>
              <a:t>Troubleshooting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LU" sz="2400" dirty="0">
                <a:solidFill>
                  <a:schemeClr val="bg2">
                    <a:lumMod val="90000"/>
                  </a:schemeClr>
                </a:solidFill>
              </a:rPr>
              <a:t>Side procedure</a:t>
            </a:r>
          </a:p>
          <a:p>
            <a:endParaRPr lang="en-LU" dirty="0"/>
          </a:p>
          <a:p>
            <a:pPr marL="285750" indent="-285750">
              <a:buFont typeface="Wingdings" pitchFamily="2" charset="2"/>
              <a:buChar char="§"/>
            </a:pPr>
            <a:endParaRPr lang="en-L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2ECB6E-6EBB-8B74-2872-162709829094}"/>
              </a:ext>
            </a:extLst>
          </p:cNvPr>
          <p:cNvSpPr txBox="1"/>
          <p:nvPr/>
        </p:nvSpPr>
        <p:spPr>
          <a:xfrm>
            <a:off x="6465357" y="2274838"/>
            <a:ext cx="33321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accent1"/>
                </a:solidFill>
              </a:rPr>
              <a:t>Create “target” directory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accent1"/>
                </a:solidFill>
              </a:rPr>
              <a:t>Complete p</a:t>
            </a:r>
            <a:r>
              <a:rPr lang="en-LU" dirty="0">
                <a:solidFill>
                  <a:schemeClr val="accent1"/>
                </a:solidFill>
              </a:rPr>
              <a:t>arameters file</a:t>
            </a:r>
          </a:p>
          <a:p>
            <a:pPr marL="285750" indent="-285750">
              <a:buFontTx/>
              <a:buChar char="-"/>
            </a:pPr>
            <a:r>
              <a:rPr lang="en-LU" dirty="0">
                <a:solidFill>
                  <a:schemeClr val="accent1"/>
                </a:solidFill>
              </a:rPr>
              <a:t>run Initiate_Webpages.sh</a:t>
            </a:r>
          </a:p>
          <a:p>
            <a:pPr marL="285750" indent="-285750">
              <a:buFontTx/>
              <a:buChar char="-"/>
            </a:pPr>
            <a:r>
              <a:rPr lang="en-LU" dirty="0">
                <a:solidFill>
                  <a:schemeClr val="accent1"/>
                </a:solidFill>
              </a:rPr>
              <a:t>Create satview.tiff + terrain.tiff</a:t>
            </a:r>
          </a:p>
          <a:p>
            <a:pPr marL="285750" indent="-285750">
              <a:buFontTx/>
              <a:buChar char="-"/>
            </a:pPr>
            <a:r>
              <a:rPr lang="en-LU" dirty="0">
                <a:solidFill>
                  <a:schemeClr val="accent1"/>
                </a:solidFill>
              </a:rPr>
              <a:t>run Main.sh</a:t>
            </a:r>
          </a:p>
          <a:p>
            <a:endParaRPr lang="en-LU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1EE1C8D-BBD0-F090-3F02-CEB3BF9BFBB9}"/>
              </a:ext>
            </a:extLst>
          </p:cNvPr>
          <p:cNvSpPr/>
          <p:nvPr/>
        </p:nvSpPr>
        <p:spPr>
          <a:xfrm>
            <a:off x="6168682" y="1877993"/>
            <a:ext cx="3790566" cy="21211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430001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4">
            <a:extLst>
              <a:ext uri="{FF2B5EF4-FFF2-40B4-BE49-F238E27FC236}">
                <a16:creationId xmlns:a16="http://schemas.microsoft.com/office/drawing/2014/main" id="{6B5D52D8-2D3A-F849-8384-CCF8E9D627CE}"/>
              </a:ext>
            </a:extLst>
          </p:cNvPr>
          <p:cNvSpPr txBox="1">
            <a:spLocks noChangeArrowheads="1"/>
          </p:cNvSpPr>
          <p:nvPr/>
        </p:nvSpPr>
        <p:spPr>
          <a:xfrm>
            <a:off x="778274" y="96546"/>
            <a:ext cx="10335759" cy="778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GB" sz="2800" b="1" i="0" u="none" strike="noStrike" dirty="0" err="1">
                <a:solidFill>
                  <a:schemeClr val="bg1"/>
                </a:solidFill>
                <a:effectLst/>
                <a:latin typeface="Helvetica" pitchFamily="2" charset="0"/>
              </a:rPr>
              <a:t>AMSTer</a:t>
            </a:r>
            <a:r>
              <a:rPr lang="en-GB" sz="2800" b="1" i="0" u="none" strike="noStrike" dirty="0">
                <a:solidFill>
                  <a:schemeClr val="bg1"/>
                </a:solidFill>
                <a:effectLst/>
                <a:latin typeface="Helvetica" pitchFamily="2" charset="0"/>
              </a:rPr>
              <a:t> Toolbox web page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056438-DCF3-6728-0689-F222F52538B0}"/>
              </a:ext>
            </a:extLst>
          </p:cNvPr>
          <p:cNvSpPr txBox="1"/>
          <p:nvPr/>
        </p:nvSpPr>
        <p:spPr>
          <a:xfrm>
            <a:off x="1120242" y="1184791"/>
            <a:ext cx="1031888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U" sz="2400" b="1" u="sng" dirty="0"/>
              <a:t>User Manual</a:t>
            </a:r>
          </a:p>
          <a:p>
            <a:endParaRPr lang="en-L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LU" sz="2400" dirty="0">
                <a:solidFill>
                  <a:schemeClr val="bg2">
                    <a:lumMod val="90000"/>
                  </a:schemeClr>
                </a:solidFill>
              </a:rPr>
              <a:t>Generalities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LU" sz="2400" dirty="0">
                <a:solidFill>
                  <a:schemeClr val="bg2">
                    <a:lumMod val="90000"/>
                  </a:schemeClr>
                </a:solidFill>
              </a:rPr>
              <a:t>Script execution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LU" sz="2400" dirty="0">
                <a:solidFill>
                  <a:schemeClr val="bg2">
                    <a:lumMod val="90000"/>
                  </a:schemeClr>
                </a:solidFill>
              </a:rPr>
              <a:t>Main Process explanation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LU" sz="2400" dirty="0">
                <a:solidFill>
                  <a:schemeClr val="bg2">
                    <a:lumMod val="90000"/>
                  </a:schemeClr>
                </a:solidFill>
              </a:rPr>
              <a:t>Scripts (Main Process)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LU" sz="2400" dirty="0">
                <a:solidFill>
                  <a:schemeClr val="bg2">
                    <a:lumMod val="90000"/>
                  </a:schemeClr>
                </a:solidFill>
              </a:rPr>
              <a:t>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LU" sz="2400" dirty="0">
                <a:solidFill>
                  <a:schemeClr val="bg2">
                    <a:lumMod val="90000"/>
                  </a:schemeClr>
                </a:solidFill>
              </a:rPr>
              <a:t>Set Up Web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LU" sz="2400" dirty="0">
                <a:solidFill>
                  <a:schemeClr val="bg2">
                    <a:lumMod val="90000"/>
                  </a:schemeClr>
                </a:solidFill>
              </a:rPr>
              <a:t>Create new region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LU" sz="2400" dirty="0"/>
              <a:t>Troubleshooting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LU" sz="2400" dirty="0"/>
              <a:t>Side procedure</a:t>
            </a:r>
          </a:p>
          <a:p>
            <a:endParaRPr lang="en-LU" dirty="0"/>
          </a:p>
          <a:p>
            <a:pPr marL="285750" indent="-285750">
              <a:buFont typeface="Wingdings" pitchFamily="2" charset="2"/>
              <a:buChar char="§"/>
            </a:pPr>
            <a:endParaRPr lang="en-L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2ECB6E-6EBB-8B74-2872-162709829094}"/>
              </a:ext>
            </a:extLst>
          </p:cNvPr>
          <p:cNvSpPr txBox="1"/>
          <p:nvPr/>
        </p:nvSpPr>
        <p:spPr>
          <a:xfrm>
            <a:off x="6604046" y="2244797"/>
            <a:ext cx="291983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accent1"/>
                </a:solidFill>
              </a:rPr>
              <a:t>Log files 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solidFill>
                  <a:schemeClr val="accent1"/>
                </a:solidFill>
              </a:rPr>
              <a:t>Crontab_log</a:t>
            </a:r>
            <a:endParaRPr lang="en-US" dirty="0">
              <a:solidFill>
                <a:schemeClr val="accent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chemeClr val="accent1"/>
                </a:solidFill>
              </a:rPr>
              <a:t>Image/Logfile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chemeClr val="accent1"/>
                </a:solidFill>
              </a:rPr>
              <a:t>Each tools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Tx/>
              <a:buChar char="-"/>
            </a:pPr>
            <a:r>
              <a:rPr lang="en-LU" dirty="0">
                <a:solidFill>
                  <a:schemeClr val="accent1"/>
                </a:solidFill>
              </a:rPr>
              <a:t>Satview.tiff and terrain.tiff</a:t>
            </a:r>
          </a:p>
          <a:p>
            <a:pPr marL="742950" lvl="1" indent="-285750">
              <a:buFontTx/>
              <a:buChar char="-"/>
            </a:pPr>
            <a:r>
              <a:rPr lang="en-LU" dirty="0">
                <a:solidFill>
                  <a:schemeClr val="accent1"/>
                </a:solidFill>
              </a:rPr>
              <a:t>QGIS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1EE1C8D-BBD0-F090-3F02-CEB3BF9BFBB9}"/>
              </a:ext>
            </a:extLst>
          </p:cNvPr>
          <p:cNvSpPr/>
          <p:nvPr/>
        </p:nvSpPr>
        <p:spPr>
          <a:xfrm>
            <a:off x="6168682" y="1877992"/>
            <a:ext cx="3790566" cy="25618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157403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4">
            <a:extLst>
              <a:ext uri="{FF2B5EF4-FFF2-40B4-BE49-F238E27FC236}">
                <a16:creationId xmlns:a16="http://schemas.microsoft.com/office/drawing/2014/main" id="{6B5D52D8-2D3A-F849-8384-CCF8E9D627CE}"/>
              </a:ext>
            </a:extLst>
          </p:cNvPr>
          <p:cNvSpPr txBox="1">
            <a:spLocks noChangeArrowheads="1"/>
          </p:cNvSpPr>
          <p:nvPr/>
        </p:nvSpPr>
        <p:spPr>
          <a:xfrm>
            <a:off x="778274" y="96546"/>
            <a:ext cx="10335759" cy="778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GB" sz="2800" b="1" i="0" u="none" strike="noStrike" dirty="0" err="1">
                <a:solidFill>
                  <a:schemeClr val="bg1"/>
                </a:solidFill>
                <a:effectLst/>
                <a:latin typeface="Helvetica" pitchFamily="2" charset="0"/>
              </a:rPr>
              <a:t>AMSTer</a:t>
            </a:r>
            <a:r>
              <a:rPr lang="en-GB" sz="2800" b="1" i="0" u="none" strike="noStrike" dirty="0">
                <a:solidFill>
                  <a:schemeClr val="bg1"/>
                </a:solidFill>
                <a:effectLst/>
                <a:latin typeface="Helvetica" pitchFamily="2" charset="0"/>
              </a:rPr>
              <a:t> Toolbox web page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056438-DCF3-6728-0689-F222F52538B0}"/>
              </a:ext>
            </a:extLst>
          </p:cNvPr>
          <p:cNvSpPr txBox="1"/>
          <p:nvPr/>
        </p:nvSpPr>
        <p:spPr>
          <a:xfrm>
            <a:off x="632298" y="1104188"/>
            <a:ext cx="10318881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U" sz="2400" b="1" u="sng" dirty="0"/>
              <a:t>Course content</a:t>
            </a:r>
          </a:p>
          <a:p>
            <a:endParaRPr lang="en-LU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LU" sz="2400" dirty="0">
                <a:solidFill>
                  <a:schemeClr val="bg2">
                    <a:lumMod val="90000"/>
                  </a:schemeClr>
                </a:solidFill>
              </a:rPr>
              <a:t> Introduction and discovery of the web page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LU" sz="2400" dirty="0">
                <a:solidFill>
                  <a:schemeClr val="bg2">
                    <a:lumMod val="90000"/>
                  </a:schemeClr>
                </a:solidFill>
              </a:rPr>
              <a:t> Hardware / Software requirement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LU" sz="2400" dirty="0">
                <a:solidFill>
                  <a:schemeClr val="bg2">
                    <a:lumMod val="90000"/>
                  </a:schemeClr>
                </a:solidFill>
              </a:rPr>
              <a:t> Github content + User Manual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LU" sz="2400" dirty="0"/>
              <a:t> HTML Folder + parameters file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LU" sz="2400" dirty="0">
                <a:solidFill>
                  <a:schemeClr val="bg2">
                    <a:lumMod val="90000"/>
                  </a:schemeClr>
                </a:solidFill>
              </a:rPr>
              <a:t> Create New target</a:t>
            </a:r>
          </a:p>
          <a:p>
            <a:pPr marL="285750" indent="-285750">
              <a:buFont typeface="Wingdings" pitchFamily="2" charset="2"/>
              <a:buChar char="q"/>
            </a:pPr>
            <a:endParaRPr lang="en-LU" sz="2400" dirty="0"/>
          </a:p>
          <a:p>
            <a:endParaRPr lang="en-LU" dirty="0"/>
          </a:p>
          <a:p>
            <a:pPr marL="285750" indent="-285750">
              <a:buFont typeface="Wingdings" pitchFamily="2" charset="2"/>
              <a:buChar char="§"/>
            </a:pPr>
            <a:endParaRPr lang="en-LU" dirty="0"/>
          </a:p>
        </p:txBody>
      </p:sp>
    </p:spTree>
    <p:extLst>
      <p:ext uri="{BB962C8B-B14F-4D97-AF65-F5344CB8AC3E}">
        <p14:creationId xmlns:p14="http://schemas.microsoft.com/office/powerpoint/2010/main" val="2867086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4">
            <a:extLst>
              <a:ext uri="{FF2B5EF4-FFF2-40B4-BE49-F238E27FC236}">
                <a16:creationId xmlns:a16="http://schemas.microsoft.com/office/drawing/2014/main" id="{6B5D52D8-2D3A-F849-8384-CCF8E9D627CE}"/>
              </a:ext>
            </a:extLst>
          </p:cNvPr>
          <p:cNvSpPr txBox="1">
            <a:spLocks noChangeArrowheads="1"/>
          </p:cNvSpPr>
          <p:nvPr/>
        </p:nvSpPr>
        <p:spPr>
          <a:xfrm>
            <a:off x="778274" y="96546"/>
            <a:ext cx="10335759" cy="778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GB" sz="2800" b="1" i="0" u="none" strike="noStrike" dirty="0" err="1">
                <a:solidFill>
                  <a:schemeClr val="bg1"/>
                </a:solidFill>
                <a:effectLst/>
                <a:latin typeface="Helvetica" pitchFamily="2" charset="0"/>
              </a:rPr>
              <a:t>AMSTer</a:t>
            </a:r>
            <a:r>
              <a:rPr lang="en-GB" sz="2800" b="1" i="0" u="none" strike="noStrike" dirty="0">
                <a:solidFill>
                  <a:schemeClr val="bg1"/>
                </a:solidFill>
                <a:effectLst/>
                <a:latin typeface="Helvetica" pitchFamily="2" charset="0"/>
              </a:rPr>
              <a:t> Toolbox web page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056438-DCF3-6728-0689-F222F52538B0}"/>
              </a:ext>
            </a:extLst>
          </p:cNvPr>
          <p:cNvSpPr txBox="1"/>
          <p:nvPr/>
        </p:nvSpPr>
        <p:spPr>
          <a:xfrm>
            <a:off x="1051044" y="1174333"/>
            <a:ext cx="10318881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U" sz="2400" b="1" u="sng" dirty="0"/>
              <a:t>HTML folder</a:t>
            </a:r>
          </a:p>
          <a:p>
            <a:pPr algn="ctr"/>
            <a:endParaRPr lang="en-LU" sz="2400" b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LU" sz="2000" dirty="0"/>
              <a:t>Bootstrap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</a:t>
            </a:r>
            <a:r>
              <a:rPr lang="en-LU" sz="2000" dirty="0"/>
              <a:t>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LU" sz="2000" dirty="0"/>
              <a:t>Documents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</a:t>
            </a:r>
            <a:r>
              <a:rPr lang="en-LU" sz="2000" dirty="0"/>
              <a:t>ncludes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js</a:t>
            </a:r>
            <a:endParaRPr lang="en-L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</a:t>
            </a:r>
            <a:r>
              <a:rPr lang="en-LU" sz="2000" dirty="0"/>
              <a:t>ogo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</a:t>
            </a:r>
            <a:r>
              <a:rPr lang="en-LU" sz="2000" dirty="0"/>
              <a:t>rc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L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</a:t>
            </a:r>
            <a:r>
              <a:rPr lang="en-LU" sz="2000" dirty="0"/>
              <a:t>hp_common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</a:t>
            </a:r>
            <a:r>
              <a:rPr lang="en-LU" sz="2000" dirty="0"/>
              <a:t>hplogin</a:t>
            </a:r>
          </a:p>
          <a:p>
            <a:endParaRPr lang="en-L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</a:t>
            </a:r>
            <a:r>
              <a:rPr lang="en-LU" sz="2000" dirty="0"/>
              <a:t>efo_</a:t>
            </a:r>
            <a:r>
              <a:rPr lang="en-LU" sz="2000" i="1" dirty="0"/>
              <a:t>target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LU" sz="20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LU" sz="2000" i="1" dirty="0"/>
              <a:t>*.php, *.html, *.txt 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B8B0A316-E339-D96C-E999-BD5395AC8592}"/>
              </a:ext>
            </a:extLst>
          </p:cNvPr>
          <p:cNvSpPr/>
          <p:nvPr/>
        </p:nvSpPr>
        <p:spPr>
          <a:xfrm>
            <a:off x="3062672" y="2063729"/>
            <a:ext cx="333371" cy="2137272"/>
          </a:xfrm>
          <a:prstGeom prst="rightBrace">
            <a:avLst>
              <a:gd name="adj1" fmla="val 18247"/>
              <a:gd name="adj2" fmla="val 48446"/>
            </a:avLst>
          </a:prstGeom>
          <a:ln w="25400" cap="rnd" cmpd="sng">
            <a:bevel/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BCEC91C6-5ABF-8DC6-60C7-AE146DC3FC8F}"/>
              </a:ext>
            </a:extLst>
          </p:cNvPr>
          <p:cNvSpPr/>
          <p:nvPr/>
        </p:nvSpPr>
        <p:spPr>
          <a:xfrm>
            <a:off x="3062673" y="4413038"/>
            <a:ext cx="333371" cy="572877"/>
          </a:xfrm>
          <a:prstGeom prst="rightBrace">
            <a:avLst>
              <a:gd name="adj1" fmla="val 18247"/>
              <a:gd name="adj2" fmla="val 48446"/>
            </a:avLst>
          </a:prstGeom>
          <a:ln w="25400" cap="rnd" cmpd="sng">
            <a:bevel/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11DC3647-00C5-091C-630A-E721F694D1BB}"/>
              </a:ext>
            </a:extLst>
          </p:cNvPr>
          <p:cNvSpPr/>
          <p:nvPr/>
        </p:nvSpPr>
        <p:spPr>
          <a:xfrm>
            <a:off x="3062674" y="5310129"/>
            <a:ext cx="333371" cy="363079"/>
          </a:xfrm>
          <a:prstGeom prst="rightBrace">
            <a:avLst>
              <a:gd name="adj1" fmla="val 18247"/>
              <a:gd name="adj2" fmla="val 48446"/>
            </a:avLst>
          </a:prstGeom>
          <a:ln w="25400" cap="rnd" cmpd="sng">
            <a:bevel/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565841-6685-23D1-BE43-DC2E0EEDABBA}"/>
              </a:ext>
            </a:extLst>
          </p:cNvPr>
          <p:cNvSpPr txBox="1"/>
          <p:nvPr/>
        </p:nvSpPr>
        <p:spPr>
          <a:xfrm>
            <a:off x="3756751" y="2858963"/>
            <a:ext cx="622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</a:t>
            </a:r>
            <a:r>
              <a:rPr lang="en-LU" dirty="0">
                <a:solidFill>
                  <a:schemeClr val="accent1"/>
                </a:solidFill>
              </a:rPr>
              <a:t>ibraries (php and javascript) , html stuff, common picture…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F8F86B-DC20-818C-A6A0-89E15BB900DE}"/>
              </a:ext>
            </a:extLst>
          </p:cNvPr>
          <p:cNvSpPr txBox="1"/>
          <p:nvPr/>
        </p:nvSpPr>
        <p:spPr>
          <a:xfrm>
            <a:off x="3657599" y="4552661"/>
            <a:ext cx="622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PHP scripts that will be hard linked in your target folder</a:t>
            </a:r>
            <a:endParaRPr lang="en-LU" dirty="0">
              <a:solidFill>
                <a:schemeClr val="accent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B80019-049D-F9A8-3199-65E98CA938A8}"/>
              </a:ext>
            </a:extLst>
          </p:cNvPr>
          <p:cNvSpPr txBox="1"/>
          <p:nvPr/>
        </p:nvSpPr>
        <p:spPr>
          <a:xfrm>
            <a:off x="3657599" y="5273654"/>
            <a:ext cx="622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Folder specific to one region (manually created)</a:t>
            </a:r>
            <a:endParaRPr lang="en-LU" dirty="0">
              <a:solidFill>
                <a:schemeClr val="accent1"/>
              </a:solidFill>
            </a:endParaRP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1673F551-9BD1-7745-D4BE-293D8039C5F2}"/>
              </a:ext>
            </a:extLst>
          </p:cNvPr>
          <p:cNvSpPr/>
          <p:nvPr/>
        </p:nvSpPr>
        <p:spPr>
          <a:xfrm>
            <a:off x="3704514" y="5883280"/>
            <a:ext cx="333371" cy="363079"/>
          </a:xfrm>
          <a:prstGeom prst="rightBrace">
            <a:avLst>
              <a:gd name="adj1" fmla="val 18247"/>
              <a:gd name="adj2" fmla="val 48446"/>
            </a:avLst>
          </a:prstGeom>
          <a:ln w="25400" cap="rnd" cmpd="sng">
            <a:bevel/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82ABA4-9ED6-379C-64DF-6F5BB208C0FD}"/>
              </a:ext>
            </a:extLst>
          </p:cNvPr>
          <p:cNvSpPr txBox="1"/>
          <p:nvPr/>
        </p:nvSpPr>
        <p:spPr>
          <a:xfrm>
            <a:off x="4173555" y="5868178"/>
            <a:ext cx="622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Mandatory to display web page + </a:t>
            </a:r>
            <a:r>
              <a:rPr lang="en-US" dirty="0" err="1">
                <a:solidFill>
                  <a:schemeClr val="accent1"/>
                </a:solidFill>
              </a:rPr>
              <a:t>parameters_empty.txt</a:t>
            </a:r>
            <a:endParaRPr lang="en-L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871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4">
            <a:extLst>
              <a:ext uri="{FF2B5EF4-FFF2-40B4-BE49-F238E27FC236}">
                <a16:creationId xmlns:a16="http://schemas.microsoft.com/office/drawing/2014/main" id="{6B5D52D8-2D3A-F849-8384-CCF8E9D627CE}"/>
              </a:ext>
            </a:extLst>
          </p:cNvPr>
          <p:cNvSpPr txBox="1">
            <a:spLocks noChangeArrowheads="1"/>
          </p:cNvSpPr>
          <p:nvPr/>
        </p:nvSpPr>
        <p:spPr>
          <a:xfrm>
            <a:off x="778274" y="96546"/>
            <a:ext cx="10335759" cy="778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GB" sz="2800" b="1" i="0" u="none" strike="noStrike" dirty="0" err="1">
                <a:solidFill>
                  <a:schemeClr val="bg1"/>
                </a:solidFill>
                <a:effectLst/>
                <a:latin typeface="Helvetica" pitchFamily="2" charset="0"/>
              </a:rPr>
              <a:t>AMSTer</a:t>
            </a:r>
            <a:r>
              <a:rPr lang="en-GB" sz="2800" b="1" i="0" u="none" strike="noStrike" dirty="0">
                <a:solidFill>
                  <a:schemeClr val="bg1"/>
                </a:solidFill>
                <a:effectLst/>
                <a:latin typeface="Helvetica" pitchFamily="2" charset="0"/>
              </a:rPr>
              <a:t> Toolbox web page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056438-DCF3-6728-0689-F222F52538B0}"/>
              </a:ext>
            </a:extLst>
          </p:cNvPr>
          <p:cNvSpPr txBox="1"/>
          <p:nvPr/>
        </p:nvSpPr>
        <p:spPr>
          <a:xfrm>
            <a:off x="795152" y="907518"/>
            <a:ext cx="10318881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U" sz="2400" b="1" u="sng" dirty="0"/>
              <a:t>HTML folder</a:t>
            </a:r>
          </a:p>
          <a:p>
            <a:pPr algn="ctr"/>
            <a:endParaRPr lang="en-LU" sz="2400" b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D</a:t>
            </a:r>
            <a:r>
              <a:rPr lang="en-LU" sz="2000" b="1" dirty="0"/>
              <a:t>efo_</a:t>
            </a:r>
            <a:r>
              <a:rPr lang="en-LU" sz="2000" b="1" i="1" dirty="0"/>
              <a:t>target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LU" sz="2000" i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LU" sz="2000" i="1" dirty="0"/>
              <a:t>Documents</a:t>
            </a:r>
            <a:endParaRPr lang="fr-FR" sz="2000" i="1" dirty="0"/>
          </a:p>
          <a:p>
            <a:pPr lvl="1"/>
            <a:endParaRPr lang="fr-FR" sz="2000" i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b="1" i="1" dirty="0" err="1"/>
              <a:t>Parameters.txt</a:t>
            </a:r>
            <a:endParaRPr lang="en-LU" sz="2000" b="1" i="1" dirty="0"/>
          </a:p>
          <a:p>
            <a:pPr lvl="1"/>
            <a:endParaRPr lang="en-LU" sz="2000" i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LU" sz="2000" i="1" dirty="0"/>
              <a:t>DB_Interfero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LU" sz="2000" i="1" dirty="0"/>
              <a:t>Delta_Map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LU" sz="2000" i="1" dirty="0"/>
              <a:t>RGB_Map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LU" sz="2000" i="1" dirty="0"/>
              <a:t>TS_Custom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i="1" dirty="0"/>
              <a:t>I</a:t>
            </a:r>
            <a:r>
              <a:rPr lang="en-LU" sz="2000" i="1" dirty="0"/>
              <a:t>mages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LU" sz="2000" i="1" dirty="0"/>
              <a:t>Amp_Coh_Defo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LU" sz="2000" i="1" dirty="0"/>
              <a:t>GD_Linear_Rate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LU" sz="2000" i="1" dirty="0"/>
              <a:t>Time_Series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LU" sz="2000" i="1" dirty="0"/>
              <a:t>Logfile.txt</a:t>
            </a:r>
            <a:endParaRPr lang="en-LU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B8B0A316-E339-D96C-E999-BD5395AC8592}"/>
              </a:ext>
            </a:extLst>
          </p:cNvPr>
          <p:cNvSpPr/>
          <p:nvPr/>
        </p:nvSpPr>
        <p:spPr>
          <a:xfrm>
            <a:off x="3082321" y="3568077"/>
            <a:ext cx="333371" cy="1204413"/>
          </a:xfrm>
          <a:prstGeom prst="rightBrace">
            <a:avLst>
              <a:gd name="adj1" fmla="val 18247"/>
              <a:gd name="adj2" fmla="val 48446"/>
            </a:avLst>
          </a:prstGeom>
          <a:ln w="25400" cap="rnd" cmpd="sng">
            <a:bevel/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11DC3647-00C5-091C-630A-E721F694D1BB}"/>
              </a:ext>
            </a:extLst>
          </p:cNvPr>
          <p:cNvSpPr/>
          <p:nvPr/>
        </p:nvSpPr>
        <p:spPr>
          <a:xfrm>
            <a:off x="4024510" y="4877391"/>
            <a:ext cx="333371" cy="1355984"/>
          </a:xfrm>
          <a:prstGeom prst="rightBrace">
            <a:avLst>
              <a:gd name="adj1" fmla="val 18247"/>
              <a:gd name="adj2" fmla="val 48446"/>
            </a:avLst>
          </a:prstGeom>
          <a:ln w="25400" cap="rnd" cmpd="sng">
            <a:bevel/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565841-6685-23D1-BE43-DC2E0EEDABBA}"/>
              </a:ext>
            </a:extLst>
          </p:cNvPr>
          <p:cNvSpPr txBox="1"/>
          <p:nvPr/>
        </p:nvSpPr>
        <p:spPr>
          <a:xfrm>
            <a:off x="3487774" y="3890469"/>
            <a:ext cx="622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Files related to interactive tools</a:t>
            </a:r>
            <a:endParaRPr lang="en-LU" dirty="0">
              <a:solidFill>
                <a:schemeClr val="accent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B80019-049D-F9A8-3199-65E98CA938A8}"/>
              </a:ext>
            </a:extLst>
          </p:cNvPr>
          <p:cNvSpPr txBox="1"/>
          <p:nvPr/>
        </p:nvSpPr>
        <p:spPr>
          <a:xfrm>
            <a:off x="4447534" y="5370717"/>
            <a:ext cx="622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Folders specific to one region</a:t>
            </a:r>
            <a:endParaRPr lang="en-LU" dirty="0">
              <a:solidFill>
                <a:schemeClr val="accent1"/>
              </a:solidFill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2336E408-4B0F-C3ED-D626-282218852F6D}"/>
              </a:ext>
            </a:extLst>
          </p:cNvPr>
          <p:cNvSpPr/>
          <p:nvPr/>
        </p:nvSpPr>
        <p:spPr>
          <a:xfrm>
            <a:off x="3154403" y="2302415"/>
            <a:ext cx="333371" cy="319600"/>
          </a:xfrm>
          <a:prstGeom prst="rightBrace">
            <a:avLst>
              <a:gd name="adj1" fmla="val 18247"/>
              <a:gd name="adj2" fmla="val 48446"/>
            </a:avLst>
          </a:prstGeom>
          <a:ln w="25400" cap="rnd" cmpd="sng">
            <a:bevel/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050907-9803-8334-0F12-FA221CD9B0D7}"/>
              </a:ext>
            </a:extLst>
          </p:cNvPr>
          <p:cNvSpPr txBox="1"/>
          <p:nvPr/>
        </p:nvSpPr>
        <p:spPr>
          <a:xfrm>
            <a:off x="3646582" y="2292490"/>
            <a:ext cx="622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Copy documents from html folder + add </a:t>
            </a:r>
            <a:r>
              <a:rPr lang="en-US" dirty="0" err="1">
                <a:solidFill>
                  <a:schemeClr val="accent1"/>
                </a:solidFill>
              </a:rPr>
              <a:t>satview.tiff</a:t>
            </a:r>
            <a:r>
              <a:rPr lang="en-US" dirty="0">
                <a:solidFill>
                  <a:schemeClr val="accent1"/>
                </a:solidFill>
              </a:rPr>
              <a:t> + </a:t>
            </a:r>
            <a:r>
              <a:rPr lang="en-US" dirty="0" err="1">
                <a:solidFill>
                  <a:schemeClr val="accent1"/>
                </a:solidFill>
              </a:rPr>
              <a:t>terrain.tiff</a:t>
            </a:r>
            <a:endParaRPr lang="en-LU" dirty="0">
              <a:solidFill>
                <a:schemeClr val="accent1"/>
              </a:solidFill>
            </a:endParaRP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390B7AAB-02AB-B24A-8F82-2B5FB23FFFCF}"/>
              </a:ext>
            </a:extLst>
          </p:cNvPr>
          <p:cNvSpPr/>
          <p:nvPr/>
        </p:nvSpPr>
        <p:spPr>
          <a:xfrm>
            <a:off x="3328140" y="2946893"/>
            <a:ext cx="333371" cy="319600"/>
          </a:xfrm>
          <a:prstGeom prst="rightBrace">
            <a:avLst>
              <a:gd name="adj1" fmla="val 18247"/>
              <a:gd name="adj2" fmla="val 48446"/>
            </a:avLst>
          </a:prstGeom>
          <a:ln w="25400" cap="rnd" cmpd="sng">
            <a:bevel/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E3FF92-EC98-3D48-BEEC-03578EC46D0E}"/>
              </a:ext>
            </a:extLst>
          </p:cNvPr>
          <p:cNvSpPr txBox="1"/>
          <p:nvPr/>
        </p:nvSpPr>
        <p:spPr>
          <a:xfrm>
            <a:off x="3661511" y="2924674"/>
            <a:ext cx="622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Files to fill manually</a:t>
            </a:r>
            <a:endParaRPr lang="en-L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772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4">
            <a:extLst>
              <a:ext uri="{FF2B5EF4-FFF2-40B4-BE49-F238E27FC236}">
                <a16:creationId xmlns:a16="http://schemas.microsoft.com/office/drawing/2014/main" id="{6B5D52D8-2D3A-F849-8384-CCF8E9D627CE}"/>
              </a:ext>
            </a:extLst>
          </p:cNvPr>
          <p:cNvSpPr txBox="1">
            <a:spLocks noChangeArrowheads="1"/>
          </p:cNvSpPr>
          <p:nvPr/>
        </p:nvSpPr>
        <p:spPr>
          <a:xfrm>
            <a:off x="778274" y="96546"/>
            <a:ext cx="10335759" cy="778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GB" sz="2800" b="1" i="0" u="none" strike="noStrike" dirty="0" err="1">
                <a:solidFill>
                  <a:schemeClr val="bg1"/>
                </a:solidFill>
                <a:effectLst/>
                <a:latin typeface="Helvetica" pitchFamily="2" charset="0"/>
              </a:rPr>
              <a:t>AMSTer</a:t>
            </a:r>
            <a:r>
              <a:rPr lang="en-GB" sz="2800" b="1" i="0" u="none" strike="noStrike" dirty="0">
                <a:solidFill>
                  <a:schemeClr val="bg1"/>
                </a:solidFill>
                <a:effectLst/>
                <a:latin typeface="Helvetica" pitchFamily="2" charset="0"/>
              </a:rPr>
              <a:t> Toolbox web page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056438-DCF3-6728-0689-F222F52538B0}"/>
              </a:ext>
            </a:extLst>
          </p:cNvPr>
          <p:cNvSpPr txBox="1"/>
          <p:nvPr/>
        </p:nvSpPr>
        <p:spPr>
          <a:xfrm>
            <a:off x="778274" y="1230317"/>
            <a:ext cx="10318881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P</a:t>
            </a:r>
            <a:r>
              <a:rPr lang="en-LU" sz="2400" b="1" u="sng" dirty="0"/>
              <a:t>arameters.txt</a:t>
            </a:r>
          </a:p>
          <a:p>
            <a:pPr algn="ctr"/>
            <a:endParaRPr lang="en-LU" sz="2400" b="1" u="sng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1" dirty="0"/>
              <a:t>Unique</a:t>
            </a:r>
            <a:r>
              <a:rPr lang="en-US" sz="2000" i="1" dirty="0"/>
              <a:t> configuration file for all scripts (bash, python, </a:t>
            </a:r>
            <a:r>
              <a:rPr lang="en-US" sz="2000" i="1" dirty="0" err="1"/>
              <a:t>php</a:t>
            </a:r>
            <a:r>
              <a:rPr lang="en-US" sz="2000" i="1" dirty="0"/>
              <a:t>)</a:t>
            </a:r>
          </a:p>
          <a:p>
            <a:endParaRPr lang="en-LU" sz="20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LU" sz="2000" i="1" dirty="0"/>
              <a:t>Syntax in parameters.txt: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accent1"/>
                </a:solidFill>
              </a:rPr>
              <a:t>192.168.1.10	# COMPUTE_SERVER_IP (Ip Address COMPUTE_SERVER)</a:t>
            </a:r>
          </a:p>
          <a:p>
            <a:pPr lvl="1"/>
            <a:endParaRPr lang="en-LU" sz="20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L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LU" sz="1800" i="1" dirty="0"/>
              <a:t>Syntax in Scripts: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1"/>
                </a:solidFill>
              </a:rPr>
              <a:t>COMPUTE_SERVER_IP  = </a:t>
            </a:r>
            <a:r>
              <a:rPr lang="en-US" dirty="0" err="1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GetParam</a:t>
            </a:r>
            <a:r>
              <a:rPr lang="en-US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COMPUTE_SERVER</a:t>
            </a:r>
            <a:r>
              <a:rPr lang="en-US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_IP)</a:t>
            </a:r>
            <a:r>
              <a:rPr lang="en-LU" sz="2000" dirty="0">
                <a:solidFill>
                  <a:schemeClr val="accent1"/>
                </a:solidFill>
                <a:effectLst/>
              </a:rPr>
              <a:t> </a:t>
            </a:r>
            <a:endParaRPr lang="en-LU" sz="2000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LU" sz="2000" dirty="0"/>
          </a:p>
          <a:p>
            <a:endParaRPr lang="en-LU" sz="2000" b="1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LU" sz="2000" dirty="0"/>
              <a:t>!!! Read carefully comments in bracket to avoid making mistakes !!!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LU" sz="2000" dirty="0"/>
          </a:p>
          <a:p>
            <a:pPr lvl="1"/>
            <a:endParaRPr lang="en-LU" sz="2000" i="1" dirty="0"/>
          </a:p>
          <a:p>
            <a:endParaRPr lang="en-LU" sz="2000" dirty="0"/>
          </a:p>
          <a:p>
            <a:endParaRPr lang="en-LU" dirty="0"/>
          </a:p>
          <a:p>
            <a:pPr marL="285750" indent="-285750">
              <a:buFont typeface="Wingdings" pitchFamily="2" charset="2"/>
              <a:buChar char="q"/>
            </a:pPr>
            <a:endParaRPr lang="en-LU" sz="2400" dirty="0"/>
          </a:p>
          <a:p>
            <a:endParaRPr lang="en-LU" dirty="0"/>
          </a:p>
          <a:p>
            <a:pPr marL="285750" indent="-285750">
              <a:buFont typeface="Wingdings" pitchFamily="2" charset="2"/>
              <a:buChar char="§"/>
            </a:pPr>
            <a:endParaRPr lang="en-LU" dirty="0"/>
          </a:p>
        </p:txBody>
      </p:sp>
    </p:spTree>
    <p:extLst>
      <p:ext uri="{BB962C8B-B14F-4D97-AF65-F5344CB8AC3E}">
        <p14:creationId xmlns:p14="http://schemas.microsoft.com/office/powerpoint/2010/main" val="3569684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4">
            <a:extLst>
              <a:ext uri="{FF2B5EF4-FFF2-40B4-BE49-F238E27FC236}">
                <a16:creationId xmlns:a16="http://schemas.microsoft.com/office/drawing/2014/main" id="{6B5D52D8-2D3A-F849-8384-CCF8E9D627CE}"/>
              </a:ext>
            </a:extLst>
          </p:cNvPr>
          <p:cNvSpPr txBox="1">
            <a:spLocks noChangeArrowheads="1"/>
          </p:cNvSpPr>
          <p:nvPr/>
        </p:nvSpPr>
        <p:spPr>
          <a:xfrm>
            <a:off x="778274" y="96546"/>
            <a:ext cx="10335759" cy="778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GB" sz="2800" b="1" i="0" u="none" strike="noStrike" dirty="0" err="1">
                <a:solidFill>
                  <a:schemeClr val="bg1"/>
                </a:solidFill>
                <a:effectLst/>
                <a:latin typeface="Helvetica" pitchFamily="2" charset="0"/>
              </a:rPr>
              <a:t>AMSTer</a:t>
            </a:r>
            <a:r>
              <a:rPr lang="en-GB" sz="2800" b="1" i="0" u="none" strike="noStrike" dirty="0">
                <a:solidFill>
                  <a:schemeClr val="bg1"/>
                </a:solidFill>
                <a:effectLst/>
                <a:latin typeface="Helvetica" pitchFamily="2" charset="0"/>
              </a:rPr>
              <a:t> Toolbox web page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056438-DCF3-6728-0689-F222F52538B0}"/>
              </a:ext>
            </a:extLst>
          </p:cNvPr>
          <p:cNvSpPr txBox="1"/>
          <p:nvPr/>
        </p:nvSpPr>
        <p:spPr>
          <a:xfrm>
            <a:off x="632298" y="1104188"/>
            <a:ext cx="10318881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U" sz="2400" b="1" u="sng" dirty="0"/>
              <a:t>Course content</a:t>
            </a:r>
          </a:p>
          <a:p>
            <a:endParaRPr lang="en-LU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LU" sz="2400" dirty="0">
                <a:solidFill>
                  <a:schemeClr val="bg2">
                    <a:lumMod val="90000"/>
                  </a:schemeClr>
                </a:solidFill>
              </a:rPr>
              <a:t> Introduction and discovery of the web page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LU" sz="2400" dirty="0">
                <a:solidFill>
                  <a:schemeClr val="bg2">
                    <a:lumMod val="90000"/>
                  </a:schemeClr>
                </a:solidFill>
              </a:rPr>
              <a:t> Hardware / Software requirement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LU" sz="2400" dirty="0">
                <a:solidFill>
                  <a:schemeClr val="bg2">
                    <a:lumMod val="90000"/>
                  </a:schemeClr>
                </a:solidFill>
              </a:rPr>
              <a:t> Github content + User Manual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LU" sz="2400" dirty="0">
                <a:solidFill>
                  <a:schemeClr val="bg2">
                    <a:lumMod val="90000"/>
                  </a:schemeClr>
                </a:solidFill>
              </a:rPr>
              <a:t> HTML Folder + parameters file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LU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LU" sz="2400" dirty="0"/>
              <a:t>Create New target</a:t>
            </a:r>
          </a:p>
          <a:p>
            <a:endParaRPr lang="en-LU" sz="2400" dirty="0"/>
          </a:p>
          <a:p>
            <a:endParaRPr lang="en-LU" dirty="0"/>
          </a:p>
          <a:p>
            <a:pPr marL="285750" indent="-285750">
              <a:buFont typeface="Wingdings" pitchFamily="2" charset="2"/>
              <a:buChar char="§"/>
            </a:pPr>
            <a:endParaRPr lang="en-LU" dirty="0"/>
          </a:p>
        </p:txBody>
      </p:sp>
    </p:spTree>
    <p:extLst>
      <p:ext uri="{BB962C8B-B14F-4D97-AF65-F5344CB8AC3E}">
        <p14:creationId xmlns:p14="http://schemas.microsoft.com/office/powerpoint/2010/main" val="346061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4">
            <a:extLst>
              <a:ext uri="{FF2B5EF4-FFF2-40B4-BE49-F238E27FC236}">
                <a16:creationId xmlns:a16="http://schemas.microsoft.com/office/drawing/2014/main" id="{6B5D52D8-2D3A-F849-8384-CCF8E9D627CE}"/>
              </a:ext>
            </a:extLst>
          </p:cNvPr>
          <p:cNvSpPr txBox="1">
            <a:spLocks noChangeArrowheads="1"/>
          </p:cNvSpPr>
          <p:nvPr/>
        </p:nvSpPr>
        <p:spPr>
          <a:xfrm>
            <a:off x="778274" y="96546"/>
            <a:ext cx="10335759" cy="778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GB" sz="2800" b="1" i="0" u="none" strike="noStrike" dirty="0" err="1">
                <a:solidFill>
                  <a:schemeClr val="bg1"/>
                </a:solidFill>
                <a:effectLst/>
                <a:latin typeface="Helvetica" pitchFamily="2" charset="0"/>
              </a:rPr>
              <a:t>AMSTer</a:t>
            </a:r>
            <a:r>
              <a:rPr lang="en-GB" sz="2800" b="1" i="0" u="none" strike="noStrike" dirty="0">
                <a:solidFill>
                  <a:schemeClr val="bg1"/>
                </a:solidFill>
                <a:effectLst/>
                <a:latin typeface="Helvetica" pitchFamily="2" charset="0"/>
              </a:rPr>
              <a:t> Toolbox web page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056438-DCF3-6728-0689-F222F52538B0}"/>
              </a:ext>
            </a:extLst>
          </p:cNvPr>
          <p:cNvSpPr txBox="1"/>
          <p:nvPr/>
        </p:nvSpPr>
        <p:spPr>
          <a:xfrm>
            <a:off x="632298" y="1104188"/>
            <a:ext cx="10318881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U" sz="2400" b="1" u="sng" dirty="0"/>
              <a:t>Course content</a:t>
            </a:r>
          </a:p>
          <a:p>
            <a:endParaRPr lang="en-LU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LU" sz="2400" dirty="0"/>
              <a:t> Introduction and discovery of the web page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L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Hardware / Software requirement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L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Github content + User Manual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L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HTML Folder + parameters file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L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Create New target</a:t>
            </a:r>
          </a:p>
          <a:p>
            <a:pPr marL="285750" indent="-285750">
              <a:buFont typeface="Wingdings" pitchFamily="2" charset="2"/>
              <a:buChar char="q"/>
            </a:pPr>
            <a:endParaRPr lang="en-LU" sz="2400" dirty="0"/>
          </a:p>
          <a:p>
            <a:endParaRPr lang="en-LU" dirty="0"/>
          </a:p>
          <a:p>
            <a:pPr marL="285750" indent="-285750">
              <a:buFont typeface="Wingdings" pitchFamily="2" charset="2"/>
              <a:buChar char="§"/>
            </a:pPr>
            <a:endParaRPr lang="en-L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1415D8-DD1E-02D5-C6A7-D9F96D64AB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64" y="4751544"/>
            <a:ext cx="1827580" cy="157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948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4">
            <a:extLst>
              <a:ext uri="{FF2B5EF4-FFF2-40B4-BE49-F238E27FC236}">
                <a16:creationId xmlns:a16="http://schemas.microsoft.com/office/drawing/2014/main" id="{6B5D52D8-2D3A-F849-8384-CCF8E9D627CE}"/>
              </a:ext>
            </a:extLst>
          </p:cNvPr>
          <p:cNvSpPr txBox="1">
            <a:spLocks noChangeArrowheads="1"/>
          </p:cNvSpPr>
          <p:nvPr/>
        </p:nvSpPr>
        <p:spPr>
          <a:xfrm>
            <a:off x="778274" y="96546"/>
            <a:ext cx="10335759" cy="778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GB" sz="2800" b="1" i="0" u="none" strike="noStrike" dirty="0" err="1">
                <a:solidFill>
                  <a:schemeClr val="bg1"/>
                </a:solidFill>
                <a:effectLst/>
                <a:latin typeface="Helvetica" pitchFamily="2" charset="0"/>
              </a:rPr>
              <a:t>AMSTer</a:t>
            </a:r>
            <a:r>
              <a:rPr lang="en-GB" sz="2800" b="1" i="0" u="none" strike="noStrike" dirty="0">
                <a:solidFill>
                  <a:schemeClr val="bg1"/>
                </a:solidFill>
                <a:effectLst/>
                <a:latin typeface="Helvetica" pitchFamily="2" charset="0"/>
              </a:rPr>
              <a:t> Toolbox web page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056438-DCF3-6728-0689-F222F52538B0}"/>
              </a:ext>
            </a:extLst>
          </p:cNvPr>
          <p:cNvSpPr txBox="1"/>
          <p:nvPr/>
        </p:nvSpPr>
        <p:spPr>
          <a:xfrm>
            <a:off x="632298" y="1104188"/>
            <a:ext cx="10318881" cy="5574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U" sz="2400" b="1" u="sng" dirty="0"/>
              <a:t>Create new target</a:t>
            </a:r>
          </a:p>
          <a:p>
            <a:endParaRPr lang="en-L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LU" sz="2400" dirty="0"/>
              <a:t>Set up Web Server</a:t>
            </a:r>
            <a:r>
              <a:rPr lang="fr-FR" sz="2400" dirty="0"/>
              <a:t> (</a:t>
            </a:r>
            <a:r>
              <a:rPr lang="fr-FR" sz="2400" dirty="0" err="1"/>
              <a:t>including</a:t>
            </a:r>
            <a:r>
              <a:rPr lang="fr-FR" sz="2400" dirty="0"/>
              <a:t> </a:t>
            </a:r>
            <a:r>
              <a:rPr lang="fr-FR" sz="2400" dirty="0" err="1"/>
              <a:t>cloning</a:t>
            </a:r>
            <a:r>
              <a:rPr lang="fr-FR" sz="2400" dirty="0"/>
              <a:t> </a:t>
            </a:r>
            <a:r>
              <a:rPr lang="fr-FR" sz="2400" dirty="0" err="1"/>
              <a:t>repository</a:t>
            </a:r>
            <a:r>
              <a:rPr lang="fr-FR" sz="2400" dirty="0"/>
              <a:t>)</a:t>
            </a:r>
            <a:endParaRPr lang="en-L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LU" sz="2400" dirty="0"/>
              <a:t>Create </a:t>
            </a:r>
            <a:r>
              <a:rPr lang="en-LU" sz="2400" dirty="0">
                <a:solidFill>
                  <a:srgbClr val="00B050"/>
                </a:solidFill>
              </a:rPr>
              <a:t>defo_</a:t>
            </a:r>
            <a:r>
              <a:rPr lang="en-LU" sz="2400" i="1" dirty="0">
                <a:solidFill>
                  <a:srgbClr val="00B050"/>
                </a:solidFill>
              </a:rPr>
              <a:t>region</a:t>
            </a:r>
            <a:r>
              <a:rPr lang="fr-FR" sz="2400" i="1" dirty="0"/>
              <a:t> </a:t>
            </a:r>
            <a:r>
              <a:rPr lang="fr-FR" sz="2400" i="1" dirty="0" err="1"/>
              <a:t>folder</a:t>
            </a:r>
            <a:r>
              <a:rPr lang="en-LU" sz="2400" i="1" dirty="0"/>
              <a:t> </a:t>
            </a:r>
            <a:r>
              <a:rPr lang="en-LU" sz="2400" dirty="0"/>
              <a:t>in your html folder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LU" sz="2400" dirty="0"/>
              <a:t>Copy “</a:t>
            </a:r>
            <a:r>
              <a:rPr lang="en-LU" sz="2400" dirty="0">
                <a:solidFill>
                  <a:srgbClr val="0070C0"/>
                </a:solidFill>
              </a:rPr>
              <a:t>parameters.txt</a:t>
            </a:r>
            <a:r>
              <a:rPr lang="en-LU" sz="2400" dirty="0"/>
              <a:t>” in your new folder and fill it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Run </a:t>
            </a:r>
            <a:r>
              <a:rPr lang="en-US" sz="2400" b="1" i="1" dirty="0" err="1"/>
              <a:t>Initiate_webpages.sh</a:t>
            </a:r>
            <a:r>
              <a:rPr lang="en-US" sz="2400" b="1" i="1" dirty="0"/>
              <a:t> </a:t>
            </a:r>
            <a:r>
              <a:rPr lang="en-US" sz="2400" dirty="0"/>
              <a:t>with “</a:t>
            </a:r>
            <a:r>
              <a:rPr lang="en-US" sz="2400" dirty="0" err="1">
                <a:solidFill>
                  <a:srgbClr val="0070C0"/>
                </a:solidFill>
              </a:rPr>
              <a:t>parameters.txt</a:t>
            </a:r>
            <a:r>
              <a:rPr lang="en-US" sz="2400" dirty="0"/>
              <a:t>” as argument</a:t>
            </a:r>
            <a:endParaRPr lang="en-LU" sz="2400" dirty="0"/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Rename “</a:t>
            </a:r>
            <a:r>
              <a:rPr lang="en-US" sz="2400" i="1" dirty="0" err="1">
                <a:solidFill>
                  <a:srgbClr val="0070C0"/>
                </a:solidFill>
              </a:rPr>
              <a:t>files</a:t>
            </a:r>
            <a:r>
              <a:rPr lang="en-US" sz="2400" dirty="0" err="1">
                <a:solidFill>
                  <a:srgbClr val="0070C0"/>
                </a:solidFill>
              </a:rPr>
              <a:t>_common.php</a:t>
            </a:r>
            <a:r>
              <a:rPr lang="en-US" sz="2400" dirty="0"/>
              <a:t>” to “</a:t>
            </a:r>
            <a:r>
              <a:rPr lang="en-US" sz="2400" i="1" dirty="0" err="1">
                <a:solidFill>
                  <a:srgbClr val="0070C0"/>
                </a:solidFill>
              </a:rPr>
              <a:t>files</a:t>
            </a:r>
            <a:r>
              <a:rPr lang="en-US" sz="2400" dirty="0" err="1">
                <a:solidFill>
                  <a:srgbClr val="0070C0"/>
                </a:solidFill>
              </a:rPr>
              <a:t>.php</a:t>
            </a:r>
            <a:r>
              <a:rPr lang="en-US" sz="2400" dirty="0"/>
              <a:t>”.</a:t>
            </a:r>
            <a:endParaRPr lang="en-LU" sz="2400" dirty="0"/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Create </a:t>
            </a:r>
            <a:r>
              <a:rPr lang="en-US" sz="2400" dirty="0" err="1">
                <a:solidFill>
                  <a:schemeClr val="accent1"/>
                </a:solidFill>
              </a:rPr>
              <a:t>satview.tiff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+ </a:t>
            </a:r>
            <a:r>
              <a:rPr lang="en-US" sz="2400" dirty="0" err="1">
                <a:solidFill>
                  <a:schemeClr val="accent1"/>
                </a:solidFill>
              </a:rPr>
              <a:t>terrain.tiff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and copy them in Documents folder of your target folder. (Side procedure)</a:t>
            </a:r>
            <a:endParaRPr lang="en-LU" sz="2400" dirty="0"/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Run </a:t>
            </a:r>
            <a:r>
              <a:rPr lang="en-US" sz="2400" b="1" i="1" dirty="0" err="1"/>
              <a:t>Main.sh</a:t>
            </a:r>
            <a:r>
              <a:rPr lang="en-US" sz="2400" b="1" i="1" dirty="0"/>
              <a:t> </a:t>
            </a:r>
            <a:r>
              <a:rPr lang="en-US" sz="2400" dirty="0"/>
              <a:t>with “</a:t>
            </a:r>
            <a:r>
              <a:rPr lang="en-US" sz="2400" dirty="0" err="1">
                <a:solidFill>
                  <a:schemeClr val="accent1"/>
                </a:solidFill>
              </a:rPr>
              <a:t>parameters.txt</a:t>
            </a:r>
            <a:r>
              <a:rPr lang="en-US" sz="2400" dirty="0"/>
              <a:t>” as argument</a:t>
            </a:r>
            <a:endParaRPr lang="en-LU" sz="2400" dirty="0"/>
          </a:p>
          <a:p>
            <a:pPr lvl="0">
              <a:lnSpc>
                <a:spcPct val="115000"/>
              </a:lnSpc>
              <a:spcAft>
                <a:spcPts val="1000"/>
              </a:spcAft>
            </a:pPr>
            <a:endParaRPr lang="en-L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LU" sz="2400" dirty="0"/>
          </a:p>
          <a:p>
            <a:endParaRPr lang="en-LU" dirty="0"/>
          </a:p>
          <a:p>
            <a:pPr marL="285750" indent="-285750">
              <a:buFont typeface="Wingdings" pitchFamily="2" charset="2"/>
              <a:buChar char="§"/>
            </a:pPr>
            <a:endParaRPr lang="en-LU" dirty="0"/>
          </a:p>
        </p:txBody>
      </p:sp>
    </p:spTree>
    <p:extLst>
      <p:ext uri="{BB962C8B-B14F-4D97-AF65-F5344CB8AC3E}">
        <p14:creationId xmlns:p14="http://schemas.microsoft.com/office/powerpoint/2010/main" val="2343470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D62B58-E6CC-3644-A6EB-9652A8142F65}"/>
              </a:ext>
            </a:extLst>
          </p:cNvPr>
          <p:cNvSpPr/>
          <p:nvPr/>
        </p:nvSpPr>
        <p:spPr>
          <a:xfrm>
            <a:off x="0" y="6406190"/>
            <a:ext cx="12192000" cy="45181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75000"/>
                  <a:lumOff val="25000"/>
                  <a:alpha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6B5D52D8-2D3A-F849-8384-CCF8E9D627CE}"/>
              </a:ext>
            </a:extLst>
          </p:cNvPr>
          <p:cNvSpPr txBox="1">
            <a:spLocks noChangeArrowheads="1"/>
          </p:cNvSpPr>
          <p:nvPr/>
        </p:nvSpPr>
        <p:spPr>
          <a:xfrm>
            <a:off x="778274" y="96546"/>
            <a:ext cx="10335759" cy="778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GB" sz="2800" b="1" i="0" u="none" strike="noStrike" dirty="0" err="1">
                <a:solidFill>
                  <a:schemeClr val="bg1"/>
                </a:solidFill>
                <a:effectLst/>
                <a:latin typeface="Helvetica" pitchFamily="2" charset="0"/>
              </a:rPr>
              <a:t>AMSTer</a:t>
            </a:r>
            <a:r>
              <a:rPr lang="en-GB" sz="2800" b="1" i="0" u="none" strike="noStrike" dirty="0">
                <a:solidFill>
                  <a:schemeClr val="bg1"/>
                </a:solidFill>
                <a:effectLst/>
                <a:latin typeface="Helvetica" pitchFamily="2" charset="0"/>
              </a:rPr>
              <a:t> Toolbox web page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056438-DCF3-6728-0689-F222F52538B0}"/>
              </a:ext>
            </a:extLst>
          </p:cNvPr>
          <p:cNvSpPr txBox="1"/>
          <p:nvPr/>
        </p:nvSpPr>
        <p:spPr>
          <a:xfrm>
            <a:off x="632298" y="1104188"/>
            <a:ext cx="10318881" cy="530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sz="2400" b="1" u="sng" dirty="0"/>
              <a:t>Purpose to create Web Page:</a:t>
            </a:r>
            <a:endParaRPr lang="fr-FR" sz="2400" b="1" u="sng" dirty="0"/>
          </a:p>
          <a:p>
            <a:endParaRPr lang="en-LU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LU" dirty="0"/>
              <a:t>Display the main products produced by AMSTer on a friendly interface (amplitude images, speed deformations maps, time series…).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LU" dirty="0"/>
              <a:t>Interface is easy to access, and all desired products are quickly checked scrolling down.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LU" dirty="0"/>
              <a:t>Automatic update when new datas are available on Storage Server.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LU" dirty="0"/>
              <a:t>Tools to manually create products requested by web user such as:</a:t>
            </a:r>
            <a:endParaRPr lang="fr-FR" dirty="0"/>
          </a:p>
          <a:p>
            <a:pPr>
              <a:lnSpc>
                <a:spcPct val="150000"/>
              </a:lnSpc>
            </a:pPr>
            <a:r>
              <a:rPr lang="en-LU" dirty="0"/>
              <a:t>		</a:t>
            </a:r>
            <a:r>
              <a:rPr lang="en-LU" dirty="0">
                <a:sym typeface="Wingdings" pitchFamily="2" charset="2"/>
              </a:rPr>
              <a:t> New time series creation</a:t>
            </a:r>
          </a:p>
          <a:p>
            <a:pPr>
              <a:lnSpc>
                <a:spcPct val="150000"/>
              </a:lnSpc>
            </a:pPr>
            <a:r>
              <a:rPr lang="en-LU" dirty="0">
                <a:sym typeface="Wingdings" pitchFamily="2" charset="2"/>
              </a:rPr>
              <a:t>		 Calculate Interferograms</a:t>
            </a:r>
          </a:p>
          <a:p>
            <a:pPr>
              <a:lnSpc>
                <a:spcPct val="150000"/>
              </a:lnSpc>
            </a:pPr>
            <a:r>
              <a:rPr lang="en-LU" dirty="0">
                <a:sym typeface="Wingdings" pitchFamily="2" charset="2"/>
              </a:rPr>
              <a:t>		 Speed deformation between 2 dates</a:t>
            </a:r>
          </a:p>
          <a:p>
            <a:pPr>
              <a:lnSpc>
                <a:spcPct val="150000"/>
              </a:lnSpc>
            </a:pPr>
            <a:r>
              <a:rPr lang="en-LU" dirty="0">
                <a:sym typeface="Wingdings" pitchFamily="2" charset="2"/>
              </a:rPr>
              <a:t>		 Amplitudes – Coherence RGB images combination</a:t>
            </a:r>
            <a:endParaRPr lang="fr-FR" dirty="0">
              <a:sym typeface="Wingdings" pitchFamily="2" charset="2"/>
            </a:endParaRPr>
          </a:p>
          <a:p>
            <a:endParaRPr lang="en-LU" dirty="0"/>
          </a:p>
          <a:p>
            <a:endParaRPr lang="en-LU" dirty="0"/>
          </a:p>
          <a:p>
            <a:pPr marL="285750" indent="-285750">
              <a:buFont typeface="Wingdings" pitchFamily="2" charset="2"/>
              <a:buChar char="§"/>
            </a:pPr>
            <a:endParaRPr lang="en-LU" dirty="0"/>
          </a:p>
        </p:txBody>
      </p:sp>
    </p:spTree>
    <p:extLst>
      <p:ext uri="{BB962C8B-B14F-4D97-AF65-F5344CB8AC3E}">
        <p14:creationId xmlns:p14="http://schemas.microsoft.com/office/powerpoint/2010/main" val="4237994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4">
            <a:extLst>
              <a:ext uri="{FF2B5EF4-FFF2-40B4-BE49-F238E27FC236}">
                <a16:creationId xmlns:a16="http://schemas.microsoft.com/office/drawing/2014/main" id="{6B5D52D8-2D3A-F849-8384-CCF8E9D627CE}"/>
              </a:ext>
            </a:extLst>
          </p:cNvPr>
          <p:cNvSpPr txBox="1">
            <a:spLocks noChangeArrowheads="1"/>
          </p:cNvSpPr>
          <p:nvPr/>
        </p:nvSpPr>
        <p:spPr>
          <a:xfrm>
            <a:off x="778274" y="96546"/>
            <a:ext cx="10335759" cy="778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GB" sz="2800" b="1" i="0" u="none" strike="noStrike" dirty="0" err="1">
                <a:solidFill>
                  <a:schemeClr val="bg1"/>
                </a:solidFill>
                <a:effectLst/>
                <a:latin typeface="Helvetica" pitchFamily="2" charset="0"/>
              </a:rPr>
              <a:t>AMSTer</a:t>
            </a:r>
            <a:r>
              <a:rPr lang="en-GB" sz="2800" b="1" i="0" u="none" strike="noStrike" dirty="0">
                <a:solidFill>
                  <a:schemeClr val="bg1"/>
                </a:solidFill>
                <a:effectLst/>
                <a:latin typeface="Helvetica" pitchFamily="2" charset="0"/>
              </a:rPr>
              <a:t> Toolbox web page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056438-DCF3-6728-0689-F222F52538B0}"/>
              </a:ext>
            </a:extLst>
          </p:cNvPr>
          <p:cNvSpPr txBox="1"/>
          <p:nvPr/>
        </p:nvSpPr>
        <p:spPr>
          <a:xfrm>
            <a:off x="471916" y="1770494"/>
            <a:ext cx="110666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sz="2400" b="1" u="sng" dirty="0"/>
              <a:t>Let’s have a look :</a:t>
            </a:r>
          </a:p>
          <a:p>
            <a:endParaRPr lang="en-LU" sz="2400" b="1" u="sng" dirty="0">
              <a:hlinkClick r:id="rId2"/>
            </a:endParaRPr>
          </a:p>
          <a:p>
            <a:endParaRPr lang="en-LU" sz="2400" b="1" u="sng" dirty="0">
              <a:hlinkClick r:id="rId2"/>
            </a:endParaRPr>
          </a:p>
          <a:p>
            <a:pPr algn="ctr"/>
            <a:r>
              <a:rPr lang="en-US" sz="2800" dirty="0">
                <a:hlinkClick r:id="rId3"/>
              </a:rPr>
              <a:t>https://terra4@ecgs.lu</a:t>
            </a:r>
            <a:endParaRPr lang="en-LU" sz="2800" dirty="0"/>
          </a:p>
          <a:p>
            <a:endParaRPr lang="en-LU" dirty="0"/>
          </a:p>
          <a:p>
            <a:endParaRPr lang="fr-FR" dirty="0"/>
          </a:p>
          <a:p>
            <a:endParaRPr lang="en-LU" dirty="0"/>
          </a:p>
          <a:p>
            <a:pPr marL="285750" indent="-285750">
              <a:buFont typeface="Wingdings" pitchFamily="2" charset="2"/>
              <a:buChar char="§"/>
            </a:pPr>
            <a:endParaRPr lang="en-LU" dirty="0"/>
          </a:p>
        </p:txBody>
      </p:sp>
    </p:spTree>
    <p:extLst>
      <p:ext uri="{BB962C8B-B14F-4D97-AF65-F5344CB8AC3E}">
        <p14:creationId xmlns:p14="http://schemas.microsoft.com/office/powerpoint/2010/main" val="2765505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4">
            <a:extLst>
              <a:ext uri="{FF2B5EF4-FFF2-40B4-BE49-F238E27FC236}">
                <a16:creationId xmlns:a16="http://schemas.microsoft.com/office/drawing/2014/main" id="{6B5D52D8-2D3A-F849-8384-CCF8E9D627CE}"/>
              </a:ext>
            </a:extLst>
          </p:cNvPr>
          <p:cNvSpPr txBox="1">
            <a:spLocks noChangeArrowheads="1"/>
          </p:cNvSpPr>
          <p:nvPr/>
        </p:nvSpPr>
        <p:spPr>
          <a:xfrm>
            <a:off x="778274" y="96546"/>
            <a:ext cx="10335759" cy="778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GB" sz="2800" b="1" i="0" u="none" strike="noStrike" dirty="0" err="1">
                <a:solidFill>
                  <a:schemeClr val="bg1"/>
                </a:solidFill>
                <a:effectLst/>
                <a:latin typeface="Helvetica" pitchFamily="2" charset="0"/>
              </a:rPr>
              <a:t>AMSTer</a:t>
            </a:r>
            <a:r>
              <a:rPr lang="en-GB" sz="2800" b="1" i="0" u="none" strike="noStrike" dirty="0">
                <a:solidFill>
                  <a:schemeClr val="bg1"/>
                </a:solidFill>
                <a:effectLst/>
                <a:latin typeface="Helvetica" pitchFamily="2" charset="0"/>
              </a:rPr>
              <a:t> Toolbox web page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056438-DCF3-6728-0689-F222F52538B0}"/>
              </a:ext>
            </a:extLst>
          </p:cNvPr>
          <p:cNvSpPr txBox="1"/>
          <p:nvPr/>
        </p:nvSpPr>
        <p:spPr>
          <a:xfrm>
            <a:off x="632298" y="1104188"/>
            <a:ext cx="10318881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U" sz="2400" b="1" u="sng" dirty="0"/>
              <a:t>Course content</a:t>
            </a:r>
          </a:p>
          <a:p>
            <a:endParaRPr lang="en-LU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L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Introduction and discovery of the web page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LU" sz="2400"/>
              <a:t> Hardware </a:t>
            </a:r>
            <a:r>
              <a:rPr lang="en-LU" sz="2400" dirty="0"/>
              <a:t>/ </a:t>
            </a:r>
            <a:r>
              <a:rPr lang="en-LU" sz="2400"/>
              <a:t>Software </a:t>
            </a:r>
            <a:r>
              <a:rPr lang="fr-FR" sz="2400" dirty="0"/>
              <a:t>/ </a:t>
            </a:r>
            <a:r>
              <a:rPr lang="fr-FR" sz="2400" dirty="0" err="1"/>
              <a:t>Skills</a:t>
            </a:r>
            <a:r>
              <a:rPr lang="fr-FR" sz="2400" dirty="0"/>
              <a:t> </a:t>
            </a:r>
            <a:r>
              <a:rPr lang="en-LU" sz="2400"/>
              <a:t>requirement</a:t>
            </a:r>
            <a:endParaRPr lang="en-LU" sz="24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L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Github content + User Manual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L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HTML Folder + parameters file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L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Create New target</a:t>
            </a:r>
          </a:p>
          <a:p>
            <a:pPr marL="285750" indent="-285750">
              <a:buFont typeface="Wingdings" pitchFamily="2" charset="2"/>
              <a:buChar char="q"/>
            </a:pPr>
            <a:endParaRPr lang="en-LU" sz="2400" dirty="0"/>
          </a:p>
          <a:p>
            <a:endParaRPr lang="en-LU" dirty="0"/>
          </a:p>
          <a:p>
            <a:pPr marL="285750" indent="-285750">
              <a:buFont typeface="Wingdings" pitchFamily="2" charset="2"/>
              <a:buChar char="§"/>
            </a:pPr>
            <a:endParaRPr lang="en-LU" dirty="0"/>
          </a:p>
        </p:txBody>
      </p:sp>
    </p:spTree>
    <p:extLst>
      <p:ext uri="{BB962C8B-B14F-4D97-AF65-F5344CB8AC3E}">
        <p14:creationId xmlns:p14="http://schemas.microsoft.com/office/powerpoint/2010/main" val="3576621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4">
            <a:extLst>
              <a:ext uri="{FF2B5EF4-FFF2-40B4-BE49-F238E27FC236}">
                <a16:creationId xmlns:a16="http://schemas.microsoft.com/office/drawing/2014/main" id="{6B5D52D8-2D3A-F849-8384-CCF8E9D627CE}"/>
              </a:ext>
            </a:extLst>
          </p:cNvPr>
          <p:cNvSpPr txBox="1">
            <a:spLocks noChangeArrowheads="1"/>
          </p:cNvSpPr>
          <p:nvPr/>
        </p:nvSpPr>
        <p:spPr>
          <a:xfrm>
            <a:off x="778274" y="96546"/>
            <a:ext cx="10335759" cy="778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GB" sz="2800" b="1" i="0" u="none" strike="noStrike" dirty="0" err="1">
                <a:solidFill>
                  <a:schemeClr val="bg1"/>
                </a:solidFill>
                <a:effectLst/>
                <a:latin typeface="Helvetica" pitchFamily="2" charset="0"/>
              </a:rPr>
              <a:t>AMSTer</a:t>
            </a:r>
            <a:r>
              <a:rPr lang="en-GB" sz="2800" b="1" i="0" u="none" strike="noStrike" dirty="0">
                <a:solidFill>
                  <a:schemeClr val="bg1"/>
                </a:solidFill>
                <a:effectLst/>
                <a:latin typeface="Helvetica" pitchFamily="2" charset="0"/>
              </a:rPr>
              <a:t> Toolbox web page</a:t>
            </a:r>
          </a:p>
        </p:txBody>
      </p:sp>
      <p:pic>
        <p:nvPicPr>
          <p:cNvPr id="22" name="Graphic 21" descr="Internet">
            <a:extLst>
              <a:ext uri="{FF2B5EF4-FFF2-40B4-BE49-F238E27FC236}">
                <a16:creationId xmlns:a16="http://schemas.microsoft.com/office/drawing/2014/main" id="{3702D4A9-61EB-CD36-0943-E9C26BA8C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4815" y="2792302"/>
            <a:ext cx="914400" cy="914400"/>
          </a:xfrm>
          <a:prstGeom prst="rect">
            <a:avLst/>
          </a:prstGeom>
        </p:spPr>
      </p:pic>
      <p:pic>
        <p:nvPicPr>
          <p:cNvPr id="24" name="Graphic 23" descr="Smart Phone">
            <a:extLst>
              <a:ext uri="{FF2B5EF4-FFF2-40B4-BE49-F238E27FC236}">
                <a16:creationId xmlns:a16="http://schemas.microsoft.com/office/drawing/2014/main" id="{82DE0260-C141-D31C-9883-3C5587586A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27384" y="4141706"/>
            <a:ext cx="914400" cy="914400"/>
          </a:xfrm>
          <a:prstGeom prst="rect">
            <a:avLst/>
          </a:prstGeom>
        </p:spPr>
      </p:pic>
      <p:pic>
        <p:nvPicPr>
          <p:cNvPr id="27" name="Graphic 26" descr="Smart Phone">
            <a:extLst>
              <a:ext uri="{FF2B5EF4-FFF2-40B4-BE49-F238E27FC236}">
                <a16:creationId xmlns:a16="http://schemas.microsoft.com/office/drawing/2014/main" id="{52844264-048D-9862-1DA5-4E8C34323E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27384" y="2624815"/>
            <a:ext cx="914400" cy="914400"/>
          </a:xfrm>
          <a:prstGeom prst="rect">
            <a:avLst/>
          </a:prstGeom>
        </p:spPr>
      </p:pic>
      <p:pic>
        <p:nvPicPr>
          <p:cNvPr id="29" name="Graphic 28" descr="Computer">
            <a:extLst>
              <a:ext uri="{FF2B5EF4-FFF2-40B4-BE49-F238E27FC236}">
                <a16:creationId xmlns:a16="http://schemas.microsoft.com/office/drawing/2014/main" id="{F879A88B-4D49-BD65-5A98-142DDE4458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95424" y="2811499"/>
            <a:ext cx="914400" cy="914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9E5E3D0-BAFA-9AEF-5905-0C308F272A9A}"/>
              </a:ext>
            </a:extLst>
          </p:cNvPr>
          <p:cNvSpPr txBox="1"/>
          <p:nvPr/>
        </p:nvSpPr>
        <p:spPr>
          <a:xfrm>
            <a:off x="1336491" y="2331617"/>
            <a:ext cx="119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Web User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88C6A6-3091-FC70-5ACA-360D10FB0892}"/>
              </a:ext>
            </a:extLst>
          </p:cNvPr>
          <p:cNvSpPr txBox="1"/>
          <p:nvPr/>
        </p:nvSpPr>
        <p:spPr>
          <a:xfrm>
            <a:off x="5125861" y="2472154"/>
            <a:ext cx="141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Web Server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6572B1-0A74-C69C-30BC-D9AECE2C0442}"/>
              </a:ext>
            </a:extLst>
          </p:cNvPr>
          <p:cNvSpPr txBox="1"/>
          <p:nvPr/>
        </p:nvSpPr>
        <p:spPr>
          <a:xfrm>
            <a:off x="8827863" y="3725899"/>
            <a:ext cx="1880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Processing Server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D24EC3-9DF7-5C28-BF94-623B1BC47454}"/>
              </a:ext>
            </a:extLst>
          </p:cNvPr>
          <p:cNvSpPr txBox="1"/>
          <p:nvPr/>
        </p:nvSpPr>
        <p:spPr>
          <a:xfrm>
            <a:off x="9034283" y="2225516"/>
            <a:ext cx="167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Storage Server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45B72AE-94AF-A5E6-47FB-C7A28E35651A}"/>
              </a:ext>
            </a:extLst>
          </p:cNvPr>
          <p:cNvSpPr txBox="1"/>
          <p:nvPr/>
        </p:nvSpPr>
        <p:spPr>
          <a:xfrm>
            <a:off x="4070011" y="1255910"/>
            <a:ext cx="4861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sz="2000" b="1" u="sng" dirty="0"/>
              <a:t>Automatic process to update web page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CBEA4A4-49FE-43F3-1730-20AD7F19725D}"/>
              </a:ext>
            </a:extLst>
          </p:cNvPr>
          <p:cNvCxnSpPr/>
          <p:nvPr/>
        </p:nvCxnSpPr>
        <p:spPr>
          <a:xfrm>
            <a:off x="2919754" y="3249502"/>
            <a:ext cx="1938969" cy="0"/>
          </a:xfrm>
          <a:prstGeom prst="straightConnector1">
            <a:avLst/>
          </a:prstGeom>
          <a:ln w="4762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7215061-4F9C-FD2C-3649-98D883B17C18}"/>
              </a:ext>
            </a:extLst>
          </p:cNvPr>
          <p:cNvCxnSpPr/>
          <p:nvPr/>
        </p:nvCxnSpPr>
        <p:spPr>
          <a:xfrm>
            <a:off x="6992444" y="3222430"/>
            <a:ext cx="1938969" cy="0"/>
          </a:xfrm>
          <a:prstGeom prst="straightConnector1">
            <a:avLst/>
          </a:prstGeom>
          <a:ln w="4762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reeform 55">
            <a:extLst>
              <a:ext uri="{FF2B5EF4-FFF2-40B4-BE49-F238E27FC236}">
                <a16:creationId xmlns:a16="http://schemas.microsoft.com/office/drawing/2014/main" id="{F70B35AB-C41D-808A-B588-7C780ECDB904}"/>
              </a:ext>
            </a:extLst>
          </p:cNvPr>
          <p:cNvSpPr/>
          <p:nvPr/>
        </p:nvSpPr>
        <p:spPr>
          <a:xfrm>
            <a:off x="10534360" y="2962287"/>
            <a:ext cx="914400" cy="1667147"/>
          </a:xfrm>
          <a:custGeom>
            <a:avLst/>
            <a:gdLst>
              <a:gd name="connsiteX0" fmla="*/ 110169 w 970041"/>
              <a:gd name="connsiteY0" fmla="*/ 0 h 1678245"/>
              <a:gd name="connsiteX1" fmla="*/ 969485 w 970041"/>
              <a:gd name="connsiteY1" fmla="*/ 947451 h 1678245"/>
              <a:gd name="connsiteX2" fmla="*/ 0 w 970041"/>
              <a:gd name="connsiteY2" fmla="*/ 1674564 h 1678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0041" h="1678245">
                <a:moveTo>
                  <a:pt x="110169" y="0"/>
                </a:moveTo>
                <a:cubicBezTo>
                  <a:pt x="549008" y="334178"/>
                  <a:pt x="987847" y="668357"/>
                  <a:pt x="969485" y="947451"/>
                </a:cubicBezTo>
                <a:cubicBezTo>
                  <a:pt x="951124" y="1226545"/>
                  <a:pt x="145056" y="1725976"/>
                  <a:pt x="0" y="1674564"/>
                </a:cubicBezTo>
              </a:path>
            </a:pathLst>
          </a:cu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18A556E-814A-544D-97AB-943F3A85C5C1}"/>
              </a:ext>
            </a:extLst>
          </p:cNvPr>
          <p:cNvSpPr txBox="1"/>
          <p:nvPr/>
        </p:nvSpPr>
        <p:spPr>
          <a:xfrm>
            <a:off x="3615815" y="2897349"/>
            <a:ext cx="57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>
                <a:solidFill>
                  <a:schemeClr val="accent1"/>
                </a:solidFill>
              </a:rPr>
              <a:t>http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C1EEA93-ACCD-D78A-6D1C-B9D191E35BB0}"/>
              </a:ext>
            </a:extLst>
          </p:cNvPr>
          <p:cNvSpPr txBox="1"/>
          <p:nvPr/>
        </p:nvSpPr>
        <p:spPr>
          <a:xfrm>
            <a:off x="7712442" y="2867277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>
                <a:solidFill>
                  <a:schemeClr val="accent1"/>
                </a:solidFill>
              </a:rPr>
              <a:t>smb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F367B87-4D9A-DFBA-1FC0-DC1C920C1E26}"/>
              </a:ext>
            </a:extLst>
          </p:cNvPr>
          <p:cNvSpPr txBox="1"/>
          <p:nvPr/>
        </p:nvSpPr>
        <p:spPr>
          <a:xfrm>
            <a:off x="11409844" y="3659076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>
                <a:solidFill>
                  <a:schemeClr val="accent1"/>
                </a:solidFill>
              </a:rPr>
              <a:t>smb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6C7D66-63E4-3F49-B5AC-1C4D1EB92AE8}"/>
              </a:ext>
            </a:extLst>
          </p:cNvPr>
          <p:cNvSpPr txBox="1"/>
          <p:nvPr/>
        </p:nvSpPr>
        <p:spPr>
          <a:xfrm>
            <a:off x="496568" y="5026259"/>
            <a:ext cx="1003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!!! </a:t>
            </a:r>
            <a:r>
              <a:rPr lang="en-US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Skills required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Bash, python, PHP,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javascript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html, web server configuration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B88A889-3C90-7443-A1B8-D17180C2B4C8}"/>
              </a:ext>
            </a:extLst>
          </p:cNvPr>
          <p:cNvCxnSpPr>
            <a:cxnSpLocks/>
          </p:cNvCxnSpPr>
          <p:nvPr/>
        </p:nvCxnSpPr>
        <p:spPr>
          <a:xfrm>
            <a:off x="6887945" y="3429000"/>
            <a:ext cx="2146338" cy="1073529"/>
          </a:xfrm>
          <a:prstGeom prst="straightConnector1">
            <a:avLst/>
          </a:prstGeom>
          <a:ln w="4762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01EF059-06BE-2444-9305-8F485829AD37}"/>
              </a:ext>
            </a:extLst>
          </p:cNvPr>
          <p:cNvSpPr txBox="1"/>
          <p:nvPr/>
        </p:nvSpPr>
        <p:spPr>
          <a:xfrm rot="1593915">
            <a:off x="7802023" y="3642170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>
                <a:solidFill>
                  <a:schemeClr val="accent1"/>
                </a:solidFill>
              </a:rPr>
              <a:t>ssh</a:t>
            </a:r>
          </a:p>
        </p:txBody>
      </p:sp>
    </p:spTree>
    <p:extLst>
      <p:ext uri="{BB962C8B-B14F-4D97-AF65-F5344CB8AC3E}">
        <p14:creationId xmlns:p14="http://schemas.microsoft.com/office/powerpoint/2010/main" val="359355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4">
            <a:extLst>
              <a:ext uri="{FF2B5EF4-FFF2-40B4-BE49-F238E27FC236}">
                <a16:creationId xmlns:a16="http://schemas.microsoft.com/office/drawing/2014/main" id="{6B5D52D8-2D3A-F849-8384-CCF8E9D627CE}"/>
              </a:ext>
            </a:extLst>
          </p:cNvPr>
          <p:cNvSpPr txBox="1">
            <a:spLocks noChangeArrowheads="1"/>
          </p:cNvSpPr>
          <p:nvPr/>
        </p:nvSpPr>
        <p:spPr>
          <a:xfrm>
            <a:off x="778274" y="96546"/>
            <a:ext cx="10335759" cy="778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GB" sz="2800" b="1" i="0" u="none" strike="noStrike" dirty="0" err="1">
                <a:solidFill>
                  <a:schemeClr val="bg1"/>
                </a:solidFill>
                <a:effectLst/>
                <a:latin typeface="Helvetica" pitchFamily="2" charset="0"/>
              </a:rPr>
              <a:t>AMSTer</a:t>
            </a:r>
            <a:r>
              <a:rPr lang="en-GB" sz="2800" b="1" i="0" u="none" strike="noStrike" dirty="0">
                <a:solidFill>
                  <a:schemeClr val="bg1"/>
                </a:solidFill>
                <a:effectLst/>
                <a:latin typeface="Helvetica" pitchFamily="2" charset="0"/>
              </a:rPr>
              <a:t> Toolbox web page</a:t>
            </a:r>
          </a:p>
        </p:txBody>
      </p:sp>
      <p:pic>
        <p:nvPicPr>
          <p:cNvPr id="22" name="Graphic 21" descr="Internet">
            <a:extLst>
              <a:ext uri="{FF2B5EF4-FFF2-40B4-BE49-F238E27FC236}">
                <a16:creationId xmlns:a16="http://schemas.microsoft.com/office/drawing/2014/main" id="{3702D4A9-61EB-CD36-0943-E9C26BA8C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8727" y="2222736"/>
            <a:ext cx="914400" cy="914400"/>
          </a:xfrm>
          <a:prstGeom prst="rect">
            <a:avLst/>
          </a:prstGeom>
        </p:spPr>
      </p:pic>
      <p:pic>
        <p:nvPicPr>
          <p:cNvPr id="24" name="Graphic 23" descr="Smart Phone">
            <a:extLst>
              <a:ext uri="{FF2B5EF4-FFF2-40B4-BE49-F238E27FC236}">
                <a16:creationId xmlns:a16="http://schemas.microsoft.com/office/drawing/2014/main" id="{82DE0260-C141-D31C-9883-3C5587586A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18011" y="2170395"/>
            <a:ext cx="914400" cy="914400"/>
          </a:xfrm>
          <a:prstGeom prst="rect">
            <a:avLst/>
          </a:prstGeom>
        </p:spPr>
      </p:pic>
      <p:pic>
        <p:nvPicPr>
          <p:cNvPr id="27" name="Graphic 26" descr="Smart Phone">
            <a:extLst>
              <a:ext uri="{FF2B5EF4-FFF2-40B4-BE49-F238E27FC236}">
                <a16:creationId xmlns:a16="http://schemas.microsoft.com/office/drawing/2014/main" id="{52844264-048D-9862-1DA5-4E8C34323E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08459" y="2170395"/>
            <a:ext cx="914400" cy="914400"/>
          </a:xfrm>
          <a:prstGeom prst="rect">
            <a:avLst/>
          </a:prstGeom>
        </p:spPr>
      </p:pic>
      <p:pic>
        <p:nvPicPr>
          <p:cNvPr id="29" name="Graphic 28" descr="Computer">
            <a:extLst>
              <a:ext uri="{FF2B5EF4-FFF2-40B4-BE49-F238E27FC236}">
                <a16:creationId xmlns:a16="http://schemas.microsoft.com/office/drawing/2014/main" id="{F879A88B-4D49-BD65-5A98-142DDE4458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50615" y="2076209"/>
            <a:ext cx="914400" cy="914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9E5E3D0-BAFA-9AEF-5905-0C308F272A9A}"/>
              </a:ext>
            </a:extLst>
          </p:cNvPr>
          <p:cNvSpPr txBox="1"/>
          <p:nvPr/>
        </p:nvSpPr>
        <p:spPr>
          <a:xfrm>
            <a:off x="510403" y="1762051"/>
            <a:ext cx="119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Web User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88C6A6-3091-FC70-5ACA-360D10FB0892}"/>
              </a:ext>
            </a:extLst>
          </p:cNvPr>
          <p:cNvSpPr txBox="1"/>
          <p:nvPr/>
        </p:nvSpPr>
        <p:spPr>
          <a:xfrm>
            <a:off x="3381052" y="1736864"/>
            <a:ext cx="141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Web Server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6572B1-0A74-C69C-30BC-D9AECE2C0442}"/>
              </a:ext>
            </a:extLst>
          </p:cNvPr>
          <p:cNvSpPr txBox="1"/>
          <p:nvPr/>
        </p:nvSpPr>
        <p:spPr>
          <a:xfrm>
            <a:off x="6175929" y="1762051"/>
            <a:ext cx="1880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Processing Server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D24EC3-9DF7-5C28-BF94-623B1BC47454}"/>
              </a:ext>
            </a:extLst>
          </p:cNvPr>
          <p:cNvSpPr txBox="1"/>
          <p:nvPr/>
        </p:nvSpPr>
        <p:spPr>
          <a:xfrm>
            <a:off x="8615358" y="1771096"/>
            <a:ext cx="167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Storage Server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DC243BF-45D8-742F-B220-873506E923B7}"/>
              </a:ext>
            </a:extLst>
          </p:cNvPr>
          <p:cNvCxnSpPr/>
          <p:nvPr/>
        </p:nvCxnSpPr>
        <p:spPr>
          <a:xfrm>
            <a:off x="2102275" y="1762051"/>
            <a:ext cx="0" cy="44948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3EB61AF-6155-F1CC-30B4-3B5EE50620C8}"/>
              </a:ext>
            </a:extLst>
          </p:cNvPr>
          <p:cNvCxnSpPr/>
          <p:nvPr/>
        </p:nvCxnSpPr>
        <p:spPr>
          <a:xfrm>
            <a:off x="5848982" y="1771096"/>
            <a:ext cx="0" cy="44948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9B69F40-1BD5-728E-045B-9E564C2A3452}"/>
              </a:ext>
            </a:extLst>
          </p:cNvPr>
          <p:cNvCxnSpPr/>
          <p:nvPr/>
        </p:nvCxnSpPr>
        <p:spPr>
          <a:xfrm>
            <a:off x="8306717" y="1762051"/>
            <a:ext cx="0" cy="44948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8C68B36-1FB9-73BE-2B61-04DA99CD9877}"/>
              </a:ext>
            </a:extLst>
          </p:cNvPr>
          <p:cNvSpPr txBox="1"/>
          <p:nvPr/>
        </p:nvSpPr>
        <p:spPr>
          <a:xfrm>
            <a:off x="390872" y="3426159"/>
            <a:ext cx="176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Web browser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8D0DC6-487F-B2A9-CC6C-A5A91336BB43}"/>
              </a:ext>
            </a:extLst>
          </p:cNvPr>
          <p:cNvSpPr txBox="1"/>
          <p:nvPr/>
        </p:nvSpPr>
        <p:spPr>
          <a:xfrm>
            <a:off x="2366648" y="3455439"/>
            <a:ext cx="33718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Server Web (apache2, …)</a:t>
            </a:r>
          </a:p>
          <a:p>
            <a:r>
              <a:rPr lang="en-LU" dirty="0"/>
              <a:t>Domain name (external access)</a:t>
            </a:r>
          </a:p>
          <a:p>
            <a:r>
              <a:rPr lang="en-LU" dirty="0"/>
              <a:t>mysql-server</a:t>
            </a:r>
          </a:p>
          <a:p>
            <a:r>
              <a:rPr lang="en-LU" dirty="0"/>
              <a:t>GDAL + python link</a:t>
            </a:r>
          </a:p>
          <a:p>
            <a:r>
              <a:rPr lang="en-LU" dirty="0"/>
              <a:t>Fiji (ImageJ)</a:t>
            </a:r>
          </a:p>
          <a:p>
            <a:r>
              <a:rPr lang="en-LU" dirty="0"/>
              <a:t>Mutt configured (send email)</a:t>
            </a:r>
          </a:p>
          <a:p>
            <a:r>
              <a:rPr lang="en-US" dirty="0"/>
              <a:t>S</a:t>
            </a:r>
            <a:r>
              <a:rPr lang="en-LU" dirty="0"/>
              <a:t>SH key copy to Processing server</a:t>
            </a:r>
          </a:p>
          <a:p>
            <a:r>
              <a:rPr lang="en-US" dirty="0"/>
              <a:t>terra4-InSarWeb-script.git</a:t>
            </a:r>
            <a:endParaRPr lang="en-LU" dirty="0"/>
          </a:p>
          <a:p>
            <a:endParaRPr lang="en-LU" dirty="0"/>
          </a:p>
          <a:p>
            <a:endParaRPr lang="en-LU" dirty="0"/>
          </a:p>
          <a:p>
            <a:endParaRPr lang="en-LU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C3EF3F3-DDEA-82B9-1B94-2A8BBA37755B}"/>
              </a:ext>
            </a:extLst>
          </p:cNvPr>
          <p:cNvCxnSpPr>
            <a:cxnSpLocks/>
          </p:cNvCxnSpPr>
          <p:nvPr/>
        </p:nvCxnSpPr>
        <p:spPr>
          <a:xfrm>
            <a:off x="167314" y="3299968"/>
            <a:ext cx="118237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45B72AE-94AF-A5E6-47FB-C7A28E35651A}"/>
              </a:ext>
            </a:extLst>
          </p:cNvPr>
          <p:cNvSpPr txBox="1"/>
          <p:nvPr/>
        </p:nvSpPr>
        <p:spPr>
          <a:xfrm>
            <a:off x="4360782" y="987950"/>
            <a:ext cx="425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sz="2000" b="1" u="sng" dirty="0"/>
              <a:t>SOFTWARE/SCRIPTS REQUIREMENTS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CD4434F-98CD-B900-6DB3-38CB39F4E1F1}"/>
              </a:ext>
            </a:extLst>
          </p:cNvPr>
          <p:cNvSpPr txBox="1"/>
          <p:nvPr/>
        </p:nvSpPr>
        <p:spPr>
          <a:xfrm>
            <a:off x="6100615" y="3426159"/>
            <a:ext cx="2833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b="1" i="1" dirty="0"/>
              <a:t>PlotTS.sh</a:t>
            </a:r>
          </a:p>
          <a:p>
            <a:r>
              <a:rPr lang="en-LU" b="1" i="1" dirty="0"/>
              <a:t>PlotTS_all_comp.sh</a:t>
            </a:r>
          </a:p>
          <a:p>
            <a:endParaRPr lang="en-LU" b="1" i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5031A3C-90A9-11A6-8EBA-355E7CDCB98B}"/>
              </a:ext>
            </a:extLst>
          </p:cNvPr>
          <p:cNvSpPr txBox="1"/>
          <p:nvPr/>
        </p:nvSpPr>
        <p:spPr>
          <a:xfrm>
            <a:off x="8417160" y="3405817"/>
            <a:ext cx="35738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>
                <a:solidFill>
                  <a:srgbClr val="00B050"/>
                </a:solidFill>
              </a:rPr>
              <a:t>SAR_MASSPROCESS </a:t>
            </a:r>
            <a:r>
              <a:rPr lang="en-LU" dirty="0"/>
              <a:t>folder</a:t>
            </a:r>
          </a:p>
          <a:p>
            <a:r>
              <a:rPr lang="en-LU" dirty="0"/>
              <a:t>	amplitude images</a:t>
            </a:r>
          </a:p>
          <a:p>
            <a:r>
              <a:rPr lang="en-LU" dirty="0"/>
              <a:t>	interferogram</a:t>
            </a:r>
          </a:p>
          <a:p>
            <a:endParaRPr lang="en-LU" dirty="0"/>
          </a:p>
          <a:p>
            <a:r>
              <a:rPr lang="en-LU" dirty="0">
                <a:solidFill>
                  <a:srgbClr val="00B050"/>
                </a:solidFill>
              </a:rPr>
              <a:t>MSBAS</a:t>
            </a:r>
            <a:r>
              <a:rPr lang="en-LU" dirty="0"/>
              <a:t> folder</a:t>
            </a:r>
          </a:p>
          <a:p>
            <a:r>
              <a:rPr lang="en-LU" dirty="0"/>
              <a:t>	speed deformation images</a:t>
            </a:r>
          </a:p>
          <a:p>
            <a:r>
              <a:rPr lang="en-LU" dirty="0"/>
              <a:t>	Time series </a:t>
            </a:r>
          </a:p>
          <a:p>
            <a:r>
              <a:rPr lang="en-LU" dirty="0"/>
              <a:t>	 </a:t>
            </a:r>
          </a:p>
          <a:p>
            <a:endParaRPr lang="en-LU" dirty="0"/>
          </a:p>
        </p:txBody>
      </p:sp>
    </p:spTree>
    <p:extLst>
      <p:ext uri="{BB962C8B-B14F-4D97-AF65-F5344CB8AC3E}">
        <p14:creationId xmlns:p14="http://schemas.microsoft.com/office/powerpoint/2010/main" val="2809167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4">
            <a:extLst>
              <a:ext uri="{FF2B5EF4-FFF2-40B4-BE49-F238E27FC236}">
                <a16:creationId xmlns:a16="http://schemas.microsoft.com/office/drawing/2014/main" id="{6B5D52D8-2D3A-F849-8384-CCF8E9D627CE}"/>
              </a:ext>
            </a:extLst>
          </p:cNvPr>
          <p:cNvSpPr txBox="1">
            <a:spLocks noChangeArrowheads="1"/>
          </p:cNvSpPr>
          <p:nvPr/>
        </p:nvSpPr>
        <p:spPr>
          <a:xfrm>
            <a:off x="778274" y="96546"/>
            <a:ext cx="10335759" cy="778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GB" sz="2800" b="1" i="0" u="none" strike="noStrike" dirty="0" err="1">
                <a:solidFill>
                  <a:schemeClr val="bg1"/>
                </a:solidFill>
                <a:effectLst/>
                <a:latin typeface="Helvetica" pitchFamily="2" charset="0"/>
              </a:rPr>
              <a:t>AMSTer</a:t>
            </a:r>
            <a:r>
              <a:rPr lang="en-GB" sz="2800" b="1" i="0" u="none" strike="noStrike" dirty="0">
                <a:solidFill>
                  <a:schemeClr val="bg1"/>
                </a:solidFill>
                <a:effectLst/>
                <a:latin typeface="Helvetica" pitchFamily="2" charset="0"/>
              </a:rPr>
              <a:t> Toolbox web page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056438-DCF3-6728-0689-F222F52538B0}"/>
              </a:ext>
            </a:extLst>
          </p:cNvPr>
          <p:cNvSpPr txBox="1"/>
          <p:nvPr/>
        </p:nvSpPr>
        <p:spPr>
          <a:xfrm>
            <a:off x="632298" y="1104188"/>
            <a:ext cx="10318881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U" sz="2400" b="1" u="sng" dirty="0"/>
              <a:t>Course content</a:t>
            </a:r>
          </a:p>
          <a:p>
            <a:endParaRPr lang="en-LU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L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Introduction and discovery of the web page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L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Hardware / Software requirement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LU" sz="2400" dirty="0"/>
              <a:t> Github content + User Manual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L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HTML Folder + parameters file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L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Create New target</a:t>
            </a:r>
          </a:p>
          <a:p>
            <a:pPr marL="285750" indent="-285750">
              <a:buFont typeface="Wingdings" pitchFamily="2" charset="2"/>
              <a:buChar char="q"/>
            </a:pPr>
            <a:endParaRPr lang="en-LU" sz="2400" dirty="0"/>
          </a:p>
          <a:p>
            <a:endParaRPr lang="en-LU" dirty="0"/>
          </a:p>
          <a:p>
            <a:pPr marL="285750" indent="-285750">
              <a:buFont typeface="Wingdings" pitchFamily="2" charset="2"/>
              <a:buChar char="§"/>
            </a:pPr>
            <a:endParaRPr lang="en-LU" dirty="0"/>
          </a:p>
        </p:txBody>
      </p:sp>
    </p:spTree>
    <p:extLst>
      <p:ext uri="{BB962C8B-B14F-4D97-AF65-F5344CB8AC3E}">
        <p14:creationId xmlns:p14="http://schemas.microsoft.com/office/powerpoint/2010/main" val="530786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4">
            <a:extLst>
              <a:ext uri="{FF2B5EF4-FFF2-40B4-BE49-F238E27FC236}">
                <a16:creationId xmlns:a16="http://schemas.microsoft.com/office/drawing/2014/main" id="{6B5D52D8-2D3A-F849-8384-CCF8E9D627CE}"/>
              </a:ext>
            </a:extLst>
          </p:cNvPr>
          <p:cNvSpPr txBox="1">
            <a:spLocks noChangeArrowheads="1"/>
          </p:cNvSpPr>
          <p:nvPr/>
        </p:nvSpPr>
        <p:spPr>
          <a:xfrm>
            <a:off x="778274" y="96546"/>
            <a:ext cx="10335759" cy="778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GB" sz="2800" b="1" i="0" u="none" strike="noStrike" dirty="0" err="1">
                <a:solidFill>
                  <a:schemeClr val="bg1"/>
                </a:solidFill>
                <a:effectLst/>
                <a:latin typeface="Helvetica" pitchFamily="2" charset="0"/>
              </a:rPr>
              <a:t>AMSTer</a:t>
            </a:r>
            <a:r>
              <a:rPr lang="en-GB" sz="2800" b="1" i="0" u="none" strike="noStrike" dirty="0">
                <a:solidFill>
                  <a:schemeClr val="bg1"/>
                </a:solidFill>
                <a:effectLst/>
                <a:latin typeface="Helvetica" pitchFamily="2" charset="0"/>
              </a:rPr>
              <a:t> Toolbox web page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056438-DCF3-6728-0689-F222F52538B0}"/>
              </a:ext>
            </a:extLst>
          </p:cNvPr>
          <p:cNvSpPr txBox="1"/>
          <p:nvPr/>
        </p:nvSpPr>
        <p:spPr>
          <a:xfrm>
            <a:off x="580994" y="1055171"/>
            <a:ext cx="101946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ym typeface="Wingdings" pitchFamily="2" charset="2"/>
                <a:hlinkClick r:id="rId2"/>
              </a:rPr>
              <a:t>https://github.com/mjaspard/terra4-InSarWeb-script.git</a:t>
            </a:r>
            <a:endParaRPr lang="en-US" sz="2000" b="1" dirty="0">
              <a:sym typeface="Wingdings" pitchFamily="2" charset="2"/>
            </a:endParaRPr>
          </a:p>
          <a:p>
            <a:pPr algn="ctr"/>
            <a:endParaRPr lang="en-US" sz="2000" b="1" dirty="0">
              <a:sym typeface="Wingdings" pitchFamily="2" charset="2"/>
            </a:endParaRPr>
          </a:p>
          <a:p>
            <a:r>
              <a:rPr lang="en-US" sz="2000" b="1" dirty="0">
                <a:sym typeface="Wingdings" pitchFamily="2" charset="2"/>
              </a:rPr>
              <a:t>		</a:t>
            </a:r>
          </a:p>
          <a:p>
            <a:endParaRPr lang="en-US" sz="2000" b="1" dirty="0">
              <a:sym typeface="Wingdings" pitchFamily="2" charset="2"/>
            </a:endParaRPr>
          </a:p>
          <a:p>
            <a:endParaRPr lang="en-LU" sz="2000" b="1" dirty="0"/>
          </a:p>
          <a:p>
            <a:endParaRPr lang="en-LU" sz="2000" dirty="0"/>
          </a:p>
          <a:p>
            <a:endParaRPr lang="en-LU" sz="2000" dirty="0"/>
          </a:p>
          <a:p>
            <a:endParaRPr lang="en-LU" sz="2000" dirty="0"/>
          </a:p>
          <a:p>
            <a:pPr marL="285750" indent="-285750">
              <a:buFont typeface="Wingdings" pitchFamily="2" charset="2"/>
              <a:buChar char="§"/>
            </a:pPr>
            <a:endParaRPr lang="en-LU" sz="20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0CDFA80-3906-6507-01D2-1771F14CA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509" y="1597578"/>
            <a:ext cx="8116445" cy="44992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A3C92A-AA5E-C944-A053-A5E7588DC32B}"/>
              </a:ext>
            </a:extLst>
          </p:cNvPr>
          <p:cNvSpPr txBox="1"/>
          <p:nvPr/>
        </p:nvSpPr>
        <p:spPr>
          <a:xfrm>
            <a:off x="3506219" y="2994797"/>
            <a:ext cx="1159098" cy="369332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n-US" sz="1600" b="1" dirty="0" err="1">
                <a:solidFill>
                  <a:schemeClr val="accent1"/>
                </a:solidFill>
              </a:rPr>
              <a:t>Main.sh</a:t>
            </a:r>
            <a:endParaRPr lang="en-US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024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41247</TotalTime>
  <Words>1154</Words>
  <Application>Microsoft Macintosh PowerPoint</Application>
  <PresentationFormat>Widescreen</PresentationFormat>
  <Paragraphs>287</Paragraphs>
  <Slides>20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 Unicode MS</vt:lpstr>
      <vt:lpstr>Arial</vt:lpstr>
      <vt:lpstr>Calibri</vt:lpstr>
      <vt:lpstr>Calibri Light</vt:lpstr>
      <vt:lpstr>Helvetica</vt:lpstr>
      <vt:lpstr>Times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 N</dc:creator>
  <cp:lastModifiedBy>Nicolas D'OREYE</cp:lastModifiedBy>
  <cp:revision>112</cp:revision>
  <cp:lastPrinted>2023-05-17T09:22:01Z</cp:lastPrinted>
  <dcterms:created xsi:type="dcterms:W3CDTF">2023-04-11T08:24:52Z</dcterms:created>
  <dcterms:modified xsi:type="dcterms:W3CDTF">2024-05-23T07:27:26Z</dcterms:modified>
</cp:coreProperties>
</file>