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317" r:id="rId2"/>
    <p:sldId id="315" r:id="rId3"/>
    <p:sldId id="257" r:id="rId4"/>
    <p:sldId id="297" r:id="rId5"/>
    <p:sldId id="296" r:id="rId6"/>
    <p:sldId id="314" r:id="rId7"/>
    <p:sldId id="299" r:id="rId8"/>
    <p:sldId id="300" r:id="rId9"/>
    <p:sldId id="301" r:id="rId10"/>
    <p:sldId id="305" r:id="rId11"/>
    <p:sldId id="302" r:id="rId12"/>
    <p:sldId id="303" r:id="rId13"/>
    <p:sldId id="306" r:id="rId14"/>
    <p:sldId id="304" r:id="rId15"/>
    <p:sldId id="309" r:id="rId16"/>
    <p:sldId id="310" r:id="rId17"/>
    <p:sldId id="311" r:id="rId18"/>
    <p:sldId id="307" r:id="rId19"/>
    <p:sldId id="308" r:id="rId20"/>
    <p:sldId id="316" r:id="rId21"/>
  </p:sldIdLst>
  <p:sldSz cx="12192000" cy="6858000"/>
  <p:notesSz cx="6858000" cy="9144000"/>
  <p:defaultTextStyle>
    <a:defPPr>
      <a:defRPr lang="en-L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32"/>
    <p:restoredTop sz="96405"/>
  </p:normalViewPr>
  <p:slideViewPr>
    <p:cSldViewPr snapToGrid="0">
      <p:cViewPr varScale="1">
        <p:scale>
          <a:sx n="179" d="100"/>
          <a:sy n="179" d="100"/>
        </p:scale>
        <p:origin x="4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F569E-B352-5F4B-81DE-4B7ACABEE61B}" type="datetimeFigureOut">
              <a:rPr lang="en-LU" smtClean="0"/>
              <a:t>23/05/2024</a:t>
            </a:fld>
            <a:endParaRPr lang="en-L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3BE60-634E-6B4C-8DF0-357D1D1871C2}" type="slidenum">
              <a:rPr lang="en-LU" smtClean="0"/>
              <a:t>‹#›</a:t>
            </a:fld>
            <a:endParaRPr lang="en-LU"/>
          </a:p>
        </p:txBody>
      </p:sp>
    </p:spTree>
    <p:extLst>
      <p:ext uri="{BB962C8B-B14F-4D97-AF65-F5344CB8AC3E}">
        <p14:creationId xmlns:p14="http://schemas.microsoft.com/office/powerpoint/2010/main" val="1260185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7" Type="http://schemas.openxmlformats.org/officeDocument/2006/relationships/image" Target="../media/image6.jpeg"/><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tiff"/><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A0B72E-A49C-60C6-EF19-15F7A0EAC627}"/>
              </a:ext>
            </a:extLst>
          </p:cNvPr>
          <p:cNvSpPr/>
          <p:nvPr userDrawn="1"/>
        </p:nvSpPr>
        <p:spPr>
          <a:xfrm>
            <a:off x="1" y="5216"/>
            <a:ext cx="12191999" cy="862642"/>
          </a:xfrm>
          <a:prstGeom prst="rect">
            <a:avLst/>
          </a:prstGeom>
          <a:solidFill>
            <a:srgbClr val="F6F9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 name="Group 2">
            <a:extLst>
              <a:ext uri="{FF2B5EF4-FFF2-40B4-BE49-F238E27FC236}">
                <a16:creationId xmlns:a16="http://schemas.microsoft.com/office/drawing/2014/main" id="{6D6511AB-B5B1-7DD2-3C1C-4CE7C81F1989}"/>
              </a:ext>
            </a:extLst>
          </p:cNvPr>
          <p:cNvGrpSpPr/>
          <p:nvPr userDrawn="1"/>
        </p:nvGrpSpPr>
        <p:grpSpPr>
          <a:xfrm>
            <a:off x="0" y="-14068"/>
            <a:ext cx="12192000" cy="880455"/>
            <a:chOff x="0" y="0"/>
            <a:chExt cx="12192000" cy="880455"/>
          </a:xfrm>
        </p:grpSpPr>
        <p:sp>
          <p:nvSpPr>
            <p:cNvPr id="4" name="Rectangle 3">
              <a:extLst>
                <a:ext uri="{FF2B5EF4-FFF2-40B4-BE49-F238E27FC236}">
                  <a16:creationId xmlns:a16="http://schemas.microsoft.com/office/drawing/2014/main" id="{BDE97576-A87B-8A83-FA37-122EF86BBCF9}"/>
                </a:ext>
              </a:extLst>
            </p:cNvPr>
            <p:cNvSpPr/>
            <p:nvPr/>
          </p:nvSpPr>
          <p:spPr>
            <a:xfrm>
              <a:off x="2240484" y="12790"/>
              <a:ext cx="9951515" cy="862642"/>
            </a:xfrm>
            <a:prstGeom prst="rect">
              <a:avLst/>
            </a:prstGeom>
            <a:gradFill>
              <a:gsLst>
                <a:gs pos="0">
                  <a:schemeClr val="tx1">
                    <a:lumMod val="75000"/>
                    <a:lumOff val="25000"/>
                    <a:alpha val="50000"/>
                  </a:schemeClr>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779B2281-8A3C-56D2-E7DC-C05610A9CBB0}"/>
                </a:ext>
              </a:extLst>
            </p:cNvPr>
            <p:cNvGrpSpPr/>
            <p:nvPr/>
          </p:nvGrpSpPr>
          <p:grpSpPr>
            <a:xfrm>
              <a:off x="0" y="0"/>
              <a:ext cx="12192000" cy="880455"/>
              <a:chOff x="0" y="-2521"/>
              <a:chExt cx="12192000" cy="880455"/>
            </a:xfrm>
          </p:grpSpPr>
          <p:grpSp>
            <p:nvGrpSpPr>
              <p:cNvPr id="20" name="Group 19">
                <a:extLst>
                  <a:ext uri="{FF2B5EF4-FFF2-40B4-BE49-F238E27FC236}">
                    <a16:creationId xmlns:a16="http://schemas.microsoft.com/office/drawing/2014/main" id="{F69B9458-F7DD-5FB1-6A27-3CD76A7723FB}"/>
                  </a:ext>
                </a:extLst>
              </p:cNvPr>
              <p:cNvGrpSpPr/>
              <p:nvPr/>
            </p:nvGrpSpPr>
            <p:grpSpPr>
              <a:xfrm>
                <a:off x="0" y="11547"/>
                <a:ext cx="1416405" cy="866387"/>
                <a:chOff x="0" y="17941"/>
                <a:chExt cx="1416405" cy="866387"/>
              </a:xfrm>
            </p:grpSpPr>
            <p:sp>
              <p:nvSpPr>
                <p:cNvPr id="29" name="Rectangle 28">
                  <a:extLst>
                    <a:ext uri="{FF2B5EF4-FFF2-40B4-BE49-F238E27FC236}">
                      <a16:creationId xmlns:a16="http://schemas.microsoft.com/office/drawing/2014/main" id="{0414755C-4146-502E-4BBF-E8217B539C59}"/>
                    </a:ext>
                  </a:extLst>
                </p:cNvPr>
                <p:cNvSpPr/>
                <p:nvPr/>
              </p:nvSpPr>
              <p:spPr>
                <a:xfrm>
                  <a:off x="0" y="17941"/>
                  <a:ext cx="1416405" cy="866387"/>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ecgs_logo.pdf">
                  <a:extLst>
                    <a:ext uri="{FF2B5EF4-FFF2-40B4-BE49-F238E27FC236}">
                      <a16:creationId xmlns:a16="http://schemas.microsoft.com/office/drawing/2014/main" id="{2B65089C-585C-BDFD-9F7B-809FB9DFB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14" y="92312"/>
                  <a:ext cx="750252" cy="754799"/>
                </a:xfrm>
                <a:prstGeom prst="rect">
                  <a:avLst/>
                </a:prstGeom>
              </p:spPr>
            </p:pic>
            <p:pic>
              <p:nvPicPr>
                <p:cNvPr id="31" name="Picture 30">
                  <a:extLst>
                    <a:ext uri="{FF2B5EF4-FFF2-40B4-BE49-F238E27FC236}">
                      <a16:creationId xmlns:a16="http://schemas.microsoft.com/office/drawing/2014/main" id="{EA28FEB4-1A96-C591-8CC5-825A431A14AD}"/>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40716" y="69163"/>
                  <a:ext cx="359052" cy="794367"/>
                </a:xfrm>
                <a:prstGeom prst="rect">
                  <a:avLst/>
                </a:prstGeom>
              </p:spPr>
            </p:pic>
          </p:grpSp>
          <p:grpSp>
            <p:nvGrpSpPr>
              <p:cNvPr id="24" name="Group 23">
                <a:extLst>
                  <a:ext uri="{FF2B5EF4-FFF2-40B4-BE49-F238E27FC236}">
                    <a16:creationId xmlns:a16="http://schemas.microsoft.com/office/drawing/2014/main" id="{34BC98BC-A1B7-5499-0D8D-0EFE593861F1}"/>
                  </a:ext>
                </a:extLst>
              </p:cNvPr>
              <p:cNvGrpSpPr/>
              <p:nvPr/>
            </p:nvGrpSpPr>
            <p:grpSpPr>
              <a:xfrm>
                <a:off x="10775595" y="-2521"/>
                <a:ext cx="1416405" cy="875432"/>
                <a:chOff x="10775595" y="-2521"/>
                <a:chExt cx="1416405" cy="875432"/>
              </a:xfrm>
            </p:grpSpPr>
            <p:sp>
              <p:nvSpPr>
                <p:cNvPr id="25" name="Rectangle 24">
                  <a:extLst>
                    <a:ext uri="{FF2B5EF4-FFF2-40B4-BE49-F238E27FC236}">
                      <a16:creationId xmlns:a16="http://schemas.microsoft.com/office/drawing/2014/main" id="{B4313E6A-8529-7A36-74E4-906410B31188}"/>
                    </a:ext>
                  </a:extLst>
                </p:cNvPr>
                <p:cNvSpPr/>
                <p:nvPr/>
              </p:nvSpPr>
              <p:spPr>
                <a:xfrm>
                  <a:off x="10775595" y="-2521"/>
                  <a:ext cx="1416405" cy="875432"/>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Image result for centre spatial de liège">
                  <a:extLst>
                    <a:ext uri="{FF2B5EF4-FFF2-40B4-BE49-F238E27FC236}">
                      <a16:creationId xmlns:a16="http://schemas.microsoft.com/office/drawing/2014/main" id="{6DC37AEB-F90C-F057-1C5E-F0E2024BAB3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98898" y="116413"/>
                  <a:ext cx="431314" cy="242721"/>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4">
                  <a:extLst>
                    <a:ext uri="{FF2B5EF4-FFF2-40B4-BE49-F238E27FC236}">
                      <a16:creationId xmlns:a16="http://schemas.microsoft.com/office/drawing/2014/main" id="{9D00850D-59F2-D424-98DA-8FF9E829019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10951179" y="436293"/>
                  <a:ext cx="1174675" cy="301980"/>
                </a:xfrm>
                <a:prstGeom prst="rect">
                  <a:avLst/>
                </a:prstGeom>
                <a:solidFill>
                  <a:schemeClr val="bg1">
                    <a:alpha val="32000"/>
                  </a:schemeClr>
                </a:solidFill>
                <a:ln>
                  <a:noFill/>
                </a:ln>
                <a:effectLst/>
              </p:spPr>
            </p:pic>
            <p:pic>
              <p:nvPicPr>
                <p:cNvPr id="28" name="Picture 27">
                  <a:extLst>
                    <a:ext uri="{FF2B5EF4-FFF2-40B4-BE49-F238E27FC236}">
                      <a16:creationId xmlns:a16="http://schemas.microsoft.com/office/drawing/2014/main" id="{1FF691AA-479E-481D-07B7-1AEC661E0B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48278" y="57180"/>
                  <a:ext cx="850620" cy="361186"/>
                </a:xfrm>
                <a:prstGeom prst="rect">
                  <a:avLst/>
                </a:prstGeom>
              </p:spPr>
            </p:pic>
          </p:grpSp>
        </p:grpSp>
        <p:pic>
          <p:nvPicPr>
            <p:cNvPr id="19" name="Picture 18">
              <a:extLst>
                <a:ext uri="{FF2B5EF4-FFF2-40B4-BE49-F238E27FC236}">
                  <a16:creationId xmlns:a16="http://schemas.microsoft.com/office/drawing/2014/main" id="{76F7DE4D-6255-B4AA-B4D2-08E923B9334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36432" y="212798"/>
              <a:ext cx="765810" cy="475615"/>
            </a:xfrm>
            <a:prstGeom prst="rect">
              <a:avLst/>
            </a:prstGeom>
          </p:spPr>
        </p:pic>
      </p:grpSp>
      <p:sp>
        <p:nvSpPr>
          <p:cNvPr id="32" name="Rectangle 31">
            <a:extLst>
              <a:ext uri="{FF2B5EF4-FFF2-40B4-BE49-F238E27FC236}">
                <a16:creationId xmlns:a16="http://schemas.microsoft.com/office/drawing/2014/main" id="{2F8BCC96-EBB6-568D-9087-43997FC5DC77}"/>
              </a:ext>
            </a:extLst>
          </p:cNvPr>
          <p:cNvSpPr/>
          <p:nvPr userDrawn="1"/>
        </p:nvSpPr>
        <p:spPr>
          <a:xfrm>
            <a:off x="0" y="6397767"/>
            <a:ext cx="12192000" cy="451810"/>
          </a:xfrm>
          <a:prstGeom prst="rect">
            <a:avLst/>
          </a:prstGeom>
          <a:gradFill>
            <a:gsLst>
              <a:gs pos="0">
                <a:schemeClr val="tx1">
                  <a:lumMod val="75000"/>
                  <a:lumOff val="25000"/>
                </a:schemeClr>
              </a:gs>
              <a:gs pos="100000">
                <a:schemeClr val="tx1">
                  <a:lumMod val="75000"/>
                  <a:lumOff val="25000"/>
                  <a:alpha val="5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E39D58B7-CFD9-C168-5A78-4BF375AF967F}"/>
              </a:ext>
            </a:extLst>
          </p:cNvPr>
          <p:cNvSpPr/>
          <p:nvPr userDrawn="1"/>
        </p:nvSpPr>
        <p:spPr>
          <a:xfrm>
            <a:off x="144164" y="6497543"/>
            <a:ext cx="3049937" cy="276999"/>
          </a:xfrm>
          <a:prstGeom prst="rect">
            <a:avLst/>
          </a:prstGeom>
        </p:spPr>
        <p:txBody>
          <a:bodyPr wrap="none">
            <a:spAutoFit/>
          </a:bodyPr>
          <a:lstStyle/>
          <a:p>
            <a:r>
              <a:rPr lang="en-US" sz="1200" i="1" dirty="0">
                <a:solidFill>
                  <a:schemeClr val="bg1">
                    <a:lumMod val="85000"/>
                  </a:schemeClr>
                </a:solidFill>
                <a:latin typeface="Times" pitchFamily="2" charset="0"/>
              </a:rPr>
              <a:t>To crunch the SAR and </a:t>
            </a:r>
            <a:r>
              <a:rPr lang="en-US" sz="1200" i="1" dirty="0" err="1">
                <a:solidFill>
                  <a:schemeClr val="bg1">
                    <a:lumMod val="85000"/>
                  </a:schemeClr>
                </a:solidFill>
                <a:latin typeface="Times" pitchFamily="2" charset="0"/>
              </a:rPr>
              <a:t>InSAR</a:t>
            </a:r>
            <a:r>
              <a:rPr lang="en-US" sz="1200" i="1" dirty="0">
                <a:solidFill>
                  <a:schemeClr val="bg1">
                    <a:lumMod val="85000"/>
                  </a:schemeClr>
                </a:solidFill>
                <a:latin typeface="Times" pitchFamily="2" charset="0"/>
              </a:rPr>
              <a:t> mass processing</a:t>
            </a:r>
            <a:endParaRPr lang="en-US" sz="1200" dirty="0">
              <a:solidFill>
                <a:schemeClr val="bg1">
                  <a:lumMod val="85000"/>
                </a:schemeClr>
              </a:solidFill>
            </a:endParaRPr>
          </a:p>
        </p:txBody>
      </p:sp>
      <p:sp>
        <p:nvSpPr>
          <p:cNvPr id="34" name="Rectangle 33">
            <a:extLst>
              <a:ext uri="{FF2B5EF4-FFF2-40B4-BE49-F238E27FC236}">
                <a16:creationId xmlns:a16="http://schemas.microsoft.com/office/drawing/2014/main" id="{BD06981E-228B-6724-2C01-E495C57D736F}"/>
              </a:ext>
            </a:extLst>
          </p:cNvPr>
          <p:cNvSpPr/>
          <p:nvPr userDrawn="1"/>
        </p:nvSpPr>
        <p:spPr>
          <a:xfrm>
            <a:off x="10989110" y="6462067"/>
            <a:ext cx="989373" cy="276999"/>
          </a:xfrm>
          <a:prstGeom prst="rect">
            <a:avLst/>
          </a:prstGeom>
        </p:spPr>
        <p:txBody>
          <a:bodyPr wrap="none">
            <a:spAutoFit/>
          </a:bodyPr>
          <a:lstStyle/>
          <a:p>
            <a:r>
              <a:rPr lang="en-US" sz="1200" i="1" dirty="0" err="1">
                <a:solidFill>
                  <a:schemeClr val="bg1">
                    <a:lumMod val="85000"/>
                  </a:schemeClr>
                </a:solidFill>
                <a:latin typeface="Times" pitchFamily="2" charset="0"/>
              </a:rPr>
              <a:t>ndo@ecgs.lu</a:t>
            </a:r>
            <a:endParaRPr lang="en-US" sz="1200" dirty="0">
              <a:solidFill>
                <a:schemeClr val="bg1">
                  <a:lumMod val="85000"/>
                </a:schemeClr>
              </a:solidFill>
            </a:endParaRPr>
          </a:p>
        </p:txBody>
      </p:sp>
    </p:spTree>
    <p:extLst>
      <p:ext uri="{BB962C8B-B14F-4D97-AF65-F5344CB8AC3E}">
        <p14:creationId xmlns:p14="http://schemas.microsoft.com/office/powerpoint/2010/main" val="364429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FB29-3998-9533-143F-6F5AC26816E0}"/>
              </a:ext>
            </a:extLst>
          </p:cNvPr>
          <p:cNvSpPr>
            <a:spLocks noGrp="1"/>
          </p:cNvSpPr>
          <p:nvPr>
            <p:ph type="title"/>
          </p:nvPr>
        </p:nvSpPr>
        <p:spPr/>
        <p:txBody>
          <a:bodyPr/>
          <a:lstStyle/>
          <a:p>
            <a:r>
              <a:rPr lang="en-GB"/>
              <a:t>Click to edit Master title style</a:t>
            </a:r>
            <a:endParaRPr lang="en-LU"/>
          </a:p>
        </p:txBody>
      </p:sp>
      <p:sp>
        <p:nvSpPr>
          <p:cNvPr id="3" name="Vertical Text Placeholder 2">
            <a:extLst>
              <a:ext uri="{FF2B5EF4-FFF2-40B4-BE49-F238E27FC236}">
                <a16:creationId xmlns:a16="http://schemas.microsoft.com/office/drawing/2014/main" id="{ECF845CB-7276-B36C-0DE6-0390D504A14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4" name="Date Placeholder 3">
            <a:extLst>
              <a:ext uri="{FF2B5EF4-FFF2-40B4-BE49-F238E27FC236}">
                <a16:creationId xmlns:a16="http://schemas.microsoft.com/office/drawing/2014/main" id="{CD0DDD14-2520-4612-E8C9-A245370DAB22}"/>
              </a:ext>
            </a:extLst>
          </p:cNvPr>
          <p:cNvSpPr>
            <a:spLocks noGrp="1"/>
          </p:cNvSpPr>
          <p:nvPr>
            <p:ph type="dt" sz="half" idx="10"/>
          </p:nvPr>
        </p:nvSpPr>
        <p:spPr/>
        <p:txBody>
          <a:bodyPr/>
          <a:lstStyle/>
          <a:p>
            <a:fld id="{0E112735-BB93-0040-A398-391B61AAF891}" type="datetimeFigureOut">
              <a:rPr lang="en-LU" smtClean="0"/>
              <a:t>23/05/2024</a:t>
            </a:fld>
            <a:endParaRPr lang="en-LU"/>
          </a:p>
        </p:txBody>
      </p:sp>
      <p:sp>
        <p:nvSpPr>
          <p:cNvPr id="5" name="Footer Placeholder 4">
            <a:extLst>
              <a:ext uri="{FF2B5EF4-FFF2-40B4-BE49-F238E27FC236}">
                <a16:creationId xmlns:a16="http://schemas.microsoft.com/office/drawing/2014/main" id="{3D12CEBF-7228-B398-0641-D5E347288733}"/>
              </a:ext>
            </a:extLst>
          </p:cNvPr>
          <p:cNvSpPr>
            <a:spLocks noGrp="1"/>
          </p:cNvSpPr>
          <p:nvPr>
            <p:ph type="ftr" sz="quarter" idx="11"/>
          </p:nvPr>
        </p:nvSpPr>
        <p:spPr/>
        <p:txBody>
          <a:bodyPr/>
          <a:lstStyle/>
          <a:p>
            <a:endParaRPr lang="en-LU"/>
          </a:p>
        </p:txBody>
      </p:sp>
      <p:sp>
        <p:nvSpPr>
          <p:cNvPr id="6" name="Slide Number Placeholder 5">
            <a:extLst>
              <a:ext uri="{FF2B5EF4-FFF2-40B4-BE49-F238E27FC236}">
                <a16:creationId xmlns:a16="http://schemas.microsoft.com/office/drawing/2014/main" id="{129D681F-4881-A07C-D0D1-204AF7813E79}"/>
              </a:ext>
            </a:extLst>
          </p:cNvPr>
          <p:cNvSpPr>
            <a:spLocks noGrp="1"/>
          </p:cNvSpPr>
          <p:nvPr>
            <p:ph type="sldNum" sz="quarter" idx="12"/>
          </p:nvPr>
        </p:nvSpPr>
        <p:spPr/>
        <p:txBody>
          <a:bodyPr/>
          <a:lstStyle/>
          <a:p>
            <a:fld id="{AF84A215-EF3E-4F46-ACA7-0C87150C64EA}" type="slidenum">
              <a:rPr lang="en-LU" smtClean="0"/>
              <a:t>‹#›</a:t>
            </a:fld>
            <a:endParaRPr lang="en-LU"/>
          </a:p>
        </p:txBody>
      </p:sp>
    </p:spTree>
    <p:extLst>
      <p:ext uri="{BB962C8B-B14F-4D97-AF65-F5344CB8AC3E}">
        <p14:creationId xmlns:p14="http://schemas.microsoft.com/office/powerpoint/2010/main" val="4092372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9169C-E77E-5C66-C8C9-E50BA79FDB9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LU"/>
          </a:p>
        </p:txBody>
      </p:sp>
      <p:sp>
        <p:nvSpPr>
          <p:cNvPr id="3" name="Vertical Text Placeholder 2">
            <a:extLst>
              <a:ext uri="{FF2B5EF4-FFF2-40B4-BE49-F238E27FC236}">
                <a16:creationId xmlns:a16="http://schemas.microsoft.com/office/drawing/2014/main" id="{712DBB85-8F81-3280-3A93-6C82738458C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4" name="Date Placeholder 3">
            <a:extLst>
              <a:ext uri="{FF2B5EF4-FFF2-40B4-BE49-F238E27FC236}">
                <a16:creationId xmlns:a16="http://schemas.microsoft.com/office/drawing/2014/main" id="{E41FFB61-8FE6-FC5C-43F5-2EADED1CD9F8}"/>
              </a:ext>
            </a:extLst>
          </p:cNvPr>
          <p:cNvSpPr>
            <a:spLocks noGrp="1"/>
          </p:cNvSpPr>
          <p:nvPr>
            <p:ph type="dt" sz="half" idx="10"/>
          </p:nvPr>
        </p:nvSpPr>
        <p:spPr/>
        <p:txBody>
          <a:bodyPr/>
          <a:lstStyle/>
          <a:p>
            <a:fld id="{0E112735-BB93-0040-A398-391B61AAF891}" type="datetimeFigureOut">
              <a:rPr lang="en-LU" smtClean="0"/>
              <a:t>23/05/2024</a:t>
            </a:fld>
            <a:endParaRPr lang="en-LU"/>
          </a:p>
        </p:txBody>
      </p:sp>
      <p:sp>
        <p:nvSpPr>
          <p:cNvPr id="5" name="Footer Placeholder 4">
            <a:extLst>
              <a:ext uri="{FF2B5EF4-FFF2-40B4-BE49-F238E27FC236}">
                <a16:creationId xmlns:a16="http://schemas.microsoft.com/office/drawing/2014/main" id="{6CE22228-0434-F805-5188-2E9D147B3D2D}"/>
              </a:ext>
            </a:extLst>
          </p:cNvPr>
          <p:cNvSpPr>
            <a:spLocks noGrp="1"/>
          </p:cNvSpPr>
          <p:nvPr>
            <p:ph type="ftr" sz="quarter" idx="11"/>
          </p:nvPr>
        </p:nvSpPr>
        <p:spPr/>
        <p:txBody>
          <a:bodyPr/>
          <a:lstStyle/>
          <a:p>
            <a:endParaRPr lang="en-LU"/>
          </a:p>
        </p:txBody>
      </p:sp>
      <p:sp>
        <p:nvSpPr>
          <p:cNvPr id="6" name="Slide Number Placeholder 5">
            <a:extLst>
              <a:ext uri="{FF2B5EF4-FFF2-40B4-BE49-F238E27FC236}">
                <a16:creationId xmlns:a16="http://schemas.microsoft.com/office/drawing/2014/main" id="{7F35EAA8-44FD-428E-4B03-1941306809DE}"/>
              </a:ext>
            </a:extLst>
          </p:cNvPr>
          <p:cNvSpPr>
            <a:spLocks noGrp="1"/>
          </p:cNvSpPr>
          <p:nvPr>
            <p:ph type="sldNum" sz="quarter" idx="12"/>
          </p:nvPr>
        </p:nvSpPr>
        <p:spPr/>
        <p:txBody>
          <a:bodyPr/>
          <a:lstStyle/>
          <a:p>
            <a:fld id="{AF84A215-EF3E-4F46-ACA7-0C87150C64EA}" type="slidenum">
              <a:rPr lang="en-LU" smtClean="0"/>
              <a:t>‹#›</a:t>
            </a:fld>
            <a:endParaRPr lang="en-LU"/>
          </a:p>
        </p:txBody>
      </p:sp>
    </p:spTree>
    <p:extLst>
      <p:ext uri="{BB962C8B-B14F-4D97-AF65-F5344CB8AC3E}">
        <p14:creationId xmlns:p14="http://schemas.microsoft.com/office/powerpoint/2010/main" val="188508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07CFA-365E-242D-1D38-DF53755F1A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U"/>
          </a:p>
        </p:txBody>
      </p:sp>
      <p:sp>
        <p:nvSpPr>
          <p:cNvPr id="3" name="Subtitle 2">
            <a:extLst>
              <a:ext uri="{FF2B5EF4-FFF2-40B4-BE49-F238E27FC236}">
                <a16:creationId xmlns:a16="http://schemas.microsoft.com/office/drawing/2014/main" id="{0FF6ADDC-8FAE-1AE2-A2F1-4CD28B7FE1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U"/>
          </a:p>
        </p:txBody>
      </p:sp>
      <p:sp>
        <p:nvSpPr>
          <p:cNvPr id="4" name="Date Placeholder 3">
            <a:extLst>
              <a:ext uri="{FF2B5EF4-FFF2-40B4-BE49-F238E27FC236}">
                <a16:creationId xmlns:a16="http://schemas.microsoft.com/office/drawing/2014/main" id="{244E55F1-AA0D-20F4-ECD1-C852641AF10E}"/>
              </a:ext>
            </a:extLst>
          </p:cNvPr>
          <p:cNvSpPr>
            <a:spLocks noGrp="1"/>
          </p:cNvSpPr>
          <p:nvPr>
            <p:ph type="dt" sz="half" idx="10"/>
          </p:nvPr>
        </p:nvSpPr>
        <p:spPr/>
        <p:txBody>
          <a:bodyPr/>
          <a:lstStyle/>
          <a:p>
            <a:fld id="{0E112735-BB93-0040-A398-391B61AAF891}" type="datetimeFigureOut">
              <a:rPr lang="en-LU" smtClean="0"/>
              <a:t>23/05/2024</a:t>
            </a:fld>
            <a:endParaRPr lang="en-LU"/>
          </a:p>
        </p:txBody>
      </p:sp>
      <p:sp>
        <p:nvSpPr>
          <p:cNvPr id="5" name="Footer Placeholder 4">
            <a:extLst>
              <a:ext uri="{FF2B5EF4-FFF2-40B4-BE49-F238E27FC236}">
                <a16:creationId xmlns:a16="http://schemas.microsoft.com/office/drawing/2014/main" id="{A1C04674-A68F-31DF-C9D8-64FFCF310003}"/>
              </a:ext>
            </a:extLst>
          </p:cNvPr>
          <p:cNvSpPr>
            <a:spLocks noGrp="1"/>
          </p:cNvSpPr>
          <p:nvPr>
            <p:ph type="ftr" sz="quarter" idx="11"/>
          </p:nvPr>
        </p:nvSpPr>
        <p:spPr/>
        <p:txBody>
          <a:bodyPr/>
          <a:lstStyle/>
          <a:p>
            <a:endParaRPr lang="en-LU"/>
          </a:p>
        </p:txBody>
      </p:sp>
      <p:sp>
        <p:nvSpPr>
          <p:cNvPr id="6" name="Slide Number Placeholder 5">
            <a:extLst>
              <a:ext uri="{FF2B5EF4-FFF2-40B4-BE49-F238E27FC236}">
                <a16:creationId xmlns:a16="http://schemas.microsoft.com/office/drawing/2014/main" id="{CE1EF86A-4210-7176-46B1-C9FE339653A1}"/>
              </a:ext>
            </a:extLst>
          </p:cNvPr>
          <p:cNvSpPr>
            <a:spLocks noGrp="1"/>
          </p:cNvSpPr>
          <p:nvPr>
            <p:ph type="sldNum" sz="quarter" idx="12"/>
          </p:nvPr>
        </p:nvSpPr>
        <p:spPr/>
        <p:txBody>
          <a:bodyPr/>
          <a:lstStyle/>
          <a:p>
            <a:fld id="{AF84A215-EF3E-4F46-ACA7-0C87150C64EA}" type="slidenum">
              <a:rPr lang="en-LU" smtClean="0"/>
              <a:t>‹#›</a:t>
            </a:fld>
            <a:endParaRPr lang="en-LU"/>
          </a:p>
        </p:txBody>
      </p:sp>
    </p:spTree>
    <p:extLst>
      <p:ext uri="{BB962C8B-B14F-4D97-AF65-F5344CB8AC3E}">
        <p14:creationId xmlns:p14="http://schemas.microsoft.com/office/powerpoint/2010/main" val="386570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AFBA-02A7-1DAD-7250-C3943F6034A2}"/>
              </a:ext>
            </a:extLst>
          </p:cNvPr>
          <p:cNvSpPr>
            <a:spLocks noGrp="1"/>
          </p:cNvSpPr>
          <p:nvPr>
            <p:ph type="title"/>
          </p:nvPr>
        </p:nvSpPr>
        <p:spPr/>
        <p:txBody>
          <a:bodyPr/>
          <a:lstStyle/>
          <a:p>
            <a:r>
              <a:rPr lang="en-GB"/>
              <a:t>Click to edit Master title style</a:t>
            </a:r>
            <a:endParaRPr lang="en-LU"/>
          </a:p>
        </p:txBody>
      </p:sp>
      <p:sp>
        <p:nvSpPr>
          <p:cNvPr id="3" name="Content Placeholder 2">
            <a:extLst>
              <a:ext uri="{FF2B5EF4-FFF2-40B4-BE49-F238E27FC236}">
                <a16:creationId xmlns:a16="http://schemas.microsoft.com/office/drawing/2014/main" id="{6D0FBF9C-F09C-3CE4-D79D-BF671E93247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4" name="Date Placeholder 3">
            <a:extLst>
              <a:ext uri="{FF2B5EF4-FFF2-40B4-BE49-F238E27FC236}">
                <a16:creationId xmlns:a16="http://schemas.microsoft.com/office/drawing/2014/main" id="{2F333C1A-7644-3C99-1219-FD357A0F0BD7}"/>
              </a:ext>
            </a:extLst>
          </p:cNvPr>
          <p:cNvSpPr>
            <a:spLocks noGrp="1"/>
          </p:cNvSpPr>
          <p:nvPr>
            <p:ph type="dt" sz="half" idx="10"/>
          </p:nvPr>
        </p:nvSpPr>
        <p:spPr/>
        <p:txBody>
          <a:bodyPr/>
          <a:lstStyle/>
          <a:p>
            <a:fld id="{0E112735-BB93-0040-A398-391B61AAF891}" type="datetimeFigureOut">
              <a:rPr lang="en-LU" smtClean="0"/>
              <a:t>23/05/2024</a:t>
            </a:fld>
            <a:endParaRPr lang="en-LU"/>
          </a:p>
        </p:txBody>
      </p:sp>
      <p:sp>
        <p:nvSpPr>
          <p:cNvPr id="5" name="Footer Placeholder 4">
            <a:extLst>
              <a:ext uri="{FF2B5EF4-FFF2-40B4-BE49-F238E27FC236}">
                <a16:creationId xmlns:a16="http://schemas.microsoft.com/office/drawing/2014/main" id="{828DC4DC-8113-E4E8-C51E-0FC4215E4C8E}"/>
              </a:ext>
            </a:extLst>
          </p:cNvPr>
          <p:cNvSpPr>
            <a:spLocks noGrp="1"/>
          </p:cNvSpPr>
          <p:nvPr>
            <p:ph type="ftr" sz="quarter" idx="11"/>
          </p:nvPr>
        </p:nvSpPr>
        <p:spPr/>
        <p:txBody>
          <a:bodyPr/>
          <a:lstStyle/>
          <a:p>
            <a:endParaRPr lang="en-LU"/>
          </a:p>
        </p:txBody>
      </p:sp>
      <p:sp>
        <p:nvSpPr>
          <p:cNvPr id="6" name="Slide Number Placeholder 5">
            <a:extLst>
              <a:ext uri="{FF2B5EF4-FFF2-40B4-BE49-F238E27FC236}">
                <a16:creationId xmlns:a16="http://schemas.microsoft.com/office/drawing/2014/main" id="{0E1830F8-4F9A-8CBA-E1A8-5634309B5D7A}"/>
              </a:ext>
            </a:extLst>
          </p:cNvPr>
          <p:cNvSpPr>
            <a:spLocks noGrp="1"/>
          </p:cNvSpPr>
          <p:nvPr>
            <p:ph type="sldNum" sz="quarter" idx="12"/>
          </p:nvPr>
        </p:nvSpPr>
        <p:spPr/>
        <p:txBody>
          <a:bodyPr/>
          <a:lstStyle/>
          <a:p>
            <a:fld id="{AF84A215-EF3E-4F46-ACA7-0C87150C64EA}" type="slidenum">
              <a:rPr lang="en-LU" smtClean="0"/>
              <a:t>‹#›</a:t>
            </a:fld>
            <a:endParaRPr lang="en-LU"/>
          </a:p>
        </p:txBody>
      </p:sp>
    </p:spTree>
    <p:extLst>
      <p:ext uri="{BB962C8B-B14F-4D97-AF65-F5344CB8AC3E}">
        <p14:creationId xmlns:p14="http://schemas.microsoft.com/office/powerpoint/2010/main" val="314652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AAAC-B0FE-46E0-CB80-A3F1BC77214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U"/>
          </a:p>
        </p:txBody>
      </p:sp>
      <p:sp>
        <p:nvSpPr>
          <p:cNvPr id="3" name="Text Placeholder 2">
            <a:extLst>
              <a:ext uri="{FF2B5EF4-FFF2-40B4-BE49-F238E27FC236}">
                <a16:creationId xmlns:a16="http://schemas.microsoft.com/office/drawing/2014/main" id="{E5C226D0-7B47-E132-736F-E69642773E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57D1D11-185B-2DF6-6E29-F86796CB9041}"/>
              </a:ext>
            </a:extLst>
          </p:cNvPr>
          <p:cNvSpPr>
            <a:spLocks noGrp="1"/>
          </p:cNvSpPr>
          <p:nvPr>
            <p:ph type="dt" sz="half" idx="10"/>
          </p:nvPr>
        </p:nvSpPr>
        <p:spPr/>
        <p:txBody>
          <a:bodyPr/>
          <a:lstStyle/>
          <a:p>
            <a:fld id="{0E112735-BB93-0040-A398-391B61AAF891}" type="datetimeFigureOut">
              <a:rPr lang="en-LU" smtClean="0"/>
              <a:t>23/05/2024</a:t>
            </a:fld>
            <a:endParaRPr lang="en-LU"/>
          </a:p>
        </p:txBody>
      </p:sp>
      <p:sp>
        <p:nvSpPr>
          <p:cNvPr id="5" name="Footer Placeholder 4">
            <a:extLst>
              <a:ext uri="{FF2B5EF4-FFF2-40B4-BE49-F238E27FC236}">
                <a16:creationId xmlns:a16="http://schemas.microsoft.com/office/drawing/2014/main" id="{F5E0658C-8335-EA8B-9581-F4502FB474CE}"/>
              </a:ext>
            </a:extLst>
          </p:cNvPr>
          <p:cNvSpPr>
            <a:spLocks noGrp="1"/>
          </p:cNvSpPr>
          <p:nvPr>
            <p:ph type="ftr" sz="quarter" idx="11"/>
          </p:nvPr>
        </p:nvSpPr>
        <p:spPr/>
        <p:txBody>
          <a:bodyPr/>
          <a:lstStyle/>
          <a:p>
            <a:endParaRPr lang="en-LU"/>
          </a:p>
        </p:txBody>
      </p:sp>
      <p:sp>
        <p:nvSpPr>
          <p:cNvPr id="6" name="Slide Number Placeholder 5">
            <a:extLst>
              <a:ext uri="{FF2B5EF4-FFF2-40B4-BE49-F238E27FC236}">
                <a16:creationId xmlns:a16="http://schemas.microsoft.com/office/drawing/2014/main" id="{AC197F06-3E30-A9CD-0C16-96B356BBDD0B}"/>
              </a:ext>
            </a:extLst>
          </p:cNvPr>
          <p:cNvSpPr>
            <a:spLocks noGrp="1"/>
          </p:cNvSpPr>
          <p:nvPr>
            <p:ph type="sldNum" sz="quarter" idx="12"/>
          </p:nvPr>
        </p:nvSpPr>
        <p:spPr/>
        <p:txBody>
          <a:bodyPr/>
          <a:lstStyle/>
          <a:p>
            <a:fld id="{AF84A215-EF3E-4F46-ACA7-0C87150C64EA}" type="slidenum">
              <a:rPr lang="en-LU" smtClean="0"/>
              <a:t>‹#›</a:t>
            </a:fld>
            <a:endParaRPr lang="en-LU"/>
          </a:p>
        </p:txBody>
      </p:sp>
    </p:spTree>
    <p:extLst>
      <p:ext uri="{BB962C8B-B14F-4D97-AF65-F5344CB8AC3E}">
        <p14:creationId xmlns:p14="http://schemas.microsoft.com/office/powerpoint/2010/main" val="327317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5B2C-0E40-F549-D625-1124F5B7BFDC}"/>
              </a:ext>
            </a:extLst>
          </p:cNvPr>
          <p:cNvSpPr>
            <a:spLocks noGrp="1"/>
          </p:cNvSpPr>
          <p:nvPr>
            <p:ph type="title"/>
          </p:nvPr>
        </p:nvSpPr>
        <p:spPr/>
        <p:txBody>
          <a:bodyPr/>
          <a:lstStyle/>
          <a:p>
            <a:r>
              <a:rPr lang="en-GB"/>
              <a:t>Click to edit Master title style</a:t>
            </a:r>
            <a:endParaRPr lang="en-LU"/>
          </a:p>
        </p:txBody>
      </p:sp>
      <p:sp>
        <p:nvSpPr>
          <p:cNvPr id="3" name="Content Placeholder 2">
            <a:extLst>
              <a:ext uri="{FF2B5EF4-FFF2-40B4-BE49-F238E27FC236}">
                <a16:creationId xmlns:a16="http://schemas.microsoft.com/office/drawing/2014/main" id="{985645EC-A762-A669-2007-2219DA8BD6E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4" name="Content Placeholder 3">
            <a:extLst>
              <a:ext uri="{FF2B5EF4-FFF2-40B4-BE49-F238E27FC236}">
                <a16:creationId xmlns:a16="http://schemas.microsoft.com/office/drawing/2014/main" id="{CF3BC7FC-EF0E-3959-6834-9620DCDC03A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5" name="Date Placeholder 4">
            <a:extLst>
              <a:ext uri="{FF2B5EF4-FFF2-40B4-BE49-F238E27FC236}">
                <a16:creationId xmlns:a16="http://schemas.microsoft.com/office/drawing/2014/main" id="{D7D338C6-423A-53DB-38AF-FF06A18F09E8}"/>
              </a:ext>
            </a:extLst>
          </p:cNvPr>
          <p:cNvSpPr>
            <a:spLocks noGrp="1"/>
          </p:cNvSpPr>
          <p:nvPr>
            <p:ph type="dt" sz="half" idx="10"/>
          </p:nvPr>
        </p:nvSpPr>
        <p:spPr/>
        <p:txBody>
          <a:bodyPr/>
          <a:lstStyle/>
          <a:p>
            <a:fld id="{0E112735-BB93-0040-A398-391B61AAF891}" type="datetimeFigureOut">
              <a:rPr lang="en-LU" smtClean="0"/>
              <a:t>23/05/2024</a:t>
            </a:fld>
            <a:endParaRPr lang="en-LU"/>
          </a:p>
        </p:txBody>
      </p:sp>
      <p:sp>
        <p:nvSpPr>
          <p:cNvPr id="6" name="Footer Placeholder 5">
            <a:extLst>
              <a:ext uri="{FF2B5EF4-FFF2-40B4-BE49-F238E27FC236}">
                <a16:creationId xmlns:a16="http://schemas.microsoft.com/office/drawing/2014/main" id="{85F1E7A7-D0D2-7951-85AA-E01150C0BE4C}"/>
              </a:ext>
            </a:extLst>
          </p:cNvPr>
          <p:cNvSpPr>
            <a:spLocks noGrp="1"/>
          </p:cNvSpPr>
          <p:nvPr>
            <p:ph type="ftr" sz="quarter" idx="11"/>
          </p:nvPr>
        </p:nvSpPr>
        <p:spPr/>
        <p:txBody>
          <a:bodyPr/>
          <a:lstStyle/>
          <a:p>
            <a:endParaRPr lang="en-LU"/>
          </a:p>
        </p:txBody>
      </p:sp>
      <p:sp>
        <p:nvSpPr>
          <p:cNvPr id="7" name="Slide Number Placeholder 6">
            <a:extLst>
              <a:ext uri="{FF2B5EF4-FFF2-40B4-BE49-F238E27FC236}">
                <a16:creationId xmlns:a16="http://schemas.microsoft.com/office/drawing/2014/main" id="{5B33A5A3-86BC-EDE2-F7A5-B71D7C6E8952}"/>
              </a:ext>
            </a:extLst>
          </p:cNvPr>
          <p:cNvSpPr>
            <a:spLocks noGrp="1"/>
          </p:cNvSpPr>
          <p:nvPr>
            <p:ph type="sldNum" sz="quarter" idx="12"/>
          </p:nvPr>
        </p:nvSpPr>
        <p:spPr/>
        <p:txBody>
          <a:bodyPr/>
          <a:lstStyle/>
          <a:p>
            <a:fld id="{AF84A215-EF3E-4F46-ACA7-0C87150C64EA}" type="slidenum">
              <a:rPr lang="en-LU" smtClean="0"/>
              <a:t>‹#›</a:t>
            </a:fld>
            <a:endParaRPr lang="en-LU"/>
          </a:p>
        </p:txBody>
      </p:sp>
    </p:spTree>
    <p:extLst>
      <p:ext uri="{BB962C8B-B14F-4D97-AF65-F5344CB8AC3E}">
        <p14:creationId xmlns:p14="http://schemas.microsoft.com/office/powerpoint/2010/main" val="127968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2495-79CB-B4CA-4EFC-E8A48AFE16B8}"/>
              </a:ext>
            </a:extLst>
          </p:cNvPr>
          <p:cNvSpPr>
            <a:spLocks noGrp="1"/>
          </p:cNvSpPr>
          <p:nvPr>
            <p:ph type="title"/>
          </p:nvPr>
        </p:nvSpPr>
        <p:spPr>
          <a:xfrm>
            <a:off x="839788" y="365125"/>
            <a:ext cx="10515600" cy="1325563"/>
          </a:xfrm>
        </p:spPr>
        <p:txBody>
          <a:bodyPr/>
          <a:lstStyle/>
          <a:p>
            <a:r>
              <a:rPr lang="en-GB"/>
              <a:t>Click to edit Master title style</a:t>
            </a:r>
            <a:endParaRPr lang="en-LU"/>
          </a:p>
        </p:txBody>
      </p:sp>
      <p:sp>
        <p:nvSpPr>
          <p:cNvPr id="3" name="Text Placeholder 2">
            <a:extLst>
              <a:ext uri="{FF2B5EF4-FFF2-40B4-BE49-F238E27FC236}">
                <a16:creationId xmlns:a16="http://schemas.microsoft.com/office/drawing/2014/main" id="{4CF00A44-B2AE-B2BC-0633-8D2986A51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44A95FF-BD4B-81BB-EA34-9C45B2D0368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5" name="Text Placeholder 4">
            <a:extLst>
              <a:ext uri="{FF2B5EF4-FFF2-40B4-BE49-F238E27FC236}">
                <a16:creationId xmlns:a16="http://schemas.microsoft.com/office/drawing/2014/main" id="{C0F21E80-BB76-7D17-9C5E-D6028B8938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90EFB02-828F-2133-910B-2BAA9C1FC40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7" name="Date Placeholder 6">
            <a:extLst>
              <a:ext uri="{FF2B5EF4-FFF2-40B4-BE49-F238E27FC236}">
                <a16:creationId xmlns:a16="http://schemas.microsoft.com/office/drawing/2014/main" id="{EC86182E-6FCE-3FDF-440F-C611E3527DBE}"/>
              </a:ext>
            </a:extLst>
          </p:cNvPr>
          <p:cNvSpPr>
            <a:spLocks noGrp="1"/>
          </p:cNvSpPr>
          <p:nvPr>
            <p:ph type="dt" sz="half" idx="10"/>
          </p:nvPr>
        </p:nvSpPr>
        <p:spPr/>
        <p:txBody>
          <a:bodyPr/>
          <a:lstStyle/>
          <a:p>
            <a:fld id="{0E112735-BB93-0040-A398-391B61AAF891}" type="datetimeFigureOut">
              <a:rPr lang="en-LU" smtClean="0"/>
              <a:t>23/05/2024</a:t>
            </a:fld>
            <a:endParaRPr lang="en-LU"/>
          </a:p>
        </p:txBody>
      </p:sp>
      <p:sp>
        <p:nvSpPr>
          <p:cNvPr id="8" name="Footer Placeholder 7">
            <a:extLst>
              <a:ext uri="{FF2B5EF4-FFF2-40B4-BE49-F238E27FC236}">
                <a16:creationId xmlns:a16="http://schemas.microsoft.com/office/drawing/2014/main" id="{4A9603A9-BFA5-2D71-D399-141D25F04F57}"/>
              </a:ext>
            </a:extLst>
          </p:cNvPr>
          <p:cNvSpPr>
            <a:spLocks noGrp="1"/>
          </p:cNvSpPr>
          <p:nvPr>
            <p:ph type="ftr" sz="quarter" idx="11"/>
          </p:nvPr>
        </p:nvSpPr>
        <p:spPr/>
        <p:txBody>
          <a:bodyPr/>
          <a:lstStyle/>
          <a:p>
            <a:endParaRPr lang="en-LU"/>
          </a:p>
        </p:txBody>
      </p:sp>
      <p:sp>
        <p:nvSpPr>
          <p:cNvPr id="9" name="Slide Number Placeholder 8">
            <a:extLst>
              <a:ext uri="{FF2B5EF4-FFF2-40B4-BE49-F238E27FC236}">
                <a16:creationId xmlns:a16="http://schemas.microsoft.com/office/drawing/2014/main" id="{A39BF226-2624-B231-1367-448B14335B59}"/>
              </a:ext>
            </a:extLst>
          </p:cNvPr>
          <p:cNvSpPr>
            <a:spLocks noGrp="1"/>
          </p:cNvSpPr>
          <p:nvPr>
            <p:ph type="sldNum" sz="quarter" idx="12"/>
          </p:nvPr>
        </p:nvSpPr>
        <p:spPr/>
        <p:txBody>
          <a:bodyPr/>
          <a:lstStyle/>
          <a:p>
            <a:fld id="{AF84A215-EF3E-4F46-ACA7-0C87150C64EA}" type="slidenum">
              <a:rPr lang="en-LU" smtClean="0"/>
              <a:t>‹#›</a:t>
            </a:fld>
            <a:endParaRPr lang="en-LU"/>
          </a:p>
        </p:txBody>
      </p:sp>
    </p:spTree>
    <p:extLst>
      <p:ext uri="{BB962C8B-B14F-4D97-AF65-F5344CB8AC3E}">
        <p14:creationId xmlns:p14="http://schemas.microsoft.com/office/powerpoint/2010/main" val="70467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995D-ABAC-C7A2-882A-46F5867CEAC9}"/>
              </a:ext>
            </a:extLst>
          </p:cNvPr>
          <p:cNvSpPr>
            <a:spLocks noGrp="1"/>
          </p:cNvSpPr>
          <p:nvPr>
            <p:ph type="title"/>
          </p:nvPr>
        </p:nvSpPr>
        <p:spPr/>
        <p:txBody>
          <a:bodyPr/>
          <a:lstStyle/>
          <a:p>
            <a:r>
              <a:rPr lang="en-GB"/>
              <a:t>Click to edit Master title style</a:t>
            </a:r>
            <a:endParaRPr lang="en-LU"/>
          </a:p>
        </p:txBody>
      </p:sp>
      <p:sp>
        <p:nvSpPr>
          <p:cNvPr id="3" name="Date Placeholder 2">
            <a:extLst>
              <a:ext uri="{FF2B5EF4-FFF2-40B4-BE49-F238E27FC236}">
                <a16:creationId xmlns:a16="http://schemas.microsoft.com/office/drawing/2014/main" id="{592803D3-1DBB-DD3B-90E6-8FE10E906E0D}"/>
              </a:ext>
            </a:extLst>
          </p:cNvPr>
          <p:cNvSpPr>
            <a:spLocks noGrp="1"/>
          </p:cNvSpPr>
          <p:nvPr>
            <p:ph type="dt" sz="half" idx="10"/>
          </p:nvPr>
        </p:nvSpPr>
        <p:spPr/>
        <p:txBody>
          <a:bodyPr/>
          <a:lstStyle/>
          <a:p>
            <a:fld id="{0E112735-BB93-0040-A398-391B61AAF891}" type="datetimeFigureOut">
              <a:rPr lang="en-LU" smtClean="0"/>
              <a:t>23/05/2024</a:t>
            </a:fld>
            <a:endParaRPr lang="en-LU"/>
          </a:p>
        </p:txBody>
      </p:sp>
      <p:sp>
        <p:nvSpPr>
          <p:cNvPr id="4" name="Footer Placeholder 3">
            <a:extLst>
              <a:ext uri="{FF2B5EF4-FFF2-40B4-BE49-F238E27FC236}">
                <a16:creationId xmlns:a16="http://schemas.microsoft.com/office/drawing/2014/main" id="{74D32C6A-DDA3-FA51-B430-1FF18D84FFC5}"/>
              </a:ext>
            </a:extLst>
          </p:cNvPr>
          <p:cNvSpPr>
            <a:spLocks noGrp="1"/>
          </p:cNvSpPr>
          <p:nvPr>
            <p:ph type="ftr" sz="quarter" idx="11"/>
          </p:nvPr>
        </p:nvSpPr>
        <p:spPr/>
        <p:txBody>
          <a:bodyPr/>
          <a:lstStyle/>
          <a:p>
            <a:endParaRPr lang="en-LU"/>
          </a:p>
        </p:txBody>
      </p:sp>
      <p:sp>
        <p:nvSpPr>
          <p:cNvPr id="5" name="Slide Number Placeholder 4">
            <a:extLst>
              <a:ext uri="{FF2B5EF4-FFF2-40B4-BE49-F238E27FC236}">
                <a16:creationId xmlns:a16="http://schemas.microsoft.com/office/drawing/2014/main" id="{ADD78D1D-B4DC-6CE5-8F02-143B2AE52D4A}"/>
              </a:ext>
            </a:extLst>
          </p:cNvPr>
          <p:cNvSpPr>
            <a:spLocks noGrp="1"/>
          </p:cNvSpPr>
          <p:nvPr>
            <p:ph type="sldNum" sz="quarter" idx="12"/>
          </p:nvPr>
        </p:nvSpPr>
        <p:spPr/>
        <p:txBody>
          <a:bodyPr/>
          <a:lstStyle/>
          <a:p>
            <a:fld id="{AF84A215-EF3E-4F46-ACA7-0C87150C64EA}" type="slidenum">
              <a:rPr lang="en-LU" smtClean="0"/>
              <a:t>‹#›</a:t>
            </a:fld>
            <a:endParaRPr lang="en-LU"/>
          </a:p>
        </p:txBody>
      </p:sp>
    </p:spTree>
    <p:extLst>
      <p:ext uri="{BB962C8B-B14F-4D97-AF65-F5344CB8AC3E}">
        <p14:creationId xmlns:p14="http://schemas.microsoft.com/office/powerpoint/2010/main" val="352427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A1CD-3C55-4A5A-1E28-749865FEA0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U"/>
          </a:p>
        </p:txBody>
      </p:sp>
      <p:sp>
        <p:nvSpPr>
          <p:cNvPr id="3" name="Content Placeholder 2">
            <a:extLst>
              <a:ext uri="{FF2B5EF4-FFF2-40B4-BE49-F238E27FC236}">
                <a16:creationId xmlns:a16="http://schemas.microsoft.com/office/drawing/2014/main" id="{22C63DA6-7E56-D32B-C7FE-BF71B6DA0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4" name="Text Placeholder 3">
            <a:extLst>
              <a:ext uri="{FF2B5EF4-FFF2-40B4-BE49-F238E27FC236}">
                <a16:creationId xmlns:a16="http://schemas.microsoft.com/office/drawing/2014/main" id="{6DC606A1-BC1A-2B40-02CC-84433204B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38AE72-850C-D1FF-9136-BAF909BDAB8C}"/>
              </a:ext>
            </a:extLst>
          </p:cNvPr>
          <p:cNvSpPr>
            <a:spLocks noGrp="1"/>
          </p:cNvSpPr>
          <p:nvPr>
            <p:ph type="dt" sz="half" idx="10"/>
          </p:nvPr>
        </p:nvSpPr>
        <p:spPr/>
        <p:txBody>
          <a:bodyPr/>
          <a:lstStyle/>
          <a:p>
            <a:fld id="{0E112735-BB93-0040-A398-391B61AAF891}" type="datetimeFigureOut">
              <a:rPr lang="en-LU" smtClean="0"/>
              <a:t>23/05/2024</a:t>
            </a:fld>
            <a:endParaRPr lang="en-LU"/>
          </a:p>
        </p:txBody>
      </p:sp>
      <p:sp>
        <p:nvSpPr>
          <p:cNvPr id="6" name="Footer Placeholder 5">
            <a:extLst>
              <a:ext uri="{FF2B5EF4-FFF2-40B4-BE49-F238E27FC236}">
                <a16:creationId xmlns:a16="http://schemas.microsoft.com/office/drawing/2014/main" id="{72A958D5-6270-55D6-4BD2-DE7353A59DEE}"/>
              </a:ext>
            </a:extLst>
          </p:cNvPr>
          <p:cNvSpPr>
            <a:spLocks noGrp="1"/>
          </p:cNvSpPr>
          <p:nvPr>
            <p:ph type="ftr" sz="quarter" idx="11"/>
          </p:nvPr>
        </p:nvSpPr>
        <p:spPr/>
        <p:txBody>
          <a:bodyPr/>
          <a:lstStyle/>
          <a:p>
            <a:endParaRPr lang="en-LU"/>
          </a:p>
        </p:txBody>
      </p:sp>
      <p:sp>
        <p:nvSpPr>
          <p:cNvPr id="7" name="Slide Number Placeholder 6">
            <a:extLst>
              <a:ext uri="{FF2B5EF4-FFF2-40B4-BE49-F238E27FC236}">
                <a16:creationId xmlns:a16="http://schemas.microsoft.com/office/drawing/2014/main" id="{7B1AC58F-4A22-CB38-9405-B33FC75712B6}"/>
              </a:ext>
            </a:extLst>
          </p:cNvPr>
          <p:cNvSpPr>
            <a:spLocks noGrp="1"/>
          </p:cNvSpPr>
          <p:nvPr>
            <p:ph type="sldNum" sz="quarter" idx="12"/>
          </p:nvPr>
        </p:nvSpPr>
        <p:spPr/>
        <p:txBody>
          <a:bodyPr/>
          <a:lstStyle/>
          <a:p>
            <a:fld id="{AF84A215-EF3E-4F46-ACA7-0C87150C64EA}" type="slidenum">
              <a:rPr lang="en-LU" smtClean="0"/>
              <a:t>‹#›</a:t>
            </a:fld>
            <a:endParaRPr lang="en-LU"/>
          </a:p>
        </p:txBody>
      </p:sp>
    </p:spTree>
    <p:extLst>
      <p:ext uri="{BB962C8B-B14F-4D97-AF65-F5344CB8AC3E}">
        <p14:creationId xmlns:p14="http://schemas.microsoft.com/office/powerpoint/2010/main" val="399493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C8C2-0D07-DC4B-6FC0-128F3FAAFF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U"/>
          </a:p>
        </p:txBody>
      </p:sp>
      <p:sp>
        <p:nvSpPr>
          <p:cNvPr id="3" name="Picture Placeholder 2">
            <a:extLst>
              <a:ext uri="{FF2B5EF4-FFF2-40B4-BE49-F238E27FC236}">
                <a16:creationId xmlns:a16="http://schemas.microsoft.com/office/drawing/2014/main" id="{99318344-3971-FDE9-9FBD-4B06FB8D12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U"/>
          </a:p>
        </p:txBody>
      </p:sp>
      <p:sp>
        <p:nvSpPr>
          <p:cNvPr id="4" name="Text Placeholder 3">
            <a:extLst>
              <a:ext uri="{FF2B5EF4-FFF2-40B4-BE49-F238E27FC236}">
                <a16:creationId xmlns:a16="http://schemas.microsoft.com/office/drawing/2014/main" id="{A6C854B2-0CD4-2B1D-064B-6400F2338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E427B4-9931-6B6A-A3AA-6670E98A5807}"/>
              </a:ext>
            </a:extLst>
          </p:cNvPr>
          <p:cNvSpPr>
            <a:spLocks noGrp="1"/>
          </p:cNvSpPr>
          <p:nvPr>
            <p:ph type="dt" sz="half" idx="10"/>
          </p:nvPr>
        </p:nvSpPr>
        <p:spPr/>
        <p:txBody>
          <a:bodyPr/>
          <a:lstStyle/>
          <a:p>
            <a:fld id="{0E112735-BB93-0040-A398-391B61AAF891}" type="datetimeFigureOut">
              <a:rPr lang="en-LU" smtClean="0"/>
              <a:t>23/05/2024</a:t>
            </a:fld>
            <a:endParaRPr lang="en-LU"/>
          </a:p>
        </p:txBody>
      </p:sp>
      <p:sp>
        <p:nvSpPr>
          <p:cNvPr id="6" name="Footer Placeholder 5">
            <a:extLst>
              <a:ext uri="{FF2B5EF4-FFF2-40B4-BE49-F238E27FC236}">
                <a16:creationId xmlns:a16="http://schemas.microsoft.com/office/drawing/2014/main" id="{926D77FF-2A09-EBDD-D5CC-C8E0EC0552BD}"/>
              </a:ext>
            </a:extLst>
          </p:cNvPr>
          <p:cNvSpPr>
            <a:spLocks noGrp="1"/>
          </p:cNvSpPr>
          <p:nvPr>
            <p:ph type="ftr" sz="quarter" idx="11"/>
          </p:nvPr>
        </p:nvSpPr>
        <p:spPr/>
        <p:txBody>
          <a:bodyPr/>
          <a:lstStyle/>
          <a:p>
            <a:endParaRPr lang="en-LU"/>
          </a:p>
        </p:txBody>
      </p:sp>
      <p:sp>
        <p:nvSpPr>
          <p:cNvPr id="7" name="Slide Number Placeholder 6">
            <a:extLst>
              <a:ext uri="{FF2B5EF4-FFF2-40B4-BE49-F238E27FC236}">
                <a16:creationId xmlns:a16="http://schemas.microsoft.com/office/drawing/2014/main" id="{10059C91-BE74-BC9C-12A7-36655D01176A}"/>
              </a:ext>
            </a:extLst>
          </p:cNvPr>
          <p:cNvSpPr>
            <a:spLocks noGrp="1"/>
          </p:cNvSpPr>
          <p:nvPr>
            <p:ph type="sldNum" sz="quarter" idx="12"/>
          </p:nvPr>
        </p:nvSpPr>
        <p:spPr/>
        <p:txBody>
          <a:bodyPr/>
          <a:lstStyle/>
          <a:p>
            <a:fld id="{AF84A215-EF3E-4F46-ACA7-0C87150C64EA}" type="slidenum">
              <a:rPr lang="en-LU" smtClean="0"/>
              <a:t>‹#›</a:t>
            </a:fld>
            <a:endParaRPr lang="en-LU"/>
          </a:p>
        </p:txBody>
      </p:sp>
    </p:spTree>
    <p:extLst>
      <p:ext uri="{BB962C8B-B14F-4D97-AF65-F5344CB8AC3E}">
        <p14:creationId xmlns:p14="http://schemas.microsoft.com/office/powerpoint/2010/main" val="726057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2E9166-D0DF-D19F-8354-03C101227F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U"/>
          </a:p>
        </p:txBody>
      </p:sp>
      <p:sp>
        <p:nvSpPr>
          <p:cNvPr id="3" name="Text Placeholder 2">
            <a:extLst>
              <a:ext uri="{FF2B5EF4-FFF2-40B4-BE49-F238E27FC236}">
                <a16:creationId xmlns:a16="http://schemas.microsoft.com/office/drawing/2014/main" id="{ACF0FE3F-6AD7-986E-9524-D3B51B3405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U"/>
          </a:p>
        </p:txBody>
      </p:sp>
      <p:sp>
        <p:nvSpPr>
          <p:cNvPr id="4" name="Date Placeholder 3">
            <a:extLst>
              <a:ext uri="{FF2B5EF4-FFF2-40B4-BE49-F238E27FC236}">
                <a16:creationId xmlns:a16="http://schemas.microsoft.com/office/drawing/2014/main" id="{C358E80F-4052-D5D1-D479-BF3A4FB7CD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12735-BB93-0040-A398-391B61AAF891}" type="datetimeFigureOut">
              <a:rPr lang="en-LU" smtClean="0"/>
              <a:t>23/05/2024</a:t>
            </a:fld>
            <a:endParaRPr lang="en-LU"/>
          </a:p>
        </p:txBody>
      </p:sp>
      <p:sp>
        <p:nvSpPr>
          <p:cNvPr id="5" name="Footer Placeholder 4">
            <a:extLst>
              <a:ext uri="{FF2B5EF4-FFF2-40B4-BE49-F238E27FC236}">
                <a16:creationId xmlns:a16="http://schemas.microsoft.com/office/drawing/2014/main" id="{B0E5C3E4-5F25-1997-82F7-5FCEDC0CB2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U"/>
          </a:p>
        </p:txBody>
      </p:sp>
      <p:sp>
        <p:nvSpPr>
          <p:cNvPr id="6" name="Slide Number Placeholder 5">
            <a:extLst>
              <a:ext uri="{FF2B5EF4-FFF2-40B4-BE49-F238E27FC236}">
                <a16:creationId xmlns:a16="http://schemas.microsoft.com/office/drawing/2014/main" id="{ABE82DC9-9DCC-9936-07C0-E2D7826CC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84A215-EF3E-4F46-ACA7-0C87150C64EA}" type="slidenum">
              <a:rPr lang="en-LU" smtClean="0"/>
              <a:t>‹#›</a:t>
            </a:fld>
            <a:endParaRPr lang="en-LU"/>
          </a:p>
        </p:txBody>
      </p:sp>
    </p:spTree>
    <p:extLst>
      <p:ext uri="{BB962C8B-B14F-4D97-AF65-F5344CB8AC3E}">
        <p14:creationId xmlns:p14="http://schemas.microsoft.com/office/powerpoint/2010/main" val="1782741569"/>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doreye/_Sources_AE" TargetMode="External"/><Relationship Id="rId2" Type="http://schemas.openxmlformats.org/officeDocument/2006/relationships/hyperlink" Target="https://github.com/ndoreye/SCRIPTS_M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ocs.github.com/en/repositories/creating-and-managing-repositories/cloning-a-repository"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DCDFF63-D6AA-75BE-D041-0A7D0F7BFFB8}"/>
              </a:ext>
            </a:extLst>
          </p:cNvPr>
          <p:cNvSpPr txBox="1"/>
          <p:nvPr/>
        </p:nvSpPr>
        <p:spPr>
          <a:xfrm>
            <a:off x="917566" y="1702203"/>
            <a:ext cx="9610724" cy="1569660"/>
          </a:xfrm>
          <a:prstGeom prst="rect">
            <a:avLst/>
          </a:prstGeom>
          <a:noFill/>
        </p:spPr>
        <p:txBody>
          <a:bodyPr wrap="square">
            <a:spAutoFit/>
          </a:bodyPr>
          <a:lstStyle/>
          <a:p>
            <a:pPr algn="ctr"/>
            <a:r>
              <a:rPr lang="en-GB" sz="3200" b="1" dirty="0" err="1">
                <a:solidFill>
                  <a:srgbClr val="FF0000"/>
                </a:solidFill>
              </a:rPr>
              <a:t>AMSTer</a:t>
            </a:r>
            <a:r>
              <a:rPr lang="en-GB" sz="3200" b="1" dirty="0"/>
              <a:t> : </a:t>
            </a:r>
            <a:r>
              <a:rPr lang="en-GB" sz="3200" b="1" dirty="0">
                <a:solidFill>
                  <a:srgbClr val="000000"/>
                </a:solidFill>
                <a:effectLst/>
                <a:ea typeface="Arial Unicode MS" panose="020B0604020202020204" pitchFamily="34" charset="-128"/>
                <a:cs typeface="Arial Unicode MS" panose="020B0604020202020204" pitchFamily="34" charset="-128"/>
              </a:rPr>
              <a:t>SAR &amp; </a:t>
            </a:r>
            <a:r>
              <a:rPr lang="en-GB" sz="3200" b="1" dirty="0" err="1">
                <a:solidFill>
                  <a:srgbClr val="000000"/>
                </a:solidFill>
                <a:effectLst/>
                <a:ea typeface="Arial Unicode MS" panose="020B0604020202020204" pitchFamily="34" charset="-128"/>
                <a:cs typeface="Arial Unicode MS" panose="020B0604020202020204" pitchFamily="34" charset="-128"/>
              </a:rPr>
              <a:t>InSAR</a:t>
            </a:r>
            <a:r>
              <a:rPr lang="en-GB" sz="3200" b="1" dirty="0">
                <a:solidFill>
                  <a:srgbClr val="000000"/>
                </a:solidFill>
                <a:effectLst/>
                <a:ea typeface="Arial Unicode MS" panose="020B0604020202020204" pitchFamily="34" charset="-128"/>
                <a:cs typeface="Arial Unicode MS" panose="020B0604020202020204" pitchFamily="34" charset="-128"/>
              </a:rPr>
              <a:t> </a:t>
            </a:r>
            <a:r>
              <a:rPr lang="en-GB" sz="3200" b="1" dirty="0">
                <a:solidFill>
                  <a:srgbClr val="FF0000"/>
                </a:solidFill>
                <a:effectLst/>
                <a:ea typeface="Arial Unicode MS" panose="020B0604020202020204" pitchFamily="34" charset="-128"/>
                <a:cs typeface="Arial Unicode MS" panose="020B0604020202020204" pitchFamily="34" charset="-128"/>
              </a:rPr>
              <a:t>A</a:t>
            </a:r>
            <a:r>
              <a:rPr lang="en-GB" sz="3200" b="1" dirty="0">
                <a:solidFill>
                  <a:srgbClr val="000000"/>
                </a:solidFill>
                <a:effectLst/>
                <a:ea typeface="Arial Unicode MS" panose="020B0604020202020204" pitchFamily="34" charset="-128"/>
                <a:cs typeface="Arial Unicode MS" panose="020B0604020202020204" pitchFamily="34" charset="-128"/>
              </a:rPr>
              <a:t>utomated </a:t>
            </a:r>
            <a:r>
              <a:rPr lang="en-GB" sz="3200" b="1" dirty="0">
                <a:solidFill>
                  <a:srgbClr val="FF0000"/>
                </a:solidFill>
                <a:effectLst/>
                <a:ea typeface="Arial Unicode MS" panose="020B0604020202020204" pitchFamily="34" charset="-128"/>
                <a:cs typeface="Arial Unicode MS" panose="020B0604020202020204" pitchFamily="34" charset="-128"/>
              </a:rPr>
              <a:t>M</a:t>
            </a:r>
            <a:r>
              <a:rPr lang="en-GB" sz="3200" b="1" dirty="0">
                <a:solidFill>
                  <a:srgbClr val="000000"/>
                </a:solidFill>
                <a:effectLst/>
                <a:ea typeface="Arial Unicode MS" panose="020B0604020202020204" pitchFamily="34" charset="-128"/>
                <a:cs typeface="Arial Unicode MS" panose="020B0604020202020204" pitchFamily="34" charset="-128"/>
              </a:rPr>
              <a:t>ass processing </a:t>
            </a:r>
            <a:r>
              <a:rPr lang="en-GB" sz="3200" b="1" dirty="0">
                <a:solidFill>
                  <a:srgbClr val="FF0000"/>
                </a:solidFill>
                <a:effectLst/>
                <a:ea typeface="Arial Unicode MS" panose="020B0604020202020204" pitchFamily="34" charset="-128"/>
                <a:cs typeface="Arial Unicode MS" panose="020B0604020202020204" pitchFamily="34" charset="-128"/>
              </a:rPr>
              <a:t>S</a:t>
            </a:r>
            <a:r>
              <a:rPr lang="en-GB" sz="3200" b="1" dirty="0">
                <a:solidFill>
                  <a:srgbClr val="000000"/>
                </a:solidFill>
                <a:effectLst/>
                <a:ea typeface="Arial Unicode MS" panose="020B0604020202020204" pitchFamily="34" charset="-128"/>
                <a:cs typeface="Arial Unicode MS" panose="020B0604020202020204" pitchFamily="34" charset="-128"/>
              </a:rPr>
              <a:t>oftware for Multidimensional </a:t>
            </a:r>
            <a:r>
              <a:rPr lang="en-GB" sz="3200" b="1" dirty="0">
                <a:solidFill>
                  <a:srgbClr val="FF0000"/>
                </a:solidFill>
                <a:effectLst/>
                <a:ea typeface="Arial Unicode MS" panose="020B0604020202020204" pitchFamily="34" charset="-128"/>
                <a:cs typeface="Arial Unicode MS" panose="020B0604020202020204" pitchFamily="34" charset="-128"/>
              </a:rPr>
              <a:t>T</a:t>
            </a:r>
            <a:r>
              <a:rPr lang="en-GB" sz="3200" b="1" dirty="0">
                <a:solidFill>
                  <a:srgbClr val="000000"/>
                </a:solidFill>
                <a:effectLst/>
                <a:ea typeface="Arial Unicode MS" panose="020B0604020202020204" pitchFamily="34" charset="-128"/>
                <a:cs typeface="Arial Unicode MS" panose="020B0604020202020204" pitchFamily="34" charset="-128"/>
              </a:rPr>
              <a:t>ime s</a:t>
            </a:r>
            <a:r>
              <a:rPr lang="en-GB" sz="3200" b="1" dirty="0">
                <a:solidFill>
                  <a:srgbClr val="FF0000"/>
                </a:solidFill>
                <a:effectLst/>
                <a:ea typeface="Arial Unicode MS" panose="020B0604020202020204" pitchFamily="34" charset="-128"/>
                <a:cs typeface="Arial Unicode MS" panose="020B0604020202020204" pitchFamily="34" charset="-128"/>
              </a:rPr>
              <a:t>er</a:t>
            </a:r>
            <a:r>
              <a:rPr lang="en-GB" sz="3200" b="1" dirty="0">
                <a:solidFill>
                  <a:srgbClr val="000000"/>
                </a:solidFill>
                <a:effectLst/>
                <a:ea typeface="Arial Unicode MS" panose="020B0604020202020204" pitchFamily="34" charset="-128"/>
                <a:cs typeface="Arial Unicode MS" panose="020B0604020202020204" pitchFamily="34" charset="-128"/>
              </a:rPr>
              <a:t>ies</a:t>
            </a:r>
          </a:p>
          <a:p>
            <a:pPr algn="ctr"/>
            <a:endParaRPr lang="en-LU" sz="3200" dirty="0">
              <a:solidFill>
                <a:srgbClr val="000000"/>
              </a:solidFill>
              <a:effectLst/>
              <a:ea typeface="Arial Unicode MS" panose="020B0604020202020204" pitchFamily="34" charset="-128"/>
              <a:cs typeface="Arial Unicode MS" panose="020B0604020202020204" pitchFamily="34" charset="-128"/>
            </a:endParaRPr>
          </a:p>
        </p:txBody>
      </p:sp>
      <p:pic>
        <p:nvPicPr>
          <p:cNvPr id="7" name="Picture 6">
            <a:extLst>
              <a:ext uri="{FF2B5EF4-FFF2-40B4-BE49-F238E27FC236}">
                <a16:creationId xmlns:a16="http://schemas.microsoft.com/office/drawing/2014/main" id="{56B19EFB-FB67-B88C-8E5B-FFFF5BFA12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164" y="4751544"/>
            <a:ext cx="1827580" cy="1571188"/>
          </a:xfrm>
          <a:prstGeom prst="rect">
            <a:avLst/>
          </a:prstGeom>
        </p:spPr>
      </p:pic>
      <p:sp>
        <p:nvSpPr>
          <p:cNvPr id="23" name="TextBox 22">
            <a:extLst>
              <a:ext uri="{FF2B5EF4-FFF2-40B4-BE49-F238E27FC236}">
                <a16:creationId xmlns:a16="http://schemas.microsoft.com/office/drawing/2014/main" id="{ADA90A08-900C-90CB-074A-936C7F7F2F14}"/>
              </a:ext>
            </a:extLst>
          </p:cNvPr>
          <p:cNvSpPr txBox="1"/>
          <p:nvPr/>
        </p:nvSpPr>
        <p:spPr>
          <a:xfrm>
            <a:off x="1732251" y="3174624"/>
            <a:ext cx="7981354" cy="923330"/>
          </a:xfrm>
          <a:prstGeom prst="rect">
            <a:avLst/>
          </a:prstGeom>
          <a:noFill/>
        </p:spPr>
        <p:txBody>
          <a:bodyPr wrap="square">
            <a:spAutoFit/>
          </a:bodyPr>
          <a:lstStyle/>
          <a:p>
            <a:pPr algn="ctr"/>
            <a:r>
              <a:rPr lang="en-GB" sz="1800" dirty="0">
                <a:solidFill>
                  <a:srgbClr val="000000"/>
                </a:solidFill>
                <a:effectLst/>
                <a:latin typeface="Helvetica" pitchFamily="2" charset="0"/>
                <a:ea typeface="Arial Unicode MS" panose="020B0604020202020204" pitchFamily="34" charset="-128"/>
                <a:cs typeface="Arial Unicode MS" panose="020B0604020202020204" pitchFamily="34" charset="-128"/>
              </a:rPr>
              <a:t>Nicolas d’Oreye</a:t>
            </a:r>
            <a:r>
              <a:rPr lang="en-GB" sz="1800" baseline="30000" dirty="0">
                <a:solidFill>
                  <a:srgbClr val="000000"/>
                </a:solidFill>
                <a:effectLst/>
                <a:latin typeface="Helvetica" pitchFamily="2" charset="0"/>
                <a:ea typeface="Arial Unicode MS" panose="020B0604020202020204" pitchFamily="34" charset="-128"/>
                <a:cs typeface="Arial Unicode MS" panose="020B0604020202020204" pitchFamily="34" charset="-128"/>
              </a:rPr>
              <a:t>1,2</a:t>
            </a:r>
            <a:r>
              <a:rPr lang="en-GB" sz="1800" dirty="0">
                <a:solidFill>
                  <a:srgbClr val="000000"/>
                </a:solidFill>
                <a:effectLst/>
                <a:latin typeface="Helvetica" pitchFamily="2" charset="0"/>
                <a:ea typeface="Arial Unicode MS" panose="020B0604020202020204" pitchFamily="34" charset="-128"/>
                <a:cs typeface="Arial Unicode MS" panose="020B0604020202020204" pitchFamily="34" charset="-128"/>
              </a:rPr>
              <a:t>, Dominique Derauw</a:t>
            </a:r>
            <a:r>
              <a:rPr lang="en-GB" sz="1800" baseline="30000" dirty="0">
                <a:solidFill>
                  <a:srgbClr val="000000"/>
                </a:solidFill>
                <a:effectLst/>
                <a:latin typeface="Helvetica" pitchFamily="2" charset="0"/>
                <a:ea typeface="Arial Unicode MS" panose="020B0604020202020204" pitchFamily="34" charset="-128"/>
                <a:cs typeface="Arial Unicode MS" panose="020B0604020202020204" pitchFamily="34" charset="-128"/>
              </a:rPr>
              <a:t>3,4</a:t>
            </a:r>
            <a:r>
              <a:rPr lang="en-GB" sz="1800" dirty="0">
                <a:solidFill>
                  <a:srgbClr val="000000"/>
                </a:solidFill>
                <a:effectLst/>
                <a:latin typeface="Helvetica" pitchFamily="2" charset="0"/>
                <a:ea typeface="Arial Unicode MS" panose="020B0604020202020204" pitchFamily="34" charset="-128"/>
                <a:cs typeface="Arial Unicode MS" panose="020B0604020202020204" pitchFamily="34" charset="-128"/>
              </a:rPr>
              <a:t>, Sergey Samsonov</a:t>
            </a:r>
            <a:r>
              <a:rPr lang="en-GB" sz="1800" baseline="30000" dirty="0">
                <a:solidFill>
                  <a:srgbClr val="000000"/>
                </a:solidFill>
                <a:effectLst/>
                <a:latin typeface="Helvetica" pitchFamily="2" charset="0"/>
                <a:ea typeface="Arial Unicode MS" panose="020B0604020202020204" pitchFamily="34" charset="-128"/>
                <a:cs typeface="Arial Unicode MS" panose="020B0604020202020204" pitchFamily="34" charset="-128"/>
              </a:rPr>
              <a:t>5</a:t>
            </a:r>
            <a:r>
              <a:rPr lang="en-GB" sz="1800" dirty="0">
                <a:solidFill>
                  <a:srgbClr val="000000"/>
                </a:solidFill>
                <a:effectLst/>
                <a:latin typeface="Helvetica" pitchFamily="2" charset="0"/>
                <a:ea typeface="Arial Unicode MS" panose="020B0604020202020204" pitchFamily="34" charset="-128"/>
                <a:cs typeface="Arial Unicode MS" panose="020B0604020202020204" pitchFamily="34" charset="-128"/>
              </a:rPr>
              <a:t>, </a:t>
            </a:r>
          </a:p>
          <a:p>
            <a:pPr algn="ctr"/>
            <a:r>
              <a:rPr lang="en-GB" sz="1800" dirty="0">
                <a:solidFill>
                  <a:srgbClr val="000000"/>
                </a:solidFill>
                <a:effectLst/>
                <a:latin typeface="Helvetica" pitchFamily="2" charset="0"/>
                <a:ea typeface="Arial Unicode MS" panose="020B0604020202020204" pitchFamily="34" charset="-128"/>
                <a:cs typeface="Arial Unicode MS" panose="020B0604020202020204" pitchFamily="34" charset="-128"/>
              </a:rPr>
              <a:t>Delphine Smittarello</a:t>
            </a:r>
            <a:r>
              <a:rPr lang="en-GB" sz="1800" baseline="30000" dirty="0">
                <a:solidFill>
                  <a:srgbClr val="000000"/>
                </a:solidFill>
                <a:effectLst/>
                <a:latin typeface="Helvetica" pitchFamily="2" charset="0"/>
                <a:ea typeface="Arial Unicode MS" panose="020B0604020202020204" pitchFamily="34" charset="-128"/>
                <a:cs typeface="Arial Unicode MS" panose="020B0604020202020204" pitchFamily="34" charset="-128"/>
              </a:rPr>
              <a:t>1</a:t>
            </a:r>
            <a:r>
              <a:rPr lang="en-GB" sz="1800" dirty="0">
                <a:solidFill>
                  <a:srgbClr val="000000"/>
                </a:solidFill>
                <a:effectLst/>
                <a:latin typeface="Helvetica" pitchFamily="2" charset="0"/>
                <a:ea typeface="Arial Unicode MS" panose="020B0604020202020204" pitchFamily="34" charset="-128"/>
                <a:cs typeface="Arial Unicode MS" panose="020B0604020202020204" pitchFamily="34" charset="-128"/>
              </a:rPr>
              <a:t>, Maxime Jaspard</a:t>
            </a:r>
            <a:r>
              <a:rPr lang="en-GB" sz="1800" baseline="30000" dirty="0">
                <a:solidFill>
                  <a:srgbClr val="000000"/>
                </a:solidFill>
                <a:effectLst/>
                <a:latin typeface="Helvetica" pitchFamily="2" charset="0"/>
                <a:ea typeface="Arial Unicode MS" panose="020B0604020202020204" pitchFamily="34" charset="-128"/>
                <a:cs typeface="Arial Unicode MS" panose="020B0604020202020204" pitchFamily="34" charset="-128"/>
              </a:rPr>
              <a:t>1</a:t>
            </a:r>
            <a:r>
              <a:rPr lang="en-GB" sz="1800" dirty="0">
                <a:solidFill>
                  <a:srgbClr val="000000"/>
                </a:solidFill>
                <a:effectLst/>
                <a:latin typeface="Helvetica" pitchFamily="2" charset="0"/>
                <a:ea typeface="Arial Unicode MS" panose="020B0604020202020204" pitchFamily="34" charset="-128"/>
                <a:cs typeface="Arial Unicode MS" panose="020B0604020202020204" pitchFamily="34" charset="-128"/>
              </a:rPr>
              <a:t>, Gilles Celli</a:t>
            </a:r>
            <a:r>
              <a:rPr lang="en-GB" sz="1800" baseline="30000" dirty="0">
                <a:solidFill>
                  <a:srgbClr val="000000"/>
                </a:solidFill>
                <a:effectLst/>
                <a:latin typeface="Helvetica" pitchFamily="2" charset="0"/>
                <a:ea typeface="Arial Unicode MS" panose="020B0604020202020204" pitchFamily="34" charset="-128"/>
                <a:cs typeface="Arial Unicode MS" panose="020B0604020202020204" pitchFamily="34" charset="-128"/>
              </a:rPr>
              <a:t>1</a:t>
            </a:r>
            <a:endParaRPr lang="en-LU" sz="1800" dirty="0">
              <a:solidFill>
                <a:srgbClr val="000000"/>
              </a:solidFill>
              <a:effectLst/>
              <a:latin typeface="Helvetica" pitchFamily="2" charset="0"/>
              <a:ea typeface="Arial Unicode MS" panose="020B0604020202020204" pitchFamily="34" charset="-128"/>
              <a:cs typeface="Arial Unicode MS" panose="020B0604020202020204" pitchFamily="34" charset="-128"/>
            </a:endParaRPr>
          </a:p>
          <a:p>
            <a:pPr algn="ctr"/>
            <a:endParaRPr lang="en-LU" sz="1800" dirty="0">
              <a:solidFill>
                <a:srgbClr val="000000"/>
              </a:solidFill>
              <a:effectLst/>
              <a:latin typeface="Helvetica" pitchFamily="2" charset="0"/>
              <a:ea typeface="Arial Unicode MS" panose="020B0604020202020204" pitchFamily="34" charset="-128"/>
              <a:cs typeface="Arial Unicode MS" panose="020B0604020202020204" pitchFamily="34" charset="-128"/>
            </a:endParaRPr>
          </a:p>
        </p:txBody>
      </p:sp>
      <p:sp>
        <p:nvSpPr>
          <p:cNvPr id="25" name="TextBox 24">
            <a:extLst>
              <a:ext uri="{FF2B5EF4-FFF2-40B4-BE49-F238E27FC236}">
                <a16:creationId xmlns:a16="http://schemas.microsoft.com/office/drawing/2014/main" id="{22988198-8069-BCA0-32F5-D8017AAF4841}"/>
              </a:ext>
            </a:extLst>
          </p:cNvPr>
          <p:cNvSpPr txBox="1"/>
          <p:nvPr/>
        </p:nvSpPr>
        <p:spPr>
          <a:xfrm>
            <a:off x="5041701" y="4009759"/>
            <a:ext cx="2073474" cy="646331"/>
          </a:xfrm>
          <a:prstGeom prst="rect">
            <a:avLst/>
          </a:prstGeom>
          <a:noFill/>
        </p:spPr>
        <p:txBody>
          <a:bodyPr wrap="square">
            <a:spAutoFit/>
          </a:bodyPr>
          <a:lstStyle/>
          <a:p>
            <a:pPr algn="ctr"/>
            <a:r>
              <a:rPr lang="en-GB" dirty="0" err="1">
                <a:solidFill>
                  <a:srgbClr val="0070C0"/>
                </a:solidFill>
              </a:rPr>
              <a:t>ndo@ecgs.lu</a:t>
            </a:r>
            <a:endParaRPr lang="en-GB" dirty="0">
              <a:solidFill>
                <a:srgbClr val="0070C0"/>
              </a:solidFill>
            </a:endParaRPr>
          </a:p>
          <a:p>
            <a:pPr algn="ctr"/>
            <a:r>
              <a:rPr lang="en-GB" dirty="0" err="1">
                <a:solidFill>
                  <a:srgbClr val="0070C0"/>
                </a:solidFill>
              </a:rPr>
              <a:t>amster@ecgs.lu</a:t>
            </a:r>
            <a:endParaRPr lang="en-GB" dirty="0">
              <a:solidFill>
                <a:srgbClr val="0070C0"/>
              </a:solidFill>
            </a:endParaRPr>
          </a:p>
        </p:txBody>
      </p:sp>
      <p:sp>
        <p:nvSpPr>
          <p:cNvPr id="27" name="Text Box 4">
            <a:extLst>
              <a:ext uri="{FF2B5EF4-FFF2-40B4-BE49-F238E27FC236}">
                <a16:creationId xmlns:a16="http://schemas.microsoft.com/office/drawing/2014/main" id="{84EA3D16-C0F5-3232-8933-CAC34B1B4675}"/>
              </a:ext>
            </a:extLst>
          </p:cNvPr>
          <p:cNvSpPr txBox="1"/>
          <p:nvPr/>
        </p:nvSpPr>
        <p:spPr>
          <a:xfrm>
            <a:off x="2569232" y="5055978"/>
            <a:ext cx="9294018" cy="102879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90170" indent="-90170" algn="ctr"/>
            <a:r>
              <a:rPr lang="en-LU" sz="1200" dirty="0">
                <a:effectLst/>
                <a:ea typeface="Times New Roman" panose="02020603050405020304" pitchFamily="18" charset="0"/>
              </a:rPr>
              <a:t>1 </a:t>
            </a:r>
            <a:r>
              <a:rPr lang="en-LU" sz="1200" i="1" dirty="0">
                <a:effectLst/>
                <a:ea typeface="Times New Roman" panose="02020603050405020304" pitchFamily="18" charset="0"/>
              </a:rPr>
              <a:t>European Centre </a:t>
            </a:r>
            <a:r>
              <a:rPr lang="en-US" sz="1200" i="1" dirty="0">
                <a:effectLst/>
                <a:ea typeface="Times New Roman" panose="02020603050405020304" pitchFamily="18" charset="0"/>
              </a:rPr>
              <a:t>for</a:t>
            </a:r>
            <a:r>
              <a:rPr lang="en-LU" sz="1200" i="1" dirty="0">
                <a:effectLst/>
                <a:ea typeface="Times New Roman" panose="02020603050405020304" pitchFamily="18" charset="0"/>
              </a:rPr>
              <a:t> Geodynamics and Seismology (ECGS), 19 rue Josy Welter, L-7256 Walferdange, Luxembourg</a:t>
            </a:r>
            <a:endParaRPr lang="en-LU" sz="1200" dirty="0">
              <a:effectLst/>
              <a:ea typeface="Times New Roman" panose="02020603050405020304" pitchFamily="18" charset="0"/>
            </a:endParaRPr>
          </a:p>
          <a:p>
            <a:pPr marL="90170" indent="-90170" algn="ctr"/>
            <a:r>
              <a:rPr lang="en-LU" sz="1200" dirty="0">
                <a:effectLst/>
                <a:ea typeface="Times New Roman" panose="02020603050405020304" pitchFamily="18" charset="0"/>
              </a:rPr>
              <a:t>2 </a:t>
            </a:r>
            <a:r>
              <a:rPr lang="en-LU" sz="1200" i="1" dirty="0">
                <a:effectLst/>
                <a:ea typeface="Times New Roman" panose="02020603050405020304" pitchFamily="18" charset="0"/>
              </a:rPr>
              <a:t>National Museum of Natural History (NMNH), 19 rue Josy Welter, L-7256 Walferdange, Luxembourg</a:t>
            </a:r>
            <a:endParaRPr lang="en-LU" sz="1200" dirty="0">
              <a:effectLst/>
              <a:ea typeface="Times New Roman" panose="02020603050405020304" pitchFamily="18" charset="0"/>
            </a:endParaRPr>
          </a:p>
          <a:p>
            <a:pPr marL="90170" indent="-90170" algn="ctr"/>
            <a:r>
              <a:rPr lang="en-LU" sz="1200" dirty="0">
                <a:effectLst/>
                <a:ea typeface="Times New Roman" panose="02020603050405020304" pitchFamily="18" charset="0"/>
              </a:rPr>
              <a:t>3 </a:t>
            </a:r>
            <a:r>
              <a:rPr lang="en-LU" sz="1200" i="1" dirty="0">
                <a:effectLst/>
                <a:ea typeface="Times New Roman" panose="02020603050405020304" pitchFamily="18" charset="0"/>
              </a:rPr>
              <a:t>Centre Spatial de Liège (CSL), Avenue du Pré Aily, B-4031 Angleur, Belgium</a:t>
            </a:r>
            <a:endParaRPr lang="en-LU" sz="1200" dirty="0">
              <a:effectLst/>
              <a:ea typeface="Times New Roman" panose="02020603050405020304" pitchFamily="18" charset="0"/>
            </a:endParaRPr>
          </a:p>
          <a:p>
            <a:pPr marL="90170" indent="-90170" algn="ctr"/>
            <a:r>
              <a:rPr lang="en-LU" sz="1200" dirty="0">
                <a:effectLst/>
                <a:ea typeface="Times New Roman" panose="02020603050405020304" pitchFamily="18" charset="0"/>
              </a:rPr>
              <a:t>4 </a:t>
            </a:r>
            <a:r>
              <a:rPr lang="fr-FR" sz="1200" i="1" dirty="0">
                <a:effectLst/>
                <a:ea typeface="Times New Roman" panose="02020603050405020304" pitchFamily="18" charset="0"/>
              </a:rPr>
              <a:t>SAREOS, 1 Rue des Violettes, 4557 </a:t>
            </a:r>
            <a:r>
              <a:rPr lang="fr-FR" sz="1200" i="1" dirty="0" err="1">
                <a:effectLst/>
                <a:ea typeface="Times New Roman" panose="02020603050405020304" pitchFamily="18" charset="0"/>
              </a:rPr>
              <a:t>Fraiture</a:t>
            </a:r>
            <a:r>
              <a:rPr lang="fr-FR" sz="1200" i="1" dirty="0">
                <a:effectLst/>
                <a:ea typeface="Times New Roman" panose="02020603050405020304" pitchFamily="18" charset="0"/>
              </a:rPr>
              <a:t>, </a:t>
            </a:r>
            <a:r>
              <a:rPr lang="fr-FR" sz="1200" i="1" dirty="0" err="1">
                <a:effectLst/>
                <a:ea typeface="Times New Roman" panose="02020603050405020304" pitchFamily="18" charset="0"/>
              </a:rPr>
              <a:t>Belgium</a:t>
            </a:r>
            <a:r>
              <a:rPr lang="fr-FR" sz="1200" i="1" dirty="0">
                <a:effectLst/>
                <a:ea typeface="Times New Roman" panose="02020603050405020304" pitchFamily="18" charset="0"/>
              </a:rPr>
              <a:t> </a:t>
            </a:r>
            <a:endParaRPr lang="en-LU" sz="1200" dirty="0">
              <a:effectLst/>
              <a:ea typeface="Times New Roman" panose="02020603050405020304" pitchFamily="18" charset="0"/>
            </a:endParaRPr>
          </a:p>
          <a:p>
            <a:pPr algn="ctr">
              <a:tabLst>
                <a:tab pos="90170" algn="l"/>
              </a:tabLst>
            </a:pPr>
            <a:r>
              <a:rPr lang="en-US" sz="1200" dirty="0">
                <a:effectLst/>
                <a:ea typeface="Times New Roman" panose="02020603050405020304" pitchFamily="18" charset="0"/>
              </a:rPr>
              <a:t>5 </a:t>
            </a:r>
            <a:r>
              <a:rPr lang="en-LU" sz="1200" i="1" dirty="0">
                <a:effectLst/>
                <a:ea typeface="Times New Roman" panose="02020603050405020304" pitchFamily="18" charset="0"/>
              </a:rPr>
              <a:t>Canada Centre for Mapping and Earth Observation, Natural Resources Canada (NRCAN), 560 Rochester Street, Ottawa, ON K1A 0E4, Canada</a:t>
            </a:r>
            <a:endParaRPr lang="en-LU" sz="1200" dirty="0">
              <a:effectLst/>
              <a:ea typeface="Times New Roman" panose="02020603050405020304" pitchFamily="18" charset="0"/>
            </a:endParaRPr>
          </a:p>
        </p:txBody>
      </p:sp>
    </p:spTree>
    <p:extLst>
      <p:ext uri="{BB962C8B-B14F-4D97-AF65-F5344CB8AC3E}">
        <p14:creationId xmlns:p14="http://schemas.microsoft.com/office/powerpoint/2010/main" val="3530121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6B5D52D8-2D3A-F849-8384-CCF8E9D627CE}"/>
              </a:ext>
            </a:extLst>
          </p:cNvPr>
          <p:cNvSpPr txBox="1">
            <a:spLocks noChangeArrowheads="1"/>
          </p:cNvSpPr>
          <p:nvPr/>
        </p:nvSpPr>
        <p:spPr>
          <a:xfrm>
            <a:off x="786024" y="62770"/>
            <a:ext cx="10335759" cy="7547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pPr>
              <a:defRPr/>
            </a:pPr>
            <a:r>
              <a:rPr lang="en-GB" sz="2800" b="1" i="0" u="none" strike="noStrike" dirty="0" err="1">
                <a:solidFill>
                  <a:schemeClr val="bg1"/>
                </a:solidFill>
                <a:effectLst/>
                <a:latin typeface="Helvetica" pitchFamily="2" charset="0"/>
              </a:rPr>
              <a:t>AMSTer</a:t>
            </a:r>
            <a:r>
              <a:rPr lang="en-GB" sz="2800" b="1" i="0" u="none" strike="noStrike" dirty="0">
                <a:solidFill>
                  <a:schemeClr val="bg1"/>
                </a:solidFill>
                <a:effectLst/>
                <a:latin typeface="Helvetica" pitchFamily="2" charset="0"/>
              </a:rPr>
              <a:t> Installation</a:t>
            </a:r>
          </a:p>
        </p:txBody>
      </p:sp>
      <p:sp>
        <p:nvSpPr>
          <p:cNvPr id="8" name="TextBox 7">
            <a:extLst>
              <a:ext uri="{FF2B5EF4-FFF2-40B4-BE49-F238E27FC236}">
                <a16:creationId xmlns:a16="http://schemas.microsoft.com/office/drawing/2014/main" id="{B7E734AB-9B95-5687-42FF-0386723D4968}"/>
              </a:ext>
            </a:extLst>
          </p:cNvPr>
          <p:cNvSpPr txBox="1"/>
          <p:nvPr/>
        </p:nvSpPr>
        <p:spPr>
          <a:xfrm>
            <a:off x="356474" y="1720734"/>
            <a:ext cx="11162479" cy="4678204"/>
          </a:xfrm>
          <a:prstGeom prst="rect">
            <a:avLst/>
          </a:prstGeom>
          <a:noFill/>
        </p:spPr>
        <p:txBody>
          <a:bodyPr wrap="none" rtlCol="0">
            <a:spAutoFit/>
          </a:bodyPr>
          <a:lstStyle/>
          <a:p>
            <a:pPr marL="342900" indent="-342900">
              <a:spcBef>
                <a:spcPts val="600"/>
              </a:spcBef>
              <a:buFont typeface="+mj-lt"/>
              <a:buAutoNum type="arabicPeriod" startAt="5"/>
            </a:pPr>
            <a:r>
              <a:rPr lang="en-LU" sz="1800" dirty="0">
                <a:effectLst/>
                <a:latin typeface="Helvetica" pitchFamily="2" charset="0"/>
                <a:ea typeface="Arial Unicode MS" panose="020B0604020202020204" pitchFamily="34" charset="-128"/>
                <a:cs typeface="Arial Unicode MS" panose="020B0604020202020204" pitchFamily="34" charset="-128"/>
              </a:rPr>
              <a:t>Offer to </a:t>
            </a:r>
            <a:r>
              <a:rPr lang="en-LU" sz="1800" dirty="0">
                <a:effectLst/>
                <a:latin typeface="Helvetica" pitchFamily="2" charset="0"/>
                <a:ea typeface="Times New Roman" panose="02020603050405020304" pitchFamily="18" charset="0"/>
                <a:cs typeface="Times New Roman" panose="02020603050405020304" pitchFamily="18" charset="0"/>
              </a:rPr>
              <a:t>[i]nstall, [c]heck or [s]kip </a:t>
            </a:r>
            <a:r>
              <a:rPr lang="en-LU" sz="1800" dirty="0">
                <a:effectLst/>
                <a:latin typeface="Helvetica" pitchFamily="2" charset="0"/>
                <a:ea typeface="Arial Unicode MS" panose="020B0604020202020204" pitchFamily="34" charset="-128"/>
                <a:cs typeface="Arial Unicode MS" panose="020B0604020202020204" pitchFamily="34" charset="-128"/>
              </a:rPr>
              <a:t>some usefull tools: </a:t>
            </a:r>
            <a:br>
              <a:rPr lang="en-LU" sz="1800" i="1" dirty="0">
                <a:solidFill>
                  <a:srgbClr val="0070C0"/>
                </a:solidFill>
                <a:effectLst/>
                <a:latin typeface="Helvetica" pitchFamily="2" charset="0"/>
                <a:ea typeface="Arial Unicode MS" panose="020B0604020202020204" pitchFamily="34" charset="-128"/>
                <a:cs typeface="Arial Unicode MS" panose="020B0604020202020204" pitchFamily="34" charset="-128"/>
              </a:rPr>
            </a:br>
            <a:r>
              <a:rPr lang="en-LU" dirty="0">
                <a:sym typeface="Wingdings" pitchFamily="2" charset="2"/>
              </a:rPr>
              <a:t> </a:t>
            </a:r>
            <a:r>
              <a:rPr lang="en-LU" sz="1800" i="1" dirty="0">
                <a:solidFill>
                  <a:srgbClr val="0070C0"/>
                </a:solidFill>
                <a:effectLst/>
                <a:latin typeface="Helvetica" pitchFamily="2" charset="0"/>
                <a:ea typeface="Arial Unicode MS" panose="020B0604020202020204" pitchFamily="34" charset="-128"/>
                <a:cs typeface="Arial Unicode MS" panose="020B0604020202020204" pitchFamily="34" charset="-128"/>
              </a:rPr>
              <a:t>GitKraken</a:t>
            </a:r>
            <a:r>
              <a:rPr lang="en-LU" dirty="0">
                <a:sym typeface="Wingdings" pitchFamily="2" charset="2"/>
              </a:rPr>
              <a:t> is an interface for Github: not mandatory</a:t>
            </a:r>
            <a:br>
              <a:rPr lang="en-LU" dirty="0">
                <a:sym typeface="Wingdings" pitchFamily="2" charset="2"/>
              </a:rPr>
            </a:br>
            <a:r>
              <a:rPr lang="en-LU" dirty="0">
                <a:sym typeface="Wingdings" pitchFamily="2" charset="2"/>
              </a:rPr>
              <a:t> </a:t>
            </a:r>
            <a:r>
              <a:rPr lang="en-LU" sz="1800" i="1" dirty="0">
                <a:solidFill>
                  <a:srgbClr val="0070C0"/>
                </a:solidFill>
                <a:effectLst/>
                <a:latin typeface="Helvetica" pitchFamily="2" charset="0"/>
                <a:ea typeface="Arial Unicode MS" panose="020B0604020202020204" pitchFamily="34" charset="-128"/>
                <a:cs typeface="Arial Unicode MS" panose="020B0604020202020204" pitchFamily="34" charset="-128"/>
              </a:rPr>
              <a:t>QGIS</a:t>
            </a:r>
            <a:r>
              <a:rPr lang="en-LU" dirty="0">
                <a:sym typeface="Wingdings" pitchFamily="2" charset="2"/>
              </a:rPr>
              <a:t> is not mandatory though </a:t>
            </a:r>
            <a:r>
              <a:rPr lang="en-LU" b="1" dirty="0">
                <a:sym typeface="Wingdings" pitchFamily="2" charset="2"/>
              </a:rPr>
              <a:t>usefull</a:t>
            </a:r>
            <a:r>
              <a:rPr lang="en-LU" dirty="0">
                <a:sym typeface="Wingdings" pitchFamily="2" charset="2"/>
              </a:rPr>
              <a:t> for manipulating geocoded data</a:t>
            </a:r>
            <a:br>
              <a:rPr lang="en-LU" dirty="0">
                <a:sym typeface="Wingdings" pitchFamily="2" charset="2"/>
              </a:rPr>
            </a:br>
            <a:r>
              <a:rPr lang="en-LU" dirty="0">
                <a:sym typeface="Wingdings" pitchFamily="2" charset="2"/>
              </a:rPr>
              <a:t> </a:t>
            </a:r>
            <a:r>
              <a:rPr lang="en-LU" sz="1800" i="1" dirty="0">
                <a:solidFill>
                  <a:srgbClr val="0070C0"/>
                </a:solidFill>
                <a:effectLst/>
                <a:ea typeface="Arial Unicode MS" panose="020B0604020202020204" pitchFamily="34" charset="-128"/>
                <a:cs typeface="Arial Unicode MS" panose="020B0604020202020204" pitchFamily="34" charset="-128"/>
              </a:rPr>
              <a:t>GIMP</a:t>
            </a:r>
            <a:r>
              <a:rPr lang="en-LU" dirty="0">
                <a:sym typeface="Wingdings" pitchFamily="2" charset="2"/>
              </a:rPr>
              <a:t> is not mandatory though </a:t>
            </a:r>
            <a:r>
              <a:rPr lang="en-LU" b="1" dirty="0">
                <a:sym typeface="Wingdings" pitchFamily="2" charset="2"/>
              </a:rPr>
              <a:t>usefull</a:t>
            </a:r>
            <a:r>
              <a:rPr lang="en-LU" dirty="0">
                <a:sym typeface="Wingdings" pitchFamily="2" charset="2"/>
              </a:rPr>
              <a:t> to display SUN raster files (.ras) created by </a:t>
            </a:r>
            <a:r>
              <a:rPr lang="en-LU" sz="1800" i="1" dirty="0">
                <a:solidFill>
                  <a:srgbClr val="0070C0"/>
                </a:solidFill>
                <a:effectLst/>
                <a:ea typeface="Arial Unicode MS" panose="020B0604020202020204" pitchFamily="34" charset="-128"/>
                <a:cs typeface="Arial Unicode MS" panose="020B0604020202020204" pitchFamily="34" charset="-128"/>
              </a:rPr>
              <a:t>cpxfiddle </a:t>
            </a:r>
            <a:r>
              <a:rPr lang="en-LU" sz="1800" dirty="0">
                <a:effectLst/>
                <a:ea typeface="Arial Unicode MS" panose="020B0604020202020204" pitchFamily="34" charset="-128"/>
                <a:cs typeface="Arial Unicode MS" panose="020B0604020202020204" pitchFamily="34" charset="-128"/>
              </a:rPr>
              <a:t>(see </a:t>
            </a:r>
            <a:r>
              <a:rPr lang="en-LU" dirty="0">
                <a:sym typeface="Wingdings" pitchFamily="2" charset="2"/>
              </a:rPr>
              <a:t>below)</a:t>
            </a:r>
            <a:br>
              <a:rPr lang="en-LU" sz="1800" i="1" dirty="0">
                <a:solidFill>
                  <a:srgbClr val="0070C0"/>
                </a:solidFill>
                <a:effectLst/>
                <a:ea typeface="Arial Unicode MS" panose="020B0604020202020204" pitchFamily="34" charset="-128"/>
                <a:cs typeface="Arial Unicode MS" panose="020B0604020202020204" pitchFamily="34" charset="-128"/>
              </a:rPr>
            </a:br>
            <a:r>
              <a:rPr lang="en-LU" dirty="0">
                <a:sym typeface="Wingdings" pitchFamily="2" charset="2"/>
              </a:rPr>
              <a:t> </a:t>
            </a:r>
            <a:r>
              <a:rPr lang="en-LU" sz="1800" i="1" dirty="0">
                <a:solidFill>
                  <a:srgbClr val="0070C0"/>
                </a:solidFill>
                <a:effectLst/>
                <a:ea typeface="Arial Unicode MS" panose="020B0604020202020204" pitchFamily="34" charset="-128"/>
                <a:cs typeface="Arial Unicode MS" panose="020B0604020202020204" pitchFamily="34" charset="-128"/>
              </a:rPr>
              <a:t>gnu fortran</a:t>
            </a:r>
            <a:r>
              <a:rPr lang="en-LU" dirty="0">
                <a:sym typeface="Wingdings" pitchFamily="2" charset="2"/>
              </a:rPr>
              <a:t> is not mandatory and you may not even need it (for development only) </a:t>
            </a:r>
            <a:br>
              <a:rPr lang="en-LU" sz="1800" i="1" dirty="0">
                <a:solidFill>
                  <a:srgbClr val="0070C0"/>
                </a:solidFill>
                <a:effectLst/>
                <a:ea typeface="Arial Unicode MS" panose="020B0604020202020204" pitchFamily="34" charset="-128"/>
                <a:cs typeface="Arial Unicode MS" panose="020B0604020202020204" pitchFamily="34" charset="-128"/>
              </a:rPr>
            </a:br>
            <a:r>
              <a:rPr lang="en-LU" dirty="0">
                <a:sym typeface="Wingdings" pitchFamily="2" charset="2"/>
              </a:rPr>
              <a:t></a:t>
            </a:r>
            <a:r>
              <a:rPr lang="en-LU" sz="1800" i="1" dirty="0">
                <a:solidFill>
                  <a:srgbClr val="0070C0"/>
                </a:solidFill>
                <a:effectLst/>
                <a:ea typeface="Arial Unicode MS" panose="020B0604020202020204" pitchFamily="34" charset="-128"/>
                <a:cs typeface="Arial Unicode MS" panose="020B0604020202020204" pitchFamily="34" charset="-128"/>
              </a:rPr>
              <a:t> cpxfiddle</a:t>
            </a:r>
            <a:r>
              <a:rPr lang="en-LU" dirty="0">
                <a:sym typeface="Wingdings" pitchFamily="2" charset="2"/>
              </a:rPr>
              <a:t> is not mandatory though very </a:t>
            </a:r>
            <a:r>
              <a:rPr lang="en-LU" b="1" dirty="0">
                <a:sym typeface="Wingdings" pitchFamily="2" charset="2"/>
              </a:rPr>
              <a:t>usefull</a:t>
            </a:r>
            <a:r>
              <a:rPr lang="en-LU" dirty="0">
                <a:sym typeface="Wingdings" pitchFamily="2" charset="2"/>
              </a:rPr>
              <a:t> to make quick look files in the form of SUN raster files (.ras) </a:t>
            </a:r>
            <a:br>
              <a:rPr lang="en-LU" dirty="0">
                <a:sym typeface="Wingdings" pitchFamily="2" charset="2"/>
              </a:rPr>
            </a:br>
            <a:r>
              <a:rPr lang="en-LU" dirty="0">
                <a:sym typeface="Wingdings" pitchFamily="2" charset="2"/>
              </a:rPr>
              <a:t>                       from InSAR results, which are binary matrix. It is widely used by the AMSTer Toolbox. </a:t>
            </a:r>
            <a:br>
              <a:rPr lang="en-LU" dirty="0">
                <a:sym typeface="Wingdings" pitchFamily="2" charset="2"/>
              </a:rPr>
            </a:br>
            <a:br>
              <a:rPr lang="en-LU" dirty="0">
                <a:sym typeface="Wingdings" pitchFamily="2" charset="2"/>
              </a:rPr>
            </a:br>
            <a:r>
              <a:rPr lang="en-LU" dirty="0">
                <a:ea typeface="Times New Roman" panose="02020603050405020304" pitchFamily="18" charset="0"/>
                <a:cs typeface="Times New Roman" panose="02020603050405020304" pitchFamily="18" charset="0"/>
              </a:rPr>
              <a:t>Follow the instructions if it ask you to download external software and copy them where it ask you (</a:t>
            </a:r>
            <a:r>
              <a:rPr lang="en-LU" dirty="0">
                <a:solidFill>
                  <a:srgbClr val="00B050"/>
                </a:solidFill>
                <a:ea typeface="Times New Roman" panose="02020603050405020304" pitchFamily="18" charset="0"/>
                <a:cs typeface="Times New Roman" panose="02020603050405020304" pitchFamily="18" charset="0"/>
              </a:rPr>
              <a:t>/SAR/EXEC/</a:t>
            </a:r>
            <a:r>
              <a:rPr lang="en-LU" dirty="0">
                <a:ea typeface="Times New Roman" panose="02020603050405020304" pitchFamily="18" charset="0"/>
                <a:cs typeface="Times New Roman" panose="02020603050405020304" pitchFamily="18" charset="0"/>
              </a:rPr>
              <a:t>). </a:t>
            </a:r>
            <a:endParaRPr lang="en-LU" dirty="0"/>
          </a:p>
          <a:p>
            <a:pPr marL="342900" indent="-342900">
              <a:spcBef>
                <a:spcPts val="600"/>
              </a:spcBef>
              <a:buFont typeface="+mj-lt"/>
              <a:buAutoNum type="arabicPeriod" startAt="5"/>
            </a:pPr>
            <a:endParaRPr lang="en-LU" dirty="0">
              <a:sym typeface="Wingdings" pitchFamily="2" charset="2"/>
            </a:endParaRPr>
          </a:p>
          <a:p>
            <a:pPr marL="342900" indent="-342900">
              <a:spcBef>
                <a:spcPts val="600"/>
              </a:spcBef>
              <a:buFont typeface="+mj-lt"/>
              <a:buAutoNum type="arabicPeriod" startAt="5"/>
            </a:pPr>
            <a:endParaRPr lang="en-LU" dirty="0">
              <a:sym typeface="Wingdings" pitchFamily="2" charset="2"/>
            </a:endParaRPr>
          </a:p>
          <a:p>
            <a:pPr marL="342900" indent="-342900">
              <a:buFont typeface="+mj-lt"/>
              <a:buAutoNum type="arabicPeriod" startAt="5"/>
            </a:pPr>
            <a:endParaRPr lang="en-LU" sz="1800" dirty="0">
              <a:effectLst/>
              <a:latin typeface="Times New Roman" panose="02020603050405020304" pitchFamily="18" charset="0"/>
              <a:ea typeface="Arial Unicode MS" panose="020B0604020202020204" pitchFamily="34" charset="-128"/>
              <a:cs typeface="Arial Unicode MS" panose="020B0604020202020204" pitchFamily="34" charset="-128"/>
            </a:endParaRPr>
          </a:p>
          <a:p>
            <a:pPr marL="342900" indent="-342900">
              <a:buFont typeface="+mj-lt"/>
              <a:buAutoNum type="arabicPeriod" startAt="5"/>
            </a:pPr>
            <a:endParaRPr lang="en-LU" dirty="0"/>
          </a:p>
          <a:p>
            <a:pPr marL="342900" indent="-342900">
              <a:buFont typeface="+mj-lt"/>
              <a:buAutoNum type="arabicPeriod" startAt="5"/>
            </a:pPr>
            <a:endParaRPr lang="en-LU" dirty="0"/>
          </a:p>
          <a:p>
            <a:pPr marL="285750" indent="-285750">
              <a:buFont typeface="Arial" panose="020B0604020202020204" pitchFamily="34" charset="0"/>
              <a:buChar char="•"/>
            </a:pPr>
            <a:endParaRPr lang="en-LU" dirty="0"/>
          </a:p>
          <a:p>
            <a:pPr marL="285750" indent="-285750">
              <a:buFont typeface="Arial" panose="020B0604020202020204" pitchFamily="34" charset="0"/>
              <a:buChar char="•"/>
            </a:pPr>
            <a:endParaRPr lang="en-LU" dirty="0"/>
          </a:p>
        </p:txBody>
      </p:sp>
      <p:sp>
        <p:nvSpPr>
          <p:cNvPr id="9" name="TextBox 8">
            <a:extLst>
              <a:ext uri="{FF2B5EF4-FFF2-40B4-BE49-F238E27FC236}">
                <a16:creationId xmlns:a16="http://schemas.microsoft.com/office/drawing/2014/main" id="{0045613E-D838-AC43-418B-FD2D1C2D35CD}"/>
              </a:ext>
            </a:extLst>
          </p:cNvPr>
          <p:cNvSpPr txBox="1"/>
          <p:nvPr/>
        </p:nvSpPr>
        <p:spPr>
          <a:xfrm>
            <a:off x="200971" y="1160708"/>
            <a:ext cx="2959465" cy="461665"/>
          </a:xfrm>
          <a:prstGeom prst="rect">
            <a:avLst/>
          </a:prstGeom>
          <a:noFill/>
        </p:spPr>
        <p:txBody>
          <a:bodyPr wrap="none" rtlCol="0">
            <a:spAutoFit/>
          </a:bodyPr>
          <a:lstStyle/>
          <a:p>
            <a:r>
              <a:rPr lang="en-GB" sz="2400" b="1" i="1" dirty="0" err="1"/>
              <a:t>AMSTer_install.sh</a:t>
            </a:r>
            <a:r>
              <a:rPr lang="en-GB" sz="2400" b="1" i="1" dirty="0"/>
              <a:t> </a:t>
            </a:r>
            <a:r>
              <a:rPr lang="en-GB" sz="2400" dirty="0"/>
              <a:t>will</a:t>
            </a:r>
            <a:endParaRPr lang="en-LU" sz="2400" dirty="0"/>
          </a:p>
        </p:txBody>
      </p:sp>
    </p:spTree>
    <p:extLst>
      <p:ext uri="{BB962C8B-B14F-4D97-AF65-F5344CB8AC3E}">
        <p14:creationId xmlns:p14="http://schemas.microsoft.com/office/powerpoint/2010/main" val="62350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6B5D52D8-2D3A-F849-8384-CCF8E9D627CE}"/>
              </a:ext>
            </a:extLst>
          </p:cNvPr>
          <p:cNvSpPr txBox="1">
            <a:spLocks noChangeArrowheads="1"/>
          </p:cNvSpPr>
          <p:nvPr/>
        </p:nvSpPr>
        <p:spPr>
          <a:xfrm>
            <a:off x="786024" y="62770"/>
            <a:ext cx="10335759" cy="7547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pPr>
              <a:defRPr/>
            </a:pPr>
            <a:r>
              <a:rPr lang="en-GB" sz="2800" b="1" i="0" u="none" strike="noStrike" dirty="0" err="1">
                <a:solidFill>
                  <a:schemeClr val="bg1"/>
                </a:solidFill>
                <a:effectLst/>
                <a:latin typeface="Helvetica" pitchFamily="2" charset="0"/>
              </a:rPr>
              <a:t>AMSTer</a:t>
            </a:r>
            <a:r>
              <a:rPr lang="en-GB" sz="2800" b="1" i="0" u="none" strike="noStrike" dirty="0">
                <a:solidFill>
                  <a:schemeClr val="bg1"/>
                </a:solidFill>
                <a:effectLst/>
                <a:latin typeface="Helvetica" pitchFamily="2" charset="0"/>
              </a:rPr>
              <a:t> Installation</a:t>
            </a:r>
          </a:p>
        </p:txBody>
      </p:sp>
      <p:sp>
        <p:nvSpPr>
          <p:cNvPr id="8" name="TextBox 7">
            <a:extLst>
              <a:ext uri="{FF2B5EF4-FFF2-40B4-BE49-F238E27FC236}">
                <a16:creationId xmlns:a16="http://schemas.microsoft.com/office/drawing/2014/main" id="{B7E734AB-9B95-5687-42FF-0386723D4968}"/>
              </a:ext>
            </a:extLst>
          </p:cNvPr>
          <p:cNvSpPr txBox="1"/>
          <p:nvPr/>
        </p:nvSpPr>
        <p:spPr>
          <a:xfrm>
            <a:off x="356474" y="1819339"/>
            <a:ext cx="11634555" cy="4678204"/>
          </a:xfrm>
          <a:prstGeom prst="rect">
            <a:avLst/>
          </a:prstGeom>
          <a:noFill/>
        </p:spPr>
        <p:txBody>
          <a:bodyPr wrap="square" rtlCol="0">
            <a:spAutoFit/>
          </a:bodyPr>
          <a:lstStyle/>
          <a:p>
            <a:pPr marL="342900" indent="-342900">
              <a:spcBef>
                <a:spcPts val="600"/>
              </a:spcBef>
              <a:buFont typeface="+mj-lt"/>
              <a:buAutoNum type="arabicPeriod" startAt="6"/>
            </a:pPr>
            <a:r>
              <a:rPr lang="en-GB" dirty="0">
                <a:sym typeface="Wingdings" pitchFamily="2" charset="2"/>
              </a:rPr>
              <a:t>Offer to u</a:t>
            </a:r>
            <a:r>
              <a:rPr lang="en-LU" dirty="0">
                <a:sym typeface="Wingdings" pitchFamily="2" charset="2"/>
              </a:rPr>
              <a:t>pdate you</a:t>
            </a:r>
            <a:r>
              <a:rPr lang="fr-FR" dirty="0">
                <a:sym typeface="Wingdings" pitchFamily="2" charset="2"/>
              </a:rPr>
              <a:t>r</a:t>
            </a:r>
            <a:r>
              <a:rPr lang="en-LU" dirty="0">
                <a:sym typeface="Wingdings" pitchFamily="2" charset="2"/>
              </a:rPr>
              <a:t> </a:t>
            </a:r>
            <a:r>
              <a:rPr lang="en-LU" dirty="0">
                <a:solidFill>
                  <a:srgbClr val="00B050"/>
                </a:solidFill>
                <a:sym typeface="Wingdings" pitchFamily="2" charset="2"/>
              </a:rPr>
              <a:t>$PATH </a:t>
            </a:r>
            <a:r>
              <a:rPr lang="en-LU" dirty="0">
                <a:sym typeface="Wingdings" pitchFamily="2" charset="2"/>
              </a:rPr>
              <a:t>variable in your </a:t>
            </a:r>
            <a:r>
              <a:rPr lang="en-LU" i="1" dirty="0">
                <a:solidFill>
                  <a:srgbClr val="0070C0"/>
                </a:solidFill>
                <a:sym typeface="Wingdings" pitchFamily="2" charset="2"/>
              </a:rPr>
              <a:t>.bashrc</a:t>
            </a:r>
            <a:r>
              <a:rPr lang="en-LU" dirty="0">
                <a:sym typeface="Wingdings" pitchFamily="2" charset="2"/>
              </a:rPr>
              <a:t>. </a:t>
            </a:r>
            <a:r>
              <a:rPr lang="en-LU" sz="1800" dirty="0">
                <a:effectLst/>
                <a:ea typeface="Times New Roman" panose="02020603050405020304" pitchFamily="18" charset="0"/>
                <a:cs typeface="Times New Roman" panose="02020603050405020304" pitchFamily="18" charset="0"/>
              </a:rPr>
              <a:t>You need to have a line in your </a:t>
            </a:r>
            <a:r>
              <a:rPr lang="en-LU" sz="1800" dirty="0">
                <a:solidFill>
                  <a:srgbClr val="0070C0"/>
                </a:solidFill>
                <a:effectLst/>
                <a:ea typeface="Times New Roman" panose="02020603050405020304" pitchFamily="18" charset="0"/>
                <a:cs typeface="Times New Roman" panose="02020603050405020304" pitchFamily="18" charset="0"/>
              </a:rPr>
              <a:t>.</a:t>
            </a:r>
            <a:r>
              <a:rPr lang="en-LU" sz="1800" i="1" dirty="0">
                <a:solidFill>
                  <a:srgbClr val="0070C0"/>
                </a:solidFill>
                <a:effectLst/>
                <a:ea typeface="Times New Roman" panose="02020603050405020304" pitchFamily="18" charset="0"/>
                <a:cs typeface="Times New Roman" panose="02020603050405020304" pitchFamily="18" charset="0"/>
              </a:rPr>
              <a:t>bashrc</a:t>
            </a:r>
            <a:r>
              <a:rPr lang="en-LU" sz="1800" dirty="0">
                <a:effectLst/>
                <a:ea typeface="Times New Roman" panose="02020603050405020304" pitchFamily="18" charset="0"/>
                <a:cs typeface="Times New Roman" panose="02020603050405020304" pitchFamily="18" charset="0"/>
              </a:rPr>
              <a:t> as </a:t>
            </a:r>
            <a:r>
              <a:rPr lang="en-GB" sz="1800" dirty="0">
                <a:solidFill>
                  <a:srgbClr val="00B050"/>
                </a:solidFill>
                <a:effectLst/>
                <a:ea typeface="Calibri" panose="020F0502020204030204" pitchFamily="34" charset="0"/>
                <a:cs typeface="Monaco" pitchFamily="2" charset="77"/>
              </a:rPr>
              <a:t>export PATH=$PATH</a:t>
            </a:r>
            <a:r>
              <a:rPr lang="en-LU" dirty="0">
                <a:effectLst/>
              </a:rPr>
              <a:t> </a:t>
            </a:r>
            <a:br>
              <a:rPr lang="en-LU" dirty="0">
                <a:sym typeface="Wingdings" pitchFamily="2" charset="2"/>
              </a:rPr>
            </a:br>
            <a:r>
              <a:rPr lang="en-LU" dirty="0">
                <a:sym typeface="Wingdings" pitchFamily="2" charset="2"/>
              </a:rPr>
              <a:t></a:t>
            </a:r>
            <a:r>
              <a:rPr lang="en-LU" sz="1800" dirty="0">
                <a:effectLst/>
                <a:ea typeface="Arial Unicode MS" panose="020B0604020202020204" pitchFamily="34" charset="-128"/>
                <a:cs typeface="Arial Unicode MS" panose="020B0604020202020204" pitchFamily="34" charset="-128"/>
              </a:rPr>
              <a:t> If you already have something like </a:t>
            </a:r>
            <a:r>
              <a:rPr lang="en-GB" sz="1800" dirty="0">
                <a:solidFill>
                  <a:srgbClr val="00B050"/>
                </a:solidFill>
                <a:effectLst/>
                <a:ea typeface="Calibri" panose="020F0502020204030204" pitchFamily="34" charset="0"/>
                <a:cs typeface="Monaco" pitchFamily="2" charset="77"/>
              </a:rPr>
              <a:t>export PATH=(</a:t>
            </a:r>
            <a:r>
              <a:rPr lang="en-GB" sz="1800" i="1" dirty="0" err="1">
                <a:solidFill>
                  <a:srgbClr val="00B050"/>
                </a:solidFill>
                <a:effectLst/>
                <a:ea typeface="Calibri" panose="020F0502020204030204" pitchFamily="34" charset="0"/>
                <a:cs typeface="Monaco" pitchFamily="2" charset="77"/>
              </a:rPr>
              <a:t>something_you_need</a:t>
            </a:r>
            <a:r>
              <a:rPr lang="en-GB" sz="1800" dirty="0">
                <a:solidFill>
                  <a:srgbClr val="00B050"/>
                </a:solidFill>
                <a:effectLst/>
                <a:ea typeface="Calibri" panose="020F0502020204030204" pitchFamily="34" charset="0"/>
                <a:cs typeface="Monaco" pitchFamily="2" charset="77"/>
              </a:rPr>
              <a:t>) </a:t>
            </a:r>
            <a:r>
              <a:rPr lang="en-LU" sz="1800" dirty="0">
                <a:effectLst/>
                <a:ea typeface="Arial Unicode MS" panose="020B0604020202020204" pitchFamily="34" charset="-128"/>
                <a:cs typeface="Arial Unicode MS" panose="020B0604020202020204" pitchFamily="34" charset="-128"/>
              </a:rPr>
              <a:t>in your </a:t>
            </a:r>
            <a:r>
              <a:rPr lang="en-LU" sz="1800" dirty="0">
                <a:solidFill>
                  <a:srgbClr val="0070C0"/>
                </a:solidFill>
                <a:effectLst/>
                <a:ea typeface="Times New Roman" panose="02020603050405020304" pitchFamily="18" charset="0"/>
                <a:cs typeface="Times New Roman" panose="02020603050405020304" pitchFamily="18" charset="0"/>
              </a:rPr>
              <a:t>.</a:t>
            </a:r>
            <a:r>
              <a:rPr lang="en-LU" sz="1800" i="1" dirty="0">
                <a:solidFill>
                  <a:srgbClr val="0070C0"/>
                </a:solidFill>
                <a:effectLst/>
                <a:ea typeface="Times New Roman" panose="02020603050405020304" pitchFamily="18" charset="0"/>
                <a:cs typeface="Times New Roman" panose="02020603050405020304" pitchFamily="18" charset="0"/>
              </a:rPr>
              <a:t>bashrc </a:t>
            </a:r>
            <a:r>
              <a:rPr lang="en-LU" sz="1800" dirty="0">
                <a:effectLst/>
                <a:ea typeface="Times New Roman" panose="02020603050405020304" pitchFamily="18" charset="0"/>
                <a:cs typeface="Times New Roman" panose="02020603050405020304" pitchFamily="18" charset="0"/>
              </a:rPr>
              <a:t>(e.g. </a:t>
            </a:r>
            <a:r>
              <a:rPr lang="en-LU" sz="1800" dirty="0">
                <a:effectLst/>
                <a:ea typeface="Arial Unicode MS" panose="020B0604020202020204" pitchFamily="34" charset="-128"/>
                <a:cs typeface="Arial Unicode MS" panose="020B0604020202020204" pitchFamily="34" charset="-128"/>
              </a:rPr>
              <a:t>from another installation on your computer), it will ask you if you are satisfied with that other line. </a:t>
            </a:r>
            <a:br>
              <a:rPr lang="en-LU" sz="1800" dirty="0">
                <a:effectLst/>
                <a:ea typeface="Arial Unicode MS" panose="020B0604020202020204" pitchFamily="34" charset="-128"/>
                <a:cs typeface="Arial Unicode MS" panose="020B0604020202020204" pitchFamily="34" charset="-128"/>
              </a:rPr>
            </a:br>
            <a:r>
              <a:rPr lang="en-LU" sz="1800" dirty="0">
                <a:effectLst/>
                <a:ea typeface="Arial Unicode MS" panose="020B0604020202020204" pitchFamily="34" charset="-128"/>
                <a:cs typeface="Arial Unicode MS" panose="020B0604020202020204" pitchFamily="34" charset="-128"/>
              </a:rPr>
              <a:t>If you say no, it will offer you to enter another variable. Enter </a:t>
            </a:r>
            <a:r>
              <a:rPr lang="en-GB" sz="1800" dirty="0">
                <a:solidFill>
                  <a:srgbClr val="00B050"/>
                </a:solidFill>
                <a:effectLst/>
                <a:ea typeface="Calibri" panose="020F0502020204030204" pitchFamily="34" charset="0"/>
                <a:cs typeface="Monaco" pitchFamily="2" charset="77"/>
              </a:rPr>
              <a:t>export PATH=$PATH. </a:t>
            </a:r>
            <a:r>
              <a:rPr lang="en-LU" sz="1800" dirty="0">
                <a:effectLst/>
                <a:ea typeface="Arial Unicode MS" panose="020B0604020202020204" pitchFamily="34" charset="-128"/>
                <a:cs typeface="Arial Unicode MS" panose="020B0604020202020204" pitchFamily="34" charset="-128"/>
              </a:rPr>
              <a:t> The existing one can be deleted or kept after having entered your own new variable. Follow the questions and everything should be fine. At the worst, you can have several exports of </a:t>
            </a:r>
            <a:r>
              <a:rPr lang="en-GB" sz="1800" dirty="0">
                <a:solidFill>
                  <a:srgbClr val="00B050"/>
                </a:solidFill>
                <a:effectLst/>
                <a:ea typeface="Calibri" panose="020F0502020204030204" pitchFamily="34" charset="0"/>
                <a:cs typeface="Monaco" pitchFamily="2" charset="77"/>
              </a:rPr>
              <a:t>export PATH=$PATH </a:t>
            </a:r>
            <a:r>
              <a:rPr lang="en-LU" sz="1800" dirty="0">
                <a:effectLst/>
                <a:ea typeface="Arial Unicode MS" panose="020B0604020202020204" pitchFamily="34" charset="-128"/>
                <a:cs typeface="Arial Unicode MS" panose="020B0604020202020204" pitchFamily="34" charset="-128"/>
              </a:rPr>
              <a:t>if you mess up. It is not harmful and you can always remove them manually after by editing your </a:t>
            </a:r>
            <a:r>
              <a:rPr lang="en-LU" sz="1800" dirty="0">
                <a:solidFill>
                  <a:srgbClr val="0070C0"/>
                </a:solidFill>
                <a:effectLst/>
                <a:ea typeface="Arial Unicode MS" panose="020B0604020202020204" pitchFamily="34" charset="-128"/>
                <a:cs typeface="Arial Unicode MS" panose="020B0604020202020204" pitchFamily="34" charset="-128"/>
              </a:rPr>
              <a:t>.</a:t>
            </a:r>
            <a:r>
              <a:rPr lang="en-LU" sz="1800" i="1" dirty="0">
                <a:solidFill>
                  <a:srgbClr val="0070C0"/>
                </a:solidFill>
                <a:effectLst/>
                <a:ea typeface="Arial Unicode MS" panose="020B0604020202020204" pitchFamily="34" charset="-128"/>
                <a:cs typeface="Arial Unicode MS" panose="020B0604020202020204" pitchFamily="34" charset="-128"/>
              </a:rPr>
              <a:t>bashrc</a:t>
            </a:r>
            <a:r>
              <a:rPr lang="en-LU" sz="1800" dirty="0">
                <a:solidFill>
                  <a:srgbClr val="0070C0"/>
                </a:solidFill>
                <a:effectLst/>
                <a:ea typeface="Arial Unicode MS" panose="020B0604020202020204" pitchFamily="34" charset="-128"/>
                <a:cs typeface="Arial Unicode MS" panose="020B0604020202020204" pitchFamily="34" charset="-128"/>
              </a:rPr>
              <a:t> </a:t>
            </a:r>
            <a:r>
              <a:rPr lang="en-LU" sz="1800" dirty="0">
                <a:effectLst/>
                <a:ea typeface="Arial Unicode MS" panose="020B0604020202020204" pitchFamily="34" charset="-128"/>
                <a:cs typeface="Arial Unicode MS" panose="020B0604020202020204" pitchFamily="34" charset="-128"/>
              </a:rPr>
              <a:t>after the installation. </a:t>
            </a:r>
          </a:p>
          <a:p>
            <a:pPr marL="342900" indent="-342900">
              <a:spcBef>
                <a:spcPts val="600"/>
              </a:spcBef>
              <a:buFont typeface="+mj-lt"/>
              <a:buAutoNum type="arabicPeriod" startAt="6"/>
            </a:pPr>
            <a:endParaRPr lang="en-LU" dirty="0">
              <a:ea typeface="Arial Unicode MS" panose="020B0604020202020204" pitchFamily="34" charset="-128"/>
              <a:cs typeface="Arial Unicode MS" panose="020B0604020202020204" pitchFamily="34" charset="-128"/>
            </a:endParaRPr>
          </a:p>
          <a:p>
            <a:pPr marL="342900" indent="-342900">
              <a:spcBef>
                <a:spcPts val="600"/>
              </a:spcBef>
              <a:buFont typeface="+mj-lt"/>
              <a:buAutoNum type="arabicPeriod" startAt="6"/>
            </a:pPr>
            <a:r>
              <a:rPr lang="en-LU" sz="1800" dirty="0">
                <a:effectLst/>
                <a:ea typeface="Arial Unicode MS" panose="020B0604020202020204" pitchFamily="34" charset="-128"/>
                <a:cs typeface="Arial Unicode MS" panose="020B0604020202020204" pitchFamily="34" charset="-128"/>
              </a:rPr>
              <a:t>Offer to add </a:t>
            </a:r>
            <a:r>
              <a:rPr lang="en-LU" sz="1800" dirty="0">
                <a:effectLst/>
                <a:latin typeface="Helvetica" pitchFamily="2" charset="0"/>
                <a:ea typeface="Times New Roman" panose="02020603050405020304" pitchFamily="18" charset="0"/>
                <a:cs typeface="Times New Roman" panose="02020603050405020304" pitchFamily="18" charset="0"/>
              </a:rPr>
              <a:t>a </a:t>
            </a:r>
            <a:r>
              <a:rPr lang="en-LU" sz="1800" dirty="0">
                <a:solidFill>
                  <a:srgbClr val="FF0000"/>
                </a:solidFill>
                <a:effectLst/>
                <a:latin typeface="Helvetica" pitchFamily="2" charset="0"/>
                <a:ea typeface="Times New Roman" panose="02020603050405020304" pitchFamily="18" charset="0"/>
                <a:cs typeface="Times New Roman" panose="02020603050405020304" pitchFamily="18" charset="0"/>
              </a:rPr>
              <a:t>state variable named </a:t>
            </a:r>
            <a:r>
              <a:rPr lang="en-GB" sz="1800" dirty="0">
                <a:solidFill>
                  <a:srgbClr val="00B050"/>
                </a:solidFill>
                <a:effectLst/>
                <a:latin typeface="Monaco" pitchFamily="2" charset="77"/>
                <a:ea typeface="Calibri" panose="020F0502020204030204" pitchFamily="34" charset="0"/>
                <a:cs typeface="Monaco" pitchFamily="2" charset="77"/>
              </a:rPr>
              <a:t>EXTERNAL_DEMS_DIR</a:t>
            </a:r>
            <a:r>
              <a:rPr lang="en-LU" sz="1800" dirty="0">
                <a:effectLst/>
                <a:latin typeface="Helvetica" pitchFamily="2" charset="0"/>
                <a:ea typeface="Times New Roman" panose="02020603050405020304" pitchFamily="18" charset="0"/>
                <a:cs typeface="Times New Roman" panose="02020603050405020304" pitchFamily="18" charset="0"/>
              </a:rPr>
              <a:t>. </a:t>
            </a:r>
            <a:br>
              <a:rPr lang="en-LU" sz="1800" dirty="0">
                <a:effectLst/>
                <a:latin typeface="Helvetica" pitchFamily="2" charset="0"/>
                <a:ea typeface="Times New Roman" panose="02020603050405020304" pitchFamily="18" charset="0"/>
                <a:cs typeface="Times New Roman" panose="02020603050405020304" pitchFamily="18" charset="0"/>
              </a:rPr>
            </a:br>
            <a:r>
              <a:rPr lang="en-LU" dirty="0">
                <a:sym typeface="Wingdings" pitchFamily="2" charset="2"/>
              </a:rPr>
              <a:t> </a:t>
            </a:r>
            <a:r>
              <a:rPr lang="en-LU" dirty="0">
                <a:solidFill>
                  <a:srgbClr val="FF0000"/>
                </a:solidFill>
                <a:sym typeface="Wingdings" pitchFamily="2" charset="2"/>
              </a:rPr>
              <a:t>Answer “no”. </a:t>
            </a:r>
            <a:r>
              <a:rPr lang="en-LU" dirty="0">
                <a:sym typeface="Wingdings" pitchFamily="2" charset="2"/>
              </a:rPr>
              <a:t>This state variable is only needed for using AMSTer E</a:t>
            </a:r>
            <a:r>
              <a:rPr lang="en-GB" dirty="0">
                <a:sym typeface="Wingdings" pitchFamily="2" charset="2"/>
              </a:rPr>
              <a:t>n</a:t>
            </a:r>
            <a:r>
              <a:rPr lang="en-LU" dirty="0">
                <a:sym typeface="Wingdings" pitchFamily="2" charset="2"/>
              </a:rPr>
              <a:t>gine without the Toolbox. </a:t>
            </a:r>
            <a:r>
              <a:rPr lang="en-LU" sz="1800" dirty="0">
                <a:effectLst/>
                <a:ea typeface="Times New Roman" panose="02020603050405020304" pitchFamily="18" charset="0"/>
                <a:cs typeface="Times New Roman" panose="02020603050405020304" pitchFamily="18" charset="0"/>
              </a:rPr>
              <a:t>AMSTer Toolbox takes care of the external DEM for you through a configuration file you will need. </a:t>
            </a:r>
          </a:p>
          <a:p>
            <a:pPr marL="342900" indent="-342900">
              <a:buFont typeface="+mj-lt"/>
              <a:buAutoNum type="arabicPeriod" startAt="6"/>
            </a:pPr>
            <a:endParaRPr lang="en-LU" sz="1800" dirty="0">
              <a:effectLst/>
              <a:latin typeface="Times New Roman" panose="02020603050405020304" pitchFamily="18" charset="0"/>
              <a:ea typeface="Arial Unicode MS" panose="020B0604020202020204" pitchFamily="34" charset="-128"/>
              <a:cs typeface="Arial Unicode MS" panose="020B0604020202020204" pitchFamily="34" charset="-128"/>
            </a:endParaRPr>
          </a:p>
          <a:p>
            <a:pPr marL="342900" indent="-342900">
              <a:buFont typeface="+mj-lt"/>
              <a:buAutoNum type="arabicPeriod" startAt="6"/>
            </a:pPr>
            <a:endParaRPr lang="en-LU" dirty="0"/>
          </a:p>
          <a:p>
            <a:pPr marL="342900" indent="-342900">
              <a:buFont typeface="+mj-lt"/>
              <a:buAutoNum type="arabicPeriod" startAt="6"/>
            </a:pPr>
            <a:endParaRPr lang="en-LU" dirty="0"/>
          </a:p>
          <a:p>
            <a:pPr marL="285750" indent="-285750">
              <a:buFont typeface="Arial" panose="020B0604020202020204" pitchFamily="34" charset="0"/>
              <a:buChar char="•"/>
            </a:pPr>
            <a:endParaRPr lang="en-LU" dirty="0"/>
          </a:p>
          <a:p>
            <a:pPr marL="285750" indent="-285750">
              <a:buFont typeface="Arial" panose="020B0604020202020204" pitchFamily="34" charset="0"/>
              <a:buChar char="•"/>
            </a:pPr>
            <a:endParaRPr lang="en-LU" dirty="0"/>
          </a:p>
        </p:txBody>
      </p:sp>
      <p:sp>
        <p:nvSpPr>
          <p:cNvPr id="9" name="TextBox 8">
            <a:extLst>
              <a:ext uri="{FF2B5EF4-FFF2-40B4-BE49-F238E27FC236}">
                <a16:creationId xmlns:a16="http://schemas.microsoft.com/office/drawing/2014/main" id="{0045613E-D838-AC43-418B-FD2D1C2D35CD}"/>
              </a:ext>
            </a:extLst>
          </p:cNvPr>
          <p:cNvSpPr txBox="1"/>
          <p:nvPr/>
        </p:nvSpPr>
        <p:spPr>
          <a:xfrm>
            <a:off x="200971" y="1160708"/>
            <a:ext cx="2959465" cy="461665"/>
          </a:xfrm>
          <a:prstGeom prst="rect">
            <a:avLst/>
          </a:prstGeom>
          <a:noFill/>
        </p:spPr>
        <p:txBody>
          <a:bodyPr wrap="none" rtlCol="0">
            <a:spAutoFit/>
          </a:bodyPr>
          <a:lstStyle/>
          <a:p>
            <a:r>
              <a:rPr lang="en-GB" sz="2400" b="1" i="1" dirty="0" err="1"/>
              <a:t>AMSTer_install.sh</a:t>
            </a:r>
            <a:r>
              <a:rPr lang="en-GB" sz="2400" b="1" i="1" dirty="0"/>
              <a:t> </a:t>
            </a:r>
            <a:r>
              <a:rPr lang="en-GB" sz="2400" dirty="0"/>
              <a:t>will</a:t>
            </a:r>
            <a:endParaRPr lang="en-LU" sz="2400" dirty="0"/>
          </a:p>
        </p:txBody>
      </p:sp>
    </p:spTree>
    <p:extLst>
      <p:ext uri="{BB962C8B-B14F-4D97-AF65-F5344CB8AC3E}">
        <p14:creationId xmlns:p14="http://schemas.microsoft.com/office/powerpoint/2010/main" val="277235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6B5D52D8-2D3A-F849-8384-CCF8E9D627CE}"/>
              </a:ext>
            </a:extLst>
          </p:cNvPr>
          <p:cNvSpPr txBox="1">
            <a:spLocks noChangeArrowheads="1"/>
          </p:cNvSpPr>
          <p:nvPr/>
        </p:nvSpPr>
        <p:spPr>
          <a:xfrm>
            <a:off x="786024" y="62770"/>
            <a:ext cx="10335759" cy="7547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pPr>
              <a:defRPr/>
            </a:pPr>
            <a:r>
              <a:rPr lang="en-GB" sz="2800" b="1" i="0" u="none" strike="noStrike" dirty="0" err="1">
                <a:solidFill>
                  <a:schemeClr val="bg1"/>
                </a:solidFill>
                <a:effectLst/>
                <a:latin typeface="Helvetica" pitchFamily="2" charset="0"/>
              </a:rPr>
              <a:t>AMSTer</a:t>
            </a:r>
            <a:r>
              <a:rPr lang="en-GB" sz="2800" b="1" i="0" u="none" strike="noStrike" dirty="0">
                <a:solidFill>
                  <a:schemeClr val="bg1"/>
                </a:solidFill>
                <a:effectLst/>
                <a:latin typeface="Helvetica" pitchFamily="2" charset="0"/>
              </a:rPr>
              <a:t> Installation</a:t>
            </a:r>
          </a:p>
        </p:txBody>
      </p:sp>
      <p:sp>
        <p:nvSpPr>
          <p:cNvPr id="8" name="TextBox 7">
            <a:extLst>
              <a:ext uri="{FF2B5EF4-FFF2-40B4-BE49-F238E27FC236}">
                <a16:creationId xmlns:a16="http://schemas.microsoft.com/office/drawing/2014/main" id="{B7E734AB-9B95-5687-42FF-0386723D4968}"/>
              </a:ext>
            </a:extLst>
          </p:cNvPr>
          <p:cNvSpPr txBox="1"/>
          <p:nvPr/>
        </p:nvSpPr>
        <p:spPr>
          <a:xfrm>
            <a:off x="388048" y="1646145"/>
            <a:ext cx="11634555" cy="4708981"/>
          </a:xfrm>
          <a:prstGeom prst="rect">
            <a:avLst/>
          </a:prstGeom>
          <a:noFill/>
        </p:spPr>
        <p:txBody>
          <a:bodyPr wrap="square" rtlCol="0">
            <a:spAutoFit/>
          </a:bodyPr>
          <a:lstStyle/>
          <a:p>
            <a:pPr marL="342900" indent="-342900">
              <a:spcBef>
                <a:spcPts val="600"/>
              </a:spcBef>
              <a:buFont typeface="+mj-lt"/>
              <a:buAutoNum type="arabicPeriod" startAt="8"/>
            </a:pPr>
            <a:r>
              <a:rPr lang="en-LU" sz="1800" dirty="0">
                <a:effectLst/>
                <a:ea typeface="Arial Unicode MS" panose="020B0604020202020204" pitchFamily="34" charset="-128"/>
                <a:cs typeface="Arial Unicode MS" panose="020B0604020202020204" pitchFamily="34" charset="-128"/>
              </a:rPr>
              <a:t>Offer to </a:t>
            </a:r>
            <a:r>
              <a:rPr lang="en-LU" sz="1800" dirty="0">
                <a:effectLst/>
                <a:ea typeface="Times New Roman" panose="02020603050405020304" pitchFamily="18" charset="0"/>
                <a:cs typeface="Times New Roman" panose="02020603050405020304" pitchFamily="18" charset="0"/>
              </a:rPr>
              <a:t>assign state variable to some mandatory disks (or directories) where AMSTer Toolbox expects to find and/or store several products, intermediate results or final results. You </a:t>
            </a:r>
            <a:r>
              <a:rPr lang="en-LU" sz="1800" dirty="0">
                <a:solidFill>
                  <a:srgbClr val="FF0000"/>
                </a:solidFill>
                <a:effectLst/>
                <a:ea typeface="Times New Roman" panose="02020603050405020304" pitchFamily="18" charset="0"/>
                <a:cs typeface="Times New Roman" panose="02020603050405020304" pitchFamily="18" charset="0"/>
              </a:rPr>
              <a:t>must have </a:t>
            </a:r>
            <a:r>
              <a:rPr lang="en-LU" sz="1800" dirty="0">
                <a:effectLst/>
                <a:ea typeface="Times New Roman" panose="02020603050405020304" pitchFamily="18" charset="0"/>
                <a:cs typeface="Times New Roman" panose="02020603050405020304" pitchFamily="18" charset="0"/>
              </a:rPr>
              <a:t>at least</a:t>
            </a:r>
          </a:p>
          <a:p>
            <a:pPr marL="800100" lvl="1" indent="-342900">
              <a:buFont typeface="Arial" panose="020B0604020202020204" pitchFamily="34" charset="0"/>
              <a:buChar char="•"/>
            </a:pPr>
            <a:r>
              <a:rPr lang="en-LU" dirty="0">
                <a:solidFill>
                  <a:srgbClr val="00B050"/>
                </a:solidFill>
                <a:effectLst/>
                <a:ea typeface="Times New Roman" panose="02020603050405020304" pitchFamily="18" charset="0"/>
                <a:cs typeface="Times New Roman" panose="02020603050405020304" pitchFamily="18" charset="0"/>
              </a:rPr>
              <a:t>$PATH_DataSAR</a:t>
            </a:r>
          </a:p>
          <a:p>
            <a:pPr marL="800100" lvl="1" indent="-342900">
              <a:buFont typeface="Arial" panose="020B0604020202020204" pitchFamily="34" charset="0"/>
              <a:buChar char="•"/>
            </a:pPr>
            <a:r>
              <a:rPr lang="en-LU" dirty="0">
                <a:solidFill>
                  <a:srgbClr val="00B050"/>
                </a:solidFill>
                <a:effectLst/>
                <a:ea typeface="Times New Roman" panose="02020603050405020304" pitchFamily="18" charset="0"/>
                <a:cs typeface="Times New Roman" panose="02020603050405020304" pitchFamily="18" charset="0"/>
              </a:rPr>
              <a:t>$PATH_1650</a:t>
            </a:r>
          </a:p>
          <a:p>
            <a:pPr marL="800100" lvl="1" indent="-342900">
              <a:buFont typeface="Arial" panose="020B0604020202020204" pitchFamily="34" charset="0"/>
              <a:buChar char="•"/>
            </a:pPr>
            <a:r>
              <a:rPr lang="en-LU" dirty="0">
                <a:solidFill>
                  <a:srgbClr val="00B050"/>
                </a:solidFill>
                <a:effectLst/>
                <a:ea typeface="Times New Roman" panose="02020603050405020304" pitchFamily="18" charset="0"/>
                <a:cs typeface="Times New Roman" panose="02020603050405020304" pitchFamily="18" charset="0"/>
              </a:rPr>
              <a:t>$PATH_3600</a:t>
            </a:r>
          </a:p>
          <a:p>
            <a:pPr marL="800100" lvl="1" indent="-342900">
              <a:buFont typeface="Arial" panose="020B0604020202020204" pitchFamily="34" charset="0"/>
              <a:buChar char="•"/>
            </a:pPr>
            <a:r>
              <a:rPr lang="en-LU" dirty="0">
                <a:solidFill>
                  <a:srgbClr val="00B050"/>
                </a:solidFill>
                <a:effectLst/>
                <a:ea typeface="Times New Roman" panose="02020603050405020304" pitchFamily="18" charset="0"/>
                <a:cs typeface="Times New Roman" panose="02020603050405020304" pitchFamily="18" charset="0"/>
              </a:rPr>
              <a:t>$PATH_3601</a:t>
            </a:r>
          </a:p>
          <a:p>
            <a:pPr marL="800100" lvl="1" indent="-342900">
              <a:buFont typeface="Arial" panose="020B0604020202020204" pitchFamily="34" charset="0"/>
              <a:buChar char="•"/>
            </a:pPr>
            <a:r>
              <a:rPr lang="en-LU" dirty="0">
                <a:solidFill>
                  <a:srgbClr val="00B050"/>
                </a:solidFill>
                <a:effectLst/>
                <a:ea typeface="Times New Roman" panose="02020603050405020304" pitchFamily="18" charset="0"/>
                <a:cs typeface="Times New Roman" panose="02020603050405020304" pitchFamily="18" charset="0"/>
              </a:rPr>
              <a:t>$PATH_3602</a:t>
            </a:r>
            <a:endParaRPr lang="en-LU" sz="1800" dirty="0">
              <a:solidFill>
                <a:srgbClr val="00B050"/>
              </a:solidFill>
              <a:ea typeface="Times New Roman" panose="02020603050405020304" pitchFamily="18" charset="0"/>
              <a:cs typeface="Times New Roman" panose="02020603050405020304" pitchFamily="18" charset="0"/>
            </a:endParaRPr>
          </a:p>
          <a:p>
            <a:pPr lvl="1"/>
            <a:r>
              <a:rPr lang="en-LU" dirty="0">
                <a:sym typeface="Wingdings" pitchFamily="2" charset="2"/>
              </a:rPr>
              <a:t>(The names of these variables may look w</a:t>
            </a:r>
            <a:r>
              <a:rPr lang="en-GB" dirty="0" err="1">
                <a:sym typeface="Wingdings" pitchFamily="2" charset="2"/>
              </a:rPr>
              <a:t>ie</a:t>
            </a:r>
            <a:r>
              <a:rPr lang="en-LU" dirty="0">
                <a:sym typeface="Wingdings" pitchFamily="2" charset="2"/>
              </a:rPr>
              <a:t>rd. The are the heritage of servers at ECGS… Do not change them)</a:t>
            </a:r>
          </a:p>
          <a:p>
            <a:pPr lvl="1"/>
            <a:r>
              <a:rPr lang="en-LU" sz="1800" dirty="0">
                <a:effectLst/>
                <a:ea typeface="Times New Roman" panose="02020603050405020304" pitchFamily="18" charset="0"/>
                <a:cs typeface="Times New Roman" panose="02020603050405020304" pitchFamily="18" charset="0"/>
              </a:rPr>
              <a:t>The other disks (</a:t>
            </a:r>
            <a:r>
              <a:rPr lang="en-LU" sz="1800" dirty="0">
                <a:solidFill>
                  <a:srgbClr val="00B050"/>
                </a:solidFill>
                <a:effectLst/>
                <a:ea typeface="Times New Roman" panose="02020603050405020304" pitchFamily="18" charset="0"/>
                <a:cs typeface="Times New Roman" panose="02020603050405020304" pitchFamily="18" charset="0"/>
              </a:rPr>
              <a:t>$SynoData</a:t>
            </a:r>
            <a:r>
              <a:rPr lang="en-LU" sz="1800" dirty="0">
                <a:effectLst/>
                <a:ea typeface="Times New Roman" panose="02020603050405020304" pitchFamily="18" charset="0"/>
                <a:cs typeface="Times New Roman" panose="02020603050405020304" pitchFamily="18" charset="0"/>
              </a:rPr>
              <a:t> or </a:t>
            </a:r>
            <a:r>
              <a:rPr lang="en-LU" sz="1800" dirty="0">
                <a:solidFill>
                  <a:srgbClr val="00B050"/>
                </a:solidFill>
                <a:effectLst/>
                <a:ea typeface="Times New Roman" panose="02020603050405020304" pitchFamily="18" charset="0"/>
                <a:cs typeface="Times New Roman" panose="02020603050405020304" pitchFamily="18" charset="0"/>
              </a:rPr>
              <a:t>$HOMEDATA</a:t>
            </a:r>
            <a:r>
              <a:rPr lang="en-LU" sz="1800" dirty="0">
                <a:effectLst/>
                <a:ea typeface="Times New Roman" panose="02020603050405020304" pitchFamily="18" charset="0"/>
                <a:cs typeface="Times New Roman" panose="02020603050405020304" pitchFamily="18" charset="0"/>
              </a:rPr>
              <a:t>)</a:t>
            </a:r>
            <a:r>
              <a:rPr lang="en-LU" dirty="0">
                <a:ea typeface="Times New Roman" panose="02020603050405020304" pitchFamily="18" charset="0"/>
                <a:cs typeface="Times New Roman" panose="02020603050405020304" pitchFamily="18" charset="0"/>
              </a:rPr>
              <a:t> are </a:t>
            </a:r>
            <a:r>
              <a:rPr lang="en-LU" sz="1800" dirty="0">
                <a:effectLst/>
                <a:ea typeface="Times New Roman" panose="02020603050405020304" pitchFamily="18" charset="0"/>
                <a:cs typeface="Times New Roman" panose="02020603050405020304" pitchFamily="18" charset="0"/>
              </a:rPr>
              <a:t>not mandatory and can be ignored. </a:t>
            </a:r>
            <a:endParaRPr lang="en-LU" dirty="0">
              <a:sym typeface="Wingdings" pitchFamily="2" charset="2"/>
            </a:endParaRPr>
          </a:p>
          <a:p>
            <a:pPr lvl="1"/>
            <a:endParaRPr lang="en-LU" sz="1000" dirty="0">
              <a:sym typeface="Wingdings" pitchFamily="2" charset="2"/>
            </a:endParaRPr>
          </a:p>
          <a:p>
            <a:pPr lvl="1"/>
            <a:r>
              <a:rPr lang="en-LU" dirty="0">
                <a:sym typeface="Wingdings" pitchFamily="2" charset="2"/>
              </a:rPr>
              <a:t> For each of these variable, enter a path to a disk or a directory. </a:t>
            </a:r>
            <a:br>
              <a:rPr lang="en-LU" dirty="0">
                <a:sym typeface="Wingdings" pitchFamily="2" charset="2"/>
              </a:rPr>
            </a:br>
            <a:r>
              <a:rPr lang="en-LU" sz="1800" dirty="0">
                <a:solidFill>
                  <a:srgbClr val="FF0000"/>
                </a:solidFill>
                <a:effectLst/>
                <a:ea typeface="Times New Roman" panose="02020603050405020304" pitchFamily="18" charset="0"/>
                <a:cs typeface="Times New Roman" panose="02020603050405020304" pitchFamily="18" charset="0"/>
              </a:rPr>
              <a:t>Note </a:t>
            </a:r>
            <a:r>
              <a:rPr lang="en-LU" sz="1800" dirty="0">
                <a:effectLst/>
                <a:ea typeface="Times New Roman" panose="02020603050405020304" pitchFamily="18" charset="0"/>
                <a:cs typeface="Times New Roman" panose="02020603050405020304" pitchFamily="18" charset="0"/>
              </a:rPr>
              <a:t>that if the disk (or directory) that you entered as state variable is not reachable (or does not exist yet), it will offer you to enter </a:t>
            </a:r>
            <a:r>
              <a:rPr lang="fr-FR" sz="1800" dirty="0">
                <a:effectLst/>
                <a:ea typeface="Times New Roman" panose="02020603050405020304" pitchFamily="18" charset="0"/>
                <a:cs typeface="Times New Roman" panose="02020603050405020304" pitchFamily="18" charset="0"/>
              </a:rPr>
              <a:t>a</a:t>
            </a:r>
            <a:r>
              <a:rPr lang="en-LU" sz="1800" dirty="0">
                <a:effectLst/>
                <a:ea typeface="Times New Roman" panose="02020603050405020304" pitchFamily="18" charset="0"/>
                <a:cs typeface="Times New Roman" panose="02020603050405020304" pitchFamily="18" charset="0"/>
              </a:rPr>
              <a:t>gain the name (in case it results from a typo), or define it anyway and it will be your responsibility to mount the disk later. If it is a directory, it will offer you to create it for you.</a:t>
            </a:r>
            <a:endParaRPr lang="en-LU" dirty="0"/>
          </a:p>
          <a:p>
            <a:pPr lvl="1"/>
            <a:endParaRPr lang="en-LU" sz="1000" dirty="0">
              <a:effectLst/>
              <a:ea typeface="Times New Roman" panose="02020603050405020304" pitchFamily="18" charset="0"/>
              <a:cs typeface="Times New Roman" panose="02020603050405020304" pitchFamily="18" charset="0"/>
            </a:endParaRPr>
          </a:p>
          <a:p>
            <a:pPr lvl="1"/>
            <a:r>
              <a:rPr lang="en-LU" sz="1800" dirty="0">
                <a:effectLst/>
                <a:ea typeface="Times New Roman" panose="02020603050405020304" pitchFamily="18" charset="0"/>
                <a:cs typeface="Times New Roman" panose="02020603050405020304" pitchFamily="18" charset="0"/>
              </a:rPr>
              <a:t>You can add more manually later in your </a:t>
            </a:r>
            <a:r>
              <a:rPr lang="en-LU" sz="1800" dirty="0">
                <a:solidFill>
                  <a:srgbClr val="0070C0"/>
                </a:solidFill>
                <a:effectLst/>
                <a:ea typeface="Times New Roman" panose="02020603050405020304" pitchFamily="18" charset="0"/>
                <a:cs typeface="Times New Roman" panose="02020603050405020304" pitchFamily="18" charset="0"/>
              </a:rPr>
              <a:t>.</a:t>
            </a:r>
            <a:r>
              <a:rPr lang="en-LU" sz="1800" i="1" dirty="0">
                <a:solidFill>
                  <a:srgbClr val="0070C0"/>
                </a:solidFill>
                <a:effectLst/>
                <a:ea typeface="Times New Roman" panose="02020603050405020304" pitchFamily="18" charset="0"/>
                <a:cs typeface="Times New Roman" panose="02020603050405020304" pitchFamily="18" charset="0"/>
              </a:rPr>
              <a:t>bashrc</a:t>
            </a:r>
            <a:r>
              <a:rPr lang="en-LU" sz="1800" dirty="0">
                <a:solidFill>
                  <a:srgbClr val="0070C0"/>
                </a:solidFill>
                <a:effectLst/>
                <a:ea typeface="Times New Roman" panose="02020603050405020304" pitchFamily="18" charset="0"/>
                <a:cs typeface="Times New Roman" panose="02020603050405020304" pitchFamily="18" charset="0"/>
              </a:rPr>
              <a:t> </a:t>
            </a:r>
            <a:r>
              <a:rPr lang="en-LU" sz="1800" dirty="0">
                <a:effectLst/>
                <a:ea typeface="Times New Roman" panose="02020603050405020304" pitchFamily="18" charset="0"/>
                <a:cs typeface="Times New Roman" panose="02020603050405020304" pitchFamily="18" charset="0"/>
              </a:rPr>
              <a:t>if needed. </a:t>
            </a:r>
          </a:p>
          <a:p>
            <a:pPr lvl="1"/>
            <a:endParaRPr lang="en-LU" sz="1000" dirty="0">
              <a:effectLst/>
              <a:ea typeface="Times New Roman" panose="02020603050405020304" pitchFamily="18" charset="0"/>
              <a:cs typeface="Times New Roman" panose="02020603050405020304" pitchFamily="18" charset="0"/>
            </a:endParaRPr>
          </a:p>
          <a:p>
            <a:pPr lvl="1"/>
            <a:r>
              <a:rPr lang="en-LU" dirty="0">
                <a:cs typeface="Times New Roman" panose="02020603050405020304" pitchFamily="18" charset="0"/>
              </a:rPr>
              <a:t>On Linux, mounting points of external disks are supposed to be in </a:t>
            </a:r>
            <a:r>
              <a:rPr lang="en-LU" dirty="0">
                <a:solidFill>
                  <a:srgbClr val="00B050"/>
                </a:solidFill>
                <a:cs typeface="Times New Roman" panose="02020603050405020304" pitchFamily="18" charset="0"/>
              </a:rPr>
              <a:t>/mnt/ </a:t>
            </a:r>
            <a:r>
              <a:rPr lang="en-LU" dirty="0">
                <a:cs typeface="Times New Roman" panose="02020603050405020304" pitchFamily="18" charset="0"/>
              </a:rPr>
              <a:t>and on Mac, in </a:t>
            </a:r>
            <a:r>
              <a:rPr lang="en-LU" dirty="0">
                <a:solidFill>
                  <a:srgbClr val="00B050"/>
                </a:solidFill>
                <a:cs typeface="Times New Roman" panose="02020603050405020304" pitchFamily="18" charset="0"/>
              </a:rPr>
              <a:t>/Volumes/</a:t>
            </a:r>
            <a:r>
              <a:rPr lang="en-LU" dirty="0">
                <a:cs typeface="Times New Roman" panose="02020603050405020304" pitchFamily="18" charset="0"/>
              </a:rPr>
              <a:t>. </a:t>
            </a:r>
            <a:endParaRPr lang="en-LU" dirty="0"/>
          </a:p>
        </p:txBody>
      </p:sp>
      <p:sp>
        <p:nvSpPr>
          <p:cNvPr id="9" name="TextBox 8">
            <a:extLst>
              <a:ext uri="{FF2B5EF4-FFF2-40B4-BE49-F238E27FC236}">
                <a16:creationId xmlns:a16="http://schemas.microsoft.com/office/drawing/2014/main" id="{0045613E-D838-AC43-418B-FD2D1C2D35CD}"/>
              </a:ext>
            </a:extLst>
          </p:cNvPr>
          <p:cNvSpPr txBox="1"/>
          <p:nvPr/>
        </p:nvSpPr>
        <p:spPr>
          <a:xfrm>
            <a:off x="200971" y="1160708"/>
            <a:ext cx="2959465" cy="461665"/>
          </a:xfrm>
          <a:prstGeom prst="rect">
            <a:avLst/>
          </a:prstGeom>
          <a:noFill/>
        </p:spPr>
        <p:txBody>
          <a:bodyPr wrap="none" rtlCol="0">
            <a:spAutoFit/>
          </a:bodyPr>
          <a:lstStyle/>
          <a:p>
            <a:r>
              <a:rPr lang="en-GB" sz="2400" b="1" i="1" dirty="0" err="1"/>
              <a:t>AMSTer_install.sh</a:t>
            </a:r>
            <a:r>
              <a:rPr lang="en-GB" sz="2400" b="1" i="1" dirty="0"/>
              <a:t> </a:t>
            </a:r>
            <a:r>
              <a:rPr lang="en-GB" sz="2400" dirty="0"/>
              <a:t>will</a:t>
            </a:r>
            <a:endParaRPr lang="en-LU" sz="2400" dirty="0"/>
          </a:p>
        </p:txBody>
      </p:sp>
    </p:spTree>
    <p:extLst>
      <p:ext uri="{BB962C8B-B14F-4D97-AF65-F5344CB8AC3E}">
        <p14:creationId xmlns:p14="http://schemas.microsoft.com/office/powerpoint/2010/main" val="3084698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6B5D52D8-2D3A-F849-8384-CCF8E9D627CE}"/>
              </a:ext>
            </a:extLst>
          </p:cNvPr>
          <p:cNvSpPr txBox="1">
            <a:spLocks noChangeArrowheads="1"/>
          </p:cNvSpPr>
          <p:nvPr/>
        </p:nvSpPr>
        <p:spPr>
          <a:xfrm>
            <a:off x="786024" y="62770"/>
            <a:ext cx="10335759" cy="7547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pPr>
              <a:defRPr/>
            </a:pPr>
            <a:r>
              <a:rPr lang="en-GB" sz="2800" b="1" i="0" u="none" strike="noStrike" dirty="0" err="1">
                <a:solidFill>
                  <a:schemeClr val="bg1"/>
                </a:solidFill>
                <a:effectLst/>
                <a:latin typeface="Helvetica" pitchFamily="2" charset="0"/>
              </a:rPr>
              <a:t>AMSTer</a:t>
            </a:r>
            <a:r>
              <a:rPr lang="en-GB" sz="2800" b="1" i="0" u="none" strike="noStrike" dirty="0">
                <a:solidFill>
                  <a:schemeClr val="bg1"/>
                </a:solidFill>
                <a:effectLst/>
                <a:latin typeface="Helvetica" pitchFamily="2" charset="0"/>
              </a:rPr>
              <a:t> Installation</a:t>
            </a:r>
          </a:p>
        </p:txBody>
      </p:sp>
      <p:sp>
        <p:nvSpPr>
          <p:cNvPr id="8" name="TextBox 7">
            <a:extLst>
              <a:ext uri="{FF2B5EF4-FFF2-40B4-BE49-F238E27FC236}">
                <a16:creationId xmlns:a16="http://schemas.microsoft.com/office/drawing/2014/main" id="{B7E734AB-9B95-5687-42FF-0386723D4968}"/>
              </a:ext>
            </a:extLst>
          </p:cNvPr>
          <p:cNvSpPr txBox="1"/>
          <p:nvPr/>
        </p:nvSpPr>
        <p:spPr>
          <a:xfrm>
            <a:off x="388048" y="1646145"/>
            <a:ext cx="11634555" cy="2646878"/>
          </a:xfrm>
          <a:prstGeom prst="rect">
            <a:avLst/>
          </a:prstGeom>
          <a:noFill/>
        </p:spPr>
        <p:txBody>
          <a:bodyPr wrap="square" rtlCol="0">
            <a:spAutoFit/>
          </a:bodyPr>
          <a:lstStyle/>
          <a:p>
            <a:pPr marL="342900" indent="-342900">
              <a:spcBef>
                <a:spcPts val="600"/>
              </a:spcBef>
              <a:buFont typeface="+mj-lt"/>
              <a:buAutoNum type="arabicPeriod" startAt="9"/>
            </a:pPr>
            <a:r>
              <a:rPr lang="en-LU" dirty="0"/>
              <a:t>Offer to download the geoid data that are </a:t>
            </a:r>
            <a:r>
              <a:rPr lang="en-LU" dirty="0">
                <a:solidFill>
                  <a:srgbClr val="FF0000"/>
                </a:solidFill>
              </a:rPr>
              <a:t>mandatory</a:t>
            </a:r>
            <a:r>
              <a:rPr lang="en-LU" dirty="0"/>
              <a:t> for building DEMs</a:t>
            </a:r>
          </a:p>
          <a:p>
            <a:pPr marL="342900" indent="-342900">
              <a:spcBef>
                <a:spcPts val="600"/>
              </a:spcBef>
              <a:buFont typeface="+mj-lt"/>
              <a:buAutoNum type="arabicPeriod" startAt="9"/>
            </a:pPr>
            <a:endParaRPr lang="en-LU" sz="1000" dirty="0">
              <a:effectLst/>
              <a:ea typeface="Arial Unicode MS" panose="020B0604020202020204" pitchFamily="34" charset="-128"/>
              <a:cs typeface="Arial Unicode MS" panose="020B0604020202020204" pitchFamily="34" charset="-128"/>
            </a:endParaRPr>
          </a:p>
          <a:p>
            <a:pPr marL="342900" indent="-342900">
              <a:spcBef>
                <a:spcPts val="600"/>
              </a:spcBef>
              <a:buFont typeface="+mj-lt"/>
              <a:buAutoNum type="arabicPeriod" startAt="9"/>
            </a:pPr>
            <a:r>
              <a:rPr lang="en-LU" sz="1800" dirty="0">
                <a:effectLst/>
                <a:ea typeface="Arial Unicode MS" panose="020B0604020202020204" pitchFamily="34" charset="-128"/>
                <a:cs typeface="Arial Unicode MS" panose="020B0604020202020204" pitchFamily="34" charset="-128"/>
              </a:rPr>
              <a:t>Offer to </a:t>
            </a:r>
            <a:r>
              <a:rPr lang="nl-BE" sz="1800" dirty="0">
                <a:effectLst/>
                <a:ea typeface="Times New Roman" panose="02020603050405020304" pitchFamily="18" charset="0"/>
                <a:cs typeface="Times New Roman" panose="02020603050405020304" pitchFamily="18" charset="0"/>
              </a:rPr>
              <a:t>download Sentinel 1 orbits. </a:t>
            </a:r>
            <a:endParaRPr lang="en-LU" sz="1000" dirty="0">
              <a:sym typeface="Wingdings" pitchFamily="2" charset="2"/>
            </a:endParaRPr>
          </a:p>
          <a:p>
            <a:pPr marL="742950" lvl="1" indent="-285750">
              <a:buFont typeface="Wingdings" pitchFamily="2" charset="2"/>
              <a:buChar char="è"/>
            </a:pPr>
            <a:r>
              <a:rPr lang="nl-BE" sz="1800" dirty="0">
                <a:effectLst/>
                <a:ea typeface="Times New Roman" panose="02020603050405020304" pitchFamily="18" charset="0"/>
                <a:cs typeface="Times New Roman" panose="02020603050405020304" pitchFamily="18" charset="0"/>
              </a:rPr>
              <a:t>Providing that AMSTer Engine is already installed, this can be done either from the first orbit </a:t>
            </a:r>
            <a:r>
              <a:rPr lang="en-LU" sz="1800" dirty="0">
                <a:effectLst/>
                <a:ea typeface="Arial Unicode MS" panose="020B0604020202020204" pitchFamily="34" charset="-128"/>
                <a:cs typeface="Arial Unicode MS" panose="020B0604020202020204" pitchFamily="34" charset="-128"/>
              </a:rPr>
              <a:t>(</a:t>
            </a:r>
            <a:r>
              <a:rPr lang="en-LU" sz="1800" dirty="0">
                <a:solidFill>
                  <a:srgbClr val="FF0000"/>
                </a:solidFill>
                <a:effectLst/>
                <a:ea typeface="Arial Unicode MS" panose="020B0604020202020204" pitchFamily="34" charset="-128"/>
                <a:cs typeface="Arial Unicode MS" panose="020B0604020202020204" pitchFamily="34" charset="-128"/>
              </a:rPr>
              <a:t>beware, it takes a lot of time !</a:t>
            </a:r>
            <a:r>
              <a:rPr lang="en-LU" sz="1800" dirty="0">
                <a:effectLst/>
                <a:ea typeface="Arial Unicode MS" panose="020B0604020202020204" pitchFamily="34" charset="-128"/>
                <a:cs typeface="Arial Unicode MS" panose="020B0604020202020204" pitchFamily="34" charset="-128"/>
              </a:rPr>
              <a:t>), or from a given date.</a:t>
            </a:r>
          </a:p>
          <a:p>
            <a:pPr marL="742950" lvl="1" indent="-285750">
              <a:buFont typeface="Wingdings" pitchFamily="2" charset="2"/>
              <a:buChar char="è"/>
            </a:pPr>
            <a:endParaRPr lang="en-LU" dirty="0">
              <a:ea typeface="Arial Unicode MS" panose="020B0604020202020204" pitchFamily="34" charset="-128"/>
              <a:cs typeface="Arial Unicode MS" panose="020B0604020202020204" pitchFamily="34" charset="-128"/>
            </a:endParaRPr>
          </a:p>
          <a:p>
            <a:pPr marL="742950" lvl="1" indent="-285750">
              <a:buFont typeface="Wingdings" pitchFamily="2" charset="2"/>
              <a:buChar char="è"/>
            </a:pPr>
            <a:endParaRPr lang="en-LU" sz="1800" dirty="0">
              <a:effectLst/>
              <a:ea typeface="Arial Unicode MS" panose="020B0604020202020204" pitchFamily="34" charset="-128"/>
              <a:cs typeface="Arial Unicode MS" panose="020B0604020202020204" pitchFamily="34" charset="-128"/>
            </a:endParaRPr>
          </a:p>
          <a:p>
            <a:endParaRPr lang="en-LU" sz="1000" dirty="0">
              <a:ea typeface="Arial Unicode MS" panose="020B0604020202020204" pitchFamily="34" charset="-128"/>
              <a:cs typeface="Arial Unicode MS" panose="020B0604020202020204" pitchFamily="34" charset="-128"/>
            </a:endParaRPr>
          </a:p>
          <a:p>
            <a:r>
              <a:rPr lang="en-LU" dirty="0">
                <a:effectLst/>
                <a:ea typeface="Arial Unicode MS" panose="020B0604020202020204" pitchFamily="34" charset="-128"/>
                <a:cs typeface="Arial Unicode MS" panose="020B0604020202020204" pitchFamily="34" charset="-128"/>
              </a:rPr>
              <a:t>T</a:t>
            </a:r>
            <a:r>
              <a:rPr lang="en-GB" dirty="0">
                <a:effectLst/>
                <a:ea typeface="Arial Unicode MS" panose="020B0604020202020204" pitchFamily="34" charset="-128"/>
                <a:cs typeface="Arial Unicode MS" panose="020B0604020202020204" pitchFamily="34" charset="-128"/>
              </a:rPr>
              <a:t>ha</a:t>
            </a:r>
            <a:r>
              <a:rPr lang="en-LU" dirty="0">
                <a:effectLst/>
                <a:ea typeface="Arial Unicode MS" panose="020B0604020202020204" pitchFamily="34" charset="-128"/>
                <a:cs typeface="Arial Unicode MS" panose="020B0604020202020204" pitchFamily="34" charset="-128"/>
              </a:rPr>
              <a:t>t should be it… </a:t>
            </a:r>
            <a:r>
              <a:rPr lang="en-LU" sz="1800" dirty="0">
                <a:effectLst/>
                <a:ea typeface="Arial Unicode MS" panose="020B0604020202020204" pitchFamily="34" charset="-128"/>
                <a:cs typeface="Arial Unicode MS" panose="020B0604020202020204" pitchFamily="34" charset="-128"/>
              </a:rPr>
              <a:t>If configurations were changed, it will also offer you to reboot the computer. </a:t>
            </a:r>
            <a:endParaRPr lang="en-LU" dirty="0">
              <a:effectLst/>
              <a:ea typeface="Arial Unicode MS" panose="020B0604020202020204" pitchFamily="34" charset="-128"/>
              <a:cs typeface="Arial Unicode MS" panose="020B0604020202020204" pitchFamily="34" charset="-128"/>
            </a:endParaRPr>
          </a:p>
          <a:p>
            <a:endParaRPr lang="en-LU" sz="1000" dirty="0">
              <a:effectLst/>
              <a:ea typeface="Arial Unicode MS" panose="020B0604020202020204" pitchFamily="34" charset="-128"/>
              <a:cs typeface="Arial Unicode MS" panose="020B0604020202020204" pitchFamily="34" charset="-128"/>
            </a:endParaRPr>
          </a:p>
        </p:txBody>
      </p:sp>
      <p:sp>
        <p:nvSpPr>
          <p:cNvPr id="9" name="TextBox 8">
            <a:extLst>
              <a:ext uri="{FF2B5EF4-FFF2-40B4-BE49-F238E27FC236}">
                <a16:creationId xmlns:a16="http://schemas.microsoft.com/office/drawing/2014/main" id="{0045613E-D838-AC43-418B-FD2D1C2D35CD}"/>
              </a:ext>
            </a:extLst>
          </p:cNvPr>
          <p:cNvSpPr txBox="1"/>
          <p:nvPr/>
        </p:nvSpPr>
        <p:spPr>
          <a:xfrm>
            <a:off x="200971" y="1160708"/>
            <a:ext cx="2959465" cy="461665"/>
          </a:xfrm>
          <a:prstGeom prst="rect">
            <a:avLst/>
          </a:prstGeom>
          <a:noFill/>
        </p:spPr>
        <p:txBody>
          <a:bodyPr wrap="none" rtlCol="0">
            <a:spAutoFit/>
          </a:bodyPr>
          <a:lstStyle/>
          <a:p>
            <a:r>
              <a:rPr lang="en-GB" sz="2400" b="1" i="1" dirty="0" err="1"/>
              <a:t>AMSTer_install.sh</a:t>
            </a:r>
            <a:r>
              <a:rPr lang="en-GB" sz="2400" b="1" i="1" dirty="0"/>
              <a:t> </a:t>
            </a:r>
            <a:r>
              <a:rPr lang="en-GB" sz="2400" dirty="0"/>
              <a:t>will</a:t>
            </a:r>
            <a:endParaRPr lang="en-LU" sz="2400" dirty="0"/>
          </a:p>
        </p:txBody>
      </p:sp>
    </p:spTree>
    <p:extLst>
      <p:ext uri="{BB962C8B-B14F-4D97-AF65-F5344CB8AC3E}">
        <p14:creationId xmlns:p14="http://schemas.microsoft.com/office/powerpoint/2010/main" val="80096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6B5D52D8-2D3A-F849-8384-CCF8E9D627CE}"/>
              </a:ext>
            </a:extLst>
          </p:cNvPr>
          <p:cNvSpPr txBox="1">
            <a:spLocks noChangeArrowheads="1"/>
          </p:cNvSpPr>
          <p:nvPr/>
        </p:nvSpPr>
        <p:spPr>
          <a:xfrm>
            <a:off x="786024" y="62770"/>
            <a:ext cx="10335759" cy="7547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pPr>
              <a:defRPr/>
            </a:pPr>
            <a:r>
              <a:rPr lang="en-GB" sz="2800" b="1" i="0" u="none" strike="noStrike" dirty="0" err="1">
                <a:solidFill>
                  <a:schemeClr val="bg1"/>
                </a:solidFill>
                <a:effectLst/>
                <a:latin typeface="Helvetica" pitchFamily="2" charset="0"/>
              </a:rPr>
              <a:t>AMSTer</a:t>
            </a:r>
            <a:r>
              <a:rPr lang="en-GB" sz="2800" b="1" i="0" u="none" strike="noStrike" dirty="0">
                <a:solidFill>
                  <a:schemeClr val="bg1"/>
                </a:solidFill>
                <a:effectLst/>
                <a:latin typeface="Helvetica" pitchFamily="2" charset="0"/>
              </a:rPr>
              <a:t> Installation</a:t>
            </a:r>
          </a:p>
        </p:txBody>
      </p:sp>
      <p:sp>
        <p:nvSpPr>
          <p:cNvPr id="8" name="TextBox 7">
            <a:extLst>
              <a:ext uri="{FF2B5EF4-FFF2-40B4-BE49-F238E27FC236}">
                <a16:creationId xmlns:a16="http://schemas.microsoft.com/office/drawing/2014/main" id="{B7E734AB-9B95-5687-42FF-0386723D4968}"/>
              </a:ext>
            </a:extLst>
          </p:cNvPr>
          <p:cNvSpPr txBox="1"/>
          <p:nvPr/>
        </p:nvSpPr>
        <p:spPr>
          <a:xfrm>
            <a:off x="388048" y="1646145"/>
            <a:ext cx="11634555" cy="4462760"/>
          </a:xfrm>
          <a:prstGeom prst="rect">
            <a:avLst/>
          </a:prstGeom>
          <a:noFill/>
        </p:spPr>
        <p:txBody>
          <a:bodyPr wrap="square" rtlCol="0">
            <a:spAutoFit/>
          </a:bodyPr>
          <a:lstStyle/>
          <a:p>
            <a:endParaRPr lang="en-LU" sz="1000" dirty="0">
              <a:effectLst/>
              <a:ea typeface="Arial Unicode MS" panose="020B0604020202020204" pitchFamily="34" charset="-128"/>
              <a:cs typeface="Arial Unicode MS" panose="020B0604020202020204" pitchFamily="34" charset="-128"/>
            </a:endParaRPr>
          </a:p>
          <a:p>
            <a:pPr marL="285750" lvl="0" indent="-285750" algn="just">
              <a:spcBef>
                <a:spcPts val="600"/>
              </a:spcBef>
              <a:buFont typeface="Arial" panose="020B0604020202020204" pitchFamily="34"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LU" sz="1800" dirty="0">
                <a:effectLst/>
                <a:ea typeface="Arial Unicode MS" panose="020B0604020202020204" pitchFamily="34" charset="-128"/>
                <a:cs typeface="Arial Unicode MS" panose="020B0604020202020204" pitchFamily="34" charset="-128"/>
              </a:rPr>
              <a:t>If your </a:t>
            </a:r>
            <a:r>
              <a:rPr lang="en-LU" sz="1800" i="1" dirty="0">
                <a:solidFill>
                  <a:srgbClr val="0070C0"/>
                </a:solidFill>
                <a:effectLst/>
                <a:ea typeface="Arial Unicode MS" panose="020B0604020202020204" pitchFamily="34" charset="-128"/>
                <a:cs typeface="Arial Unicode MS" panose="020B0604020202020204" pitchFamily="34" charset="-128"/>
              </a:rPr>
              <a:t>.bashrc</a:t>
            </a:r>
            <a:r>
              <a:rPr lang="en-LU" sz="1800" dirty="0">
                <a:solidFill>
                  <a:srgbClr val="0070C0"/>
                </a:solidFill>
                <a:effectLst/>
                <a:ea typeface="Arial Unicode MS" panose="020B0604020202020204" pitchFamily="34" charset="-128"/>
                <a:cs typeface="Arial Unicode MS" panose="020B0604020202020204" pitchFamily="34" charset="-128"/>
              </a:rPr>
              <a:t> </a:t>
            </a:r>
            <a:r>
              <a:rPr lang="en-LU" sz="1800" dirty="0">
                <a:effectLst/>
                <a:ea typeface="Arial Unicode MS" panose="020B0604020202020204" pitchFamily="34" charset="-128"/>
                <a:cs typeface="Arial Unicode MS" panose="020B0604020202020204" pitchFamily="34" charset="-128"/>
              </a:rPr>
              <a:t>and </a:t>
            </a:r>
            <a:r>
              <a:rPr lang="en-LU" sz="1800" i="1" dirty="0">
                <a:solidFill>
                  <a:srgbClr val="0070C0"/>
                </a:solidFill>
                <a:effectLst/>
                <a:ea typeface="Arial Unicode MS" panose="020B0604020202020204" pitchFamily="34" charset="-128"/>
                <a:cs typeface="Arial Unicode MS" panose="020B0604020202020204" pitchFamily="34" charset="-128"/>
              </a:rPr>
              <a:t>.bash_profile</a:t>
            </a:r>
            <a:r>
              <a:rPr lang="en-LU" sz="1800" dirty="0">
                <a:solidFill>
                  <a:srgbClr val="0070C0"/>
                </a:solidFill>
                <a:effectLst/>
                <a:ea typeface="Arial Unicode MS" panose="020B0604020202020204" pitchFamily="34" charset="-128"/>
                <a:cs typeface="Arial Unicode MS" panose="020B0604020202020204" pitchFamily="34" charset="-128"/>
              </a:rPr>
              <a:t> </a:t>
            </a:r>
            <a:r>
              <a:rPr lang="en-LU" sz="1800" dirty="0">
                <a:effectLst/>
                <a:ea typeface="Arial Unicode MS" panose="020B0604020202020204" pitchFamily="34" charset="-128"/>
                <a:cs typeface="Arial Unicode MS" panose="020B0604020202020204" pitchFamily="34" charset="-128"/>
              </a:rPr>
              <a:t>has been modified, a backup is created and named by appending the date and time of the modification. </a:t>
            </a:r>
          </a:p>
          <a:p>
            <a:pPr marL="285750" lvl="0" indent="-285750" algn="just">
              <a:spcBef>
                <a:spcPts val="600"/>
              </a:spcBef>
              <a:buFont typeface="Arial" panose="020B0604020202020204" pitchFamily="34"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LU" sz="1800" dirty="0">
                <a:effectLst/>
                <a:ea typeface="Arial Unicode MS" panose="020B0604020202020204" pitchFamily="34" charset="-128"/>
                <a:cs typeface="Arial Unicode MS" panose="020B0604020202020204" pitchFamily="34" charset="-128"/>
              </a:rPr>
              <a:t>It is mandatory that the path to where some of the tools will be stored </a:t>
            </a:r>
            <a:r>
              <a:rPr lang="en-LU" sz="1800" dirty="0">
                <a:solidFill>
                  <a:srgbClr val="00B050"/>
                </a:solidFill>
                <a:effectLst/>
                <a:ea typeface="Arial Unicode MS" panose="020B0604020202020204" pitchFamily="34" charset="-128"/>
                <a:cs typeface="Arial Unicode MS" panose="020B0604020202020204" pitchFamily="34" charset="-128"/>
              </a:rPr>
              <a:t>(/opt/local/bin</a:t>
            </a:r>
            <a:r>
              <a:rPr lang="en-LU" sz="1800" dirty="0">
                <a:effectLst/>
                <a:ea typeface="Arial Unicode MS" panose="020B0604020202020204" pitchFamily="34" charset="-128"/>
                <a:cs typeface="Arial Unicode MS" panose="020B0604020202020204" pitchFamily="34" charset="-128"/>
              </a:rPr>
              <a:t>) appears first in your </a:t>
            </a:r>
            <a:r>
              <a:rPr lang="en-LU" sz="1800" i="1" dirty="0">
                <a:solidFill>
                  <a:srgbClr val="0070C0"/>
                </a:solidFill>
                <a:effectLst/>
                <a:ea typeface="Arial Unicode MS" panose="020B0604020202020204" pitchFamily="34" charset="-128"/>
                <a:cs typeface="Arial Unicode MS" panose="020B0604020202020204" pitchFamily="34" charset="-128"/>
              </a:rPr>
              <a:t>.bashrc</a:t>
            </a:r>
            <a:r>
              <a:rPr lang="en-LU" sz="1800" dirty="0">
                <a:solidFill>
                  <a:srgbClr val="0070C0"/>
                </a:solidFill>
                <a:effectLst/>
                <a:ea typeface="Arial Unicode MS" panose="020B0604020202020204" pitchFamily="34" charset="-128"/>
                <a:cs typeface="Arial Unicode MS" panose="020B0604020202020204" pitchFamily="34" charset="-128"/>
              </a:rPr>
              <a:t>.</a:t>
            </a:r>
            <a:r>
              <a:rPr lang="en-LU" sz="1800" dirty="0">
                <a:solidFill>
                  <a:srgbClr val="000000"/>
                </a:solidFill>
                <a:effectLst/>
                <a:ea typeface="Arial Unicode MS" panose="020B0604020202020204" pitchFamily="34" charset="-128"/>
                <a:cs typeface="Arial Unicode MS" panose="020B0604020202020204" pitchFamily="34" charset="-128"/>
              </a:rPr>
              <a:t> If your </a:t>
            </a:r>
            <a:r>
              <a:rPr lang="en-GB" dirty="0">
                <a:solidFill>
                  <a:srgbClr val="000000"/>
                </a:solidFill>
                <a:ea typeface="Arial Unicode MS" panose="020B0604020202020204" pitchFamily="34" charset="-128"/>
                <a:cs typeface="Arial Unicode MS" panose="020B0604020202020204" pitchFamily="34" charset="-128"/>
              </a:rPr>
              <a:t>AMS</a:t>
            </a:r>
            <a:r>
              <a:rPr lang="en-LU" sz="1800" dirty="0">
                <a:solidFill>
                  <a:srgbClr val="000000"/>
                </a:solidFill>
                <a:effectLst/>
                <a:ea typeface="Arial Unicode MS" panose="020B0604020202020204" pitchFamily="34" charset="-128"/>
                <a:cs typeface="Arial Unicode MS" panose="020B0604020202020204" pitchFamily="34" charset="-128"/>
              </a:rPr>
              <a:t>Ter Toolbox does not act as planned, ensure that the $PATH with </a:t>
            </a:r>
            <a:r>
              <a:rPr lang="en-LU" sz="1800" dirty="0">
                <a:solidFill>
                  <a:srgbClr val="00B050"/>
                </a:solidFill>
                <a:effectLst/>
                <a:ea typeface="Arial Unicode MS" panose="020B0604020202020204" pitchFamily="34" charset="-128"/>
                <a:cs typeface="Arial Unicode MS" panose="020B0604020202020204" pitchFamily="34" charset="-128"/>
              </a:rPr>
              <a:t>/opt/local/bin</a:t>
            </a:r>
            <a:r>
              <a:rPr lang="en-LU" sz="1800" dirty="0">
                <a:solidFill>
                  <a:srgbClr val="000000"/>
                </a:solidFill>
                <a:effectLst/>
                <a:ea typeface="Arial Unicode MS" panose="020B0604020202020204" pitchFamily="34" charset="-128"/>
                <a:cs typeface="Arial Unicode MS" panose="020B0604020202020204" pitchFamily="34" charset="-128"/>
              </a:rPr>
              <a:t> is declared first. </a:t>
            </a:r>
          </a:p>
          <a:p>
            <a:pPr marL="285750" lvl="0" indent="-285750" algn="just">
              <a:spcBef>
                <a:spcPts val="600"/>
              </a:spcBef>
              <a:buFont typeface="Arial" panose="020B0604020202020204" pitchFamily="34"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LU" dirty="0">
                <a:solidFill>
                  <a:schemeClr val="accent1"/>
                </a:solidFill>
                <a:ea typeface="Arial Unicode MS" panose="020B0604020202020204" pitchFamily="34" charset="-128"/>
                <a:cs typeface="Arial Unicode MS" panose="020B0604020202020204" pitchFamily="34" charset="-128"/>
              </a:rPr>
              <a:t>Python3</a:t>
            </a:r>
            <a:r>
              <a:rPr lang="en-LU" dirty="0">
                <a:solidFill>
                  <a:srgbClr val="000000"/>
                </a:solidFill>
                <a:ea typeface="Arial Unicode MS" panose="020B0604020202020204" pitchFamily="34" charset="-128"/>
                <a:cs typeface="Arial Unicode MS" panose="020B0604020202020204" pitchFamily="34" charset="-128"/>
              </a:rPr>
              <a:t> must be installed in (or available with an alias from) </a:t>
            </a:r>
            <a:r>
              <a:rPr lang="en-LU" dirty="0">
                <a:solidFill>
                  <a:srgbClr val="00B050"/>
                </a:solidFill>
                <a:ea typeface="Arial Unicode MS" panose="020B0604020202020204" pitchFamily="34" charset="-128"/>
                <a:cs typeface="Arial Unicode MS" panose="020B0604020202020204" pitchFamily="34" charset="-128"/>
              </a:rPr>
              <a:t>/opt/local/bin</a:t>
            </a:r>
            <a:r>
              <a:rPr lang="en-LU" dirty="0">
                <a:solidFill>
                  <a:srgbClr val="000000"/>
                </a:solidFill>
                <a:ea typeface="Arial Unicode MS" panose="020B0604020202020204" pitchFamily="34" charset="-128"/>
                <a:cs typeface="Arial Unicode MS" panose="020B0604020202020204" pitchFamily="34" charset="-128"/>
              </a:rPr>
              <a:t>. The installation script takes care of that.</a:t>
            </a:r>
          </a:p>
          <a:p>
            <a:pPr marL="285750" lvl="0" indent="-285750" algn="just">
              <a:spcBef>
                <a:spcPts val="600"/>
              </a:spcBef>
              <a:buFont typeface="Arial" panose="020B0604020202020204" pitchFamily="34"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LU" dirty="0">
                <a:solidFill>
                  <a:srgbClr val="000000"/>
                </a:solidFill>
                <a:ea typeface="Arial Unicode MS" panose="020B0604020202020204" pitchFamily="34" charset="-128"/>
                <a:cs typeface="Arial Unicode MS" panose="020B0604020202020204" pitchFamily="34" charset="-128"/>
              </a:rPr>
              <a:t>For the sake of compatibility between Linux and Mac, several functions (</a:t>
            </a:r>
            <a:r>
              <a:rPr lang="en-LU" dirty="0">
                <a:solidFill>
                  <a:srgbClr val="0070C0"/>
                </a:solidFill>
                <a:ea typeface="Arial Unicode MS" panose="020B0604020202020204" pitchFamily="34" charset="-128"/>
                <a:cs typeface="Arial Unicode MS" panose="020B0604020202020204" pitchFamily="34" charset="-128"/>
              </a:rPr>
              <a:t>sed</a:t>
            </a:r>
            <a:r>
              <a:rPr lang="en-LU" dirty="0">
                <a:solidFill>
                  <a:srgbClr val="000000"/>
                </a:solidFill>
                <a:ea typeface="Arial Unicode MS" panose="020B0604020202020204" pitchFamily="34" charset="-128"/>
                <a:cs typeface="Arial Unicode MS" panose="020B0604020202020204" pitchFamily="34" charset="-128"/>
              </a:rPr>
              <a:t>, </a:t>
            </a:r>
            <a:r>
              <a:rPr lang="en-LU" dirty="0">
                <a:solidFill>
                  <a:srgbClr val="0070C0"/>
                </a:solidFill>
                <a:ea typeface="Arial Unicode MS" panose="020B0604020202020204" pitchFamily="34" charset="-128"/>
                <a:cs typeface="Arial Unicode MS" panose="020B0604020202020204" pitchFamily="34" charset="-128"/>
              </a:rPr>
              <a:t>awk</a:t>
            </a:r>
            <a:r>
              <a:rPr lang="en-LU" dirty="0">
                <a:solidFill>
                  <a:srgbClr val="000000"/>
                </a:solidFill>
                <a:ea typeface="Arial Unicode MS" panose="020B0604020202020204" pitchFamily="34" charset="-128"/>
                <a:cs typeface="Arial Unicode MS" panose="020B0604020202020204" pitchFamily="34" charset="-128"/>
              </a:rPr>
              <a:t>...) must be gnu version. These are stored or linked with their name and g-name version (e.g. </a:t>
            </a:r>
            <a:r>
              <a:rPr lang="en-LU" dirty="0">
                <a:solidFill>
                  <a:srgbClr val="0070C0"/>
                </a:solidFill>
                <a:ea typeface="Arial Unicode MS" panose="020B0604020202020204" pitchFamily="34" charset="-128"/>
                <a:cs typeface="Arial Unicode MS" panose="020B0604020202020204" pitchFamily="34" charset="-128"/>
              </a:rPr>
              <a:t>gsed</a:t>
            </a:r>
            <a:r>
              <a:rPr lang="en-LU" dirty="0">
                <a:solidFill>
                  <a:srgbClr val="000000"/>
                </a:solidFill>
                <a:ea typeface="Arial Unicode MS" panose="020B0604020202020204" pitchFamily="34" charset="-128"/>
                <a:cs typeface="Arial Unicode MS" panose="020B0604020202020204" pitchFamily="34" charset="-128"/>
              </a:rPr>
              <a:t>, </a:t>
            </a:r>
            <a:r>
              <a:rPr lang="en-LU" dirty="0">
                <a:solidFill>
                  <a:srgbClr val="0070C0"/>
                </a:solidFill>
                <a:ea typeface="Arial Unicode MS" panose="020B0604020202020204" pitchFamily="34" charset="-128"/>
                <a:cs typeface="Arial Unicode MS" panose="020B0604020202020204" pitchFamily="34" charset="-128"/>
              </a:rPr>
              <a:t>gawk</a:t>
            </a:r>
            <a:r>
              <a:rPr lang="en-LU" dirty="0">
                <a:solidFill>
                  <a:srgbClr val="000000"/>
                </a:solidFill>
                <a:ea typeface="Arial Unicode MS" panose="020B0604020202020204" pitchFamily="34" charset="-128"/>
                <a:cs typeface="Arial Unicode MS" panose="020B0604020202020204" pitchFamily="34" charset="-128"/>
              </a:rPr>
              <a:t> etc…) in a directory defined as </a:t>
            </a:r>
            <a:r>
              <a:rPr lang="en-LU" dirty="0">
                <a:solidFill>
                  <a:srgbClr val="00B050"/>
                </a:solidFill>
                <a:ea typeface="Arial Unicode MS" panose="020B0604020202020204" pitchFamily="34" charset="-128"/>
                <a:cs typeface="Arial Unicode MS" panose="020B0604020202020204" pitchFamily="34" charset="-128"/>
              </a:rPr>
              <a:t>$PATHGNU.</a:t>
            </a:r>
            <a:r>
              <a:rPr lang="en-LU" dirty="0">
                <a:solidFill>
                  <a:srgbClr val="000000"/>
                </a:solidFill>
                <a:ea typeface="Arial Unicode MS" panose="020B0604020202020204" pitchFamily="34" charset="-128"/>
                <a:cs typeface="Arial Unicode MS" panose="020B0604020202020204" pitchFamily="34" charset="-128"/>
              </a:rPr>
              <a:t> The installation script takes care of doing that.</a:t>
            </a:r>
          </a:p>
          <a:p>
            <a:pPr marL="285750" lvl="0" indent="-285750" algn="just">
              <a:spcBef>
                <a:spcPts val="600"/>
              </a:spcBef>
              <a:buFont typeface="Arial" panose="020B0604020202020204" pitchFamily="34"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LU" dirty="0">
              <a:solidFill>
                <a:srgbClr val="000000"/>
              </a:solidFill>
              <a:ea typeface="Arial Unicode MS" panose="020B0604020202020204" pitchFamily="34" charset="-128"/>
              <a:cs typeface="Arial Unicode MS" panose="020B0604020202020204" pitchFamily="34" charset="-128"/>
            </a:endParaRPr>
          </a:p>
          <a:p>
            <a:pPr marL="285750" lvl="0" indent="-285750" algn="just">
              <a:spcBef>
                <a:spcPts val="600"/>
              </a:spcBef>
              <a:buFont typeface="Arial" panose="020B0604020202020204" pitchFamily="34"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LU" dirty="0">
                <a:solidFill>
                  <a:srgbClr val="000000"/>
                </a:solidFill>
                <a:ea typeface="Arial Unicode MS" panose="020B0604020202020204" pitchFamily="34" charset="-128"/>
                <a:cs typeface="Arial Unicode MS" panose="020B0604020202020204" pitchFamily="34" charset="-128"/>
              </a:rPr>
              <a:t>For Linux installation, if you intend to operate </a:t>
            </a:r>
            <a:r>
              <a:rPr lang="en-GB" dirty="0">
                <a:solidFill>
                  <a:srgbClr val="000000"/>
                </a:solidFill>
                <a:ea typeface="Arial Unicode MS" panose="020B0604020202020204" pitchFamily="34" charset="-128"/>
                <a:cs typeface="Arial Unicode MS" panose="020B0604020202020204" pitchFamily="34" charset="-128"/>
              </a:rPr>
              <a:t>AMS</a:t>
            </a:r>
            <a:r>
              <a:rPr lang="en-LU" dirty="0">
                <a:solidFill>
                  <a:srgbClr val="000000"/>
                </a:solidFill>
                <a:ea typeface="Arial Unicode MS" panose="020B0604020202020204" pitchFamily="34" charset="-128"/>
                <a:cs typeface="Arial Unicode MS" panose="020B0604020202020204" pitchFamily="34" charset="-128"/>
              </a:rPr>
              <a:t>Ter Toolbox with cron jobs, note that installation script had warned you about :</a:t>
            </a:r>
          </a:p>
          <a:p>
            <a:pPr marL="742950" lvl="1" indent="-285750" algn="just">
              <a:spcBef>
                <a:spcPts val="600"/>
              </a:spcBef>
              <a:buFont typeface="Wingdings" pitchFamily="2" charset="2"/>
              <a:buChar char="Ø"/>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LU" dirty="0">
                <a:solidFill>
                  <a:srgbClr val="000000"/>
                </a:solidFill>
                <a:ea typeface="Arial Unicode MS" panose="020B0604020202020204" pitchFamily="34" charset="-128"/>
                <a:cs typeface="Arial Unicode MS" panose="020B0604020202020204" pitchFamily="34" charset="-128"/>
              </a:rPr>
              <a:t>some lines that </a:t>
            </a:r>
            <a:r>
              <a:rPr lang="en-LU" dirty="0">
                <a:solidFill>
                  <a:srgbClr val="FF0000"/>
                </a:solidFill>
                <a:ea typeface="Arial Unicode MS" panose="020B0604020202020204" pitchFamily="34" charset="-128"/>
                <a:cs typeface="Arial Unicode MS" panose="020B0604020202020204" pitchFamily="34" charset="-128"/>
              </a:rPr>
              <a:t>MUST</a:t>
            </a:r>
            <a:r>
              <a:rPr lang="en-LU" dirty="0">
                <a:solidFill>
                  <a:srgbClr val="000000"/>
                </a:solidFill>
                <a:ea typeface="Arial Unicode MS" panose="020B0604020202020204" pitchFamily="34" charset="-128"/>
                <a:cs typeface="Arial Unicode MS" panose="020B0604020202020204" pitchFamily="34" charset="-128"/>
              </a:rPr>
              <a:t> be commented in your </a:t>
            </a:r>
            <a:r>
              <a:rPr lang="en-LU" i="1" dirty="0">
                <a:solidFill>
                  <a:srgbClr val="0070C0"/>
                </a:solidFill>
                <a:ea typeface="Arial Unicode MS" panose="020B0604020202020204" pitchFamily="34" charset="-128"/>
                <a:cs typeface="Arial Unicode MS" panose="020B0604020202020204" pitchFamily="34" charset="-128"/>
              </a:rPr>
              <a:t>.bashrc </a:t>
            </a:r>
            <a:endParaRPr lang="en-LU" dirty="0">
              <a:ea typeface="Arial Unicode MS" panose="020B0604020202020204" pitchFamily="34" charset="-128"/>
              <a:cs typeface="Arial Unicode MS" panose="020B0604020202020204" pitchFamily="34" charset="-128"/>
            </a:endParaRPr>
          </a:p>
          <a:p>
            <a:pPr marL="742950" lvl="1" indent="-285750" algn="just">
              <a:spcBef>
                <a:spcPts val="600"/>
              </a:spcBef>
              <a:buFont typeface="Wingdings" pitchFamily="2" charset="2"/>
              <a:buChar char="Ø"/>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LU" dirty="0"/>
              <a:t>the state variables that </a:t>
            </a:r>
            <a:r>
              <a:rPr lang="en-LU" dirty="0">
                <a:solidFill>
                  <a:srgbClr val="FF0000"/>
                </a:solidFill>
              </a:rPr>
              <a:t>MUST</a:t>
            </a:r>
            <a:r>
              <a:rPr lang="en-LU" dirty="0"/>
              <a:t> be exported at the beginning of your crontab. </a:t>
            </a:r>
          </a:p>
        </p:txBody>
      </p:sp>
      <p:sp>
        <p:nvSpPr>
          <p:cNvPr id="9" name="TextBox 8">
            <a:extLst>
              <a:ext uri="{FF2B5EF4-FFF2-40B4-BE49-F238E27FC236}">
                <a16:creationId xmlns:a16="http://schemas.microsoft.com/office/drawing/2014/main" id="{0045613E-D838-AC43-418B-FD2D1C2D35CD}"/>
              </a:ext>
            </a:extLst>
          </p:cNvPr>
          <p:cNvSpPr txBox="1"/>
          <p:nvPr/>
        </p:nvSpPr>
        <p:spPr>
          <a:xfrm>
            <a:off x="200971" y="1160708"/>
            <a:ext cx="4875694" cy="461665"/>
          </a:xfrm>
          <a:prstGeom prst="rect">
            <a:avLst/>
          </a:prstGeom>
          <a:noFill/>
        </p:spPr>
        <p:txBody>
          <a:bodyPr wrap="none" rtlCol="0">
            <a:spAutoFit/>
          </a:bodyPr>
          <a:lstStyle/>
          <a:p>
            <a:r>
              <a:rPr lang="en-GB" sz="2400" b="1" dirty="0"/>
              <a:t>General notes about the installation:</a:t>
            </a:r>
            <a:endParaRPr lang="en-LU" sz="2400" dirty="0"/>
          </a:p>
        </p:txBody>
      </p:sp>
    </p:spTree>
    <p:extLst>
      <p:ext uri="{BB962C8B-B14F-4D97-AF65-F5344CB8AC3E}">
        <p14:creationId xmlns:p14="http://schemas.microsoft.com/office/powerpoint/2010/main" val="367453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6B5D52D8-2D3A-F849-8384-CCF8E9D627CE}"/>
              </a:ext>
            </a:extLst>
          </p:cNvPr>
          <p:cNvSpPr txBox="1">
            <a:spLocks noChangeArrowheads="1"/>
          </p:cNvSpPr>
          <p:nvPr/>
        </p:nvSpPr>
        <p:spPr>
          <a:xfrm>
            <a:off x="786024" y="62770"/>
            <a:ext cx="10335759" cy="7547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pPr>
              <a:defRPr/>
            </a:pPr>
            <a:r>
              <a:rPr lang="en-GB" sz="2800" b="1" i="0" u="none" strike="noStrike" dirty="0" err="1">
                <a:solidFill>
                  <a:schemeClr val="bg1"/>
                </a:solidFill>
                <a:effectLst/>
                <a:latin typeface="Helvetica" pitchFamily="2" charset="0"/>
              </a:rPr>
              <a:t>AMSTer</a:t>
            </a:r>
            <a:r>
              <a:rPr lang="en-GB" sz="2800" b="1" i="0" u="none" strike="noStrike" dirty="0">
                <a:solidFill>
                  <a:schemeClr val="bg1"/>
                </a:solidFill>
                <a:effectLst/>
                <a:latin typeface="Helvetica" pitchFamily="2" charset="0"/>
              </a:rPr>
              <a:t> Installation</a:t>
            </a:r>
          </a:p>
        </p:txBody>
      </p:sp>
      <p:sp>
        <p:nvSpPr>
          <p:cNvPr id="8" name="TextBox 7">
            <a:extLst>
              <a:ext uri="{FF2B5EF4-FFF2-40B4-BE49-F238E27FC236}">
                <a16:creationId xmlns:a16="http://schemas.microsoft.com/office/drawing/2014/main" id="{B7E734AB-9B95-5687-42FF-0386723D4968}"/>
              </a:ext>
            </a:extLst>
          </p:cNvPr>
          <p:cNvSpPr txBox="1"/>
          <p:nvPr/>
        </p:nvSpPr>
        <p:spPr>
          <a:xfrm>
            <a:off x="388048" y="1646144"/>
            <a:ext cx="9901261" cy="2646878"/>
          </a:xfrm>
          <a:prstGeom prst="rect">
            <a:avLst/>
          </a:prstGeom>
          <a:noFill/>
        </p:spPr>
        <p:txBody>
          <a:bodyPr wrap="square" rtlCol="0">
            <a:spAutoFit/>
          </a:bodyPr>
          <a:lstStyle/>
          <a:p>
            <a:endParaRPr lang="en-LU" sz="1000" dirty="0">
              <a:effectLst/>
              <a:ea typeface="Arial Unicode MS" panose="020B0604020202020204" pitchFamily="34" charset="-128"/>
              <a:cs typeface="Arial Unicode MS" panose="020B0604020202020204" pitchFamily="34" charset="-128"/>
            </a:endParaRPr>
          </a:p>
          <a:p>
            <a:pPr marL="342900" lvl="0" indent="-342900" algn="just">
              <a:spcAft>
                <a:spcPts val="1200"/>
              </a:spcAft>
              <a:buFont typeface="Calibri" panose="020F0502020204030204" pitchFamily="34" charset="0"/>
              <a:buChar char="-"/>
            </a:pPr>
            <a:r>
              <a:rPr lang="en-US" sz="1800" dirty="0">
                <a:effectLst/>
                <a:ea typeface="Times New Roman" panose="02020603050405020304" pitchFamily="18" charset="0"/>
                <a:cs typeface="Arial Unicode MS" panose="020B0604020202020204" pitchFamily="34" charset="-128"/>
              </a:rPr>
              <a:t>Avoid naming directories with dash or blank characters. This is always a good practice anyway... </a:t>
            </a:r>
            <a:endParaRPr lang="en-LU" sz="1800" dirty="0">
              <a:effectLst/>
              <a:ea typeface="Times New Roman" panose="02020603050405020304" pitchFamily="18" charset="0"/>
              <a:cs typeface="Arial Unicode MS" panose="020B0604020202020204" pitchFamily="34" charset="-128"/>
            </a:endParaRPr>
          </a:p>
          <a:p>
            <a:pPr marL="342900" lvl="0" indent="-342900" algn="just">
              <a:spcAft>
                <a:spcPts val="1200"/>
              </a:spcAft>
              <a:buFont typeface="Calibri" panose="020F0502020204030204" pitchFamily="34"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800" dirty="0">
                <a:effectLst/>
                <a:ea typeface="Times New Roman" panose="02020603050405020304" pitchFamily="18" charset="0"/>
              </a:rPr>
              <a:t>Do </a:t>
            </a:r>
            <a:r>
              <a:rPr lang="en-US" sz="1800" dirty="0">
                <a:solidFill>
                  <a:srgbClr val="FF0000"/>
                </a:solidFill>
                <a:effectLst/>
                <a:ea typeface="Times New Roman" panose="02020603050405020304" pitchFamily="18" charset="0"/>
              </a:rPr>
              <a:t>not use hard drives formatted in FAT format </a:t>
            </a:r>
            <a:r>
              <a:rPr lang="en-US" sz="1800" dirty="0">
                <a:effectLst/>
                <a:ea typeface="Times New Roman" panose="02020603050405020304" pitchFamily="18" charset="0"/>
              </a:rPr>
              <a:t>because it does not support symbolic links, which are widely used by </a:t>
            </a:r>
            <a:r>
              <a:rPr lang="en-US" sz="1800" dirty="0" err="1">
                <a:effectLst/>
                <a:ea typeface="Times New Roman" panose="02020603050405020304" pitchFamily="18" charset="0"/>
              </a:rPr>
              <a:t>AMSTer</a:t>
            </a:r>
            <a:endParaRPr lang="en-US" dirty="0">
              <a:ea typeface="Times New Roman" panose="02020603050405020304" pitchFamily="18" charset="0"/>
            </a:endParaRPr>
          </a:p>
          <a:p>
            <a:pPr marL="342900" lvl="0" indent="-342900" algn="just">
              <a:spcAft>
                <a:spcPts val="1200"/>
              </a:spcAft>
              <a:buFont typeface="Calibri" panose="020F0502020204030204" pitchFamily="34"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LU" sz="1800" dirty="0">
                <a:effectLst/>
                <a:ea typeface="Arial Unicode MS" panose="020B0604020202020204" pitchFamily="34" charset="-128"/>
                <a:cs typeface="Arial Unicode MS" panose="020B0604020202020204" pitchFamily="34" charset="-128"/>
              </a:rPr>
              <a:t>Although everything was made to keep the </a:t>
            </a:r>
            <a:r>
              <a:rPr lang="en-GB" sz="1800" dirty="0">
                <a:effectLst/>
                <a:ea typeface="Arial Unicode MS" panose="020B0604020202020204" pitchFamily="34" charset="-128"/>
                <a:cs typeface="Arial Unicode MS" panose="020B0604020202020204" pitchFamily="34" charset="-128"/>
              </a:rPr>
              <a:t>AMS</a:t>
            </a:r>
            <a:r>
              <a:rPr lang="en-LU" sz="1800" dirty="0">
                <a:effectLst/>
                <a:ea typeface="Arial Unicode MS" panose="020B0604020202020204" pitchFamily="34" charset="-128"/>
                <a:cs typeface="Arial Unicode MS" panose="020B0604020202020204" pitchFamily="34" charset="-128"/>
              </a:rPr>
              <a:t>Ter Toolbox as friendly as possible, some scripts contains some hard coded lines that must be revised by the user. See manual </a:t>
            </a:r>
            <a:r>
              <a:rPr lang="en-GB" sz="1800" dirty="0" err="1">
                <a:solidFill>
                  <a:srgbClr val="0070C0"/>
                </a:solidFill>
                <a:effectLst/>
                <a:ea typeface="Arial Unicode MS" panose="020B0604020202020204" pitchFamily="34" charset="-128"/>
                <a:cs typeface="Arial Unicode MS" panose="020B0604020202020204" pitchFamily="34" charset="-128"/>
              </a:rPr>
              <a:t>AMSTer_Manual</a:t>
            </a:r>
            <a:r>
              <a:rPr lang="en-GB" sz="1800" dirty="0">
                <a:solidFill>
                  <a:srgbClr val="0070C0"/>
                </a:solidFill>
                <a:effectLst/>
                <a:ea typeface="Arial Unicode MS" panose="020B0604020202020204" pitchFamily="34" charset="-128"/>
                <a:cs typeface="Arial Unicode MS" panose="020B0604020202020204" pitchFamily="34" charset="-128"/>
              </a:rPr>
              <a:t>_</a:t>
            </a:r>
            <a:r>
              <a:rPr lang="en-LU" sz="1800" dirty="0">
                <a:solidFill>
                  <a:srgbClr val="0070C0"/>
                </a:solidFill>
                <a:effectLst/>
                <a:ea typeface="Arial Unicode MS" panose="020B0604020202020204" pitchFamily="34" charset="-128"/>
                <a:cs typeface="Arial Unicode MS" panose="020B0604020202020204" pitchFamily="34" charset="-128"/>
              </a:rPr>
              <a:t>x.x.docx </a:t>
            </a:r>
            <a:r>
              <a:rPr lang="en-LU" sz="1800" dirty="0">
                <a:effectLst/>
                <a:ea typeface="Arial Unicode MS" panose="020B0604020202020204" pitchFamily="34" charset="-128"/>
                <a:cs typeface="Arial Unicode MS" panose="020B0604020202020204" pitchFamily="34" charset="-128"/>
              </a:rPr>
              <a:t>in section </a:t>
            </a:r>
            <a:r>
              <a:rPr lang="en-LU" sz="1800" dirty="0">
                <a:solidFill>
                  <a:srgbClr val="FF0000"/>
                </a:solidFill>
                <a:effectLst/>
                <a:ea typeface="Arial Unicode MS" panose="020B0604020202020204" pitchFamily="34" charset="-128"/>
                <a:cs typeface="Arial Unicode MS" panose="020B0604020202020204" pitchFamily="34" charset="-128"/>
              </a:rPr>
              <a:t>RECOMMENDATIONS</a:t>
            </a:r>
            <a:endParaRPr lang="en-LU" dirty="0">
              <a:solidFill>
                <a:srgbClr val="FF0000"/>
              </a:solidFill>
            </a:endParaRPr>
          </a:p>
          <a:p>
            <a:pPr marL="342900" lvl="0" indent="-342900" algn="just">
              <a:buFont typeface="Calibri" panose="020F0502020204030204" pitchFamily="34" charset="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1800" b="1" dirty="0">
              <a:solidFill>
                <a:srgbClr val="FF0000"/>
              </a:solidFill>
              <a:effectLst/>
              <a:ea typeface="Times New Roman" panose="02020603050405020304" pitchFamily="18" charset="0"/>
            </a:endParaRPr>
          </a:p>
        </p:txBody>
      </p:sp>
      <p:sp>
        <p:nvSpPr>
          <p:cNvPr id="9" name="TextBox 8">
            <a:extLst>
              <a:ext uri="{FF2B5EF4-FFF2-40B4-BE49-F238E27FC236}">
                <a16:creationId xmlns:a16="http://schemas.microsoft.com/office/drawing/2014/main" id="{0045613E-D838-AC43-418B-FD2D1C2D35CD}"/>
              </a:ext>
            </a:extLst>
          </p:cNvPr>
          <p:cNvSpPr txBox="1"/>
          <p:nvPr/>
        </p:nvSpPr>
        <p:spPr>
          <a:xfrm>
            <a:off x="200971" y="1160708"/>
            <a:ext cx="1720343" cy="461665"/>
          </a:xfrm>
          <a:prstGeom prst="rect">
            <a:avLst/>
          </a:prstGeom>
          <a:noFill/>
        </p:spPr>
        <p:txBody>
          <a:bodyPr wrap="none" rtlCol="0">
            <a:spAutoFit/>
          </a:bodyPr>
          <a:lstStyle/>
          <a:p>
            <a:r>
              <a:rPr lang="en-GB" sz="2400" b="1" dirty="0"/>
              <a:t>WARNINGS:</a:t>
            </a:r>
            <a:endParaRPr lang="en-LU" sz="2400" dirty="0"/>
          </a:p>
        </p:txBody>
      </p:sp>
    </p:spTree>
    <p:extLst>
      <p:ext uri="{BB962C8B-B14F-4D97-AF65-F5344CB8AC3E}">
        <p14:creationId xmlns:p14="http://schemas.microsoft.com/office/powerpoint/2010/main" val="90126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6B5D52D8-2D3A-F849-8384-CCF8E9D627CE}"/>
              </a:ext>
            </a:extLst>
          </p:cNvPr>
          <p:cNvSpPr txBox="1">
            <a:spLocks noChangeArrowheads="1"/>
          </p:cNvSpPr>
          <p:nvPr/>
        </p:nvSpPr>
        <p:spPr>
          <a:xfrm>
            <a:off x="786024" y="62770"/>
            <a:ext cx="10335759" cy="7547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pPr>
              <a:defRPr/>
            </a:pPr>
            <a:r>
              <a:rPr lang="en-GB" sz="2800" b="1" i="0" u="none" strike="noStrike" dirty="0" err="1">
                <a:solidFill>
                  <a:schemeClr val="bg1"/>
                </a:solidFill>
                <a:effectLst/>
                <a:latin typeface="Helvetica" pitchFamily="2" charset="0"/>
              </a:rPr>
              <a:t>AMSTer</a:t>
            </a:r>
            <a:r>
              <a:rPr lang="en-GB" sz="2800" b="1" i="0" u="none" strike="noStrike" dirty="0">
                <a:solidFill>
                  <a:schemeClr val="bg1"/>
                </a:solidFill>
                <a:effectLst/>
                <a:latin typeface="Helvetica" pitchFamily="2" charset="0"/>
              </a:rPr>
              <a:t> Installation</a:t>
            </a:r>
          </a:p>
        </p:txBody>
      </p:sp>
      <p:sp>
        <p:nvSpPr>
          <p:cNvPr id="9" name="TextBox 8">
            <a:extLst>
              <a:ext uri="{FF2B5EF4-FFF2-40B4-BE49-F238E27FC236}">
                <a16:creationId xmlns:a16="http://schemas.microsoft.com/office/drawing/2014/main" id="{0045613E-D838-AC43-418B-FD2D1C2D35CD}"/>
              </a:ext>
            </a:extLst>
          </p:cNvPr>
          <p:cNvSpPr txBox="1"/>
          <p:nvPr/>
        </p:nvSpPr>
        <p:spPr>
          <a:xfrm>
            <a:off x="138609" y="1608330"/>
            <a:ext cx="3926652" cy="461665"/>
          </a:xfrm>
          <a:prstGeom prst="rect">
            <a:avLst/>
          </a:prstGeom>
          <a:noFill/>
        </p:spPr>
        <p:txBody>
          <a:bodyPr wrap="none" rtlCol="0">
            <a:spAutoFit/>
          </a:bodyPr>
          <a:lstStyle/>
          <a:p>
            <a:r>
              <a:rPr lang="en-GB" sz="2400" b="1" dirty="0"/>
              <a:t>Example of </a:t>
            </a:r>
            <a:r>
              <a:rPr lang="en-GB" sz="2400" b="1" i="1" dirty="0">
                <a:solidFill>
                  <a:srgbClr val="0070C0"/>
                </a:solidFill>
              </a:rPr>
              <a:t>.</a:t>
            </a:r>
            <a:r>
              <a:rPr lang="en-GB" sz="2400" b="1" i="1" dirty="0" err="1">
                <a:solidFill>
                  <a:srgbClr val="0070C0"/>
                </a:solidFill>
              </a:rPr>
              <a:t>bashrc</a:t>
            </a:r>
            <a:r>
              <a:rPr lang="en-GB" sz="2400" b="1" i="1" dirty="0">
                <a:solidFill>
                  <a:srgbClr val="0070C0"/>
                </a:solidFill>
              </a:rPr>
              <a:t> </a:t>
            </a:r>
            <a:r>
              <a:rPr lang="en-GB" sz="2400" b="1" dirty="0"/>
              <a:t>for Linux :</a:t>
            </a:r>
            <a:endParaRPr lang="en-LU" sz="2400" dirty="0"/>
          </a:p>
        </p:txBody>
      </p:sp>
      <p:sp>
        <p:nvSpPr>
          <p:cNvPr id="5" name="TextBox 4">
            <a:extLst>
              <a:ext uri="{FF2B5EF4-FFF2-40B4-BE49-F238E27FC236}">
                <a16:creationId xmlns:a16="http://schemas.microsoft.com/office/drawing/2014/main" id="{9C970761-69DD-D7E7-9BFA-8A8733BA75EC}"/>
              </a:ext>
            </a:extLst>
          </p:cNvPr>
          <p:cNvSpPr txBox="1"/>
          <p:nvPr/>
        </p:nvSpPr>
        <p:spPr>
          <a:xfrm>
            <a:off x="4341924" y="1063488"/>
            <a:ext cx="4353344" cy="5193729"/>
          </a:xfrm>
          <a:prstGeom prst="rect">
            <a:avLst/>
          </a:prstGeom>
          <a:noFill/>
          <a:ln>
            <a:solidFill>
              <a:schemeClr val="tx1">
                <a:lumMod val="75000"/>
                <a:lumOff val="25000"/>
              </a:schemeClr>
            </a:solidFill>
          </a:ln>
        </p:spPr>
        <p:txBody>
          <a:bodyPr wrap="square" rtlCol="0">
            <a:spAutoFit/>
          </a:bodyPr>
          <a:lstStyle/>
          <a:p>
            <a:r>
              <a:rPr lang="en-GB" sz="650" dirty="0">
                <a:solidFill>
                  <a:srgbClr val="3B2322"/>
                </a:solidFill>
                <a:effectLst/>
                <a:latin typeface="Courier New" panose="02070309020205020404" pitchFamily="49" charset="0"/>
                <a:cs typeface="Courier New" panose="02070309020205020404" pitchFamily="49" charset="0"/>
              </a:rPr>
              <a:t>[…]</a:t>
            </a:r>
          </a:p>
          <a:p>
            <a:endParaRPr lang="en-GB" sz="650" dirty="0">
              <a:latin typeface="Courier New" panose="02070309020205020404" pitchFamily="49" charset="0"/>
              <a:cs typeface="Courier New" panose="02070309020205020404" pitchFamily="49" charset="0"/>
            </a:endParaRPr>
          </a:p>
          <a:p>
            <a:r>
              <a:rPr lang="en-GB" sz="650" dirty="0">
                <a:latin typeface="Courier New" panose="02070309020205020404" pitchFamily="49" charset="0"/>
                <a:cs typeface="Courier New" panose="02070309020205020404" pitchFamily="49" charset="0"/>
              </a:rPr>
              <a:t>PATH=/opt/local/bin:$PATH</a:t>
            </a:r>
          </a:p>
          <a:p>
            <a:r>
              <a:rPr lang="en-GB" sz="650" dirty="0">
                <a:latin typeface="Courier New" panose="02070309020205020404" pitchFamily="49" charset="0"/>
                <a:cs typeface="Courier New" panose="02070309020205020404" pitchFamily="49" charset="0"/>
              </a:rPr>
              <a:t>PATH=/</a:t>
            </a:r>
            <a:r>
              <a:rPr lang="en-GB" sz="650" dirty="0" err="1">
                <a:latin typeface="Courier New" panose="02070309020205020404" pitchFamily="49" charset="0"/>
                <a:cs typeface="Courier New" panose="02070309020205020404" pitchFamily="49" charset="0"/>
              </a:rPr>
              <a:t>usr</a:t>
            </a:r>
            <a:r>
              <a:rPr lang="en-GB" sz="650" dirty="0">
                <a:latin typeface="Courier New" panose="02070309020205020404" pitchFamily="49" charset="0"/>
                <a:cs typeface="Courier New" panose="02070309020205020404" pitchFamily="49" charset="0"/>
              </a:rPr>
              <a:t>/bin:$PATH</a:t>
            </a:r>
          </a:p>
          <a:p>
            <a:r>
              <a:rPr lang="en-GB" sz="650" dirty="0">
                <a:latin typeface="Courier New" panose="02070309020205020404" pitchFamily="49" charset="0"/>
                <a:cs typeface="Courier New" panose="02070309020205020404" pitchFamily="49" charset="0"/>
              </a:rPr>
              <a:t>PATH=$PATH:/</a:t>
            </a:r>
            <a:r>
              <a:rPr lang="en-GB" sz="650" dirty="0" err="1">
                <a:latin typeface="Courier New" panose="02070309020205020404" pitchFamily="49" charset="0"/>
                <a:cs typeface="Courier New" panose="02070309020205020404" pitchFamily="49" charset="0"/>
              </a:rPr>
              <a:t>usr</a:t>
            </a:r>
            <a:r>
              <a:rPr lang="en-GB" sz="650" dirty="0">
                <a:latin typeface="Courier New" panose="02070309020205020404" pitchFamily="49" charset="0"/>
                <a:cs typeface="Courier New" panose="02070309020205020404" pitchFamily="49" charset="0"/>
              </a:rPr>
              <a:t>/bin</a:t>
            </a:r>
          </a:p>
          <a:p>
            <a:r>
              <a:rPr lang="en-GB" sz="650" dirty="0">
                <a:latin typeface="Courier New" panose="02070309020205020404" pitchFamily="49" charset="0"/>
                <a:cs typeface="Courier New" panose="02070309020205020404" pitchFamily="49" charset="0"/>
              </a:rPr>
              <a:t>PATH=$PATH:/opt/local/bin</a:t>
            </a:r>
          </a:p>
          <a:p>
            <a:r>
              <a:rPr lang="en-GB" sz="650" dirty="0">
                <a:latin typeface="Courier New" panose="02070309020205020404" pitchFamily="49" charset="0"/>
                <a:cs typeface="Courier New" panose="02070309020205020404" pitchFamily="49" charset="0"/>
              </a:rPr>
              <a:t>PATH=$</a:t>
            </a:r>
            <a:r>
              <a:rPr lang="en-GB" sz="650" dirty="0" err="1">
                <a:latin typeface="Courier New" panose="02070309020205020404" pitchFamily="49" charset="0"/>
                <a:cs typeface="Courier New" panose="02070309020205020404" pitchFamily="49" charset="0"/>
              </a:rPr>
              <a:t>PATH:usr</a:t>
            </a:r>
            <a:r>
              <a:rPr lang="en-GB" sz="650" dirty="0">
                <a:latin typeface="Courier New" panose="02070309020205020404" pitchFamily="49" charset="0"/>
                <a:cs typeface="Courier New" panose="02070309020205020404" pitchFamily="49" charset="0"/>
              </a:rPr>
              <a:t>/local/bin:/bin:/</a:t>
            </a:r>
            <a:r>
              <a:rPr lang="en-GB" sz="650" dirty="0" err="1">
                <a:latin typeface="Courier New" panose="02070309020205020404" pitchFamily="49" charset="0"/>
                <a:cs typeface="Courier New" panose="02070309020205020404" pitchFamily="49" charset="0"/>
              </a:rPr>
              <a:t>usr</a:t>
            </a:r>
            <a:r>
              <a:rPr lang="en-GB" sz="650" dirty="0">
                <a:latin typeface="Courier New" panose="02070309020205020404" pitchFamily="49" charset="0"/>
                <a:cs typeface="Courier New" panose="02070309020205020404" pitchFamily="49" charset="0"/>
              </a:rPr>
              <a:t>/</a:t>
            </a:r>
            <a:r>
              <a:rPr lang="en-GB" sz="650" dirty="0" err="1">
                <a:latin typeface="Courier New" panose="02070309020205020404" pitchFamily="49" charset="0"/>
                <a:cs typeface="Courier New" panose="02070309020205020404" pitchFamily="49" charset="0"/>
              </a:rPr>
              <a:t>sbin</a:t>
            </a:r>
            <a:r>
              <a:rPr lang="en-GB" sz="650" dirty="0">
                <a:latin typeface="Courier New" panose="02070309020205020404" pitchFamily="49" charset="0"/>
                <a:cs typeface="Courier New" panose="02070309020205020404" pitchFamily="49" charset="0"/>
              </a:rPr>
              <a:t>:/</a:t>
            </a:r>
            <a:r>
              <a:rPr lang="en-GB" sz="650" dirty="0" err="1">
                <a:latin typeface="Courier New" panose="02070309020205020404" pitchFamily="49" charset="0"/>
                <a:cs typeface="Courier New" panose="02070309020205020404" pitchFamily="49" charset="0"/>
              </a:rPr>
              <a:t>sbin</a:t>
            </a:r>
            <a:endParaRPr lang="en-GB" sz="650" dirty="0">
              <a:latin typeface="Courier New" panose="02070309020205020404" pitchFamily="49" charset="0"/>
              <a:cs typeface="Courier New" panose="02070309020205020404" pitchFamily="49" charset="0"/>
            </a:endParaRPr>
          </a:p>
          <a:p>
            <a:endParaRPr lang="en-GB" sz="650" dirty="0">
              <a:latin typeface="Courier New" panose="02070309020205020404" pitchFamily="49" charset="0"/>
              <a:cs typeface="Courier New" panose="02070309020205020404" pitchFamily="49" charset="0"/>
            </a:endParaRPr>
          </a:p>
          <a:p>
            <a:r>
              <a:rPr lang="en-GB" sz="650" dirty="0">
                <a:latin typeface="Courier New" panose="02070309020205020404" pitchFamily="49" charset="0"/>
                <a:cs typeface="Courier New" panose="02070309020205020404" pitchFamily="49" charset="0"/>
              </a:rPr>
              <a:t># trick to avoid error at usage of say function</a:t>
            </a:r>
          </a:p>
          <a:p>
            <a:r>
              <a:rPr lang="en-GB" sz="650" dirty="0">
                <a:latin typeface="Courier New" panose="02070309020205020404" pitchFamily="49" charset="0"/>
                <a:cs typeface="Courier New" panose="02070309020205020404" pitchFamily="49" charset="0"/>
              </a:rPr>
              <a:t>alias say='echo "$1" | </a:t>
            </a:r>
            <a:r>
              <a:rPr lang="en-GB" sz="650" dirty="0" err="1">
                <a:latin typeface="Courier New" panose="02070309020205020404" pitchFamily="49" charset="0"/>
                <a:cs typeface="Courier New" panose="02070309020205020404" pitchFamily="49" charset="0"/>
              </a:rPr>
              <a:t>espeak</a:t>
            </a:r>
            <a:r>
              <a:rPr lang="en-GB" sz="650" dirty="0">
                <a:latin typeface="Courier New" panose="02070309020205020404" pitchFamily="49" charset="0"/>
                <a:cs typeface="Courier New" panose="02070309020205020404" pitchFamily="49" charset="0"/>
              </a:rPr>
              <a:t> -s 120 2&gt;/dev/null'</a:t>
            </a:r>
          </a:p>
          <a:p>
            <a:endParaRPr lang="en-GB" sz="650" dirty="0">
              <a:latin typeface="Courier New" panose="02070309020205020404" pitchFamily="49" charset="0"/>
              <a:cs typeface="Courier New" panose="02070309020205020404" pitchFamily="49" charset="0"/>
            </a:endParaRPr>
          </a:p>
          <a:p>
            <a:endParaRPr lang="en-GB" sz="650" dirty="0">
              <a:latin typeface="Courier New" panose="02070309020205020404" pitchFamily="49" charset="0"/>
              <a:cs typeface="Courier New" panose="02070309020205020404" pitchFamily="49" charset="0"/>
            </a:endParaRPr>
          </a:p>
          <a:p>
            <a:endParaRPr lang="en-GB" sz="650" dirty="0">
              <a:latin typeface="Courier New" panose="02070309020205020404" pitchFamily="49" charset="0"/>
              <a:cs typeface="Courier New" panose="02070309020205020404" pitchFamily="49" charset="0"/>
            </a:endParaRPr>
          </a:p>
          <a:p>
            <a:r>
              <a:rPr lang="en-GB" sz="650" dirty="0">
                <a:latin typeface="Courier New" panose="02070309020205020404" pitchFamily="49" charset="0"/>
                <a:cs typeface="Courier New" panose="02070309020205020404" pitchFamily="49" charset="0"/>
              </a:rPr>
              <a:t># </a:t>
            </a:r>
            <a:r>
              <a:rPr lang="en-GB" sz="650" dirty="0" err="1">
                <a:latin typeface="Courier New" panose="02070309020205020404" pitchFamily="49" charset="0"/>
                <a:cs typeface="Courier New" panose="02070309020205020404" pitchFamily="49" charset="0"/>
              </a:rPr>
              <a:t>AMSTer</a:t>
            </a:r>
            <a:r>
              <a:rPr lang="en-GB" sz="650" dirty="0">
                <a:latin typeface="Courier New" panose="02070309020205020404" pitchFamily="49" charset="0"/>
                <a:cs typeface="Courier New" panose="02070309020205020404" pitchFamily="49" charset="0"/>
              </a:rPr>
              <a:t> VARIABLES</a:t>
            </a:r>
          </a:p>
          <a:p>
            <a:r>
              <a:rPr lang="en-GB" sz="650" dirty="0">
                <a:latin typeface="Courier New" panose="02070309020205020404" pitchFamily="49" charset="0"/>
                <a:cs typeface="Courier New" panose="02070309020205020404" pitchFamily="49" charset="0"/>
              </a:rPr>
              <a:t>##################</a:t>
            </a:r>
          </a:p>
          <a:p>
            <a:endParaRPr lang="en-GB" sz="650" dirty="0">
              <a:latin typeface="Courier New" panose="02070309020205020404" pitchFamily="49" charset="0"/>
              <a:cs typeface="Courier New" panose="02070309020205020404" pitchFamily="49" charset="0"/>
            </a:endParaRPr>
          </a:p>
          <a:p>
            <a:r>
              <a:rPr lang="en-GB" sz="650" dirty="0">
                <a:latin typeface="Courier New" panose="02070309020205020404" pitchFamily="49" charset="0"/>
                <a:cs typeface="Courier New" panose="02070309020205020404" pitchFamily="49" charset="0"/>
              </a:rPr>
              <a:t>export OPENBLAS_NUM_THREADS=1</a:t>
            </a:r>
          </a:p>
          <a:p>
            <a:r>
              <a:rPr lang="en-GB" sz="650" dirty="0">
                <a:latin typeface="Courier New" panose="02070309020205020404" pitchFamily="49" charset="0"/>
                <a:cs typeface="Courier New" panose="02070309020205020404" pitchFamily="49" charset="0"/>
              </a:rPr>
              <a:t>export PATH_HOMEDATA=/</a:t>
            </a:r>
            <a:r>
              <a:rPr lang="en-GB" sz="650" dirty="0" err="1">
                <a:latin typeface="Courier New" panose="02070309020205020404" pitchFamily="49" charset="0"/>
                <a:cs typeface="Courier New" panose="02070309020205020404" pitchFamily="49" charset="0"/>
              </a:rPr>
              <a:t>mnt</a:t>
            </a:r>
            <a:r>
              <a:rPr lang="en-GB" sz="650" dirty="0">
                <a:latin typeface="Courier New" panose="02070309020205020404" pitchFamily="49" charset="0"/>
                <a:cs typeface="Courier New" panose="02070309020205020404" pitchFamily="49" charset="0"/>
              </a:rPr>
              <a:t>/</a:t>
            </a:r>
            <a:r>
              <a:rPr lang="en-GB" sz="650" dirty="0" err="1">
                <a:latin typeface="Courier New" panose="02070309020205020404" pitchFamily="49" charset="0"/>
                <a:cs typeface="Courier New" panose="02070309020205020404" pitchFamily="49" charset="0"/>
              </a:rPr>
              <a:t>dellrack_data</a:t>
            </a:r>
            <a:endParaRPr lang="en-GB" sz="650" dirty="0">
              <a:latin typeface="Courier New" panose="02070309020205020404" pitchFamily="49" charset="0"/>
              <a:cs typeface="Courier New" panose="02070309020205020404" pitchFamily="49" charset="0"/>
            </a:endParaRPr>
          </a:p>
          <a:p>
            <a:r>
              <a:rPr lang="en-GB" sz="650" dirty="0">
                <a:latin typeface="Courier New" panose="02070309020205020404" pitchFamily="49" charset="0"/>
                <a:cs typeface="Courier New" panose="02070309020205020404" pitchFamily="49" charset="0"/>
              </a:rPr>
              <a:t>export PATH_3610=/</a:t>
            </a:r>
            <a:r>
              <a:rPr lang="en-GB" sz="650" dirty="0" err="1">
                <a:latin typeface="Courier New" panose="02070309020205020404" pitchFamily="49" charset="0"/>
                <a:cs typeface="Courier New" panose="02070309020205020404" pitchFamily="49" charset="0"/>
              </a:rPr>
              <a:t>mnt</a:t>
            </a:r>
            <a:r>
              <a:rPr lang="en-GB" sz="650" dirty="0">
                <a:latin typeface="Courier New" panose="02070309020205020404" pitchFamily="49" charset="0"/>
                <a:cs typeface="Courier New" panose="02070309020205020404" pitchFamily="49" charset="0"/>
              </a:rPr>
              <a:t>/3610</a:t>
            </a:r>
          </a:p>
          <a:p>
            <a:r>
              <a:rPr lang="en-GB" sz="650" dirty="0">
                <a:latin typeface="Courier New" panose="02070309020205020404" pitchFamily="49" charset="0"/>
                <a:cs typeface="Courier New" panose="02070309020205020404" pitchFamily="49" charset="0"/>
              </a:rPr>
              <a:t>export PATH_1660=/</a:t>
            </a:r>
            <a:r>
              <a:rPr lang="en-GB" sz="650" dirty="0" err="1">
                <a:latin typeface="Courier New" panose="02070309020205020404" pitchFamily="49" charset="0"/>
                <a:cs typeface="Courier New" panose="02070309020205020404" pitchFamily="49" charset="0"/>
              </a:rPr>
              <a:t>mnt</a:t>
            </a:r>
            <a:r>
              <a:rPr lang="en-GB" sz="650" dirty="0">
                <a:latin typeface="Courier New" panose="02070309020205020404" pitchFamily="49" charset="0"/>
                <a:cs typeface="Courier New" panose="02070309020205020404" pitchFamily="49" charset="0"/>
              </a:rPr>
              <a:t>/1660</a:t>
            </a:r>
          </a:p>
          <a:p>
            <a:r>
              <a:rPr lang="en-GB" sz="650" dirty="0">
                <a:latin typeface="Courier New" panose="02070309020205020404" pitchFamily="49" charset="0"/>
                <a:cs typeface="Courier New" panose="02070309020205020404" pitchFamily="49" charset="0"/>
              </a:rPr>
              <a:t>export PATH_3602=/</a:t>
            </a:r>
            <a:r>
              <a:rPr lang="en-GB" sz="650" dirty="0" err="1">
                <a:latin typeface="Courier New" panose="02070309020205020404" pitchFamily="49" charset="0"/>
                <a:cs typeface="Courier New" panose="02070309020205020404" pitchFamily="49" charset="0"/>
              </a:rPr>
              <a:t>mnt</a:t>
            </a:r>
            <a:r>
              <a:rPr lang="en-GB" sz="650" dirty="0">
                <a:latin typeface="Courier New" panose="02070309020205020404" pitchFamily="49" charset="0"/>
                <a:cs typeface="Courier New" panose="02070309020205020404" pitchFamily="49" charset="0"/>
              </a:rPr>
              <a:t>/3602</a:t>
            </a:r>
          </a:p>
          <a:p>
            <a:r>
              <a:rPr lang="en-GB" sz="650" dirty="0">
                <a:latin typeface="Courier New" panose="02070309020205020404" pitchFamily="49" charset="0"/>
                <a:cs typeface="Courier New" panose="02070309020205020404" pitchFamily="49" charset="0"/>
              </a:rPr>
              <a:t>export PATH_3601=/</a:t>
            </a:r>
            <a:r>
              <a:rPr lang="en-GB" sz="650" dirty="0" err="1">
                <a:latin typeface="Courier New" panose="02070309020205020404" pitchFamily="49" charset="0"/>
                <a:cs typeface="Courier New" panose="02070309020205020404" pitchFamily="49" charset="0"/>
              </a:rPr>
              <a:t>mnt</a:t>
            </a:r>
            <a:r>
              <a:rPr lang="en-GB" sz="650" dirty="0">
                <a:latin typeface="Courier New" panose="02070309020205020404" pitchFamily="49" charset="0"/>
                <a:cs typeface="Courier New" panose="02070309020205020404" pitchFamily="49" charset="0"/>
              </a:rPr>
              <a:t>/3601</a:t>
            </a:r>
          </a:p>
          <a:p>
            <a:r>
              <a:rPr lang="en-GB" sz="650" dirty="0">
                <a:latin typeface="Courier New" panose="02070309020205020404" pitchFamily="49" charset="0"/>
                <a:cs typeface="Courier New" panose="02070309020205020404" pitchFamily="49" charset="0"/>
              </a:rPr>
              <a:t>export PATH_3600=/</a:t>
            </a:r>
            <a:r>
              <a:rPr lang="en-GB" sz="650" dirty="0" err="1">
                <a:latin typeface="Courier New" panose="02070309020205020404" pitchFamily="49" charset="0"/>
                <a:cs typeface="Courier New" panose="02070309020205020404" pitchFamily="49" charset="0"/>
              </a:rPr>
              <a:t>mnt</a:t>
            </a:r>
            <a:r>
              <a:rPr lang="en-GB" sz="650" dirty="0">
                <a:latin typeface="Courier New" panose="02070309020205020404" pitchFamily="49" charset="0"/>
                <a:cs typeface="Courier New" panose="02070309020205020404" pitchFamily="49" charset="0"/>
              </a:rPr>
              <a:t>/3600</a:t>
            </a:r>
          </a:p>
          <a:p>
            <a:r>
              <a:rPr lang="en-GB" sz="650" dirty="0">
                <a:latin typeface="Courier New" panose="02070309020205020404" pitchFamily="49" charset="0"/>
                <a:cs typeface="Courier New" panose="02070309020205020404" pitchFamily="49" charset="0"/>
              </a:rPr>
              <a:t>export PATH_1650=/</a:t>
            </a:r>
            <a:r>
              <a:rPr lang="en-GB" sz="650" dirty="0" err="1">
                <a:latin typeface="Courier New" panose="02070309020205020404" pitchFamily="49" charset="0"/>
                <a:cs typeface="Courier New" panose="02070309020205020404" pitchFamily="49" charset="0"/>
              </a:rPr>
              <a:t>mnt</a:t>
            </a:r>
            <a:r>
              <a:rPr lang="en-GB" sz="650" dirty="0">
                <a:latin typeface="Courier New" panose="02070309020205020404" pitchFamily="49" charset="0"/>
                <a:cs typeface="Courier New" panose="02070309020205020404" pitchFamily="49" charset="0"/>
              </a:rPr>
              <a:t>/1650</a:t>
            </a:r>
          </a:p>
          <a:p>
            <a:r>
              <a:rPr lang="en-GB" sz="650" dirty="0">
                <a:latin typeface="Courier New" panose="02070309020205020404" pitchFamily="49" charset="0"/>
                <a:cs typeface="Courier New" panose="02070309020205020404" pitchFamily="49" charset="0"/>
              </a:rPr>
              <a:t>export </a:t>
            </a:r>
            <a:r>
              <a:rPr lang="en-GB" sz="650" dirty="0" err="1">
                <a:latin typeface="Courier New" panose="02070309020205020404" pitchFamily="49" charset="0"/>
                <a:cs typeface="Courier New" panose="02070309020205020404" pitchFamily="49" charset="0"/>
              </a:rPr>
              <a:t>PATH_DataSAR</a:t>
            </a:r>
            <a:r>
              <a:rPr lang="en-GB" sz="650" dirty="0">
                <a:latin typeface="Courier New" panose="02070309020205020404" pitchFamily="49" charset="0"/>
                <a:cs typeface="Courier New" panose="02070309020205020404" pitchFamily="49" charset="0"/>
              </a:rPr>
              <a:t>=/</a:t>
            </a:r>
            <a:r>
              <a:rPr lang="en-GB" sz="650" dirty="0" err="1">
                <a:latin typeface="Courier New" panose="02070309020205020404" pitchFamily="49" charset="0"/>
                <a:cs typeface="Courier New" panose="02070309020205020404" pitchFamily="49" charset="0"/>
              </a:rPr>
              <a:t>mnt</a:t>
            </a:r>
            <a:r>
              <a:rPr lang="en-GB" sz="650" dirty="0">
                <a:latin typeface="Courier New" panose="02070309020205020404" pitchFamily="49" charset="0"/>
                <a:cs typeface="Courier New" panose="02070309020205020404" pitchFamily="49" charset="0"/>
              </a:rPr>
              <a:t>/</a:t>
            </a:r>
            <a:r>
              <a:rPr lang="en-GB" sz="650" dirty="0" err="1">
                <a:latin typeface="Courier New" panose="02070309020205020404" pitchFamily="49" charset="0"/>
                <a:cs typeface="Courier New" panose="02070309020205020404" pitchFamily="49" charset="0"/>
              </a:rPr>
              <a:t>syno_sar</a:t>
            </a:r>
            <a:endParaRPr lang="en-GB" sz="650" dirty="0">
              <a:latin typeface="Courier New" panose="02070309020205020404" pitchFamily="49" charset="0"/>
              <a:cs typeface="Courier New" panose="02070309020205020404" pitchFamily="49" charset="0"/>
            </a:endParaRPr>
          </a:p>
          <a:p>
            <a:r>
              <a:rPr lang="en-GB" sz="650" dirty="0">
                <a:latin typeface="Courier New" panose="02070309020205020404" pitchFamily="49" charset="0"/>
                <a:cs typeface="Courier New" panose="02070309020205020404" pitchFamily="49" charset="0"/>
              </a:rPr>
              <a:t>export EARTH_GRAVITATIONAL_MODELS_DIR=${</a:t>
            </a:r>
            <a:r>
              <a:rPr lang="en-GB" sz="650" dirty="0" err="1">
                <a:latin typeface="Courier New" panose="02070309020205020404" pitchFamily="49" charset="0"/>
                <a:cs typeface="Courier New" panose="02070309020205020404" pitchFamily="49" charset="0"/>
              </a:rPr>
              <a:t>PATH_DataSAR</a:t>
            </a:r>
            <a:r>
              <a:rPr lang="en-GB" sz="650" dirty="0">
                <a:latin typeface="Courier New" panose="02070309020205020404" pitchFamily="49" charset="0"/>
                <a:cs typeface="Courier New" panose="02070309020205020404" pitchFamily="49" charset="0"/>
              </a:rPr>
              <a:t>}/SAR_AUX_FILES/EGM</a:t>
            </a:r>
          </a:p>
          <a:p>
            <a:r>
              <a:rPr lang="en-GB" sz="650" dirty="0">
                <a:latin typeface="Courier New" panose="02070309020205020404" pitchFamily="49" charset="0"/>
                <a:cs typeface="Courier New" panose="02070309020205020404" pitchFamily="49" charset="0"/>
              </a:rPr>
              <a:t>export ENVISAT_PRECISES_ORBITS_DIR=${</a:t>
            </a:r>
            <a:r>
              <a:rPr lang="en-GB" sz="650" dirty="0" err="1">
                <a:latin typeface="Courier New" panose="02070309020205020404" pitchFamily="49" charset="0"/>
                <a:cs typeface="Courier New" panose="02070309020205020404" pitchFamily="49" charset="0"/>
              </a:rPr>
              <a:t>PATH_DataSAR</a:t>
            </a:r>
            <a:r>
              <a:rPr lang="en-GB" sz="650" dirty="0">
                <a:latin typeface="Courier New" panose="02070309020205020404" pitchFamily="49" charset="0"/>
                <a:cs typeface="Courier New" panose="02070309020205020404" pitchFamily="49" charset="0"/>
              </a:rPr>
              <a:t>}/SAR_AUX_FILES/ORBITS/ENV_ORB</a:t>
            </a:r>
          </a:p>
          <a:p>
            <a:r>
              <a:rPr lang="en-GB" sz="650" dirty="0">
                <a:latin typeface="Courier New" panose="02070309020205020404" pitchFamily="49" charset="0"/>
                <a:cs typeface="Courier New" panose="02070309020205020404" pitchFamily="49" charset="0"/>
              </a:rPr>
              <a:t>export S1_ORBITS_DIR=${</a:t>
            </a:r>
            <a:r>
              <a:rPr lang="en-GB" sz="650" dirty="0" err="1">
                <a:latin typeface="Courier New" panose="02070309020205020404" pitchFamily="49" charset="0"/>
                <a:cs typeface="Courier New" panose="02070309020205020404" pitchFamily="49" charset="0"/>
              </a:rPr>
              <a:t>PATH_DataSAR</a:t>
            </a:r>
            <a:r>
              <a:rPr lang="en-GB" sz="650" dirty="0">
                <a:latin typeface="Courier New" panose="02070309020205020404" pitchFamily="49" charset="0"/>
                <a:cs typeface="Courier New" panose="02070309020205020404" pitchFamily="49" charset="0"/>
              </a:rPr>
              <a:t>}/SAR_AUX_FILES/ORBITS/S1_ORB</a:t>
            </a:r>
          </a:p>
          <a:p>
            <a:r>
              <a:rPr lang="en-GB" sz="650" dirty="0">
                <a:latin typeface="Courier New" panose="02070309020205020404" pitchFamily="49" charset="0"/>
                <a:cs typeface="Courier New" panose="02070309020205020404" pitchFamily="49" charset="0"/>
              </a:rPr>
              <a:t>export PATH_SCRIPTS=/home/</a:t>
            </a:r>
            <a:r>
              <a:rPr lang="en-GB" sz="650" dirty="0" err="1">
                <a:latin typeface="Courier New" panose="02070309020205020404" pitchFamily="49" charset="0"/>
                <a:cs typeface="Courier New" panose="02070309020205020404" pitchFamily="49" charset="0"/>
              </a:rPr>
              <a:t>nicolas</a:t>
            </a:r>
            <a:r>
              <a:rPr lang="en-GB" sz="650" dirty="0">
                <a:latin typeface="Courier New" panose="02070309020205020404" pitchFamily="49" charset="0"/>
                <a:cs typeface="Courier New" panose="02070309020205020404" pitchFamily="49" charset="0"/>
              </a:rPr>
              <a:t>/SAR/</a:t>
            </a:r>
            <a:r>
              <a:rPr lang="en-GB" sz="650" dirty="0" err="1">
                <a:latin typeface="Courier New" panose="02070309020205020404" pitchFamily="49" charset="0"/>
                <a:cs typeface="Courier New" panose="02070309020205020404" pitchFamily="49" charset="0"/>
              </a:rPr>
              <a:t>AMSTer</a:t>
            </a:r>
            <a:endParaRPr lang="en-GB" sz="650" dirty="0">
              <a:latin typeface="Courier New" panose="02070309020205020404" pitchFamily="49" charset="0"/>
              <a:cs typeface="Courier New" panose="02070309020205020404" pitchFamily="49" charset="0"/>
            </a:endParaRPr>
          </a:p>
          <a:p>
            <a:r>
              <a:rPr lang="en-GB" sz="650" dirty="0">
                <a:latin typeface="Courier New" panose="02070309020205020404" pitchFamily="49" charset="0"/>
                <a:cs typeface="Courier New" panose="02070309020205020404" pitchFamily="49" charset="0"/>
              </a:rPr>
              <a:t>export PATHCONV=/</a:t>
            </a:r>
            <a:r>
              <a:rPr lang="en-GB" sz="650" dirty="0" err="1">
                <a:latin typeface="Courier New" panose="02070309020205020404" pitchFamily="49" charset="0"/>
                <a:cs typeface="Courier New" panose="02070309020205020404" pitchFamily="49" charset="0"/>
              </a:rPr>
              <a:t>usr</a:t>
            </a:r>
            <a:r>
              <a:rPr lang="en-GB" sz="650" dirty="0">
                <a:latin typeface="Courier New" panose="02070309020205020404" pitchFamily="49" charset="0"/>
                <a:cs typeface="Courier New" panose="02070309020205020404" pitchFamily="49" charset="0"/>
              </a:rPr>
              <a:t>/bin</a:t>
            </a:r>
          </a:p>
          <a:p>
            <a:r>
              <a:rPr lang="en-GB" sz="650" dirty="0">
                <a:latin typeface="Courier New" panose="02070309020205020404" pitchFamily="49" charset="0"/>
                <a:cs typeface="Courier New" panose="02070309020205020404" pitchFamily="49" charset="0"/>
              </a:rPr>
              <a:t>export PATHFIJI=/home/</a:t>
            </a:r>
            <a:r>
              <a:rPr lang="en-GB" sz="650" dirty="0" err="1">
                <a:latin typeface="Courier New" panose="02070309020205020404" pitchFamily="49" charset="0"/>
                <a:cs typeface="Courier New" panose="02070309020205020404" pitchFamily="49" charset="0"/>
              </a:rPr>
              <a:t>nicolas</a:t>
            </a:r>
            <a:r>
              <a:rPr lang="en-GB" sz="650" dirty="0">
                <a:latin typeface="Courier New" panose="02070309020205020404" pitchFamily="49" charset="0"/>
                <a:cs typeface="Courier New" panose="02070309020205020404" pitchFamily="49" charset="0"/>
              </a:rPr>
              <a:t>/SAR/EXEC/</a:t>
            </a:r>
            <a:r>
              <a:rPr lang="en-GB" sz="650" dirty="0" err="1">
                <a:latin typeface="Courier New" panose="02070309020205020404" pitchFamily="49" charset="0"/>
                <a:cs typeface="Courier New" panose="02070309020205020404" pitchFamily="49" charset="0"/>
              </a:rPr>
              <a:t>Fiji.app</a:t>
            </a:r>
            <a:r>
              <a:rPr lang="en-GB" sz="650" dirty="0">
                <a:latin typeface="Courier New" panose="02070309020205020404" pitchFamily="49" charset="0"/>
                <a:cs typeface="Courier New" panose="02070309020205020404" pitchFamily="49" charset="0"/>
              </a:rPr>
              <a:t>/</a:t>
            </a:r>
          </a:p>
          <a:p>
            <a:r>
              <a:rPr lang="en-GB" sz="650" dirty="0">
                <a:latin typeface="Courier New" panose="02070309020205020404" pitchFamily="49" charset="0"/>
                <a:cs typeface="Courier New" panose="02070309020205020404" pitchFamily="49" charset="0"/>
              </a:rPr>
              <a:t>export PATHGNU=/</a:t>
            </a:r>
            <a:r>
              <a:rPr lang="en-GB" sz="650" dirty="0" err="1">
                <a:latin typeface="Courier New" panose="02070309020205020404" pitchFamily="49" charset="0"/>
                <a:cs typeface="Courier New" panose="02070309020205020404" pitchFamily="49" charset="0"/>
              </a:rPr>
              <a:t>usr</a:t>
            </a:r>
            <a:r>
              <a:rPr lang="en-GB" sz="650" dirty="0">
                <a:latin typeface="Courier New" panose="02070309020205020404" pitchFamily="49" charset="0"/>
                <a:cs typeface="Courier New" panose="02070309020205020404" pitchFamily="49" charset="0"/>
              </a:rPr>
              <a:t>/bin</a:t>
            </a:r>
          </a:p>
          <a:p>
            <a:r>
              <a:rPr lang="en-GB" sz="650" dirty="0">
                <a:latin typeface="Courier New" panose="02070309020205020404" pitchFamily="49" charset="0"/>
                <a:cs typeface="Courier New" panose="02070309020205020404" pitchFamily="49" charset="0"/>
              </a:rPr>
              <a:t>export PATHTOCPXFIDDLE=/home/</a:t>
            </a:r>
            <a:r>
              <a:rPr lang="en-GB" sz="650" dirty="0" err="1">
                <a:latin typeface="Courier New" panose="02070309020205020404" pitchFamily="49" charset="0"/>
                <a:cs typeface="Courier New" panose="02070309020205020404" pitchFamily="49" charset="0"/>
              </a:rPr>
              <a:t>nicolas</a:t>
            </a:r>
            <a:r>
              <a:rPr lang="en-GB" sz="650" dirty="0">
                <a:latin typeface="Courier New" panose="02070309020205020404" pitchFamily="49" charset="0"/>
                <a:cs typeface="Courier New" panose="02070309020205020404" pitchFamily="49" charset="0"/>
              </a:rPr>
              <a:t>/SAR/EXEC/</a:t>
            </a:r>
          </a:p>
          <a:p>
            <a:r>
              <a:rPr lang="en-GB" sz="650" dirty="0">
                <a:latin typeface="Courier New" panose="02070309020205020404" pitchFamily="49" charset="0"/>
                <a:cs typeface="Courier New" panose="02070309020205020404" pitchFamily="49" charset="0"/>
              </a:rPr>
              <a:t>export PATH=$PATH </a:t>
            </a:r>
          </a:p>
          <a:p>
            <a:r>
              <a:rPr lang="en-GB" sz="650" dirty="0">
                <a:latin typeface="Courier New" panose="02070309020205020404" pitchFamily="49" charset="0"/>
                <a:cs typeface="Courier New" panose="02070309020205020404" pitchFamily="49" charset="0"/>
              </a:rPr>
              <a:t>export JAVA_HOME="/</a:t>
            </a:r>
            <a:r>
              <a:rPr lang="en-GB" sz="650" dirty="0" err="1">
                <a:latin typeface="Courier New" panose="02070309020205020404" pitchFamily="49" charset="0"/>
                <a:cs typeface="Courier New" panose="02070309020205020404" pitchFamily="49" charset="0"/>
              </a:rPr>
              <a:t>usr</a:t>
            </a:r>
            <a:r>
              <a:rPr lang="en-GB" sz="650" dirty="0">
                <a:latin typeface="Courier New" panose="02070309020205020404" pitchFamily="49" charset="0"/>
                <a:cs typeface="Courier New" panose="02070309020205020404" pitchFamily="49" charset="0"/>
              </a:rPr>
              <a:t>/lib/</a:t>
            </a:r>
            <a:r>
              <a:rPr lang="en-GB" sz="650" dirty="0" err="1">
                <a:latin typeface="Courier New" panose="02070309020205020404" pitchFamily="49" charset="0"/>
                <a:cs typeface="Courier New" panose="02070309020205020404" pitchFamily="49" charset="0"/>
              </a:rPr>
              <a:t>jvm</a:t>
            </a:r>
            <a:r>
              <a:rPr lang="en-GB" sz="650" dirty="0">
                <a:latin typeface="Courier New" panose="02070309020205020404" pitchFamily="49" charset="0"/>
                <a:cs typeface="Courier New" panose="02070309020205020404" pitchFamily="49" charset="0"/>
              </a:rPr>
              <a:t>/java-11-openjdk-amd64"</a:t>
            </a:r>
          </a:p>
          <a:p>
            <a:endParaRPr lang="en-GB" sz="650" dirty="0">
              <a:latin typeface="Courier New" panose="02070309020205020404" pitchFamily="49" charset="0"/>
              <a:cs typeface="Courier New" panose="02070309020205020404" pitchFamily="49" charset="0"/>
            </a:endParaRPr>
          </a:p>
          <a:p>
            <a:r>
              <a:rPr lang="en-GB" sz="650" dirty="0">
                <a:latin typeface="Courier New" panose="02070309020205020404" pitchFamily="49" charset="0"/>
                <a:cs typeface="Courier New" panose="02070309020205020404" pitchFamily="49" charset="0"/>
              </a:rPr>
              <a:t># </a:t>
            </a:r>
            <a:r>
              <a:rPr lang="en-GB" sz="650" dirty="0" err="1">
                <a:latin typeface="Courier New" panose="02070309020205020404" pitchFamily="49" charset="0"/>
                <a:cs typeface="Courier New" panose="02070309020205020404" pitchFamily="49" charset="0"/>
              </a:rPr>
              <a:t>AMSTer</a:t>
            </a:r>
            <a:r>
              <a:rPr lang="en-GB" sz="650" dirty="0">
                <a:latin typeface="Courier New" panose="02070309020205020404" pitchFamily="49" charset="0"/>
                <a:cs typeface="Courier New" panose="02070309020205020404" pitchFamily="49" charset="0"/>
              </a:rPr>
              <a:t> PATHS</a:t>
            </a:r>
          </a:p>
          <a:p>
            <a:r>
              <a:rPr lang="en-GB" sz="650" dirty="0">
                <a:latin typeface="Courier New" panose="02070309020205020404" pitchFamily="49" charset="0"/>
                <a:cs typeface="Courier New" panose="02070309020205020404" pitchFamily="49" charset="0"/>
              </a:rPr>
              <a:t>##################</a:t>
            </a:r>
          </a:p>
          <a:p>
            <a:endParaRPr lang="en-GB" sz="650" dirty="0">
              <a:latin typeface="Courier New" panose="02070309020205020404" pitchFamily="49" charset="0"/>
              <a:cs typeface="Courier New" panose="02070309020205020404" pitchFamily="49" charset="0"/>
            </a:endParaRPr>
          </a:p>
          <a:p>
            <a:r>
              <a:rPr lang="en-GB" sz="650" dirty="0">
                <a:latin typeface="Courier New" panose="02070309020205020404" pitchFamily="49" charset="0"/>
                <a:cs typeface="Courier New" panose="02070309020205020404" pitchFamily="49" charset="0"/>
              </a:rPr>
              <a:t>PATH=$PATH:/</a:t>
            </a:r>
            <a:r>
              <a:rPr lang="en-GB" sz="650" dirty="0" err="1">
                <a:latin typeface="Courier New" panose="02070309020205020404" pitchFamily="49" charset="0"/>
                <a:cs typeface="Courier New" panose="02070309020205020404" pitchFamily="49" charset="0"/>
              </a:rPr>
              <a:t>usr</a:t>
            </a:r>
            <a:r>
              <a:rPr lang="en-GB" sz="650" dirty="0">
                <a:latin typeface="Courier New" panose="02070309020205020404" pitchFamily="49" charset="0"/>
                <a:cs typeface="Courier New" panose="02070309020205020404" pitchFamily="49" charset="0"/>
              </a:rPr>
              <a:t>/local/</a:t>
            </a:r>
            <a:r>
              <a:rPr lang="en-GB" sz="650" dirty="0" err="1">
                <a:latin typeface="Courier New" panose="02070309020205020404" pitchFamily="49" charset="0"/>
                <a:cs typeface="Courier New" panose="02070309020205020404" pitchFamily="49" charset="0"/>
              </a:rPr>
              <a:t>tigervnc</a:t>
            </a:r>
            <a:r>
              <a:rPr lang="en-GB" sz="650" dirty="0">
                <a:latin typeface="Courier New" panose="02070309020205020404" pitchFamily="49" charset="0"/>
                <a:cs typeface="Courier New" panose="02070309020205020404" pitchFamily="49" charset="0"/>
              </a:rPr>
              <a:t>/bin/</a:t>
            </a:r>
          </a:p>
          <a:p>
            <a:r>
              <a:rPr lang="en-GB" sz="650" dirty="0">
                <a:latin typeface="Courier New" panose="02070309020205020404" pitchFamily="49" charset="0"/>
                <a:cs typeface="Courier New" panose="02070309020205020404" pitchFamily="49" charset="0"/>
              </a:rPr>
              <a:t>PATH=$PATH:/home/</a:t>
            </a:r>
            <a:r>
              <a:rPr lang="en-GB" sz="650" dirty="0" err="1">
                <a:latin typeface="Courier New" panose="02070309020205020404" pitchFamily="49" charset="0"/>
                <a:cs typeface="Courier New" panose="02070309020205020404" pitchFamily="49" charset="0"/>
              </a:rPr>
              <a:t>nicolas</a:t>
            </a:r>
            <a:r>
              <a:rPr lang="en-GB" sz="650" dirty="0">
                <a:latin typeface="Courier New" panose="02070309020205020404" pitchFamily="49" charset="0"/>
                <a:cs typeface="Courier New" panose="02070309020205020404" pitchFamily="49" charset="0"/>
              </a:rPr>
              <a:t>/SAR/EXEC</a:t>
            </a:r>
          </a:p>
          <a:p>
            <a:r>
              <a:rPr lang="en-GB" sz="650" dirty="0">
                <a:latin typeface="Courier New" panose="02070309020205020404" pitchFamily="49" charset="0"/>
                <a:cs typeface="Courier New" panose="02070309020205020404" pitchFamily="49" charset="0"/>
              </a:rPr>
              <a:t>PATH=$PATH:/home/</a:t>
            </a:r>
            <a:r>
              <a:rPr lang="en-GB" sz="650" dirty="0" err="1">
                <a:latin typeface="Courier New" panose="02070309020205020404" pitchFamily="49" charset="0"/>
                <a:cs typeface="Courier New" panose="02070309020205020404" pitchFamily="49" charset="0"/>
              </a:rPr>
              <a:t>nicolas</a:t>
            </a:r>
            <a:r>
              <a:rPr lang="en-GB" sz="650" dirty="0">
                <a:latin typeface="Courier New" panose="02070309020205020404" pitchFamily="49" charset="0"/>
                <a:cs typeface="Courier New" panose="02070309020205020404" pitchFamily="49" charset="0"/>
              </a:rPr>
              <a:t>/SAR/</a:t>
            </a:r>
            <a:r>
              <a:rPr lang="en-GB" sz="650" dirty="0" err="1">
                <a:latin typeface="Courier New" panose="02070309020205020404" pitchFamily="49" charset="0"/>
                <a:cs typeface="Courier New" panose="02070309020205020404" pitchFamily="49" charset="0"/>
              </a:rPr>
              <a:t>AMSTer</a:t>
            </a:r>
            <a:r>
              <a:rPr lang="en-GB" sz="650" dirty="0">
                <a:latin typeface="Courier New" panose="02070309020205020404" pitchFamily="49" charset="0"/>
                <a:cs typeface="Courier New" panose="02070309020205020404" pitchFamily="49" charset="0"/>
              </a:rPr>
              <a:t>/MSBAS</a:t>
            </a:r>
          </a:p>
          <a:p>
            <a:r>
              <a:rPr lang="en-GB" sz="650" dirty="0">
                <a:latin typeface="Courier New" panose="02070309020205020404" pitchFamily="49" charset="0"/>
                <a:cs typeface="Courier New" panose="02070309020205020404" pitchFamily="49" charset="0"/>
              </a:rPr>
              <a:t>PATH=$PATH:/home/</a:t>
            </a:r>
            <a:r>
              <a:rPr lang="en-GB" sz="650" dirty="0" err="1">
                <a:latin typeface="Courier New" panose="02070309020205020404" pitchFamily="49" charset="0"/>
                <a:cs typeface="Courier New" panose="02070309020205020404" pitchFamily="49" charset="0"/>
              </a:rPr>
              <a:t>nicolas</a:t>
            </a:r>
            <a:r>
              <a:rPr lang="en-GB" sz="650" dirty="0">
                <a:latin typeface="Courier New" panose="02070309020205020404" pitchFamily="49" charset="0"/>
                <a:cs typeface="Courier New" panose="02070309020205020404" pitchFamily="49" charset="0"/>
              </a:rPr>
              <a:t>/SAR/</a:t>
            </a:r>
            <a:r>
              <a:rPr lang="en-GB" sz="650" dirty="0" err="1">
                <a:latin typeface="Courier New" panose="02070309020205020404" pitchFamily="49" charset="0"/>
                <a:cs typeface="Courier New" panose="02070309020205020404" pitchFamily="49" charset="0"/>
              </a:rPr>
              <a:t>AMSTer</a:t>
            </a:r>
            <a:r>
              <a:rPr lang="en-GB" sz="650" dirty="0">
                <a:latin typeface="Courier New" panose="02070309020205020404" pitchFamily="49" charset="0"/>
                <a:cs typeface="Courier New" panose="02070309020205020404" pitchFamily="49" charset="0"/>
              </a:rPr>
              <a:t>/</a:t>
            </a:r>
            <a:r>
              <a:rPr lang="en-GB" sz="650" dirty="0" err="1">
                <a:latin typeface="Courier New" panose="02070309020205020404" pitchFamily="49" charset="0"/>
                <a:cs typeface="Courier New" panose="02070309020205020404" pitchFamily="49" charset="0"/>
              </a:rPr>
              <a:t>AMSTerEngine</a:t>
            </a:r>
            <a:endParaRPr lang="en-GB" sz="650" dirty="0">
              <a:latin typeface="Courier New" panose="02070309020205020404" pitchFamily="49" charset="0"/>
              <a:cs typeface="Courier New" panose="02070309020205020404" pitchFamily="49" charset="0"/>
            </a:endParaRPr>
          </a:p>
          <a:p>
            <a:r>
              <a:rPr lang="en-GB" sz="650" dirty="0">
                <a:latin typeface="Courier New" panose="02070309020205020404" pitchFamily="49" charset="0"/>
                <a:cs typeface="Courier New" panose="02070309020205020404" pitchFamily="49" charset="0"/>
              </a:rPr>
              <a:t>PATH=$PATH:/home/</a:t>
            </a:r>
            <a:r>
              <a:rPr lang="en-GB" sz="650" dirty="0" err="1">
                <a:latin typeface="Courier New" panose="02070309020205020404" pitchFamily="49" charset="0"/>
                <a:cs typeface="Courier New" panose="02070309020205020404" pitchFamily="49" charset="0"/>
              </a:rPr>
              <a:t>nicolas</a:t>
            </a:r>
            <a:r>
              <a:rPr lang="en-GB" sz="650" dirty="0">
                <a:latin typeface="Courier New" panose="02070309020205020404" pitchFamily="49" charset="0"/>
                <a:cs typeface="Courier New" panose="02070309020205020404" pitchFamily="49" charset="0"/>
              </a:rPr>
              <a:t>/SAR/</a:t>
            </a:r>
            <a:r>
              <a:rPr lang="en-GB" sz="650" dirty="0" err="1">
                <a:latin typeface="Courier New" panose="02070309020205020404" pitchFamily="49" charset="0"/>
                <a:cs typeface="Courier New" panose="02070309020205020404" pitchFamily="49" charset="0"/>
              </a:rPr>
              <a:t>AMSTer</a:t>
            </a:r>
            <a:r>
              <a:rPr lang="en-GB" sz="650" dirty="0">
                <a:latin typeface="Courier New" panose="02070309020205020404" pitchFamily="49" charset="0"/>
                <a:cs typeface="Courier New" panose="02070309020205020404" pitchFamily="49" charset="0"/>
              </a:rPr>
              <a:t>/SCRIPTS_MT/_</a:t>
            </a:r>
            <a:r>
              <a:rPr lang="en-GB" sz="650" dirty="0" err="1">
                <a:latin typeface="Courier New" panose="02070309020205020404" pitchFamily="49" charset="0"/>
                <a:cs typeface="Courier New" panose="02070309020205020404" pitchFamily="49" charset="0"/>
              </a:rPr>
              <a:t>cron_scripts</a:t>
            </a:r>
            <a:endParaRPr lang="en-GB" sz="650" dirty="0">
              <a:latin typeface="Courier New" panose="02070309020205020404" pitchFamily="49" charset="0"/>
              <a:cs typeface="Courier New" panose="02070309020205020404" pitchFamily="49" charset="0"/>
            </a:endParaRPr>
          </a:p>
          <a:p>
            <a:r>
              <a:rPr lang="en-GB" sz="650" dirty="0">
                <a:latin typeface="Courier New" panose="02070309020205020404" pitchFamily="49" charset="0"/>
                <a:cs typeface="Courier New" panose="02070309020205020404" pitchFamily="49" charset="0"/>
              </a:rPr>
              <a:t>PATH=$PATH:/home/</a:t>
            </a:r>
            <a:r>
              <a:rPr lang="en-GB" sz="650" dirty="0" err="1">
                <a:latin typeface="Courier New" panose="02070309020205020404" pitchFamily="49" charset="0"/>
                <a:cs typeface="Courier New" panose="02070309020205020404" pitchFamily="49" charset="0"/>
              </a:rPr>
              <a:t>nicolas</a:t>
            </a:r>
            <a:r>
              <a:rPr lang="en-GB" sz="650" dirty="0">
                <a:latin typeface="Courier New" panose="02070309020205020404" pitchFamily="49" charset="0"/>
                <a:cs typeface="Courier New" panose="02070309020205020404" pitchFamily="49" charset="0"/>
              </a:rPr>
              <a:t>/SAR/</a:t>
            </a:r>
            <a:r>
              <a:rPr lang="en-GB" sz="650" dirty="0" err="1">
                <a:latin typeface="Courier New" panose="02070309020205020404" pitchFamily="49" charset="0"/>
                <a:cs typeface="Courier New" panose="02070309020205020404" pitchFamily="49" charset="0"/>
              </a:rPr>
              <a:t>AMSTer</a:t>
            </a:r>
            <a:r>
              <a:rPr lang="en-GB" sz="650" dirty="0">
                <a:latin typeface="Courier New" panose="02070309020205020404" pitchFamily="49" charset="0"/>
                <a:cs typeface="Courier New" panose="02070309020205020404" pitchFamily="49" charset="0"/>
              </a:rPr>
              <a:t>/SCRIPTS_MT/</a:t>
            </a:r>
            <a:r>
              <a:rPr lang="en-GB" sz="650" dirty="0" err="1">
                <a:latin typeface="Courier New" panose="02070309020205020404" pitchFamily="49" charset="0"/>
                <a:cs typeface="Courier New" panose="02070309020205020404" pitchFamily="49" charset="0"/>
              </a:rPr>
              <a:t>AMSTerOrganizer</a:t>
            </a:r>
            <a:endParaRPr lang="en-GB" sz="650" dirty="0">
              <a:latin typeface="Courier New" panose="02070309020205020404" pitchFamily="49" charset="0"/>
              <a:cs typeface="Courier New" panose="02070309020205020404" pitchFamily="49" charset="0"/>
            </a:endParaRPr>
          </a:p>
          <a:p>
            <a:r>
              <a:rPr lang="en-GB" sz="650" dirty="0">
                <a:latin typeface="Courier New" panose="02070309020205020404" pitchFamily="49" charset="0"/>
                <a:cs typeface="Courier New" panose="02070309020205020404" pitchFamily="49" charset="0"/>
              </a:rPr>
              <a:t>PATH=$PATH:/home/</a:t>
            </a:r>
            <a:r>
              <a:rPr lang="en-GB" sz="650" dirty="0" err="1">
                <a:latin typeface="Courier New" panose="02070309020205020404" pitchFamily="49" charset="0"/>
                <a:cs typeface="Courier New" panose="02070309020205020404" pitchFamily="49" charset="0"/>
              </a:rPr>
              <a:t>nicolas</a:t>
            </a:r>
            <a:r>
              <a:rPr lang="en-GB" sz="650" dirty="0">
                <a:latin typeface="Courier New" panose="02070309020205020404" pitchFamily="49" charset="0"/>
                <a:cs typeface="Courier New" panose="02070309020205020404" pitchFamily="49" charset="0"/>
              </a:rPr>
              <a:t>/SAR/</a:t>
            </a:r>
            <a:r>
              <a:rPr lang="en-GB" sz="650" dirty="0" err="1">
                <a:latin typeface="Courier New" panose="02070309020205020404" pitchFamily="49" charset="0"/>
                <a:cs typeface="Courier New" panose="02070309020205020404" pitchFamily="49" charset="0"/>
              </a:rPr>
              <a:t>AMSTer</a:t>
            </a:r>
            <a:r>
              <a:rPr lang="en-GB" sz="650" dirty="0">
                <a:latin typeface="Courier New" panose="02070309020205020404" pitchFamily="49" charset="0"/>
                <a:cs typeface="Courier New" panose="02070309020205020404" pitchFamily="49" charset="0"/>
              </a:rPr>
              <a:t>/SCRIPTS_MT/</a:t>
            </a:r>
            <a:r>
              <a:rPr lang="en-GB" sz="650" dirty="0" err="1">
                <a:latin typeface="Courier New" panose="02070309020205020404" pitchFamily="49" charset="0"/>
                <a:cs typeface="Courier New" panose="02070309020205020404" pitchFamily="49" charset="0"/>
              </a:rPr>
              <a:t>optimtoolbox</a:t>
            </a:r>
            <a:endParaRPr lang="en-GB" sz="650" dirty="0">
              <a:latin typeface="Courier New" panose="02070309020205020404" pitchFamily="49" charset="0"/>
              <a:cs typeface="Courier New" panose="02070309020205020404" pitchFamily="49" charset="0"/>
            </a:endParaRPr>
          </a:p>
          <a:p>
            <a:r>
              <a:rPr lang="en-GB" sz="650" dirty="0">
                <a:latin typeface="Courier New" panose="02070309020205020404" pitchFamily="49" charset="0"/>
                <a:cs typeface="Courier New" panose="02070309020205020404" pitchFamily="49" charset="0"/>
              </a:rPr>
              <a:t>PATH=$PATH:/home/</a:t>
            </a:r>
            <a:r>
              <a:rPr lang="en-GB" sz="650" dirty="0" err="1">
                <a:latin typeface="Courier New" panose="02070309020205020404" pitchFamily="49" charset="0"/>
                <a:cs typeface="Courier New" panose="02070309020205020404" pitchFamily="49" charset="0"/>
              </a:rPr>
              <a:t>nicolas</a:t>
            </a:r>
            <a:r>
              <a:rPr lang="en-GB" sz="650" dirty="0">
                <a:latin typeface="Courier New" panose="02070309020205020404" pitchFamily="49" charset="0"/>
                <a:cs typeface="Courier New" panose="02070309020205020404" pitchFamily="49" charset="0"/>
              </a:rPr>
              <a:t>/SAR/</a:t>
            </a:r>
            <a:r>
              <a:rPr lang="en-GB" sz="650" dirty="0" err="1">
                <a:latin typeface="Courier New" panose="02070309020205020404" pitchFamily="49" charset="0"/>
                <a:cs typeface="Courier New" panose="02070309020205020404" pitchFamily="49" charset="0"/>
              </a:rPr>
              <a:t>AMSTer</a:t>
            </a:r>
            <a:r>
              <a:rPr lang="en-GB" sz="650" dirty="0">
                <a:latin typeface="Courier New" panose="02070309020205020404" pitchFamily="49" charset="0"/>
                <a:cs typeface="Courier New" panose="02070309020205020404" pitchFamily="49" charset="0"/>
              </a:rPr>
              <a:t>/SCRIPTS_MT/</a:t>
            </a:r>
            <a:r>
              <a:rPr lang="en-GB" sz="650" dirty="0" err="1">
                <a:latin typeface="Courier New" panose="02070309020205020404" pitchFamily="49" charset="0"/>
                <a:cs typeface="Courier New" panose="02070309020205020404" pitchFamily="49" charset="0"/>
              </a:rPr>
              <a:t>zz_Utilities_MT_Ndo</a:t>
            </a:r>
            <a:endParaRPr lang="en-GB" sz="650" dirty="0">
              <a:latin typeface="Courier New" panose="02070309020205020404" pitchFamily="49" charset="0"/>
              <a:cs typeface="Courier New" panose="02070309020205020404" pitchFamily="49" charset="0"/>
            </a:endParaRPr>
          </a:p>
          <a:p>
            <a:r>
              <a:rPr lang="en-GB" sz="650" dirty="0">
                <a:latin typeface="Courier New" panose="02070309020205020404" pitchFamily="49" charset="0"/>
                <a:cs typeface="Courier New" panose="02070309020205020404" pitchFamily="49" charset="0"/>
              </a:rPr>
              <a:t>PATH=$PATH:/home/</a:t>
            </a:r>
            <a:r>
              <a:rPr lang="en-GB" sz="650" dirty="0" err="1">
                <a:latin typeface="Courier New" panose="02070309020205020404" pitchFamily="49" charset="0"/>
                <a:cs typeface="Courier New" panose="02070309020205020404" pitchFamily="49" charset="0"/>
              </a:rPr>
              <a:t>nicolas</a:t>
            </a:r>
            <a:r>
              <a:rPr lang="en-GB" sz="650" dirty="0">
                <a:latin typeface="Courier New" panose="02070309020205020404" pitchFamily="49" charset="0"/>
                <a:cs typeface="Courier New" panose="02070309020205020404" pitchFamily="49" charset="0"/>
              </a:rPr>
              <a:t>/SAR/</a:t>
            </a:r>
            <a:r>
              <a:rPr lang="en-GB" sz="650" dirty="0" err="1">
                <a:latin typeface="Courier New" panose="02070309020205020404" pitchFamily="49" charset="0"/>
                <a:cs typeface="Courier New" panose="02070309020205020404" pitchFamily="49" charset="0"/>
              </a:rPr>
              <a:t>AMSTer</a:t>
            </a:r>
            <a:r>
              <a:rPr lang="en-GB" sz="650" dirty="0">
                <a:latin typeface="Courier New" panose="02070309020205020404" pitchFamily="49" charset="0"/>
                <a:cs typeface="Courier New" panose="02070309020205020404" pitchFamily="49" charset="0"/>
              </a:rPr>
              <a:t>/SCRIPTS_MT/</a:t>
            </a:r>
            <a:r>
              <a:rPr lang="en-GB" sz="650" dirty="0" err="1">
                <a:latin typeface="Courier New" panose="02070309020205020404" pitchFamily="49" charset="0"/>
                <a:cs typeface="Courier New" panose="02070309020205020404" pitchFamily="49" charset="0"/>
              </a:rPr>
              <a:t>zz_Utilities_MT</a:t>
            </a:r>
            <a:endParaRPr lang="en-GB" sz="650" dirty="0">
              <a:latin typeface="Courier New" panose="02070309020205020404" pitchFamily="49" charset="0"/>
              <a:cs typeface="Courier New" panose="02070309020205020404" pitchFamily="49" charset="0"/>
            </a:endParaRPr>
          </a:p>
          <a:p>
            <a:r>
              <a:rPr lang="en-GB" sz="650" dirty="0">
                <a:latin typeface="Courier New" panose="02070309020205020404" pitchFamily="49" charset="0"/>
                <a:cs typeface="Courier New" panose="02070309020205020404" pitchFamily="49" charset="0"/>
              </a:rPr>
              <a:t>PATH=$PATH:/home/</a:t>
            </a:r>
            <a:r>
              <a:rPr lang="en-GB" sz="650" dirty="0" err="1">
                <a:latin typeface="Courier New" panose="02070309020205020404" pitchFamily="49" charset="0"/>
                <a:cs typeface="Courier New" panose="02070309020205020404" pitchFamily="49" charset="0"/>
              </a:rPr>
              <a:t>nicolas</a:t>
            </a:r>
            <a:r>
              <a:rPr lang="en-GB" sz="650" dirty="0">
                <a:latin typeface="Courier New" panose="02070309020205020404" pitchFamily="49" charset="0"/>
                <a:cs typeface="Courier New" panose="02070309020205020404" pitchFamily="49" charset="0"/>
              </a:rPr>
              <a:t>/SAR/</a:t>
            </a:r>
            <a:r>
              <a:rPr lang="en-GB" sz="650" dirty="0" err="1">
                <a:latin typeface="Courier New" panose="02070309020205020404" pitchFamily="49" charset="0"/>
                <a:cs typeface="Courier New" panose="02070309020205020404" pitchFamily="49" charset="0"/>
              </a:rPr>
              <a:t>AMSTer</a:t>
            </a:r>
            <a:r>
              <a:rPr lang="en-GB" sz="650" dirty="0">
                <a:latin typeface="Courier New" panose="02070309020205020404" pitchFamily="49" charset="0"/>
                <a:cs typeface="Courier New" panose="02070309020205020404" pitchFamily="49" charset="0"/>
              </a:rPr>
              <a:t>/SCRIPTS_MT</a:t>
            </a:r>
          </a:p>
          <a:p>
            <a:endParaRPr lang="en-GB" sz="650" dirty="0">
              <a:latin typeface="Courier New" panose="02070309020205020404" pitchFamily="49" charset="0"/>
              <a:cs typeface="Courier New" panose="02070309020205020404" pitchFamily="49" charset="0"/>
            </a:endParaRPr>
          </a:p>
          <a:p>
            <a:endParaRPr lang="en-GB" sz="6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169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6B5D52D8-2D3A-F849-8384-CCF8E9D627CE}"/>
              </a:ext>
            </a:extLst>
          </p:cNvPr>
          <p:cNvSpPr txBox="1">
            <a:spLocks noChangeArrowheads="1"/>
          </p:cNvSpPr>
          <p:nvPr/>
        </p:nvSpPr>
        <p:spPr>
          <a:xfrm>
            <a:off x="786024" y="62770"/>
            <a:ext cx="10335759" cy="7547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pPr>
              <a:defRPr/>
            </a:pPr>
            <a:r>
              <a:rPr lang="en-GB" sz="2800" b="1" i="0" u="none" strike="noStrike" dirty="0" err="1">
                <a:solidFill>
                  <a:schemeClr val="bg1"/>
                </a:solidFill>
                <a:effectLst/>
                <a:latin typeface="Helvetica" pitchFamily="2" charset="0"/>
              </a:rPr>
              <a:t>AMSTer</a:t>
            </a:r>
            <a:r>
              <a:rPr lang="en-GB" sz="2800" b="1" i="0" u="none" strike="noStrike" dirty="0">
                <a:solidFill>
                  <a:schemeClr val="bg1"/>
                </a:solidFill>
                <a:effectLst/>
                <a:latin typeface="Helvetica" pitchFamily="2" charset="0"/>
              </a:rPr>
              <a:t> Installation</a:t>
            </a:r>
          </a:p>
        </p:txBody>
      </p:sp>
      <p:sp>
        <p:nvSpPr>
          <p:cNvPr id="9" name="TextBox 8">
            <a:extLst>
              <a:ext uri="{FF2B5EF4-FFF2-40B4-BE49-F238E27FC236}">
                <a16:creationId xmlns:a16="http://schemas.microsoft.com/office/drawing/2014/main" id="{0045613E-D838-AC43-418B-FD2D1C2D35CD}"/>
              </a:ext>
            </a:extLst>
          </p:cNvPr>
          <p:cNvSpPr txBox="1"/>
          <p:nvPr/>
        </p:nvSpPr>
        <p:spPr>
          <a:xfrm>
            <a:off x="138609" y="1608330"/>
            <a:ext cx="4394601" cy="461665"/>
          </a:xfrm>
          <a:prstGeom prst="rect">
            <a:avLst/>
          </a:prstGeom>
          <a:noFill/>
        </p:spPr>
        <p:txBody>
          <a:bodyPr wrap="none" rtlCol="0">
            <a:spAutoFit/>
          </a:bodyPr>
          <a:lstStyle/>
          <a:p>
            <a:r>
              <a:rPr lang="en-GB" sz="2400" b="1" dirty="0"/>
              <a:t>Example of </a:t>
            </a:r>
            <a:r>
              <a:rPr lang="en-GB" sz="2400" b="1" i="1" dirty="0">
                <a:solidFill>
                  <a:srgbClr val="0070C0"/>
                </a:solidFill>
              </a:rPr>
              <a:t>.</a:t>
            </a:r>
            <a:r>
              <a:rPr lang="en-GB" sz="2400" b="1" i="1" dirty="0" err="1">
                <a:solidFill>
                  <a:srgbClr val="0070C0"/>
                </a:solidFill>
              </a:rPr>
              <a:t>bashrc</a:t>
            </a:r>
            <a:r>
              <a:rPr lang="en-GB" sz="2400" b="1" i="1" dirty="0">
                <a:solidFill>
                  <a:srgbClr val="0070C0"/>
                </a:solidFill>
              </a:rPr>
              <a:t> </a:t>
            </a:r>
            <a:r>
              <a:rPr lang="en-GB" sz="2400" b="1" dirty="0"/>
              <a:t>for Mac OSX :</a:t>
            </a:r>
            <a:endParaRPr lang="en-LU" sz="2400" dirty="0"/>
          </a:p>
        </p:txBody>
      </p:sp>
      <p:sp>
        <p:nvSpPr>
          <p:cNvPr id="5" name="TextBox 4">
            <a:extLst>
              <a:ext uri="{FF2B5EF4-FFF2-40B4-BE49-F238E27FC236}">
                <a16:creationId xmlns:a16="http://schemas.microsoft.com/office/drawing/2014/main" id="{9203C719-E4C9-78B3-1798-B27AEA988D55}"/>
              </a:ext>
            </a:extLst>
          </p:cNvPr>
          <p:cNvSpPr txBox="1"/>
          <p:nvPr/>
        </p:nvSpPr>
        <p:spPr>
          <a:xfrm>
            <a:off x="4936331" y="1490007"/>
            <a:ext cx="5253361" cy="4193456"/>
          </a:xfrm>
          <a:prstGeom prst="rect">
            <a:avLst/>
          </a:prstGeom>
          <a:noFill/>
          <a:ln>
            <a:solidFill>
              <a:schemeClr val="tx1">
                <a:lumMod val="75000"/>
                <a:lumOff val="25000"/>
              </a:schemeClr>
            </a:solidFill>
          </a:ln>
        </p:spPr>
        <p:txBody>
          <a:bodyPr wrap="none" rtlCol="0">
            <a:spAutoFit/>
          </a:bodyPr>
          <a:lstStyle/>
          <a:p>
            <a:r>
              <a:rPr lang="en-GB" sz="650" dirty="0">
                <a:solidFill>
                  <a:srgbClr val="3B2322"/>
                </a:solidFill>
                <a:effectLst/>
                <a:latin typeface="Courier" panose="02070309020205020404" pitchFamily="49" charset="0"/>
              </a:rPr>
              <a:t>[…]</a:t>
            </a:r>
          </a:p>
          <a:p>
            <a:endParaRPr lang="en-GB" sz="650" dirty="0">
              <a:solidFill>
                <a:srgbClr val="3B2322"/>
              </a:solidFill>
              <a:effectLst/>
              <a:latin typeface="Courier" panose="02070309020205020404" pitchFamily="49" charset="0"/>
            </a:endParaRPr>
          </a:p>
          <a:p>
            <a:r>
              <a:rPr lang="en-GB" sz="650" dirty="0">
                <a:solidFill>
                  <a:srgbClr val="3B2322"/>
                </a:solidFill>
                <a:effectLst/>
                <a:latin typeface="Courier" panose="02070309020205020404" pitchFamily="49" charset="0"/>
              </a:rPr>
              <a:t>PATH=$PATH:/opt/local/bin</a:t>
            </a:r>
          </a:p>
          <a:p>
            <a:endParaRPr lang="en-GB" sz="650" dirty="0">
              <a:solidFill>
                <a:srgbClr val="3B2322"/>
              </a:solidFill>
              <a:effectLst/>
              <a:latin typeface="Courier" panose="02070309020205020404" pitchFamily="49" charset="0"/>
            </a:endParaRPr>
          </a:p>
          <a:p>
            <a:r>
              <a:rPr lang="en-GB" sz="650" dirty="0">
                <a:solidFill>
                  <a:srgbClr val="3B2322"/>
                </a:solidFill>
                <a:effectLst/>
                <a:latin typeface="Courier" panose="02070309020205020404" pitchFamily="49" charset="0"/>
              </a:rPr>
              <a:t># </a:t>
            </a:r>
            <a:r>
              <a:rPr lang="en-GB" sz="650" dirty="0" err="1">
                <a:solidFill>
                  <a:srgbClr val="3B2322"/>
                </a:solidFill>
                <a:effectLst/>
                <a:latin typeface="Courier" panose="02070309020205020404" pitchFamily="49" charset="0"/>
              </a:rPr>
              <a:t>AMSTer</a:t>
            </a:r>
            <a:r>
              <a:rPr lang="en-GB" sz="650" dirty="0">
                <a:solidFill>
                  <a:srgbClr val="3B2322"/>
                </a:solidFill>
                <a:effectLst/>
                <a:latin typeface="Courier" panose="02070309020205020404" pitchFamily="49" charset="0"/>
              </a:rPr>
              <a:t> VARIABLES</a:t>
            </a:r>
          </a:p>
          <a:p>
            <a:r>
              <a:rPr lang="en-GB" sz="650" dirty="0">
                <a:solidFill>
                  <a:srgbClr val="3B2322"/>
                </a:solidFill>
                <a:effectLst/>
                <a:latin typeface="Courier" panose="02070309020205020404" pitchFamily="49" charset="0"/>
              </a:rPr>
              <a:t>##################</a:t>
            </a:r>
          </a:p>
          <a:p>
            <a:br>
              <a:rPr lang="en-GB" sz="650" dirty="0">
                <a:solidFill>
                  <a:srgbClr val="3B2322"/>
                </a:solidFill>
                <a:effectLst/>
                <a:latin typeface="Courier" panose="02070309020205020404" pitchFamily="49" charset="0"/>
              </a:rPr>
            </a:br>
            <a:endParaRPr lang="en-GB" sz="650" dirty="0">
              <a:solidFill>
                <a:srgbClr val="3B2322"/>
              </a:solidFill>
              <a:effectLst/>
              <a:latin typeface="Courier" panose="02070309020205020404" pitchFamily="49" charset="0"/>
            </a:endParaRPr>
          </a:p>
          <a:p>
            <a:r>
              <a:rPr lang="en-GB" sz="650" dirty="0">
                <a:solidFill>
                  <a:srgbClr val="3B2322"/>
                </a:solidFill>
                <a:effectLst/>
                <a:latin typeface="Courier" panose="02070309020205020404" pitchFamily="49" charset="0"/>
              </a:rPr>
              <a:t>export PATH_3610=/Volumes/D3610</a:t>
            </a:r>
          </a:p>
          <a:p>
            <a:r>
              <a:rPr lang="en-GB" sz="650" dirty="0">
                <a:solidFill>
                  <a:srgbClr val="3B2322"/>
                </a:solidFill>
                <a:effectLst/>
                <a:latin typeface="Courier" panose="02070309020205020404" pitchFamily="49" charset="0"/>
              </a:rPr>
              <a:t>export PATH_1660=/Volumes/hp1660</a:t>
            </a:r>
          </a:p>
          <a:p>
            <a:r>
              <a:rPr lang="en-GB" sz="650" dirty="0">
                <a:solidFill>
                  <a:srgbClr val="3B2322"/>
                </a:solidFill>
                <a:effectLst/>
                <a:latin typeface="Courier" panose="02070309020205020404" pitchFamily="49" charset="0"/>
              </a:rPr>
              <a:t>export PATH_3602=/Volumes/hp-D3602-Data_RAID5</a:t>
            </a:r>
          </a:p>
          <a:p>
            <a:r>
              <a:rPr lang="en-GB" sz="650" dirty="0">
                <a:solidFill>
                  <a:srgbClr val="3B2322"/>
                </a:solidFill>
                <a:effectLst/>
                <a:latin typeface="Courier" panose="02070309020205020404" pitchFamily="49" charset="0"/>
              </a:rPr>
              <a:t>export PATH_3601=/Volumes/hp-D3601-Data_RAID6</a:t>
            </a:r>
          </a:p>
          <a:p>
            <a:r>
              <a:rPr lang="en-GB" sz="650" dirty="0">
                <a:solidFill>
                  <a:srgbClr val="3B2322"/>
                </a:solidFill>
                <a:effectLst/>
                <a:latin typeface="Courier" panose="02070309020205020404" pitchFamily="49" charset="0"/>
              </a:rPr>
              <a:t>export PATH_3600=/Volumes/hp-D3600-Data_Share1</a:t>
            </a:r>
          </a:p>
          <a:p>
            <a:r>
              <a:rPr lang="en-GB" sz="650" dirty="0">
                <a:solidFill>
                  <a:srgbClr val="3B2322"/>
                </a:solidFill>
                <a:effectLst/>
                <a:latin typeface="Courier" panose="02070309020205020404" pitchFamily="49" charset="0"/>
              </a:rPr>
              <a:t>export PATH_1650=/Volumes/hp-1650-Data_Share1</a:t>
            </a:r>
          </a:p>
          <a:p>
            <a:r>
              <a:rPr lang="en-GB" sz="650" dirty="0">
                <a:solidFill>
                  <a:srgbClr val="3B2322"/>
                </a:solidFill>
                <a:effectLst/>
                <a:latin typeface="Courier" panose="02070309020205020404" pitchFamily="49" charset="0"/>
              </a:rPr>
              <a:t>export </a:t>
            </a:r>
            <a:r>
              <a:rPr lang="en-GB" sz="650" dirty="0" err="1">
                <a:solidFill>
                  <a:srgbClr val="3B2322"/>
                </a:solidFill>
                <a:effectLst/>
                <a:latin typeface="Courier" panose="02070309020205020404" pitchFamily="49" charset="0"/>
              </a:rPr>
              <a:t>PATH_DataSAR</a:t>
            </a:r>
            <a:r>
              <a:rPr lang="en-GB" sz="650" dirty="0">
                <a:solidFill>
                  <a:srgbClr val="3B2322"/>
                </a:solidFill>
                <a:effectLst/>
                <a:latin typeface="Courier" panose="02070309020205020404" pitchFamily="49" charset="0"/>
              </a:rPr>
              <a:t>=/Volumes/</a:t>
            </a:r>
            <a:r>
              <a:rPr lang="en-GB" sz="650" dirty="0" err="1">
                <a:solidFill>
                  <a:srgbClr val="3B2322"/>
                </a:solidFill>
                <a:effectLst/>
                <a:latin typeface="Courier" panose="02070309020205020404" pitchFamily="49" charset="0"/>
              </a:rPr>
              <a:t>DataSAR</a:t>
            </a:r>
            <a:endParaRPr lang="en-GB" sz="650" dirty="0">
              <a:solidFill>
                <a:srgbClr val="3B2322"/>
              </a:solidFill>
              <a:effectLst/>
              <a:latin typeface="Courier" panose="02070309020205020404" pitchFamily="49" charset="0"/>
            </a:endParaRPr>
          </a:p>
          <a:p>
            <a:r>
              <a:rPr lang="en-GB" sz="650" dirty="0">
                <a:solidFill>
                  <a:srgbClr val="3B2322"/>
                </a:solidFill>
                <a:effectLst/>
                <a:latin typeface="Courier" panose="02070309020205020404" pitchFamily="49" charset="0"/>
              </a:rPr>
              <a:t>export EARTH_GRAVITATIONAL_MODELS_DIR=${</a:t>
            </a:r>
            <a:r>
              <a:rPr lang="en-GB" sz="650" dirty="0" err="1">
                <a:solidFill>
                  <a:srgbClr val="3B2322"/>
                </a:solidFill>
                <a:effectLst/>
                <a:latin typeface="Courier" panose="02070309020205020404" pitchFamily="49" charset="0"/>
              </a:rPr>
              <a:t>PATH_DataSAR</a:t>
            </a:r>
            <a:r>
              <a:rPr lang="en-GB" sz="650" dirty="0">
                <a:solidFill>
                  <a:srgbClr val="3B2322"/>
                </a:solidFill>
                <a:effectLst/>
                <a:latin typeface="Courier" panose="02070309020205020404" pitchFamily="49" charset="0"/>
              </a:rPr>
              <a:t>}/SAR_AUX_FILES/EGM</a:t>
            </a:r>
          </a:p>
          <a:p>
            <a:r>
              <a:rPr lang="en-GB" sz="650" dirty="0">
                <a:solidFill>
                  <a:srgbClr val="3B2322"/>
                </a:solidFill>
                <a:effectLst/>
                <a:latin typeface="Courier" panose="02070309020205020404" pitchFamily="49" charset="0"/>
              </a:rPr>
              <a:t>export ENVISAT_PRECISES_ORBITS_DIR=${</a:t>
            </a:r>
            <a:r>
              <a:rPr lang="en-GB" sz="650" dirty="0" err="1">
                <a:solidFill>
                  <a:srgbClr val="3B2322"/>
                </a:solidFill>
                <a:effectLst/>
                <a:latin typeface="Courier" panose="02070309020205020404" pitchFamily="49" charset="0"/>
              </a:rPr>
              <a:t>PATH_DataSAR</a:t>
            </a:r>
            <a:r>
              <a:rPr lang="en-GB" sz="650" dirty="0">
                <a:solidFill>
                  <a:srgbClr val="3B2322"/>
                </a:solidFill>
                <a:effectLst/>
                <a:latin typeface="Courier" panose="02070309020205020404" pitchFamily="49" charset="0"/>
              </a:rPr>
              <a:t>}/SAR_AUX_FILES/ORBITS/ENV_ORB</a:t>
            </a:r>
          </a:p>
          <a:p>
            <a:r>
              <a:rPr lang="en-GB" sz="650" dirty="0">
                <a:solidFill>
                  <a:srgbClr val="3B2322"/>
                </a:solidFill>
                <a:effectLst/>
                <a:latin typeface="Courier" panose="02070309020205020404" pitchFamily="49" charset="0"/>
              </a:rPr>
              <a:t>export S1_ORBITS_DIR=${</a:t>
            </a:r>
            <a:r>
              <a:rPr lang="en-GB" sz="650" dirty="0" err="1">
                <a:solidFill>
                  <a:srgbClr val="3B2322"/>
                </a:solidFill>
                <a:effectLst/>
                <a:latin typeface="Courier" panose="02070309020205020404" pitchFamily="49" charset="0"/>
              </a:rPr>
              <a:t>PATH_DataSAR</a:t>
            </a:r>
            <a:r>
              <a:rPr lang="en-GB" sz="650" dirty="0">
                <a:solidFill>
                  <a:srgbClr val="3B2322"/>
                </a:solidFill>
                <a:effectLst/>
                <a:latin typeface="Courier" panose="02070309020205020404" pitchFamily="49" charset="0"/>
              </a:rPr>
              <a:t>}/SAR_AUX_FILES/ORBITS/S1_ORB</a:t>
            </a:r>
          </a:p>
          <a:p>
            <a:r>
              <a:rPr lang="en-GB" sz="650" dirty="0">
                <a:solidFill>
                  <a:srgbClr val="3B2322"/>
                </a:solidFill>
                <a:effectLst/>
                <a:latin typeface="Courier" panose="02070309020205020404" pitchFamily="49" charset="0"/>
              </a:rPr>
              <a:t>export PATH_SCRIPTS=/Users/</a:t>
            </a:r>
            <a:r>
              <a:rPr lang="en-GB" sz="650" dirty="0" err="1">
                <a:solidFill>
                  <a:srgbClr val="3B2322"/>
                </a:solidFill>
                <a:effectLst/>
                <a:latin typeface="Courier" panose="02070309020205020404" pitchFamily="49" charset="0"/>
              </a:rPr>
              <a:t>nicolas</a:t>
            </a:r>
            <a:r>
              <a:rPr lang="en-GB" sz="650" dirty="0">
                <a:solidFill>
                  <a:srgbClr val="3B2322"/>
                </a:solidFill>
                <a:effectLst/>
                <a:latin typeface="Courier" panose="02070309020205020404" pitchFamily="49" charset="0"/>
              </a:rPr>
              <a:t>/SAR/</a:t>
            </a:r>
            <a:r>
              <a:rPr lang="en-GB" sz="650" dirty="0" err="1">
                <a:solidFill>
                  <a:srgbClr val="3B2322"/>
                </a:solidFill>
                <a:effectLst/>
                <a:latin typeface="Courier" panose="02070309020205020404" pitchFamily="49" charset="0"/>
              </a:rPr>
              <a:t>AMSTer</a:t>
            </a:r>
            <a:endParaRPr lang="en-GB" sz="650" dirty="0">
              <a:solidFill>
                <a:srgbClr val="3B2322"/>
              </a:solidFill>
              <a:effectLst/>
              <a:latin typeface="Courier" panose="02070309020205020404" pitchFamily="49" charset="0"/>
            </a:endParaRPr>
          </a:p>
          <a:p>
            <a:r>
              <a:rPr lang="en-GB" sz="650" dirty="0">
                <a:solidFill>
                  <a:srgbClr val="3B2322"/>
                </a:solidFill>
                <a:effectLst/>
                <a:latin typeface="Courier" panose="02070309020205020404" pitchFamily="49" charset="0"/>
              </a:rPr>
              <a:t>export PATHCONV=/opt/local/bin</a:t>
            </a:r>
          </a:p>
          <a:p>
            <a:r>
              <a:rPr lang="en-GB" sz="650" dirty="0">
                <a:solidFill>
                  <a:srgbClr val="3B2322"/>
                </a:solidFill>
                <a:effectLst/>
                <a:latin typeface="Courier" panose="02070309020205020404" pitchFamily="49" charset="0"/>
              </a:rPr>
              <a:t>export PATHFIJI=/Applications/</a:t>
            </a:r>
            <a:r>
              <a:rPr lang="en-GB" sz="650" dirty="0" err="1">
                <a:solidFill>
                  <a:srgbClr val="3B2322"/>
                </a:solidFill>
                <a:effectLst/>
                <a:latin typeface="Courier" panose="02070309020205020404" pitchFamily="49" charset="0"/>
              </a:rPr>
              <a:t>Fiji.app</a:t>
            </a:r>
            <a:r>
              <a:rPr lang="en-GB" sz="650" dirty="0">
                <a:solidFill>
                  <a:srgbClr val="3B2322"/>
                </a:solidFill>
                <a:effectLst/>
                <a:latin typeface="Courier" panose="02070309020205020404" pitchFamily="49" charset="0"/>
              </a:rPr>
              <a:t>/Contents/MacOS/</a:t>
            </a:r>
          </a:p>
          <a:p>
            <a:r>
              <a:rPr lang="en-GB" sz="650" dirty="0">
                <a:solidFill>
                  <a:srgbClr val="3B2322"/>
                </a:solidFill>
                <a:effectLst/>
                <a:latin typeface="Courier" panose="02070309020205020404" pitchFamily="49" charset="0"/>
              </a:rPr>
              <a:t>export PATHGNU=/opt/local/bin</a:t>
            </a:r>
          </a:p>
          <a:p>
            <a:r>
              <a:rPr lang="en-GB" sz="650" dirty="0">
                <a:solidFill>
                  <a:srgbClr val="3B2322"/>
                </a:solidFill>
                <a:effectLst/>
                <a:latin typeface="Courier" panose="02070309020205020404" pitchFamily="49" charset="0"/>
              </a:rPr>
              <a:t>export PATHTOCPXFIDDLE=/Users/</a:t>
            </a:r>
            <a:r>
              <a:rPr lang="en-GB" sz="650" dirty="0" err="1">
                <a:solidFill>
                  <a:srgbClr val="3B2322"/>
                </a:solidFill>
                <a:effectLst/>
                <a:latin typeface="Courier" panose="02070309020205020404" pitchFamily="49" charset="0"/>
              </a:rPr>
              <a:t>nicolas</a:t>
            </a:r>
            <a:r>
              <a:rPr lang="en-GB" sz="650" dirty="0">
                <a:solidFill>
                  <a:srgbClr val="3B2322"/>
                </a:solidFill>
                <a:effectLst/>
                <a:latin typeface="Courier" panose="02070309020205020404" pitchFamily="49" charset="0"/>
              </a:rPr>
              <a:t>/SAR/EXEC/</a:t>
            </a:r>
          </a:p>
          <a:p>
            <a:r>
              <a:rPr lang="en-GB" sz="650" dirty="0">
                <a:solidFill>
                  <a:srgbClr val="3B2322"/>
                </a:solidFill>
                <a:effectLst/>
                <a:latin typeface="Courier" panose="02070309020205020404" pitchFamily="49" charset="0"/>
              </a:rPr>
              <a:t>export PATH=$PATH </a:t>
            </a:r>
          </a:p>
          <a:p>
            <a:r>
              <a:rPr lang="en-GB" sz="650" dirty="0">
                <a:solidFill>
                  <a:srgbClr val="3B2322"/>
                </a:solidFill>
                <a:effectLst/>
                <a:latin typeface="Courier" panose="02070309020205020404" pitchFamily="49" charset="0"/>
              </a:rPr>
              <a:t>export JAVA_HOME="/opt/local/Library/Java/</a:t>
            </a:r>
            <a:r>
              <a:rPr lang="en-GB" sz="650" dirty="0" err="1">
                <a:solidFill>
                  <a:srgbClr val="3B2322"/>
                </a:solidFill>
                <a:effectLst/>
                <a:latin typeface="Courier" panose="02070309020205020404" pitchFamily="49" charset="0"/>
              </a:rPr>
              <a:t>JavaVirtualMachines</a:t>
            </a:r>
            <a:r>
              <a:rPr lang="en-GB" sz="650" dirty="0">
                <a:solidFill>
                  <a:srgbClr val="3B2322"/>
                </a:solidFill>
                <a:effectLst/>
                <a:latin typeface="Courier" panose="02070309020205020404" pitchFamily="49" charset="0"/>
              </a:rPr>
              <a:t>/jdk-20-oracle-java-se.jdk/Contents/Home"</a:t>
            </a:r>
          </a:p>
          <a:p>
            <a:br>
              <a:rPr lang="en-GB" sz="650" dirty="0">
                <a:solidFill>
                  <a:srgbClr val="3B2322"/>
                </a:solidFill>
                <a:effectLst/>
                <a:latin typeface="Courier" panose="02070309020205020404" pitchFamily="49" charset="0"/>
              </a:rPr>
            </a:br>
            <a:endParaRPr lang="en-GB" sz="650" dirty="0">
              <a:solidFill>
                <a:srgbClr val="3B2322"/>
              </a:solidFill>
              <a:effectLst/>
              <a:latin typeface="Courier" panose="02070309020205020404" pitchFamily="49" charset="0"/>
            </a:endParaRPr>
          </a:p>
          <a:p>
            <a:r>
              <a:rPr lang="en-GB" sz="650" dirty="0">
                <a:solidFill>
                  <a:srgbClr val="3B2322"/>
                </a:solidFill>
                <a:effectLst/>
                <a:latin typeface="Courier" panose="02070309020205020404" pitchFamily="49" charset="0"/>
              </a:rPr>
              <a:t># </a:t>
            </a:r>
            <a:r>
              <a:rPr lang="en-GB" sz="650" dirty="0" err="1">
                <a:solidFill>
                  <a:srgbClr val="3B2322"/>
                </a:solidFill>
                <a:effectLst/>
                <a:latin typeface="Courier" panose="02070309020205020404" pitchFamily="49" charset="0"/>
              </a:rPr>
              <a:t>AMSTer</a:t>
            </a:r>
            <a:r>
              <a:rPr lang="en-GB" sz="650" dirty="0">
                <a:solidFill>
                  <a:srgbClr val="3B2322"/>
                </a:solidFill>
                <a:effectLst/>
                <a:latin typeface="Courier" panose="02070309020205020404" pitchFamily="49" charset="0"/>
              </a:rPr>
              <a:t> PATHS</a:t>
            </a:r>
          </a:p>
          <a:p>
            <a:r>
              <a:rPr lang="en-GB" sz="650" dirty="0">
                <a:solidFill>
                  <a:srgbClr val="3B2322"/>
                </a:solidFill>
                <a:effectLst/>
                <a:latin typeface="Courier" panose="02070309020205020404" pitchFamily="49" charset="0"/>
              </a:rPr>
              <a:t>##################</a:t>
            </a:r>
          </a:p>
          <a:p>
            <a:br>
              <a:rPr lang="en-GB" sz="650" dirty="0">
                <a:solidFill>
                  <a:srgbClr val="3B2322"/>
                </a:solidFill>
                <a:effectLst/>
                <a:latin typeface="Courier" panose="02070309020205020404" pitchFamily="49" charset="0"/>
              </a:rPr>
            </a:br>
            <a:endParaRPr lang="en-GB" sz="650" dirty="0">
              <a:solidFill>
                <a:srgbClr val="3B2322"/>
              </a:solidFill>
              <a:effectLst/>
              <a:latin typeface="Courier" panose="02070309020205020404" pitchFamily="49" charset="0"/>
            </a:endParaRPr>
          </a:p>
          <a:p>
            <a:r>
              <a:rPr lang="en-GB" sz="650" dirty="0">
                <a:solidFill>
                  <a:srgbClr val="3B2322"/>
                </a:solidFill>
                <a:effectLst/>
                <a:latin typeface="Courier" panose="02070309020205020404" pitchFamily="49" charset="0"/>
              </a:rPr>
              <a:t>PATH=$PATH:/Users/</a:t>
            </a:r>
            <a:r>
              <a:rPr lang="en-GB" sz="650" dirty="0" err="1">
                <a:solidFill>
                  <a:srgbClr val="3B2322"/>
                </a:solidFill>
                <a:effectLst/>
                <a:latin typeface="Courier" panose="02070309020205020404" pitchFamily="49" charset="0"/>
              </a:rPr>
              <a:t>nicolas</a:t>
            </a:r>
            <a:r>
              <a:rPr lang="en-GB" sz="650" dirty="0">
                <a:solidFill>
                  <a:srgbClr val="3B2322"/>
                </a:solidFill>
                <a:effectLst/>
                <a:latin typeface="Courier" panose="02070309020205020404" pitchFamily="49" charset="0"/>
              </a:rPr>
              <a:t>/SAR/EXEC</a:t>
            </a:r>
          </a:p>
          <a:p>
            <a:r>
              <a:rPr lang="en-GB" sz="650" dirty="0">
                <a:solidFill>
                  <a:srgbClr val="3B2322"/>
                </a:solidFill>
                <a:effectLst/>
                <a:latin typeface="Courier" panose="02070309020205020404" pitchFamily="49" charset="0"/>
              </a:rPr>
              <a:t>PATH=$PATH:/Users/</a:t>
            </a:r>
            <a:r>
              <a:rPr lang="en-GB" sz="650" dirty="0" err="1">
                <a:solidFill>
                  <a:srgbClr val="3B2322"/>
                </a:solidFill>
                <a:effectLst/>
                <a:latin typeface="Courier" panose="02070309020205020404" pitchFamily="49" charset="0"/>
              </a:rPr>
              <a:t>nicolas</a:t>
            </a:r>
            <a:r>
              <a:rPr lang="en-GB" sz="650" dirty="0">
                <a:solidFill>
                  <a:srgbClr val="3B2322"/>
                </a:solidFill>
                <a:effectLst/>
                <a:latin typeface="Courier" panose="02070309020205020404" pitchFamily="49" charset="0"/>
              </a:rPr>
              <a:t>/SAR/</a:t>
            </a:r>
            <a:r>
              <a:rPr lang="en-GB" sz="650" dirty="0" err="1">
                <a:solidFill>
                  <a:srgbClr val="3B2322"/>
                </a:solidFill>
                <a:effectLst/>
                <a:latin typeface="Courier" panose="02070309020205020404" pitchFamily="49" charset="0"/>
              </a:rPr>
              <a:t>AMSTer</a:t>
            </a:r>
            <a:r>
              <a:rPr lang="en-GB" sz="650" dirty="0">
                <a:solidFill>
                  <a:srgbClr val="3B2322"/>
                </a:solidFill>
                <a:effectLst/>
                <a:latin typeface="Courier" panose="02070309020205020404" pitchFamily="49" charset="0"/>
              </a:rPr>
              <a:t>/MSBAS</a:t>
            </a:r>
          </a:p>
          <a:p>
            <a:r>
              <a:rPr lang="en-GB" sz="650" dirty="0">
                <a:solidFill>
                  <a:srgbClr val="3B2322"/>
                </a:solidFill>
                <a:effectLst/>
                <a:latin typeface="Courier" panose="02070309020205020404" pitchFamily="49" charset="0"/>
              </a:rPr>
              <a:t>PATH=$PATH:/Users/</a:t>
            </a:r>
            <a:r>
              <a:rPr lang="en-GB" sz="650" dirty="0" err="1">
                <a:solidFill>
                  <a:srgbClr val="3B2322"/>
                </a:solidFill>
                <a:effectLst/>
                <a:latin typeface="Courier" panose="02070309020205020404" pitchFamily="49" charset="0"/>
              </a:rPr>
              <a:t>nicolas</a:t>
            </a:r>
            <a:r>
              <a:rPr lang="en-GB" sz="650" dirty="0">
                <a:solidFill>
                  <a:srgbClr val="3B2322"/>
                </a:solidFill>
                <a:effectLst/>
                <a:latin typeface="Courier" panose="02070309020205020404" pitchFamily="49" charset="0"/>
              </a:rPr>
              <a:t>/SAR/</a:t>
            </a:r>
            <a:r>
              <a:rPr lang="en-GB" sz="650" dirty="0" err="1">
                <a:solidFill>
                  <a:srgbClr val="3B2322"/>
                </a:solidFill>
                <a:effectLst/>
                <a:latin typeface="Courier" panose="02070309020205020404" pitchFamily="49" charset="0"/>
              </a:rPr>
              <a:t>AMSTer</a:t>
            </a:r>
            <a:r>
              <a:rPr lang="en-GB" sz="650" dirty="0">
                <a:solidFill>
                  <a:srgbClr val="3B2322"/>
                </a:solidFill>
                <a:effectLst/>
                <a:latin typeface="Courier" panose="02070309020205020404" pitchFamily="49" charset="0"/>
              </a:rPr>
              <a:t>/</a:t>
            </a:r>
            <a:r>
              <a:rPr lang="en-GB" sz="650" dirty="0" err="1">
                <a:solidFill>
                  <a:srgbClr val="3B2322"/>
                </a:solidFill>
                <a:effectLst/>
                <a:latin typeface="Courier" panose="02070309020205020404" pitchFamily="49" charset="0"/>
              </a:rPr>
              <a:t>AMSTerEngine</a:t>
            </a:r>
            <a:endParaRPr lang="en-GB" sz="650" dirty="0">
              <a:solidFill>
                <a:srgbClr val="3B2322"/>
              </a:solidFill>
              <a:effectLst/>
              <a:latin typeface="Courier" panose="02070309020205020404" pitchFamily="49" charset="0"/>
            </a:endParaRPr>
          </a:p>
          <a:p>
            <a:r>
              <a:rPr lang="en-GB" sz="650" dirty="0">
                <a:solidFill>
                  <a:srgbClr val="3B2322"/>
                </a:solidFill>
                <a:effectLst/>
                <a:latin typeface="Courier" panose="02070309020205020404" pitchFamily="49" charset="0"/>
              </a:rPr>
              <a:t>PATH=$PATH:/Users/</a:t>
            </a:r>
            <a:r>
              <a:rPr lang="en-GB" sz="650" dirty="0" err="1">
                <a:solidFill>
                  <a:srgbClr val="3B2322"/>
                </a:solidFill>
                <a:effectLst/>
                <a:latin typeface="Courier" panose="02070309020205020404" pitchFamily="49" charset="0"/>
              </a:rPr>
              <a:t>nicolas</a:t>
            </a:r>
            <a:r>
              <a:rPr lang="en-GB" sz="650" dirty="0">
                <a:solidFill>
                  <a:srgbClr val="3B2322"/>
                </a:solidFill>
                <a:effectLst/>
                <a:latin typeface="Courier" panose="02070309020205020404" pitchFamily="49" charset="0"/>
              </a:rPr>
              <a:t>/SAR/</a:t>
            </a:r>
            <a:r>
              <a:rPr lang="en-GB" sz="650" dirty="0" err="1">
                <a:solidFill>
                  <a:srgbClr val="3B2322"/>
                </a:solidFill>
                <a:effectLst/>
                <a:latin typeface="Courier" panose="02070309020205020404" pitchFamily="49" charset="0"/>
              </a:rPr>
              <a:t>AMSTer</a:t>
            </a:r>
            <a:r>
              <a:rPr lang="en-GB" sz="650" dirty="0">
                <a:solidFill>
                  <a:srgbClr val="3B2322"/>
                </a:solidFill>
                <a:effectLst/>
                <a:latin typeface="Courier" panose="02070309020205020404" pitchFamily="49" charset="0"/>
              </a:rPr>
              <a:t>/SCRIPTS_MT/_</a:t>
            </a:r>
            <a:r>
              <a:rPr lang="en-GB" sz="650" dirty="0" err="1">
                <a:solidFill>
                  <a:srgbClr val="3B2322"/>
                </a:solidFill>
                <a:effectLst/>
                <a:latin typeface="Courier" panose="02070309020205020404" pitchFamily="49" charset="0"/>
              </a:rPr>
              <a:t>cron_scripts</a:t>
            </a:r>
            <a:endParaRPr lang="en-GB" sz="650" dirty="0">
              <a:solidFill>
                <a:srgbClr val="3B2322"/>
              </a:solidFill>
              <a:effectLst/>
              <a:latin typeface="Courier" panose="02070309020205020404" pitchFamily="49" charset="0"/>
            </a:endParaRPr>
          </a:p>
          <a:p>
            <a:r>
              <a:rPr lang="en-GB" sz="650" dirty="0">
                <a:solidFill>
                  <a:srgbClr val="3B2322"/>
                </a:solidFill>
                <a:effectLst/>
                <a:latin typeface="Courier" panose="02070309020205020404" pitchFamily="49" charset="0"/>
              </a:rPr>
              <a:t>PATH=$PATH:/Users/</a:t>
            </a:r>
            <a:r>
              <a:rPr lang="en-GB" sz="650" dirty="0" err="1">
                <a:solidFill>
                  <a:srgbClr val="3B2322"/>
                </a:solidFill>
                <a:effectLst/>
                <a:latin typeface="Courier" panose="02070309020205020404" pitchFamily="49" charset="0"/>
              </a:rPr>
              <a:t>nicolas</a:t>
            </a:r>
            <a:r>
              <a:rPr lang="en-GB" sz="650" dirty="0">
                <a:solidFill>
                  <a:srgbClr val="3B2322"/>
                </a:solidFill>
                <a:effectLst/>
                <a:latin typeface="Courier" panose="02070309020205020404" pitchFamily="49" charset="0"/>
              </a:rPr>
              <a:t>/SAR/</a:t>
            </a:r>
            <a:r>
              <a:rPr lang="en-GB" sz="650" dirty="0" err="1">
                <a:solidFill>
                  <a:srgbClr val="3B2322"/>
                </a:solidFill>
                <a:effectLst/>
                <a:latin typeface="Courier" panose="02070309020205020404" pitchFamily="49" charset="0"/>
              </a:rPr>
              <a:t>AMSTer</a:t>
            </a:r>
            <a:r>
              <a:rPr lang="en-GB" sz="650" dirty="0">
                <a:solidFill>
                  <a:srgbClr val="3B2322"/>
                </a:solidFill>
                <a:effectLst/>
                <a:latin typeface="Courier" panose="02070309020205020404" pitchFamily="49" charset="0"/>
              </a:rPr>
              <a:t>/SCRIPTS_MT/</a:t>
            </a:r>
            <a:r>
              <a:rPr lang="en-GB" sz="650" dirty="0" err="1">
                <a:solidFill>
                  <a:srgbClr val="3B2322"/>
                </a:solidFill>
                <a:effectLst/>
                <a:latin typeface="Courier" panose="02070309020205020404" pitchFamily="49" charset="0"/>
              </a:rPr>
              <a:t>AMSTerOrganizer</a:t>
            </a:r>
            <a:endParaRPr lang="en-GB" sz="650" dirty="0">
              <a:solidFill>
                <a:srgbClr val="3B2322"/>
              </a:solidFill>
              <a:effectLst/>
              <a:latin typeface="Courier" panose="02070309020205020404" pitchFamily="49" charset="0"/>
            </a:endParaRPr>
          </a:p>
          <a:p>
            <a:r>
              <a:rPr lang="en-GB" sz="650" dirty="0">
                <a:solidFill>
                  <a:srgbClr val="3B2322"/>
                </a:solidFill>
                <a:effectLst/>
                <a:latin typeface="Courier" panose="02070309020205020404" pitchFamily="49" charset="0"/>
              </a:rPr>
              <a:t>PATH=$PATH:/Users/</a:t>
            </a:r>
            <a:r>
              <a:rPr lang="en-GB" sz="650" dirty="0" err="1">
                <a:solidFill>
                  <a:srgbClr val="3B2322"/>
                </a:solidFill>
                <a:effectLst/>
                <a:latin typeface="Courier" panose="02070309020205020404" pitchFamily="49" charset="0"/>
              </a:rPr>
              <a:t>nicolas</a:t>
            </a:r>
            <a:r>
              <a:rPr lang="en-GB" sz="650" dirty="0">
                <a:solidFill>
                  <a:srgbClr val="3B2322"/>
                </a:solidFill>
                <a:effectLst/>
                <a:latin typeface="Courier" panose="02070309020205020404" pitchFamily="49" charset="0"/>
              </a:rPr>
              <a:t>/SAR/</a:t>
            </a:r>
            <a:r>
              <a:rPr lang="en-GB" sz="650" dirty="0" err="1">
                <a:solidFill>
                  <a:srgbClr val="3B2322"/>
                </a:solidFill>
                <a:effectLst/>
                <a:latin typeface="Courier" panose="02070309020205020404" pitchFamily="49" charset="0"/>
              </a:rPr>
              <a:t>AMSTer</a:t>
            </a:r>
            <a:r>
              <a:rPr lang="en-GB" sz="650" dirty="0">
                <a:solidFill>
                  <a:srgbClr val="3B2322"/>
                </a:solidFill>
                <a:effectLst/>
                <a:latin typeface="Courier" panose="02070309020205020404" pitchFamily="49" charset="0"/>
              </a:rPr>
              <a:t>/SCRIPTS_MT/</a:t>
            </a:r>
            <a:r>
              <a:rPr lang="en-GB" sz="650" dirty="0" err="1">
                <a:solidFill>
                  <a:srgbClr val="3B2322"/>
                </a:solidFill>
                <a:effectLst/>
                <a:latin typeface="Courier" panose="02070309020205020404" pitchFamily="49" charset="0"/>
              </a:rPr>
              <a:t>optimtoolbox</a:t>
            </a:r>
            <a:endParaRPr lang="en-GB" sz="650" dirty="0">
              <a:solidFill>
                <a:srgbClr val="3B2322"/>
              </a:solidFill>
              <a:effectLst/>
              <a:latin typeface="Courier" panose="02070309020205020404" pitchFamily="49" charset="0"/>
            </a:endParaRPr>
          </a:p>
          <a:p>
            <a:r>
              <a:rPr lang="en-GB" sz="650" dirty="0">
                <a:solidFill>
                  <a:srgbClr val="3B2322"/>
                </a:solidFill>
                <a:effectLst/>
                <a:latin typeface="Courier" panose="02070309020205020404" pitchFamily="49" charset="0"/>
              </a:rPr>
              <a:t>PATH=$PATH:/Users/</a:t>
            </a:r>
            <a:r>
              <a:rPr lang="en-GB" sz="650" dirty="0" err="1">
                <a:solidFill>
                  <a:srgbClr val="3B2322"/>
                </a:solidFill>
                <a:effectLst/>
                <a:latin typeface="Courier" panose="02070309020205020404" pitchFamily="49" charset="0"/>
              </a:rPr>
              <a:t>nicolas</a:t>
            </a:r>
            <a:r>
              <a:rPr lang="en-GB" sz="650" dirty="0">
                <a:solidFill>
                  <a:srgbClr val="3B2322"/>
                </a:solidFill>
                <a:effectLst/>
                <a:latin typeface="Courier" panose="02070309020205020404" pitchFamily="49" charset="0"/>
              </a:rPr>
              <a:t>/SAR/</a:t>
            </a:r>
            <a:r>
              <a:rPr lang="en-GB" sz="650" dirty="0" err="1">
                <a:solidFill>
                  <a:srgbClr val="3B2322"/>
                </a:solidFill>
                <a:effectLst/>
                <a:latin typeface="Courier" panose="02070309020205020404" pitchFamily="49" charset="0"/>
              </a:rPr>
              <a:t>AMSTer</a:t>
            </a:r>
            <a:r>
              <a:rPr lang="en-GB" sz="650" dirty="0">
                <a:solidFill>
                  <a:srgbClr val="3B2322"/>
                </a:solidFill>
                <a:effectLst/>
                <a:latin typeface="Courier" panose="02070309020205020404" pitchFamily="49" charset="0"/>
              </a:rPr>
              <a:t>/SCRIPTS_MT/</a:t>
            </a:r>
            <a:r>
              <a:rPr lang="en-GB" sz="650" dirty="0" err="1">
                <a:solidFill>
                  <a:srgbClr val="3B2322"/>
                </a:solidFill>
                <a:effectLst/>
                <a:latin typeface="Courier" panose="02070309020205020404" pitchFamily="49" charset="0"/>
              </a:rPr>
              <a:t>zz_Utilities_MT_Ndo</a:t>
            </a:r>
            <a:endParaRPr lang="en-GB" sz="650" dirty="0">
              <a:solidFill>
                <a:srgbClr val="3B2322"/>
              </a:solidFill>
              <a:effectLst/>
              <a:latin typeface="Courier" panose="02070309020205020404" pitchFamily="49" charset="0"/>
            </a:endParaRPr>
          </a:p>
          <a:p>
            <a:r>
              <a:rPr lang="en-GB" sz="650" dirty="0">
                <a:solidFill>
                  <a:srgbClr val="3B2322"/>
                </a:solidFill>
                <a:effectLst/>
                <a:latin typeface="Courier" panose="02070309020205020404" pitchFamily="49" charset="0"/>
              </a:rPr>
              <a:t>PATH=$PATH:/Users/</a:t>
            </a:r>
            <a:r>
              <a:rPr lang="en-GB" sz="650" dirty="0" err="1">
                <a:solidFill>
                  <a:srgbClr val="3B2322"/>
                </a:solidFill>
                <a:effectLst/>
                <a:latin typeface="Courier" panose="02070309020205020404" pitchFamily="49" charset="0"/>
              </a:rPr>
              <a:t>nicolas</a:t>
            </a:r>
            <a:r>
              <a:rPr lang="en-GB" sz="650" dirty="0">
                <a:solidFill>
                  <a:srgbClr val="3B2322"/>
                </a:solidFill>
                <a:effectLst/>
                <a:latin typeface="Courier" panose="02070309020205020404" pitchFamily="49" charset="0"/>
              </a:rPr>
              <a:t>/SAR/</a:t>
            </a:r>
            <a:r>
              <a:rPr lang="en-GB" sz="650" dirty="0" err="1">
                <a:solidFill>
                  <a:srgbClr val="3B2322"/>
                </a:solidFill>
                <a:effectLst/>
                <a:latin typeface="Courier" panose="02070309020205020404" pitchFamily="49" charset="0"/>
              </a:rPr>
              <a:t>AMSTer</a:t>
            </a:r>
            <a:r>
              <a:rPr lang="en-GB" sz="650" dirty="0">
                <a:solidFill>
                  <a:srgbClr val="3B2322"/>
                </a:solidFill>
                <a:effectLst/>
                <a:latin typeface="Courier" panose="02070309020205020404" pitchFamily="49" charset="0"/>
              </a:rPr>
              <a:t>/SCRIPTS_MT/</a:t>
            </a:r>
            <a:r>
              <a:rPr lang="en-GB" sz="650" dirty="0" err="1">
                <a:solidFill>
                  <a:srgbClr val="3B2322"/>
                </a:solidFill>
                <a:effectLst/>
                <a:latin typeface="Courier" panose="02070309020205020404" pitchFamily="49" charset="0"/>
              </a:rPr>
              <a:t>zz_Utilities_MT</a:t>
            </a:r>
            <a:endParaRPr lang="en-GB" sz="650" dirty="0">
              <a:solidFill>
                <a:srgbClr val="3B2322"/>
              </a:solidFill>
              <a:effectLst/>
              <a:latin typeface="Courier" panose="02070309020205020404" pitchFamily="49" charset="0"/>
            </a:endParaRPr>
          </a:p>
          <a:p>
            <a:r>
              <a:rPr lang="en-GB" sz="650" dirty="0">
                <a:solidFill>
                  <a:srgbClr val="3B2322"/>
                </a:solidFill>
                <a:effectLst/>
                <a:latin typeface="Courier" panose="02070309020205020404" pitchFamily="49" charset="0"/>
              </a:rPr>
              <a:t>PATH=$PATH:/Users/</a:t>
            </a:r>
            <a:r>
              <a:rPr lang="en-GB" sz="650" dirty="0" err="1">
                <a:solidFill>
                  <a:srgbClr val="3B2322"/>
                </a:solidFill>
                <a:effectLst/>
                <a:latin typeface="Courier" panose="02070309020205020404" pitchFamily="49" charset="0"/>
              </a:rPr>
              <a:t>nicolas</a:t>
            </a:r>
            <a:r>
              <a:rPr lang="en-GB" sz="650" dirty="0">
                <a:solidFill>
                  <a:srgbClr val="3B2322"/>
                </a:solidFill>
                <a:effectLst/>
                <a:latin typeface="Courier" panose="02070309020205020404" pitchFamily="49" charset="0"/>
              </a:rPr>
              <a:t>/SAR/</a:t>
            </a:r>
            <a:r>
              <a:rPr lang="en-GB" sz="650" dirty="0" err="1">
                <a:solidFill>
                  <a:srgbClr val="3B2322"/>
                </a:solidFill>
                <a:effectLst/>
                <a:latin typeface="Courier" panose="02070309020205020404" pitchFamily="49" charset="0"/>
              </a:rPr>
              <a:t>AMSTer</a:t>
            </a:r>
            <a:r>
              <a:rPr lang="en-GB" sz="650" dirty="0">
                <a:solidFill>
                  <a:srgbClr val="3B2322"/>
                </a:solidFill>
                <a:effectLst/>
                <a:latin typeface="Courier" panose="02070309020205020404" pitchFamily="49" charset="0"/>
              </a:rPr>
              <a:t>/SCRIPTS_MT</a:t>
            </a:r>
          </a:p>
          <a:p>
            <a:endParaRPr lang="en-GB" sz="650" dirty="0"/>
          </a:p>
        </p:txBody>
      </p:sp>
    </p:spTree>
    <p:extLst>
      <p:ext uri="{BB962C8B-B14F-4D97-AF65-F5344CB8AC3E}">
        <p14:creationId xmlns:p14="http://schemas.microsoft.com/office/powerpoint/2010/main" val="1986339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6B5D52D8-2D3A-F849-8384-CCF8E9D627CE}"/>
              </a:ext>
            </a:extLst>
          </p:cNvPr>
          <p:cNvSpPr txBox="1">
            <a:spLocks noChangeArrowheads="1"/>
          </p:cNvSpPr>
          <p:nvPr/>
        </p:nvSpPr>
        <p:spPr>
          <a:xfrm>
            <a:off x="786024" y="62770"/>
            <a:ext cx="10335759" cy="7547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pPr>
              <a:defRPr/>
            </a:pPr>
            <a:r>
              <a:rPr lang="en-GB" sz="2800" b="1" i="0" u="none" strike="noStrike" dirty="0">
                <a:solidFill>
                  <a:schemeClr val="bg1"/>
                </a:solidFill>
                <a:effectLst/>
                <a:latin typeface="Helvetica" pitchFamily="2" charset="0"/>
              </a:rPr>
              <a:t>Updating </a:t>
            </a:r>
            <a:r>
              <a:rPr lang="en-GB" sz="2800" b="1" i="0" u="none" strike="noStrike" dirty="0" err="1">
                <a:solidFill>
                  <a:schemeClr val="bg1"/>
                </a:solidFill>
                <a:effectLst/>
                <a:latin typeface="Helvetica" pitchFamily="2" charset="0"/>
              </a:rPr>
              <a:t>AMSTer</a:t>
            </a:r>
            <a:r>
              <a:rPr lang="en-GB" sz="2800" b="1" i="0" u="none" strike="noStrike" dirty="0">
                <a:solidFill>
                  <a:schemeClr val="bg1"/>
                </a:solidFill>
                <a:effectLst/>
                <a:latin typeface="Helvetica" pitchFamily="2" charset="0"/>
              </a:rPr>
              <a:t> </a:t>
            </a:r>
          </a:p>
        </p:txBody>
      </p:sp>
      <p:sp>
        <p:nvSpPr>
          <p:cNvPr id="8" name="TextBox 7">
            <a:extLst>
              <a:ext uri="{FF2B5EF4-FFF2-40B4-BE49-F238E27FC236}">
                <a16:creationId xmlns:a16="http://schemas.microsoft.com/office/drawing/2014/main" id="{B7E734AB-9B95-5687-42FF-0386723D4968}"/>
              </a:ext>
            </a:extLst>
          </p:cNvPr>
          <p:cNvSpPr txBox="1"/>
          <p:nvPr/>
        </p:nvSpPr>
        <p:spPr>
          <a:xfrm>
            <a:off x="917566" y="2413337"/>
            <a:ext cx="8983441" cy="1754326"/>
          </a:xfrm>
          <a:prstGeom prst="rect">
            <a:avLst/>
          </a:prstGeom>
          <a:noFill/>
        </p:spPr>
        <p:txBody>
          <a:bodyPr wrap="square" rtlCol="0">
            <a:spAutoFit/>
          </a:bodyPr>
          <a:lstStyle/>
          <a:p>
            <a:r>
              <a:rPr lang="nl-BE" dirty="0"/>
              <a:t>You can run the installation script as often as you want. If you ask for full installation, it will check and update what you ask him. </a:t>
            </a:r>
          </a:p>
          <a:p>
            <a:endParaRPr lang="nl-BE" dirty="0"/>
          </a:p>
          <a:p>
            <a:r>
              <a:rPr lang="nl-BE" dirty="0"/>
              <a:t>Note that if you choose “update”, it will only offer you to udate MSBAS, AMSTer Engine and the scripts. It will not attempt to update the libraries etc… </a:t>
            </a:r>
          </a:p>
          <a:p>
            <a:endParaRPr lang="nl-BE" dirty="0"/>
          </a:p>
        </p:txBody>
      </p:sp>
      <p:sp>
        <p:nvSpPr>
          <p:cNvPr id="9" name="TextBox 8">
            <a:extLst>
              <a:ext uri="{FF2B5EF4-FFF2-40B4-BE49-F238E27FC236}">
                <a16:creationId xmlns:a16="http://schemas.microsoft.com/office/drawing/2014/main" id="{0045613E-D838-AC43-418B-FD2D1C2D35CD}"/>
              </a:ext>
            </a:extLst>
          </p:cNvPr>
          <p:cNvSpPr txBox="1"/>
          <p:nvPr/>
        </p:nvSpPr>
        <p:spPr>
          <a:xfrm>
            <a:off x="304222" y="1746175"/>
            <a:ext cx="5072848" cy="461665"/>
          </a:xfrm>
          <a:prstGeom prst="rect">
            <a:avLst/>
          </a:prstGeom>
          <a:noFill/>
        </p:spPr>
        <p:txBody>
          <a:bodyPr wrap="square" rtlCol="0">
            <a:spAutoFit/>
          </a:bodyPr>
          <a:lstStyle/>
          <a:p>
            <a:r>
              <a:rPr lang="en-GB" sz="2400" b="1" dirty="0"/>
              <a:t>To update </a:t>
            </a:r>
            <a:r>
              <a:rPr lang="en-GB" sz="2400" b="1" dirty="0" err="1"/>
              <a:t>AMSTer</a:t>
            </a:r>
            <a:r>
              <a:rPr lang="en-GB" sz="2400" b="1" dirty="0"/>
              <a:t> Toolbox:</a:t>
            </a:r>
            <a:endParaRPr lang="en-LU" sz="2400" dirty="0"/>
          </a:p>
        </p:txBody>
      </p:sp>
    </p:spTree>
    <p:extLst>
      <p:ext uri="{BB962C8B-B14F-4D97-AF65-F5344CB8AC3E}">
        <p14:creationId xmlns:p14="http://schemas.microsoft.com/office/powerpoint/2010/main" val="2072268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6B5D52D8-2D3A-F849-8384-CCF8E9D627CE}"/>
              </a:ext>
            </a:extLst>
          </p:cNvPr>
          <p:cNvSpPr txBox="1">
            <a:spLocks noChangeArrowheads="1"/>
          </p:cNvSpPr>
          <p:nvPr/>
        </p:nvSpPr>
        <p:spPr>
          <a:xfrm>
            <a:off x="786024" y="62770"/>
            <a:ext cx="10335759" cy="7547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pPr>
              <a:defRPr/>
            </a:pPr>
            <a:r>
              <a:rPr lang="en-GB" sz="2800" b="1" i="0" u="none" strike="noStrike" dirty="0">
                <a:solidFill>
                  <a:schemeClr val="bg1"/>
                </a:solidFill>
                <a:effectLst/>
                <a:latin typeface="Helvetica" pitchFamily="2" charset="0"/>
              </a:rPr>
              <a:t>Checking the Installation</a:t>
            </a:r>
          </a:p>
        </p:txBody>
      </p:sp>
      <p:sp>
        <p:nvSpPr>
          <p:cNvPr id="8" name="TextBox 7">
            <a:extLst>
              <a:ext uri="{FF2B5EF4-FFF2-40B4-BE49-F238E27FC236}">
                <a16:creationId xmlns:a16="http://schemas.microsoft.com/office/drawing/2014/main" id="{B7E734AB-9B95-5687-42FF-0386723D4968}"/>
              </a:ext>
            </a:extLst>
          </p:cNvPr>
          <p:cNvSpPr txBox="1"/>
          <p:nvPr/>
        </p:nvSpPr>
        <p:spPr>
          <a:xfrm>
            <a:off x="917566" y="2413337"/>
            <a:ext cx="8983441" cy="2031325"/>
          </a:xfrm>
          <a:prstGeom prst="rect">
            <a:avLst/>
          </a:prstGeom>
          <a:noFill/>
        </p:spPr>
        <p:txBody>
          <a:bodyPr wrap="square" rtlCol="0">
            <a:spAutoFit/>
          </a:bodyPr>
          <a:lstStyle/>
          <a:p>
            <a:r>
              <a:rPr lang="en-LU" dirty="0"/>
              <a:t>After completing the installation and having performed the reboot, you c</a:t>
            </a:r>
            <a:r>
              <a:rPr lang="en-GB" dirty="0"/>
              <a:t>an</a:t>
            </a:r>
            <a:r>
              <a:rPr lang="en-LU" dirty="0"/>
              <a:t> check the installation by running the script </a:t>
            </a:r>
            <a:r>
              <a:rPr lang="en-LU" sz="1800" b="1" i="1" dirty="0">
                <a:solidFill>
                  <a:srgbClr val="000000"/>
                </a:solidFill>
                <a:effectLst/>
                <a:ea typeface="Times New Roman" panose="02020603050405020304" pitchFamily="18" charset="0"/>
                <a:cs typeface="Arial Unicode MS" panose="020B0604020202020204" pitchFamily="34" charset="-128"/>
              </a:rPr>
              <a:t>Check_Installation.sh</a:t>
            </a:r>
            <a:r>
              <a:rPr lang="en-LU" dirty="0"/>
              <a:t> </a:t>
            </a:r>
          </a:p>
          <a:p>
            <a:endParaRPr lang="en-LU" dirty="0"/>
          </a:p>
          <a:p>
            <a:r>
              <a:rPr lang="en-LU" dirty="0"/>
              <a:t>Watch the displayed messages. Note that, given the diversity of computer configurations, some displayed messages may be inaccurate (eg. complaining about wrong version and offering instead… the same version). Just ignore these warnings. </a:t>
            </a:r>
          </a:p>
          <a:p>
            <a:endParaRPr lang="en-LU" dirty="0"/>
          </a:p>
        </p:txBody>
      </p:sp>
      <p:sp>
        <p:nvSpPr>
          <p:cNvPr id="9" name="TextBox 8">
            <a:extLst>
              <a:ext uri="{FF2B5EF4-FFF2-40B4-BE49-F238E27FC236}">
                <a16:creationId xmlns:a16="http://schemas.microsoft.com/office/drawing/2014/main" id="{0045613E-D838-AC43-418B-FD2D1C2D35CD}"/>
              </a:ext>
            </a:extLst>
          </p:cNvPr>
          <p:cNvSpPr txBox="1"/>
          <p:nvPr/>
        </p:nvSpPr>
        <p:spPr>
          <a:xfrm>
            <a:off x="304222" y="1746175"/>
            <a:ext cx="3586842" cy="461665"/>
          </a:xfrm>
          <a:prstGeom prst="rect">
            <a:avLst/>
          </a:prstGeom>
          <a:noFill/>
        </p:spPr>
        <p:txBody>
          <a:bodyPr wrap="square" rtlCol="0">
            <a:spAutoFit/>
          </a:bodyPr>
          <a:lstStyle/>
          <a:p>
            <a:r>
              <a:rPr lang="en-GB" sz="2400" b="1" dirty="0"/>
              <a:t>Checking the installation:</a:t>
            </a:r>
            <a:endParaRPr lang="en-LU" sz="2400" dirty="0"/>
          </a:p>
        </p:txBody>
      </p:sp>
    </p:spTree>
    <p:extLst>
      <p:ext uri="{BB962C8B-B14F-4D97-AF65-F5344CB8AC3E}">
        <p14:creationId xmlns:p14="http://schemas.microsoft.com/office/powerpoint/2010/main" val="163941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45BE3B-A14B-E818-44E2-CE9A986831EC}"/>
              </a:ext>
            </a:extLst>
          </p:cNvPr>
          <p:cNvSpPr txBox="1"/>
          <p:nvPr/>
        </p:nvSpPr>
        <p:spPr>
          <a:xfrm>
            <a:off x="4818656" y="4009278"/>
            <a:ext cx="1694438" cy="369332"/>
          </a:xfrm>
          <a:prstGeom prst="rect">
            <a:avLst/>
          </a:prstGeom>
          <a:noFill/>
        </p:spPr>
        <p:txBody>
          <a:bodyPr wrap="none" rtlCol="0">
            <a:spAutoFit/>
          </a:bodyPr>
          <a:lstStyle/>
          <a:p>
            <a:r>
              <a:rPr lang="nl-BE" dirty="0">
                <a:solidFill>
                  <a:srgbClr val="0070C0"/>
                </a:solidFill>
              </a:rPr>
              <a:t>Nicolas d’Oreye </a:t>
            </a:r>
            <a:endParaRPr lang="en-LU" dirty="0">
              <a:solidFill>
                <a:srgbClr val="0070C0"/>
              </a:solidFill>
            </a:endParaRPr>
          </a:p>
        </p:txBody>
      </p:sp>
      <p:sp>
        <p:nvSpPr>
          <p:cNvPr id="22" name="TextBox 21">
            <a:extLst>
              <a:ext uri="{FF2B5EF4-FFF2-40B4-BE49-F238E27FC236}">
                <a16:creationId xmlns:a16="http://schemas.microsoft.com/office/drawing/2014/main" id="{5DCDFF63-D6AA-75BE-D041-0A7D0F7BFFB8}"/>
              </a:ext>
            </a:extLst>
          </p:cNvPr>
          <p:cNvSpPr txBox="1"/>
          <p:nvPr/>
        </p:nvSpPr>
        <p:spPr>
          <a:xfrm>
            <a:off x="917566" y="1702203"/>
            <a:ext cx="9610724" cy="2062103"/>
          </a:xfrm>
          <a:prstGeom prst="rect">
            <a:avLst/>
          </a:prstGeom>
          <a:noFill/>
        </p:spPr>
        <p:txBody>
          <a:bodyPr wrap="square">
            <a:spAutoFit/>
          </a:bodyPr>
          <a:lstStyle/>
          <a:p>
            <a:pPr algn="ctr"/>
            <a:r>
              <a:rPr lang="en-GB" sz="3200" b="1" dirty="0" err="1">
                <a:solidFill>
                  <a:srgbClr val="FF0000"/>
                </a:solidFill>
              </a:rPr>
              <a:t>AMSTer</a:t>
            </a:r>
            <a:r>
              <a:rPr lang="en-GB" sz="3200" b="1" dirty="0"/>
              <a:t> : </a:t>
            </a:r>
            <a:r>
              <a:rPr lang="en-GB" sz="3200" b="1" dirty="0">
                <a:solidFill>
                  <a:srgbClr val="000000"/>
                </a:solidFill>
                <a:effectLst/>
                <a:ea typeface="Arial Unicode MS" panose="020B0604020202020204" pitchFamily="34" charset="-128"/>
                <a:cs typeface="Arial Unicode MS" panose="020B0604020202020204" pitchFamily="34" charset="-128"/>
              </a:rPr>
              <a:t>SAR &amp; </a:t>
            </a:r>
            <a:r>
              <a:rPr lang="en-GB" sz="3200" b="1" dirty="0" err="1">
                <a:solidFill>
                  <a:srgbClr val="000000"/>
                </a:solidFill>
                <a:effectLst/>
                <a:ea typeface="Arial Unicode MS" panose="020B0604020202020204" pitchFamily="34" charset="-128"/>
                <a:cs typeface="Arial Unicode MS" panose="020B0604020202020204" pitchFamily="34" charset="-128"/>
              </a:rPr>
              <a:t>InSAR</a:t>
            </a:r>
            <a:r>
              <a:rPr lang="en-GB" sz="3200" b="1" dirty="0">
                <a:solidFill>
                  <a:srgbClr val="000000"/>
                </a:solidFill>
                <a:effectLst/>
                <a:ea typeface="Arial Unicode MS" panose="020B0604020202020204" pitchFamily="34" charset="-128"/>
                <a:cs typeface="Arial Unicode MS" panose="020B0604020202020204" pitchFamily="34" charset="-128"/>
              </a:rPr>
              <a:t> </a:t>
            </a:r>
            <a:r>
              <a:rPr lang="en-GB" sz="3200" b="1" dirty="0">
                <a:solidFill>
                  <a:srgbClr val="FF0000"/>
                </a:solidFill>
                <a:effectLst/>
                <a:ea typeface="Arial Unicode MS" panose="020B0604020202020204" pitchFamily="34" charset="-128"/>
                <a:cs typeface="Arial Unicode MS" panose="020B0604020202020204" pitchFamily="34" charset="-128"/>
              </a:rPr>
              <a:t>A</a:t>
            </a:r>
            <a:r>
              <a:rPr lang="en-GB" sz="3200" b="1" dirty="0">
                <a:solidFill>
                  <a:srgbClr val="000000"/>
                </a:solidFill>
                <a:effectLst/>
                <a:ea typeface="Arial Unicode MS" panose="020B0604020202020204" pitchFamily="34" charset="-128"/>
                <a:cs typeface="Arial Unicode MS" panose="020B0604020202020204" pitchFamily="34" charset="-128"/>
              </a:rPr>
              <a:t>utomated </a:t>
            </a:r>
            <a:r>
              <a:rPr lang="en-GB" sz="3200" b="1" dirty="0">
                <a:solidFill>
                  <a:srgbClr val="FF0000"/>
                </a:solidFill>
                <a:effectLst/>
                <a:ea typeface="Arial Unicode MS" panose="020B0604020202020204" pitchFamily="34" charset="-128"/>
                <a:cs typeface="Arial Unicode MS" panose="020B0604020202020204" pitchFamily="34" charset="-128"/>
              </a:rPr>
              <a:t>M</a:t>
            </a:r>
            <a:r>
              <a:rPr lang="en-GB" sz="3200" b="1" dirty="0">
                <a:solidFill>
                  <a:srgbClr val="000000"/>
                </a:solidFill>
                <a:effectLst/>
                <a:ea typeface="Arial Unicode MS" panose="020B0604020202020204" pitchFamily="34" charset="-128"/>
                <a:cs typeface="Arial Unicode MS" panose="020B0604020202020204" pitchFamily="34" charset="-128"/>
              </a:rPr>
              <a:t>ass processing </a:t>
            </a:r>
            <a:r>
              <a:rPr lang="en-GB" sz="3200" b="1" dirty="0">
                <a:solidFill>
                  <a:srgbClr val="FF0000"/>
                </a:solidFill>
                <a:effectLst/>
                <a:ea typeface="Arial Unicode MS" panose="020B0604020202020204" pitchFamily="34" charset="-128"/>
                <a:cs typeface="Arial Unicode MS" panose="020B0604020202020204" pitchFamily="34" charset="-128"/>
              </a:rPr>
              <a:t>S</a:t>
            </a:r>
            <a:r>
              <a:rPr lang="en-GB" sz="3200" b="1" dirty="0">
                <a:solidFill>
                  <a:srgbClr val="000000"/>
                </a:solidFill>
                <a:effectLst/>
                <a:ea typeface="Arial Unicode MS" panose="020B0604020202020204" pitchFamily="34" charset="-128"/>
                <a:cs typeface="Arial Unicode MS" panose="020B0604020202020204" pitchFamily="34" charset="-128"/>
              </a:rPr>
              <a:t>oftware for Multidimensional </a:t>
            </a:r>
            <a:r>
              <a:rPr lang="en-GB" sz="3200" b="1" dirty="0">
                <a:solidFill>
                  <a:srgbClr val="FF0000"/>
                </a:solidFill>
                <a:effectLst/>
                <a:ea typeface="Arial Unicode MS" panose="020B0604020202020204" pitchFamily="34" charset="-128"/>
                <a:cs typeface="Arial Unicode MS" panose="020B0604020202020204" pitchFamily="34" charset="-128"/>
              </a:rPr>
              <a:t>T</a:t>
            </a:r>
            <a:r>
              <a:rPr lang="en-GB" sz="3200" b="1" dirty="0">
                <a:solidFill>
                  <a:srgbClr val="000000"/>
                </a:solidFill>
                <a:effectLst/>
                <a:ea typeface="Arial Unicode MS" panose="020B0604020202020204" pitchFamily="34" charset="-128"/>
                <a:cs typeface="Arial Unicode MS" panose="020B0604020202020204" pitchFamily="34" charset="-128"/>
              </a:rPr>
              <a:t>ime s</a:t>
            </a:r>
            <a:r>
              <a:rPr lang="en-GB" sz="3200" b="1" dirty="0">
                <a:solidFill>
                  <a:srgbClr val="FF0000"/>
                </a:solidFill>
                <a:effectLst/>
                <a:ea typeface="Arial Unicode MS" panose="020B0604020202020204" pitchFamily="34" charset="-128"/>
                <a:cs typeface="Arial Unicode MS" panose="020B0604020202020204" pitchFamily="34" charset="-128"/>
              </a:rPr>
              <a:t>er</a:t>
            </a:r>
            <a:r>
              <a:rPr lang="en-GB" sz="3200" b="1" dirty="0">
                <a:solidFill>
                  <a:srgbClr val="000000"/>
                </a:solidFill>
                <a:effectLst/>
                <a:ea typeface="Arial Unicode MS" panose="020B0604020202020204" pitchFamily="34" charset="-128"/>
                <a:cs typeface="Arial Unicode MS" panose="020B0604020202020204" pitchFamily="34" charset="-128"/>
              </a:rPr>
              <a:t>ies</a:t>
            </a:r>
          </a:p>
          <a:p>
            <a:pPr algn="ctr"/>
            <a:endParaRPr lang="en-LU" sz="3200" dirty="0">
              <a:solidFill>
                <a:srgbClr val="000000"/>
              </a:solidFill>
              <a:effectLst/>
              <a:ea typeface="Arial Unicode MS" panose="020B0604020202020204" pitchFamily="34" charset="-128"/>
              <a:cs typeface="Arial Unicode MS" panose="020B0604020202020204" pitchFamily="34" charset="-128"/>
            </a:endParaRPr>
          </a:p>
          <a:p>
            <a:pPr algn="ctr"/>
            <a:r>
              <a:rPr lang="en-GB" sz="3200" b="1" dirty="0"/>
              <a:t>Installation and update</a:t>
            </a:r>
          </a:p>
        </p:txBody>
      </p:sp>
      <p:pic>
        <p:nvPicPr>
          <p:cNvPr id="7" name="Picture 6">
            <a:extLst>
              <a:ext uri="{FF2B5EF4-FFF2-40B4-BE49-F238E27FC236}">
                <a16:creationId xmlns:a16="http://schemas.microsoft.com/office/drawing/2014/main" id="{56B19EFB-FB67-B88C-8E5B-FFFF5BFA12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164" y="4751544"/>
            <a:ext cx="1827580" cy="1571188"/>
          </a:xfrm>
          <a:prstGeom prst="rect">
            <a:avLst/>
          </a:prstGeom>
        </p:spPr>
      </p:pic>
      <p:sp>
        <p:nvSpPr>
          <p:cNvPr id="8" name="Rectangle 7">
            <a:extLst>
              <a:ext uri="{FF2B5EF4-FFF2-40B4-BE49-F238E27FC236}">
                <a16:creationId xmlns:a16="http://schemas.microsoft.com/office/drawing/2014/main" id="{06A03BE7-FD8D-4D2A-D87F-027C7B12E212}"/>
              </a:ext>
            </a:extLst>
          </p:cNvPr>
          <p:cNvSpPr/>
          <p:nvPr/>
        </p:nvSpPr>
        <p:spPr>
          <a:xfrm>
            <a:off x="144164" y="6497543"/>
            <a:ext cx="3049937" cy="276999"/>
          </a:xfrm>
          <a:prstGeom prst="rect">
            <a:avLst/>
          </a:prstGeom>
        </p:spPr>
        <p:txBody>
          <a:bodyPr wrap="none">
            <a:spAutoFit/>
          </a:bodyPr>
          <a:lstStyle/>
          <a:p>
            <a:r>
              <a:rPr lang="en-US" sz="1200" i="1" dirty="0">
                <a:solidFill>
                  <a:schemeClr val="bg1">
                    <a:lumMod val="85000"/>
                  </a:schemeClr>
                </a:solidFill>
                <a:latin typeface="Times" pitchFamily="2" charset="0"/>
              </a:rPr>
              <a:t>To crunch the SAR and </a:t>
            </a:r>
            <a:r>
              <a:rPr lang="en-US" sz="1200" i="1" dirty="0" err="1">
                <a:solidFill>
                  <a:schemeClr val="bg1">
                    <a:lumMod val="85000"/>
                  </a:schemeClr>
                </a:solidFill>
                <a:latin typeface="Times" pitchFamily="2" charset="0"/>
              </a:rPr>
              <a:t>InSAR</a:t>
            </a:r>
            <a:r>
              <a:rPr lang="en-US" sz="1200" i="1" dirty="0">
                <a:solidFill>
                  <a:schemeClr val="bg1">
                    <a:lumMod val="85000"/>
                  </a:schemeClr>
                </a:solidFill>
                <a:latin typeface="Times" pitchFamily="2" charset="0"/>
              </a:rPr>
              <a:t> mass processing</a:t>
            </a:r>
            <a:endParaRPr lang="en-US" sz="1200" dirty="0">
              <a:solidFill>
                <a:schemeClr val="bg1">
                  <a:lumMod val="85000"/>
                </a:schemeClr>
              </a:solidFill>
            </a:endParaRPr>
          </a:p>
        </p:txBody>
      </p:sp>
    </p:spTree>
    <p:extLst>
      <p:ext uri="{BB962C8B-B14F-4D97-AF65-F5344CB8AC3E}">
        <p14:creationId xmlns:p14="http://schemas.microsoft.com/office/powerpoint/2010/main" val="674725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81DDDC-57F7-384C-8ABC-887D9E1F5603}"/>
              </a:ext>
            </a:extLst>
          </p:cNvPr>
          <p:cNvSpPr/>
          <p:nvPr/>
        </p:nvSpPr>
        <p:spPr>
          <a:xfrm>
            <a:off x="0" y="1224"/>
            <a:ext cx="12192000" cy="862642"/>
          </a:xfrm>
          <a:prstGeom prst="rect">
            <a:avLst/>
          </a:prstGeom>
          <a:gradFill>
            <a:gsLst>
              <a:gs pos="0">
                <a:schemeClr val="tx1">
                  <a:lumMod val="75000"/>
                  <a:lumOff val="25000"/>
                  <a:alpha val="50000"/>
                </a:schemeClr>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845BE3B-A14B-E818-44E2-CE9A986831EC}"/>
              </a:ext>
            </a:extLst>
          </p:cNvPr>
          <p:cNvSpPr txBox="1"/>
          <p:nvPr/>
        </p:nvSpPr>
        <p:spPr>
          <a:xfrm>
            <a:off x="1416405" y="1868704"/>
            <a:ext cx="3432799" cy="2185214"/>
          </a:xfrm>
          <a:prstGeom prst="rect">
            <a:avLst/>
          </a:prstGeom>
          <a:noFill/>
        </p:spPr>
        <p:txBody>
          <a:bodyPr wrap="none" rtlCol="0">
            <a:spAutoFit/>
          </a:bodyPr>
          <a:lstStyle/>
          <a:p>
            <a:pPr marL="342900" indent="-342900">
              <a:buFont typeface="+mj-lt"/>
              <a:buAutoNum type="arabicPeriod"/>
            </a:pPr>
            <a:r>
              <a:rPr lang="en-GB" dirty="0"/>
              <a:t>H</a:t>
            </a:r>
            <a:r>
              <a:rPr lang="en-LU" dirty="0"/>
              <a:t>ow to install </a:t>
            </a:r>
            <a:r>
              <a:rPr lang="en-GB" dirty="0"/>
              <a:t>AMS</a:t>
            </a:r>
            <a:r>
              <a:rPr lang="en-LU" dirty="0"/>
              <a:t>Ter Toolbox:</a:t>
            </a:r>
          </a:p>
          <a:p>
            <a:pPr marL="742950" lvl="1" indent="-285750">
              <a:buFont typeface="Courier New" panose="02070309020205020404" pitchFamily="49" charset="0"/>
              <a:buChar char="o"/>
            </a:pPr>
            <a:r>
              <a:rPr lang="en-GB" dirty="0"/>
              <a:t>AMS</a:t>
            </a:r>
            <a:r>
              <a:rPr lang="en-LU" dirty="0"/>
              <a:t>Ter E</a:t>
            </a:r>
            <a:r>
              <a:rPr lang="en-GB" dirty="0"/>
              <a:t>n</a:t>
            </a:r>
            <a:r>
              <a:rPr lang="en-LU" dirty="0"/>
              <a:t>gine </a:t>
            </a:r>
          </a:p>
          <a:p>
            <a:pPr marL="742950" lvl="1" indent="-285750">
              <a:buFont typeface="Courier New" panose="02070309020205020404" pitchFamily="49" charset="0"/>
              <a:buChar char="o"/>
            </a:pPr>
            <a:r>
              <a:rPr lang="en-LU" dirty="0"/>
              <a:t>MSBAS </a:t>
            </a:r>
          </a:p>
          <a:p>
            <a:pPr marL="742950" lvl="1" indent="-285750">
              <a:buFont typeface="Courier New" panose="02070309020205020404" pitchFamily="49" charset="0"/>
              <a:buChar char="o"/>
            </a:pPr>
            <a:r>
              <a:rPr lang="en-GB" dirty="0"/>
              <a:t>S</a:t>
            </a:r>
            <a:r>
              <a:rPr lang="en-LU" dirty="0"/>
              <a:t>cripts </a:t>
            </a:r>
          </a:p>
          <a:p>
            <a:pPr marL="742950" lvl="1" indent="-285750">
              <a:spcAft>
                <a:spcPts val="600"/>
              </a:spcAft>
              <a:buFont typeface="Courier New" panose="02070309020205020404" pitchFamily="49" charset="0"/>
              <a:buChar char="o"/>
            </a:pPr>
            <a:r>
              <a:rPr lang="en-GB" dirty="0"/>
              <a:t>A</a:t>
            </a:r>
            <a:r>
              <a:rPr lang="en-LU" dirty="0"/>
              <a:t>ncillary tools</a:t>
            </a:r>
          </a:p>
          <a:p>
            <a:pPr marL="342900" indent="-342900">
              <a:spcAft>
                <a:spcPts val="600"/>
              </a:spcAft>
              <a:buFont typeface="+mj-lt"/>
              <a:buAutoNum type="arabicPeriod"/>
            </a:pPr>
            <a:r>
              <a:rPr lang="en-LU" dirty="0"/>
              <a:t>How to update </a:t>
            </a:r>
          </a:p>
          <a:p>
            <a:pPr marL="342900" indent="-342900">
              <a:spcAft>
                <a:spcPts val="600"/>
              </a:spcAft>
              <a:buFont typeface="+mj-lt"/>
              <a:buAutoNum type="arabicPeriod"/>
            </a:pPr>
            <a:r>
              <a:rPr lang="en-LU" dirty="0"/>
              <a:t>How to check installation </a:t>
            </a:r>
          </a:p>
        </p:txBody>
      </p:sp>
      <p:sp>
        <p:nvSpPr>
          <p:cNvPr id="22" name="TextBox 21">
            <a:extLst>
              <a:ext uri="{FF2B5EF4-FFF2-40B4-BE49-F238E27FC236}">
                <a16:creationId xmlns:a16="http://schemas.microsoft.com/office/drawing/2014/main" id="{5DCDFF63-D6AA-75BE-D041-0A7D0F7BFFB8}"/>
              </a:ext>
            </a:extLst>
          </p:cNvPr>
          <p:cNvSpPr txBox="1"/>
          <p:nvPr/>
        </p:nvSpPr>
        <p:spPr>
          <a:xfrm>
            <a:off x="542440" y="1394833"/>
            <a:ext cx="6104106" cy="369332"/>
          </a:xfrm>
          <a:prstGeom prst="rect">
            <a:avLst/>
          </a:prstGeom>
          <a:noFill/>
        </p:spPr>
        <p:txBody>
          <a:bodyPr wrap="square">
            <a:spAutoFit/>
          </a:bodyPr>
          <a:lstStyle/>
          <a:p>
            <a:r>
              <a:rPr lang="en-GB" b="1" dirty="0"/>
              <a:t>We will see/confirm here: </a:t>
            </a:r>
          </a:p>
        </p:txBody>
      </p:sp>
      <p:sp>
        <p:nvSpPr>
          <p:cNvPr id="8" name="TextBox 7">
            <a:extLst>
              <a:ext uri="{FF2B5EF4-FFF2-40B4-BE49-F238E27FC236}">
                <a16:creationId xmlns:a16="http://schemas.microsoft.com/office/drawing/2014/main" id="{221BD47D-2058-329D-3C63-8D5BA9245FCF}"/>
              </a:ext>
            </a:extLst>
          </p:cNvPr>
          <p:cNvSpPr txBox="1"/>
          <p:nvPr/>
        </p:nvSpPr>
        <p:spPr>
          <a:xfrm rot="20048326">
            <a:off x="3921305" y="2512600"/>
            <a:ext cx="2480166" cy="707886"/>
          </a:xfrm>
          <a:prstGeom prst="rect">
            <a:avLst/>
          </a:prstGeom>
          <a:noFill/>
          <a:ln w="15875">
            <a:solidFill>
              <a:srgbClr val="C00000"/>
            </a:solidFill>
          </a:ln>
        </p:spPr>
        <p:txBody>
          <a:bodyPr wrap="none" rtlCol="0">
            <a:spAutoFit/>
          </a:bodyPr>
          <a:lstStyle/>
          <a:p>
            <a:r>
              <a:rPr lang="en-LU" sz="4000" dirty="0">
                <a:solidFill>
                  <a:srgbClr val="C00000"/>
                </a:solidFill>
              </a:rPr>
              <a:t> - DONE ! - </a:t>
            </a:r>
          </a:p>
        </p:txBody>
      </p:sp>
      <p:pic>
        <p:nvPicPr>
          <p:cNvPr id="7" name="Picture 6">
            <a:extLst>
              <a:ext uri="{FF2B5EF4-FFF2-40B4-BE49-F238E27FC236}">
                <a16:creationId xmlns:a16="http://schemas.microsoft.com/office/drawing/2014/main" id="{A24CC321-92A3-B7D6-9A56-084D5144EE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164" y="4751544"/>
            <a:ext cx="1827580" cy="1571188"/>
          </a:xfrm>
          <a:prstGeom prst="rect">
            <a:avLst/>
          </a:prstGeom>
        </p:spPr>
      </p:pic>
    </p:spTree>
    <p:extLst>
      <p:ext uri="{BB962C8B-B14F-4D97-AF65-F5344CB8AC3E}">
        <p14:creationId xmlns:p14="http://schemas.microsoft.com/office/powerpoint/2010/main" val="1094353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45BE3B-A14B-E818-44E2-CE9A986831EC}"/>
              </a:ext>
            </a:extLst>
          </p:cNvPr>
          <p:cNvSpPr txBox="1"/>
          <p:nvPr/>
        </p:nvSpPr>
        <p:spPr>
          <a:xfrm>
            <a:off x="1416405" y="1868704"/>
            <a:ext cx="3432799" cy="2185214"/>
          </a:xfrm>
          <a:prstGeom prst="rect">
            <a:avLst/>
          </a:prstGeom>
          <a:noFill/>
        </p:spPr>
        <p:txBody>
          <a:bodyPr wrap="none" rtlCol="0">
            <a:spAutoFit/>
          </a:bodyPr>
          <a:lstStyle/>
          <a:p>
            <a:pPr marL="342900" indent="-342900">
              <a:buFont typeface="+mj-lt"/>
              <a:buAutoNum type="arabicPeriod"/>
            </a:pPr>
            <a:r>
              <a:rPr lang="en-GB" dirty="0"/>
              <a:t>H</a:t>
            </a:r>
            <a:r>
              <a:rPr lang="en-LU" dirty="0"/>
              <a:t>ow to install AMSTer Toolbox:</a:t>
            </a:r>
          </a:p>
          <a:p>
            <a:pPr marL="742950" lvl="1" indent="-285750">
              <a:buFont typeface="Courier New" panose="02070309020205020404" pitchFamily="49" charset="0"/>
              <a:buChar char="o"/>
            </a:pPr>
            <a:r>
              <a:rPr lang="en-LU" dirty="0"/>
              <a:t>AMSTer E</a:t>
            </a:r>
            <a:r>
              <a:rPr lang="en-GB" dirty="0"/>
              <a:t>n</a:t>
            </a:r>
            <a:r>
              <a:rPr lang="en-LU" dirty="0"/>
              <a:t>gine </a:t>
            </a:r>
          </a:p>
          <a:p>
            <a:pPr marL="742950" lvl="1" indent="-285750">
              <a:buFont typeface="Courier New" panose="02070309020205020404" pitchFamily="49" charset="0"/>
              <a:buChar char="o"/>
            </a:pPr>
            <a:r>
              <a:rPr lang="en-LU" dirty="0"/>
              <a:t>MSBAS </a:t>
            </a:r>
          </a:p>
          <a:p>
            <a:pPr marL="742950" lvl="1" indent="-285750">
              <a:buFont typeface="Courier New" panose="02070309020205020404" pitchFamily="49" charset="0"/>
              <a:buChar char="o"/>
            </a:pPr>
            <a:r>
              <a:rPr lang="en-GB" dirty="0"/>
              <a:t>S</a:t>
            </a:r>
            <a:r>
              <a:rPr lang="en-LU" dirty="0"/>
              <a:t>cripts </a:t>
            </a:r>
          </a:p>
          <a:p>
            <a:pPr marL="742950" lvl="1" indent="-285750">
              <a:spcAft>
                <a:spcPts val="600"/>
              </a:spcAft>
              <a:buFont typeface="Courier New" panose="02070309020205020404" pitchFamily="49" charset="0"/>
              <a:buChar char="o"/>
            </a:pPr>
            <a:r>
              <a:rPr lang="en-GB" dirty="0"/>
              <a:t>A</a:t>
            </a:r>
            <a:r>
              <a:rPr lang="en-LU" dirty="0"/>
              <a:t>ncillary tools</a:t>
            </a:r>
          </a:p>
          <a:p>
            <a:pPr marL="342900" indent="-342900">
              <a:spcAft>
                <a:spcPts val="600"/>
              </a:spcAft>
              <a:buFont typeface="+mj-lt"/>
              <a:buAutoNum type="arabicPeriod"/>
            </a:pPr>
            <a:r>
              <a:rPr lang="en-LU" dirty="0"/>
              <a:t>How to update </a:t>
            </a:r>
          </a:p>
          <a:p>
            <a:pPr marL="342900" indent="-342900">
              <a:spcAft>
                <a:spcPts val="600"/>
              </a:spcAft>
              <a:buFont typeface="+mj-lt"/>
              <a:buAutoNum type="arabicPeriod"/>
            </a:pPr>
            <a:r>
              <a:rPr lang="en-LU" dirty="0"/>
              <a:t>How to check installation </a:t>
            </a:r>
          </a:p>
        </p:txBody>
      </p:sp>
      <p:sp>
        <p:nvSpPr>
          <p:cNvPr id="22" name="TextBox 21">
            <a:extLst>
              <a:ext uri="{FF2B5EF4-FFF2-40B4-BE49-F238E27FC236}">
                <a16:creationId xmlns:a16="http://schemas.microsoft.com/office/drawing/2014/main" id="{5DCDFF63-D6AA-75BE-D041-0A7D0F7BFFB8}"/>
              </a:ext>
            </a:extLst>
          </p:cNvPr>
          <p:cNvSpPr txBox="1"/>
          <p:nvPr/>
        </p:nvSpPr>
        <p:spPr>
          <a:xfrm>
            <a:off x="542440" y="1394833"/>
            <a:ext cx="6104106" cy="369332"/>
          </a:xfrm>
          <a:prstGeom prst="rect">
            <a:avLst/>
          </a:prstGeom>
          <a:noFill/>
        </p:spPr>
        <p:txBody>
          <a:bodyPr wrap="square">
            <a:spAutoFit/>
          </a:bodyPr>
          <a:lstStyle/>
          <a:p>
            <a:r>
              <a:rPr lang="en-GB" b="1" dirty="0"/>
              <a:t>We will see/confirm here: </a:t>
            </a:r>
          </a:p>
        </p:txBody>
      </p:sp>
      <p:pic>
        <p:nvPicPr>
          <p:cNvPr id="7" name="Picture 6">
            <a:extLst>
              <a:ext uri="{FF2B5EF4-FFF2-40B4-BE49-F238E27FC236}">
                <a16:creationId xmlns:a16="http://schemas.microsoft.com/office/drawing/2014/main" id="{197801FC-0163-BA22-D92F-329C89BAEF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164" y="4751544"/>
            <a:ext cx="1827580" cy="1571188"/>
          </a:xfrm>
          <a:prstGeom prst="rect">
            <a:avLst/>
          </a:prstGeom>
        </p:spPr>
      </p:pic>
    </p:spTree>
    <p:extLst>
      <p:ext uri="{BB962C8B-B14F-4D97-AF65-F5344CB8AC3E}">
        <p14:creationId xmlns:p14="http://schemas.microsoft.com/office/powerpoint/2010/main" val="249994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6B5D52D8-2D3A-F849-8384-CCF8E9D627CE}"/>
              </a:ext>
            </a:extLst>
          </p:cNvPr>
          <p:cNvSpPr txBox="1">
            <a:spLocks noChangeArrowheads="1"/>
          </p:cNvSpPr>
          <p:nvPr/>
        </p:nvSpPr>
        <p:spPr>
          <a:xfrm>
            <a:off x="786024" y="62770"/>
            <a:ext cx="10335759" cy="7547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pPr>
              <a:defRPr/>
            </a:pPr>
            <a:r>
              <a:rPr lang="en-GB" sz="2800" b="1" i="0" u="none" strike="noStrike" dirty="0" err="1">
                <a:solidFill>
                  <a:schemeClr val="bg1"/>
                </a:solidFill>
                <a:effectLst/>
                <a:latin typeface="Helvetica" pitchFamily="2" charset="0"/>
              </a:rPr>
              <a:t>AMSTer</a:t>
            </a:r>
            <a:r>
              <a:rPr lang="en-GB" sz="2800" b="1" i="0" u="none" strike="noStrike" dirty="0">
                <a:solidFill>
                  <a:schemeClr val="bg1"/>
                </a:solidFill>
                <a:effectLst/>
                <a:latin typeface="Helvetica" pitchFamily="2" charset="0"/>
              </a:rPr>
              <a:t> Installation</a:t>
            </a:r>
          </a:p>
        </p:txBody>
      </p:sp>
      <p:sp>
        <p:nvSpPr>
          <p:cNvPr id="5" name="TextBox 4">
            <a:extLst>
              <a:ext uri="{FF2B5EF4-FFF2-40B4-BE49-F238E27FC236}">
                <a16:creationId xmlns:a16="http://schemas.microsoft.com/office/drawing/2014/main" id="{0845BE3B-A14B-E818-44E2-CE9A986831EC}"/>
              </a:ext>
            </a:extLst>
          </p:cNvPr>
          <p:cNvSpPr txBox="1"/>
          <p:nvPr/>
        </p:nvSpPr>
        <p:spPr>
          <a:xfrm>
            <a:off x="266761" y="1108953"/>
            <a:ext cx="3182410" cy="369332"/>
          </a:xfrm>
          <a:prstGeom prst="rect">
            <a:avLst/>
          </a:prstGeom>
          <a:noFill/>
        </p:spPr>
        <p:txBody>
          <a:bodyPr wrap="none" rtlCol="0">
            <a:spAutoFit/>
          </a:bodyPr>
          <a:lstStyle/>
          <a:p>
            <a:r>
              <a:rPr lang="nl-BE" b="1" dirty="0"/>
              <a:t>Installation: </a:t>
            </a:r>
            <a:r>
              <a:rPr lang="nl-BE" dirty="0"/>
              <a:t> see instructions in </a:t>
            </a:r>
            <a:endParaRPr lang="en-LU" b="1" dirty="0"/>
          </a:p>
        </p:txBody>
      </p:sp>
      <p:sp>
        <p:nvSpPr>
          <p:cNvPr id="8" name="TextBox 7">
            <a:extLst>
              <a:ext uri="{FF2B5EF4-FFF2-40B4-BE49-F238E27FC236}">
                <a16:creationId xmlns:a16="http://schemas.microsoft.com/office/drawing/2014/main" id="{1B8C9947-AD0C-6672-9EEF-990749AD2142}"/>
              </a:ext>
            </a:extLst>
          </p:cNvPr>
          <p:cNvSpPr txBox="1"/>
          <p:nvPr/>
        </p:nvSpPr>
        <p:spPr>
          <a:xfrm>
            <a:off x="1102208" y="1397107"/>
            <a:ext cx="11082442" cy="923330"/>
          </a:xfrm>
          <a:prstGeom prst="rect">
            <a:avLst/>
          </a:prstGeom>
          <a:noFill/>
        </p:spPr>
        <p:txBody>
          <a:bodyPr wrap="square" rtlCol="0">
            <a:spAutoFit/>
          </a:bodyPr>
          <a:lstStyle/>
          <a:p>
            <a:pPr marL="342900" indent="-342900">
              <a:buFont typeface="Arial" panose="020B0604020202020204" pitchFamily="34" charset="0"/>
              <a:buChar char="•"/>
            </a:pPr>
            <a:r>
              <a:rPr lang="nl-BE" dirty="0"/>
              <a:t>Specific installation manual  (</a:t>
            </a:r>
            <a:r>
              <a:rPr lang="nl-BE" dirty="0">
                <a:solidFill>
                  <a:srgbClr val="0070C0"/>
                </a:solidFill>
              </a:rPr>
              <a:t>Install_AMSTer_Linux_V</a:t>
            </a:r>
            <a:r>
              <a:rPr lang="nl-BE" i="1" dirty="0">
                <a:solidFill>
                  <a:srgbClr val="0070C0"/>
                </a:solidFill>
              </a:rPr>
              <a:t>x.x</a:t>
            </a:r>
            <a:r>
              <a:rPr lang="nl-BE" dirty="0">
                <a:solidFill>
                  <a:srgbClr val="0070C0"/>
                </a:solidFill>
              </a:rPr>
              <a:t>.docx</a:t>
            </a:r>
            <a:r>
              <a:rPr lang="nl-BE" dirty="0"/>
              <a:t> or </a:t>
            </a:r>
            <a:r>
              <a:rPr lang="nl-BE" dirty="0">
                <a:solidFill>
                  <a:srgbClr val="0070C0"/>
                </a:solidFill>
              </a:rPr>
              <a:t>Install_ AMSTer_Mac_V</a:t>
            </a:r>
            <a:r>
              <a:rPr lang="nl-BE" i="1" dirty="0">
                <a:solidFill>
                  <a:srgbClr val="0070C0"/>
                </a:solidFill>
              </a:rPr>
              <a:t>x.x</a:t>
            </a:r>
            <a:r>
              <a:rPr lang="nl-BE" dirty="0">
                <a:solidFill>
                  <a:srgbClr val="0070C0"/>
                </a:solidFill>
              </a:rPr>
              <a:t>.docx</a:t>
            </a:r>
            <a:r>
              <a:rPr lang="nl-BE" dirty="0"/>
              <a:t>)</a:t>
            </a:r>
          </a:p>
          <a:p>
            <a:pPr marL="342900" indent="-342900">
              <a:buFont typeface="Arial" panose="020B0604020202020204" pitchFamily="34" charset="0"/>
              <a:buChar char="•"/>
            </a:pPr>
            <a:r>
              <a:rPr lang="nl-BE" dirty="0"/>
              <a:t>S</a:t>
            </a:r>
            <a:r>
              <a:rPr lang="en-LU" dirty="0"/>
              <a:t>cript for automatic installation (</a:t>
            </a:r>
            <a:r>
              <a:rPr lang="en-LU" sz="1800" b="1" i="1" dirty="0">
                <a:effectLst/>
                <a:latin typeface="Helvetica" pitchFamily="2" charset="0"/>
                <a:ea typeface="Times New Roman" panose="02020603050405020304" pitchFamily="18" charset="0"/>
                <a:cs typeface="Times New Roman" panose="02020603050405020304" pitchFamily="18" charset="0"/>
              </a:rPr>
              <a:t>AMSTer_Install.sh</a:t>
            </a:r>
            <a:r>
              <a:rPr lang="en-LU" sz="1800" dirty="0">
                <a:effectLst/>
                <a:latin typeface="Helvetica" pitchFamily="2" charset="0"/>
                <a:ea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nl-BE" dirty="0"/>
              <a:t>General operation manual</a:t>
            </a:r>
            <a:r>
              <a:rPr lang="nl-BE" dirty="0">
                <a:solidFill>
                  <a:srgbClr val="0070C0"/>
                </a:solidFill>
              </a:rPr>
              <a:t> </a:t>
            </a:r>
            <a:r>
              <a:rPr lang="nl-BE" dirty="0"/>
              <a:t>(</a:t>
            </a:r>
            <a:r>
              <a:rPr lang="nl-BE" dirty="0">
                <a:solidFill>
                  <a:srgbClr val="0070C0"/>
                </a:solidFill>
              </a:rPr>
              <a:t>AMSTer_Manual_</a:t>
            </a:r>
            <a:r>
              <a:rPr lang="nl-BE" i="1" dirty="0">
                <a:solidFill>
                  <a:srgbClr val="0070C0"/>
                </a:solidFill>
              </a:rPr>
              <a:t>x.x</a:t>
            </a:r>
            <a:r>
              <a:rPr lang="nl-BE" dirty="0">
                <a:solidFill>
                  <a:srgbClr val="0070C0"/>
                </a:solidFill>
              </a:rPr>
              <a:t>.docx</a:t>
            </a:r>
            <a:r>
              <a:rPr lang="nl-BE" dirty="0"/>
              <a:t>)</a:t>
            </a:r>
            <a:r>
              <a:rPr lang="nl-BE" dirty="0">
                <a:solidFill>
                  <a:srgbClr val="0070C0"/>
                </a:solidFill>
              </a:rPr>
              <a:t> </a:t>
            </a:r>
          </a:p>
        </p:txBody>
      </p:sp>
      <p:sp>
        <p:nvSpPr>
          <p:cNvPr id="10" name="TextBox 9">
            <a:extLst>
              <a:ext uri="{FF2B5EF4-FFF2-40B4-BE49-F238E27FC236}">
                <a16:creationId xmlns:a16="http://schemas.microsoft.com/office/drawing/2014/main" id="{CCA1327A-A7FC-EACE-BCEB-A404CB062A6C}"/>
              </a:ext>
            </a:extLst>
          </p:cNvPr>
          <p:cNvSpPr txBox="1"/>
          <p:nvPr/>
        </p:nvSpPr>
        <p:spPr>
          <a:xfrm>
            <a:off x="264927" y="2600154"/>
            <a:ext cx="1471172" cy="369332"/>
          </a:xfrm>
          <a:prstGeom prst="rect">
            <a:avLst/>
          </a:prstGeom>
          <a:noFill/>
        </p:spPr>
        <p:txBody>
          <a:bodyPr wrap="none" rtlCol="0">
            <a:spAutoFit/>
          </a:bodyPr>
          <a:lstStyle/>
          <a:p>
            <a:r>
              <a:rPr lang="nl-BE" b="1" dirty="0"/>
              <a:t>Requirments:</a:t>
            </a:r>
            <a:endParaRPr lang="en-LU" b="1" dirty="0"/>
          </a:p>
        </p:txBody>
      </p:sp>
      <p:sp>
        <p:nvSpPr>
          <p:cNvPr id="21" name="TextBox 20">
            <a:extLst>
              <a:ext uri="{FF2B5EF4-FFF2-40B4-BE49-F238E27FC236}">
                <a16:creationId xmlns:a16="http://schemas.microsoft.com/office/drawing/2014/main" id="{7AFE6D3C-3F6A-E353-2CEC-05B2315873C4}"/>
              </a:ext>
            </a:extLst>
          </p:cNvPr>
          <p:cNvSpPr txBox="1"/>
          <p:nvPr/>
        </p:nvSpPr>
        <p:spPr>
          <a:xfrm>
            <a:off x="1118408" y="2906202"/>
            <a:ext cx="7306424" cy="2062103"/>
          </a:xfrm>
          <a:prstGeom prst="rect">
            <a:avLst/>
          </a:prstGeom>
          <a:noFill/>
        </p:spPr>
        <p:txBody>
          <a:bodyPr wrap="none" rtlCol="0">
            <a:spAutoFit/>
          </a:bodyPr>
          <a:lstStyle/>
          <a:p>
            <a:pPr marL="342900" indent="-342900">
              <a:buFont typeface="Arial" panose="020B0604020202020204" pitchFamily="34" charset="0"/>
              <a:buChar char="•"/>
            </a:pPr>
            <a:r>
              <a:rPr lang="nl-BE" dirty="0"/>
              <a:t>Mac	(Preferably Monterey 12.6 or above) </a:t>
            </a:r>
            <a:endParaRPr lang="en-LU" dirty="0"/>
          </a:p>
          <a:p>
            <a:pPr marL="342900" indent="-342900">
              <a:spcAft>
                <a:spcPts val="600"/>
              </a:spcAft>
              <a:buFont typeface="Arial" panose="020B0604020202020204" pitchFamily="34" charset="0"/>
              <a:buChar char="•"/>
            </a:pPr>
            <a:r>
              <a:rPr lang="nl-BE" dirty="0"/>
              <a:t>Linux	(Preferably Ubuntu 22.04 or above)</a:t>
            </a:r>
          </a:p>
          <a:p>
            <a:pPr marL="342900" indent="-342900">
              <a:spcAft>
                <a:spcPts val="600"/>
              </a:spcAft>
              <a:buFont typeface="Arial" panose="020B0604020202020204" pitchFamily="34" charset="0"/>
              <a:buChar char="•"/>
            </a:pPr>
            <a:r>
              <a:rPr lang="nl-BE" dirty="0"/>
              <a:t>Hard disk(s) : beware, you will quickly need a lot !</a:t>
            </a:r>
          </a:p>
          <a:p>
            <a:pPr marL="342900" indent="-342900">
              <a:spcAft>
                <a:spcPts val="600"/>
              </a:spcAft>
              <a:buFont typeface="Arial" panose="020B0604020202020204" pitchFamily="34" charset="0"/>
              <a:buChar char="•"/>
            </a:pPr>
            <a:r>
              <a:rPr lang="nl-BE" dirty="0"/>
              <a:t>RAM: as much as possible. Not enough RAM may be a limitation for e.g. </a:t>
            </a:r>
          </a:p>
          <a:p>
            <a:pPr marL="1257300" lvl="2" indent="-342900">
              <a:buFont typeface="Courier New" panose="02070309020205020404" pitchFamily="49" charset="0"/>
              <a:buChar char="o"/>
            </a:pPr>
            <a:r>
              <a:rPr lang="nl-BE" dirty="0"/>
              <a:t>Geocoding large/high resolution products</a:t>
            </a:r>
          </a:p>
          <a:p>
            <a:pPr marL="1257300" lvl="2" indent="-342900">
              <a:buFont typeface="Courier New" panose="02070309020205020404" pitchFamily="49" charset="0"/>
              <a:buChar char="o"/>
            </a:pPr>
            <a:r>
              <a:rPr lang="nl-BE" dirty="0"/>
              <a:t>MSBAS inversion or large/high resolution data base</a:t>
            </a:r>
            <a:endParaRPr lang="en-LU" dirty="0"/>
          </a:p>
        </p:txBody>
      </p:sp>
      <p:sp>
        <p:nvSpPr>
          <p:cNvPr id="22" name="TextBox 21">
            <a:extLst>
              <a:ext uri="{FF2B5EF4-FFF2-40B4-BE49-F238E27FC236}">
                <a16:creationId xmlns:a16="http://schemas.microsoft.com/office/drawing/2014/main" id="{F1FCD21B-A622-6E38-60C6-012B97E7C35D}"/>
              </a:ext>
            </a:extLst>
          </p:cNvPr>
          <p:cNvSpPr txBox="1"/>
          <p:nvPr/>
        </p:nvSpPr>
        <p:spPr>
          <a:xfrm>
            <a:off x="1102208" y="5139479"/>
            <a:ext cx="7148432" cy="1200329"/>
          </a:xfrm>
          <a:prstGeom prst="rect">
            <a:avLst/>
          </a:prstGeom>
          <a:noFill/>
        </p:spPr>
        <p:txBody>
          <a:bodyPr wrap="none" rtlCol="0">
            <a:spAutoFit/>
          </a:bodyPr>
          <a:lstStyle/>
          <a:p>
            <a:pPr marL="342900" indent="-342900">
              <a:buFont typeface="Arial" panose="020B0604020202020204" pitchFamily="34" charset="0"/>
              <a:buChar char="•"/>
            </a:pPr>
            <a:r>
              <a:rPr lang="nl-BE" dirty="0"/>
              <a:t>Keep exactly the same architecture… it will spare you a lot of problems</a:t>
            </a:r>
            <a:endParaRPr lang="en-LU" dirty="0"/>
          </a:p>
          <a:p>
            <a:pPr marL="342900" indent="-342900">
              <a:buFont typeface="Arial" panose="020B0604020202020204" pitchFamily="34" charset="0"/>
              <a:buChar char="•"/>
            </a:pPr>
            <a:r>
              <a:rPr lang="nl-BE" dirty="0"/>
              <a:t>Very simple when you get the structure in mind… Be patient</a:t>
            </a:r>
          </a:p>
          <a:p>
            <a:pPr marL="342900" indent="-342900">
              <a:buFont typeface="Arial" panose="020B0604020202020204" pitchFamily="34" charset="0"/>
              <a:buChar char="•"/>
            </a:pPr>
            <a:r>
              <a:rPr lang="nl-BE" dirty="0"/>
              <a:t>Luckily, everything is in the manual</a:t>
            </a:r>
          </a:p>
          <a:p>
            <a:pPr marL="342900" indent="-342900">
              <a:buFont typeface="Arial" panose="020B0604020202020204" pitchFamily="34" charset="0"/>
              <a:buChar char="•"/>
            </a:pPr>
            <a:r>
              <a:rPr lang="nl-BE" dirty="0"/>
              <a:t>Unfortunately, everything is in the manual</a:t>
            </a:r>
            <a:endParaRPr lang="en-LU" dirty="0"/>
          </a:p>
        </p:txBody>
      </p:sp>
      <p:sp>
        <p:nvSpPr>
          <p:cNvPr id="23" name="TextBox 22">
            <a:extLst>
              <a:ext uri="{FF2B5EF4-FFF2-40B4-BE49-F238E27FC236}">
                <a16:creationId xmlns:a16="http://schemas.microsoft.com/office/drawing/2014/main" id="{B1DA54FA-1811-0BC2-786D-D876DA4C4F1B}"/>
              </a:ext>
            </a:extLst>
          </p:cNvPr>
          <p:cNvSpPr txBox="1"/>
          <p:nvPr/>
        </p:nvSpPr>
        <p:spPr>
          <a:xfrm>
            <a:off x="264927" y="4756967"/>
            <a:ext cx="1301767" cy="369332"/>
          </a:xfrm>
          <a:prstGeom prst="rect">
            <a:avLst/>
          </a:prstGeom>
          <a:noFill/>
        </p:spPr>
        <p:txBody>
          <a:bodyPr wrap="none" rtlCol="0">
            <a:spAutoFit/>
          </a:bodyPr>
          <a:lstStyle/>
          <a:p>
            <a:r>
              <a:rPr lang="nl-BE" b="1" dirty="0"/>
              <a:t>Remember:</a:t>
            </a:r>
            <a:endParaRPr lang="en-LU" b="1" dirty="0"/>
          </a:p>
        </p:txBody>
      </p:sp>
      <p:sp>
        <p:nvSpPr>
          <p:cNvPr id="24" name="TextBox 23">
            <a:extLst>
              <a:ext uri="{FF2B5EF4-FFF2-40B4-BE49-F238E27FC236}">
                <a16:creationId xmlns:a16="http://schemas.microsoft.com/office/drawing/2014/main" id="{0C4BDAC6-48A2-7207-02D7-2CC19DF86C63}"/>
              </a:ext>
            </a:extLst>
          </p:cNvPr>
          <p:cNvSpPr txBox="1"/>
          <p:nvPr/>
        </p:nvSpPr>
        <p:spPr>
          <a:xfrm>
            <a:off x="915810" y="2233232"/>
            <a:ext cx="6105236" cy="369332"/>
          </a:xfrm>
          <a:prstGeom prst="rect">
            <a:avLst/>
          </a:prstGeom>
          <a:noFill/>
        </p:spPr>
        <p:txBody>
          <a:bodyPr wrap="square">
            <a:spAutoFit/>
          </a:bodyPr>
          <a:lstStyle/>
          <a:p>
            <a:r>
              <a:rPr lang="nl-BE" dirty="0"/>
              <a:t>Where</a:t>
            </a:r>
            <a:r>
              <a:rPr lang="nl-BE" dirty="0">
                <a:solidFill>
                  <a:srgbClr val="0070C0"/>
                </a:solidFill>
              </a:rPr>
              <a:t> </a:t>
            </a:r>
            <a:r>
              <a:rPr lang="nl-BE" i="1" dirty="0">
                <a:solidFill>
                  <a:srgbClr val="0070C0"/>
                </a:solidFill>
              </a:rPr>
              <a:t>x.x</a:t>
            </a:r>
            <a:r>
              <a:rPr lang="nl-BE" i="1" dirty="0"/>
              <a:t> </a:t>
            </a:r>
            <a:r>
              <a:rPr lang="nl-BE" dirty="0"/>
              <a:t>stands for the last version number. </a:t>
            </a:r>
            <a:endParaRPr lang="en-LU" dirty="0"/>
          </a:p>
        </p:txBody>
      </p:sp>
    </p:spTree>
    <p:extLst>
      <p:ext uri="{BB962C8B-B14F-4D97-AF65-F5344CB8AC3E}">
        <p14:creationId xmlns:p14="http://schemas.microsoft.com/office/powerpoint/2010/main" val="416816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1"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6B5D52D8-2D3A-F849-8384-CCF8E9D627CE}"/>
              </a:ext>
            </a:extLst>
          </p:cNvPr>
          <p:cNvSpPr txBox="1">
            <a:spLocks noChangeArrowheads="1"/>
          </p:cNvSpPr>
          <p:nvPr/>
        </p:nvSpPr>
        <p:spPr>
          <a:xfrm>
            <a:off x="786024" y="62770"/>
            <a:ext cx="10335759" cy="7547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pPr>
              <a:defRPr/>
            </a:pPr>
            <a:r>
              <a:rPr lang="en-GB" sz="2800" b="1" i="0" u="none" strike="noStrike" dirty="0" err="1">
                <a:solidFill>
                  <a:schemeClr val="bg1"/>
                </a:solidFill>
                <a:effectLst/>
                <a:latin typeface="Helvetica" pitchFamily="2" charset="0"/>
              </a:rPr>
              <a:t>AMSTer</a:t>
            </a:r>
            <a:r>
              <a:rPr lang="en-GB" sz="2800" b="1" i="0" u="none" strike="noStrike" dirty="0">
                <a:solidFill>
                  <a:schemeClr val="bg1"/>
                </a:solidFill>
                <a:effectLst/>
                <a:latin typeface="Helvetica" pitchFamily="2" charset="0"/>
              </a:rPr>
              <a:t> Installation</a:t>
            </a:r>
          </a:p>
        </p:txBody>
      </p:sp>
      <p:sp>
        <p:nvSpPr>
          <p:cNvPr id="5" name="TextBox 4">
            <a:extLst>
              <a:ext uri="{FF2B5EF4-FFF2-40B4-BE49-F238E27FC236}">
                <a16:creationId xmlns:a16="http://schemas.microsoft.com/office/drawing/2014/main" id="{0845BE3B-A14B-E818-44E2-CE9A986831EC}"/>
              </a:ext>
            </a:extLst>
          </p:cNvPr>
          <p:cNvSpPr txBox="1"/>
          <p:nvPr/>
        </p:nvSpPr>
        <p:spPr>
          <a:xfrm>
            <a:off x="461085" y="1429425"/>
            <a:ext cx="6164765" cy="369332"/>
          </a:xfrm>
          <a:prstGeom prst="rect">
            <a:avLst/>
          </a:prstGeom>
          <a:noFill/>
        </p:spPr>
        <p:txBody>
          <a:bodyPr wrap="none" rtlCol="0">
            <a:spAutoFit/>
          </a:bodyPr>
          <a:lstStyle/>
          <a:p>
            <a:r>
              <a:rPr lang="nl-BE" b="1" dirty="0"/>
              <a:t>Whatever the method (maual or with script), one will have to :</a:t>
            </a:r>
            <a:endParaRPr lang="en-LU" b="1" dirty="0"/>
          </a:p>
        </p:txBody>
      </p:sp>
      <p:sp>
        <p:nvSpPr>
          <p:cNvPr id="8" name="TextBox 7">
            <a:extLst>
              <a:ext uri="{FF2B5EF4-FFF2-40B4-BE49-F238E27FC236}">
                <a16:creationId xmlns:a16="http://schemas.microsoft.com/office/drawing/2014/main" id="{1B8C9947-AD0C-6672-9EEF-990749AD2142}"/>
              </a:ext>
            </a:extLst>
          </p:cNvPr>
          <p:cNvSpPr txBox="1"/>
          <p:nvPr/>
        </p:nvSpPr>
        <p:spPr>
          <a:xfrm>
            <a:off x="670147" y="2007198"/>
            <a:ext cx="11320882" cy="3600986"/>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nl-BE" b="1" dirty="0"/>
              <a:t>Install </a:t>
            </a:r>
            <a:r>
              <a:rPr lang="en-GB" b="1" dirty="0"/>
              <a:t>s</a:t>
            </a:r>
            <a:r>
              <a:rPr lang="en-LU" b="1" dirty="0"/>
              <a:t>everal ancillary software, libraries, utilities</a:t>
            </a:r>
            <a:r>
              <a:rPr lang="en-LU" dirty="0"/>
              <a:t>… (available from the web)</a:t>
            </a:r>
          </a:p>
          <a:p>
            <a:pPr marL="342900" indent="-342900">
              <a:spcBef>
                <a:spcPts val="600"/>
              </a:spcBef>
              <a:buFont typeface="Arial" panose="020B0604020202020204" pitchFamily="34" charset="0"/>
              <a:buChar char="•"/>
            </a:pPr>
            <a:r>
              <a:rPr lang="nl-BE" b="1" dirty="0"/>
              <a:t>Install AMSTer Engine 	</a:t>
            </a:r>
            <a:br>
              <a:rPr lang="nl-BE" dirty="0"/>
            </a:br>
            <a:r>
              <a:rPr lang="nl-BE" dirty="0"/>
              <a:t>	(binaries distributed by D. Derauw or available on </a:t>
            </a:r>
            <a:r>
              <a:rPr lang="nl-BE" dirty="0">
                <a:solidFill>
                  <a:srgbClr val="0070C0"/>
                </a:solidFill>
              </a:rPr>
              <a:t>GitHub</a:t>
            </a:r>
            <a:r>
              <a:rPr lang="nl-BE" dirty="0"/>
              <a:t>) </a:t>
            </a:r>
          </a:p>
          <a:p>
            <a:pPr marL="342900" indent="-342900">
              <a:spcBef>
                <a:spcPts val="600"/>
              </a:spcBef>
              <a:buFont typeface="Arial" panose="020B0604020202020204" pitchFamily="34" charset="0"/>
              <a:buChar char="•"/>
            </a:pPr>
            <a:r>
              <a:rPr lang="nl-BE" b="1" dirty="0"/>
              <a:t>Install/compile MSBAS </a:t>
            </a:r>
            <a:r>
              <a:rPr lang="nl-BE" dirty="0"/>
              <a:t>	</a:t>
            </a:r>
            <a:br>
              <a:rPr lang="nl-BE" dirty="0"/>
            </a:br>
            <a:r>
              <a:rPr lang="nl-BE" dirty="0"/>
              <a:t>	(sources tuned for AMSTer software available on </a:t>
            </a:r>
            <a:r>
              <a:rPr lang="nl-BE" dirty="0">
                <a:solidFill>
                  <a:srgbClr val="0070C0"/>
                </a:solidFill>
              </a:rPr>
              <a:t>GitHub</a:t>
            </a:r>
            <a:r>
              <a:rPr lang="nl-BE" dirty="0"/>
              <a:t>; original sources available from S. Samsonov) </a:t>
            </a:r>
          </a:p>
          <a:p>
            <a:pPr marL="342900" indent="-342900">
              <a:spcBef>
                <a:spcPts val="600"/>
              </a:spcBef>
              <a:buFont typeface="Arial" panose="020B0604020202020204" pitchFamily="34" charset="0"/>
              <a:buChar char="•"/>
            </a:pPr>
            <a:r>
              <a:rPr lang="nl-BE" b="1" dirty="0"/>
              <a:t>Install </a:t>
            </a:r>
            <a:r>
              <a:rPr lang="en-GB" b="1" dirty="0"/>
              <a:t>t</a:t>
            </a:r>
            <a:r>
              <a:rPr lang="en-LU" b="1" dirty="0"/>
              <a:t>he SCRIPTS </a:t>
            </a:r>
            <a:r>
              <a:rPr lang="nl-BE" b="1" dirty="0"/>
              <a:t> </a:t>
            </a:r>
            <a:br>
              <a:rPr lang="nl-BE" b="1" dirty="0"/>
            </a:br>
            <a:r>
              <a:rPr lang="nl-BE" b="1" dirty="0"/>
              <a:t>	</a:t>
            </a:r>
            <a:r>
              <a:rPr lang="nl-BE" dirty="0"/>
              <a:t>(available on </a:t>
            </a:r>
            <a:r>
              <a:rPr lang="nl-BE" dirty="0">
                <a:solidFill>
                  <a:srgbClr val="0070C0"/>
                </a:solidFill>
              </a:rPr>
              <a:t>GitHub</a:t>
            </a:r>
            <a:r>
              <a:rPr lang="nl-BE" dirty="0"/>
              <a:t>)</a:t>
            </a:r>
          </a:p>
          <a:p>
            <a:pPr marL="285750" indent="-285750">
              <a:spcBef>
                <a:spcPts val="600"/>
              </a:spcBef>
              <a:buFont typeface="Arial" panose="020B0604020202020204" pitchFamily="34" charset="0"/>
              <a:buChar char="•"/>
            </a:pPr>
            <a:r>
              <a:rPr lang="nl-BE" b="1" dirty="0"/>
              <a:t>Change some options in some configurations</a:t>
            </a:r>
          </a:p>
          <a:p>
            <a:pPr marL="285750" indent="-285750">
              <a:spcBef>
                <a:spcPts val="600"/>
              </a:spcBef>
              <a:buFont typeface="Arial" panose="020B0604020202020204" pitchFamily="34" charset="0"/>
              <a:buChar char="•"/>
            </a:pPr>
            <a:r>
              <a:rPr lang="nl-BE" b="1" dirty="0"/>
              <a:t>Update the .bashrc</a:t>
            </a:r>
          </a:p>
          <a:p>
            <a:pPr marL="285750" indent="-285750">
              <a:spcBef>
                <a:spcPts val="600"/>
              </a:spcBef>
              <a:buFont typeface="Arial" panose="020B0604020202020204" pitchFamily="34" charset="0"/>
              <a:buChar char="•"/>
            </a:pPr>
            <a:r>
              <a:rPr lang="nl-BE" b="1" dirty="0"/>
              <a:t>Reboot the computer</a:t>
            </a:r>
          </a:p>
          <a:p>
            <a:pPr marL="342900" indent="-342900">
              <a:buFont typeface="Arial" panose="020B0604020202020204" pitchFamily="34" charset="0"/>
              <a:buChar char="•"/>
            </a:pPr>
            <a:endParaRPr lang="en-LU" dirty="0"/>
          </a:p>
        </p:txBody>
      </p:sp>
    </p:spTree>
    <p:extLst>
      <p:ext uri="{BB962C8B-B14F-4D97-AF65-F5344CB8AC3E}">
        <p14:creationId xmlns:p14="http://schemas.microsoft.com/office/powerpoint/2010/main" val="2961724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6B5D52D8-2D3A-F849-8384-CCF8E9D627CE}"/>
              </a:ext>
            </a:extLst>
          </p:cNvPr>
          <p:cNvSpPr txBox="1">
            <a:spLocks noChangeArrowheads="1"/>
          </p:cNvSpPr>
          <p:nvPr/>
        </p:nvSpPr>
        <p:spPr>
          <a:xfrm>
            <a:off x="786024" y="62770"/>
            <a:ext cx="10335759" cy="7547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pPr>
              <a:defRPr/>
            </a:pPr>
            <a:r>
              <a:rPr lang="en-GB" sz="2800" b="1" i="0" u="none" strike="noStrike" dirty="0" err="1">
                <a:solidFill>
                  <a:schemeClr val="bg1"/>
                </a:solidFill>
                <a:effectLst/>
                <a:latin typeface="Helvetica" pitchFamily="2" charset="0"/>
              </a:rPr>
              <a:t>AMSTer</a:t>
            </a:r>
            <a:r>
              <a:rPr lang="en-GB" sz="2800" b="1" i="0" u="none" strike="noStrike" dirty="0">
                <a:solidFill>
                  <a:schemeClr val="bg1"/>
                </a:solidFill>
                <a:effectLst/>
                <a:latin typeface="Helvetica" pitchFamily="2" charset="0"/>
              </a:rPr>
              <a:t> Installation</a:t>
            </a:r>
          </a:p>
        </p:txBody>
      </p:sp>
      <p:sp>
        <p:nvSpPr>
          <p:cNvPr id="28" name="TextBox 27">
            <a:extLst>
              <a:ext uri="{FF2B5EF4-FFF2-40B4-BE49-F238E27FC236}">
                <a16:creationId xmlns:a16="http://schemas.microsoft.com/office/drawing/2014/main" id="{5CFBCF69-16B4-6341-B0D7-39EC2B3C3CD3}"/>
              </a:ext>
            </a:extLst>
          </p:cNvPr>
          <p:cNvSpPr txBox="1"/>
          <p:nvPr/>
        </p:nvSpPr>
        <p:spPr>
          <a:xfrm>
            <a:off x="595888" y="1514978"/>
            <a:ext cx="10314298" cy="2308324"/>
          </a:xfrm>
          <a:prstGeom prst="rect">
            <a:avLst/>
          </a:prstGeom>
          <a:noFill/>
        </p:spPr>
        <p:txBody>
          <a:bodyPr wrap="none" rtlCol="0">
            <a:spAutoFit/>
          </a:bodyPr>
          <a:lstStyle/>
          <a:p>
            <a:r>
              <a:rPr lang="nl-BE" dirty="0"/>
              <a:t>AMSTer software distribution is available on GitHub : </a:t>
            </a:r>
            <a:r>
              <a:rPr lang="nl-BE" u="sng" dirty="0">
                <a:solidFill>
                  <a:srgbClr val="0070C0"/>
                </a:solidFill>
              </a:rPr>
              <a:t>https://github.com/AMSTerUsers/AMSTer_Distribution</a:t>
            </a:r>
            <a:br>
              <a:rPr lang="nl-BE" dirty="0">
                <a:solidFill>
                  <a:srgbClr val="0070C0"/>
                </a:solidFill>
              </a:rPr>
            </a:br>
            <a:endParaRPr lang="nl-BE" dirty="0">
              <a:solidFill>
                <a:srgbClr val="0070C0"/>
              </a:solidFill>
            </a:endParaRPr>
          </a:p>
          <a:p>
            <a:r>
              <a:rPr lang="en-LU" dirty="0"/>
              <a:t>Beta version or versions under development may also be found on GitHub here: </a:t>
            </a:r>
          </a:p>
          <a:p>
            <a:r>
              <a:rPr lang="en-LU" dirty="0">
                <a:solidFill>
                  <a:srgbClr val="0070C0"/>
                </a:solidFill>
              </a:rPr>
              <a:t>	</a:t>
            </a:r>
            <a:r>
              <a:rPr lang="en-GB" u="sng" dirty="0">
                <a:solidFill>
                  <a:srgbClr val="0070C0"/>
                </a:solidFill>
                <a:hlinkClick r:id="rId2"/>
              </a:rPr>
              <a:t>https://github.com/ndoreye/SCRIPTS_MT</a:t>
            </a:r>
            <a:endParaRPr lang="en-GB" u="sng" dirty="0">
              <a:solidFill>
                <a:srgbClr val="0070C0"/>
              </a:solidFill>
            </a:endParaRPr>
          </a:p>
          <a:p>
            <a:r>
              <a:rPr lang="en-GB" dirty="0">
                <a:solidFill>
                  <a:srgbClr val="0070C0"/>
                </a:solidFill>
              </a:rPr>
              <a:t>	</a:t>
            </a:r>
            <a:r>
              <a:rPr lang="en-GB" u="sng" dirty="0">
                <a:solidFill>
                  <a:srgbClr val="0070C0"/>
                </a:solidFill>
                <a:hlinkClick r:id="rId3"/>
              </a:rPr>
              <a:t>https://github.com/ndoreye/_Sources_AE</a:t>
            </a:r>
            <a:endParaRPr lang="en-GB" u="sng" dirty="0">
              <a:solidFill>
                <a:srgbClr val="0070C0"/>
              </a:solidFill>
            </a:endParaRPr>
          </a:p>
          <a:p>
            <a:r>
              <a:rPr lang="en-GB" dirty="0">
                <a:solidFill>
                  <a:srgbClr val="0070C0"/>
                </a:solidFill>
              </a:rPr>
              <a:t>	</a:t>
            </a:r>
            <a:r>
              <a:rPr lang="en-GB" u="sng" dirty="0">
                <a:solidFill>
                  <a:srgbClr val="0070C0"/>
                </a:solidFill>
              </a:rPr>
              <a:t>https://</a:t>
            </a:r>
            <a:r>
              <a:rPr lang="en-GB" u="sng" dirty="0" err="1">
                <a:solidFill>
                  <a:srgbClr val="0070C0"/>
                </a:solidFill>
              </a:rPr>
              <a:t>github.com</a:t>
            </a:r>
            <a:r>
              <a:rPr lang="en-GB" u="sng" dirty="0">
                <a:solidFill>
                  <a:srgbClr val="0070C0"/>
                </a:solidFill>
              </a:rPr>
              <a:t>/</a:t>
            </a:r>
            <a:r>
              <a:rPr lang="en-GB" u="sng" dirty="0" err="1">
                <a:solidFill>
                  <a:srgbClr val="0070C0"/>
                </a:solidFill>
              </a:rPr>
              <a:t>ndoreye</a:t>
            </a:r>
            <a:r>
              <a:rPr lang="en-GB" u="sng" dirty="0">
                <a:solidFill>
                  <a:srgbClr val="0070C0"/>
                </a:solidFill>
              </a:rPr>
              <a:t>/DOC</a:t>
            </a:r>
            <a:endParaRPr lang="en-LU" u="sng" dirty="0">
              <a:solidFill>
                <a:srgbClr val="0070C0"/>
              </a:solidFill>
            </a:endParaRPr>
          </a:p>
          <a:p>
            <a:r>
              <a:rPr lang="nl-BE" dirty="0">
                <a:solidFill>
                  <a:srgbClr val="FF0000"/>
                </a:solidFill>
              </a:rPr>
              <a:t>However, these are private repositories. If access is not allowed, send an email to ndo@ecgs.lu</a:t>
            </a:r>
          </a:p>
          <a:p>
            <a:endParaRPr lang="en-LU" dirty="0"/>
          </a:p>
        </p:txBody>
      </p:sp>
      <p:sp>
        <p:nvSpPr>
          <p:cNvPr id="9" name="TextBox 8">
            <a:extLst>
              <a:ext uri="{FF2B5EF4-FFF2-40B4-BE49-F238E27FC236}">
                <a16:creationId xmlns:a16="http://schemas.microsoft.com/office/drawing/2014/main" id="{8A0D84A1-EBCF-268A-A502-00DEC04CCC3A}"/>
              </a:ext>
            </a:extLst>
          </p:cNvPr>
          <p:cNvSpPr txBox="1"/>
          <p:nvPr/>
        </p:nvSpPr>
        <p:spPr>
          <a:xfrm>
            <a:off x="652391" y="4231453"/>
            <a:ext cx="11046507" cy="1200329"/>
          </a:xfrm>
          <a:prstGeom prst="rect">
            <a:avLst/>
          </a:prstGeom>
          <a:noFill/>
        </p:spPr>
        <p:txBody>
          <a:bodyPr wrap="square">
            <a:spAutoFit/>
          </a:bodyPr>
          <a:lstStyle/>
          <a:p>
            <a:r>
              <a:rPr lang="nl-BE" b="1" dirty="0">
                <a:solidFill>
                  <a:srgbClr val="FF0000"/>
                </a:solidFill>
              </a:rPr>
              <a:t>It is highly recommanded to proceed with the installer script to ensure that nothing is forgotten and that the structure remains exactly the same. </a:t>
            </a:r>
          </a:p>
          <a:p>
            <a:endParaRPr lang="nl-BE" b="1" dirty="0">
              <a:solidFill>
                <a:srgbClr val="FF0000"/>
              </a:solidFill>
            </a:endParaRPr>
          </a:p>
          <a:p>
            <a:r>
              <a:rPr lang="nl-BE" b="1" dirty="0">
                <a:solidFill>
                  <a:srgbClr val="FF0000"/>
                </a:solidFill>
              </a:rPr>
              <a:t>Keeping the same structure will spare you a lot of trouble and greatly help you for the upcomming updates.</a:t>
            </a:r>
            <a:endParaRPr lang="en-LU" b="1" dirty="0"/>
          </a:p>
        </p:txBody>
      </p:sp>
    </p:spTree>
    <p:extLst>
      <p:ext uri="{BB962C8B-B14F-4D97-AF65-F5344CB8AC3E}">
        <p14:creationId xmlns:p14="http://schemas.microsoft.com/office/powerpoint/2010/main" val="1244176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6B5D52D8-2D3A-F849-8384-CCF8E9D627CE}"/>
              </a:ext>
            </a:extLst>
          </p:cNvPr>
          <p:cNvSpPr txBox="1">
            <a:spLocks noChangeArrowheads="1"/>
          </p:cNvSpPr>
          <p:nvPr/>
        </p:nvSpPr>
        <p:spPr>
          <a:xfrm>
            <a:off x="786024" y="62770"/>
            <a:ext cx="10335759" cy="7547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pPr>
              <a:defRPr/>
            </a:pPr>
            <a:r>
              <a:rPr lang="en-GB" sz="2800" b="1" i="0" u="none" strike="noStrike" dirty="0" err="1">
                <a:solidFill>
                  <a:schemeClr val="bg1"/>
                </a:solidFill>
                <a:effectLst/>
                <a:latin typeface="Helvetica" pitchFamily="2" charset="0"/>
              </a:rPr>
              <a:t>AMSTer</a:t>
            </a:r>
            <a:r>
              <a:rPr lang="en-GB" sz="2800" b="1" i="0" u="none" strike="noStrike" dirty="0">
                <a:solidFill>
                  <a:schemeClr val="bg1"/>
                </a:solidFill>
                <a:effectLst/>
                <a:latin typeface="Helvetica" pitchFamily="2" charset="0"/>
              </a:rPr>
              <a:t> Installation</a:t>
            </a:r>
          </a:p>
        </p:txBody>
      </p:sp>
      <p:sp>
        <p:nvSpPr>
          <p:cNvPr id="9" name="TextBox 8">
            <a:extLst>
              <a:ext uri="{FF2B5EF4-FFF2-40B4-BE49-F238E27FC236}">
                <a16:creationId xmlns:a16="http://schemas.microsoft.com/office/drawing/2014/main" id="{AB93E262-BCA3-4037-0DC7-BD942F108F4D}"/>
              </a:ext>
            </a:extLst>
          </p:cNvPr>
          <p:cNvSpPr txBox="1"/>
          <p:nvPr/>
        </p:nvSpPr>
        <p:spPr>
          <a:xfrm>
            <a:off x="200971" y="1476698"/>
            <a:ext cx="11539609" cy="1815882"/>
          </a:xfrm>
          <a:prstGeom prst="rect">
            <a:avLst/>
          </a:prstGeom>
          <a:noFill/>
        </p:spPr>
        <p:txBody>
          <a:bodyPr wrap="square">
            <a:spAutoFit/>
          </a:bodyPr>
          <a:lstStyle/>
          <a:p>
            <a:pPr marL="342900" lvl="0" indent="-342900" algn="just" fontAlgn="base">
              <a:buSzPts val="1300"/>
              <a:buFont typeface="Arial" panose="020B0604020202020204" pitchFamily="34" charset="0"/>
              <a:buChar char="•"/>
            </a:pPr>
            <a:r>
              <a:rPr lang="en-US"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t>Path are in </a:t>
            </a:r>
            <a:r>
              <a:rPr lang="en-US" sz="1600" u="none" strike="noStrike" kern="0" spc="0" dirty="0">
                <a:solidFill>
                  <a:srgbClr val="00B050"/>
                </a:solidFill>
                <a:effectLst/>
                <a:latin typeface="Helvetica" pitchFamily="2" charset="0"/>
                <a:ea typeface="Arial Unicode MS" panose="020B0604020202020204" pitchFamily="34" charset="-128"/>
                <a:cs typeface="Arial Unicode MS" panose="020B0604020202020204" pitchFamily="34" charset="-128"/>
              </a:rPr>
              <a:t>green </a:t>
            </a:r>
            <a:r>
              <a:rPr lang="en-US"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t>(“</a:t>
            </a:r>
            <a:r>
              <a:rPr lang="en-US" sz="1600" u="none" strike="noStrike" kern="0" spc="0" dirty="0">
                <a:solidFill>
                  <a:srgbClr val="79AE3D"/>
                </a:solidFill>
                <a:effectLst/>
                <a:latin typeface="Helvetica" pitchFamily="2" charset="0"/>
                <a:ea typeface="Arial Unicode MS" panose="020B0604020202020204" pitchFamily="34" charset="-128"/>
                <a:cs typeface="Arial Unicode MS" panose="020B0604020202020204" pitchFamily="34" charset="-128"/>
              </a:rPr>
              <a:t>…/</a:t>
            </a:r>
            <a:r>
              <a:rPr lang="en-US"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t>” at the beginning of a path means “whatever your path starts with”) </a:t>
            </a:r>
            <a:endParaRPr lang="en-LU"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endParaRPr>
          </a:p>
          <a:p>
            <a:pPr marL="342900" lvl="0" indent="-342900" algn="just" fontAlgn="base">
              <a:buSzPts val="1300"/>
              <a:buFont typeface="Arial" panose="020B0604020202020204" pitchFamily="34" charset="0"/>
              <a:buChar char="•"/>
            </a:pPr>
            <a:r>
              <a:rPr lang="en-US"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t>Parameters are in </a:t>
            </a:r>
            <a:r>
              <a:rPr lang="en-US" sz="1600" i="1" u="none" strike="noStrike" kern="0" spc="0" dirty="0">
                <a:solidFill>
                  <a:srgbClr val="00B050"/>
                </a:solidFill>
                <a:effectLst/>
                <a:latin typeface="Helvetica" pitchFamily="2" charset="0"/>
                <a:ea typeface="Arial Unicode MS" panose="020B0604020202020204" pitchFamily="34" charset="-128"/>
                <a:cs typeface="Arial Unicode MS" panose="020B0604020202020204" pitchFamily="34" charset="-128"/>
              </a:rPr>
              <a:t>italic green</a:t>
            </a:r>
            <a:endParaRPr lang="en-LU"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endParaRPr>
          </a:p>
          <a:p>
            <a:pPr marL="342900" lvl="0" indent="-342900" algn="just" fontAlgn="base">
              <a:buSzPts val="1300"/>
              <a:buFont typeface="Arial" panose="020B0604020202020204" pitchFamily="34" charset="0"/>
              <a:buChar char="•"/>
            </a:pPr>
            <a:r>
              <a:rPr lang="en-US"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t>External commands or files are in </a:t>
            </a:r>
            <a:r>
              <a:rPr lang="en-US" sz="1600" i="1" u="none" strike="noStrike" kern="0" spc="0" dirty="0">
                <a:solidFill>
                  <a:srgbClr val="357CA2"/>
                </a:solidFill>
                <a:effectLst/>
                <a:latin typeface="Helvetica" pitchFamily="2" charset="0"/>
                <a:ea typeface="Arial Unicode MS" panose="020B0604020202020204" pitchFamily="34" charset="-128"/>
                <a:cs typeface="Arial Unicode MS" panose="020B0604020202020204" pitchFamily="34" charset="-128"/>
              </a:rPr>
              <a:t>italic blue</a:t>
            </a:r>
            <a:endParaRPr lang="en-LU"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endParaRPr>
          </a:p>
          <a:p>
            <a:pPr marL="342900" lvl="0" indent="-342900" algn="just" fontAlgn="base">
              <a:buSzPts val="1300"/>
              <a:buFont typeface="Arial" panose="020B0604020202020204" pitchFamily="34" charset="0"/>
              <a:buChar char="•"/>
            </a:pPr>
            <a:r>
              <a:rPr lang="en-US" sz="1600" u="none" strike="noStrike" kern="0" spc="0" dirty="0" err="1">
                <a:solidFill>
                  <a:srgbClr val="000000"/>
                </a:solidFill>
                <a:effectLst/>
                <a:latin typeface="Helvetica" pitchFamily="2" charset="0"/>
                <a:ea typeface="Arial Unicode MS" panose="020B0604020202020204" pitchFamily="34" charset="-128"/>
                <a:cs typeface="Arial Unicode MS" panose="020B0604020202020204" pitchFamily="34" charset="-128"/>
              </a:rPr>
              <a:t>AMSTerEngine</a:t>
            </a:r>
            <a:r>
              <a:rPr lang="en-US"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t> commands and scripts are in </a:t>
            </a:r>
            <a:r>
              <a:rPr lang="en-US" sz="1600" b="1" i="1"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t>bold</a:t>
            </a:r>
            <a:r>
              <a:rPr lang="en-US" sz="1600" b="1"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t> </a:t>
            </a:r>
            <a:r>
              <a:rPr lang="en-US" sz="1600" b="1" i="1"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t>italic</a:t>
            </a:r>
            <a:endParaRPr lang="en-LU"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endParaRPr>
          </a:p>
          <a:p>
            <a:pPr marL="342900" lvl="0" indent="-342900" algn="just" fontAlgn="base">
              <a:buSzPts val="1300"/>
              <a:buFont typeface="Arial" panose="020B0604020202020204" pitchFamily="34" charset="0"/>
              <a:buChar char="•"/>
            </a:pPr>
            <a:r>
              <a:rPr lang="en-US"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t>Some warnings or important remarks are in </a:t>
            </a:r>
            <a:r>
              <a:rPr lang="en-US" sz="1600" u="none" strike="noStrike" kern="0" spc="0" dirty="0">
                <a:solidFill>
                  <a:srgbClr val="FF2C21"/>
                </a:solidFill>
                <a:effectLst/>
                <a:latin typeface="Helvetica" pitchFamily="2" charset="0"/>
                <a:ea typeface="Arial Unicode MS" panose="020B0604020202020204" pitchFamily="34" charset="-128"/>
                <a:cs typeface="Arial Unicode MS" panose="020B0604020202020204" pitchFamily="34" charset="-128"/>
              </a:rPr>
              <a:t>red</a:t>
            </a:r>
            <a:endParaRPr lang="en-LU"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endParaRPr>
          </a:p>
          <a:p>
            <a:pPr marL="342900" lvl="0" indent="-342900" algn="l" fontAlgn="base">
              <a:buSzPts val="1300"/>
              <a:buFont typeface="Arial" panose="020B0604020202020204" pitchFamily="34" charset="0"/>
              <a:buChar char="•"/>
            </a:pPr>
            <a:r>
              <a:rPr lang="en-US" sz="1600" u="none" strike="noStrike" kern="0" spc="0" dirty="0">
                <a:solidFill>
                  <a:srgbClr val="000000"/>
                </a:solidFill>
                <a:effectLst/>
                <a:highlight>
                  <a:srgbClr val="FFFF00"/>
                </a:highlight>
                <a:latin typeface="Helvetica" pitchFamily="2" charset="0"/>
                <a:ea typeface="Arial Unicode MS" panose="020B0604020202020204" pitchFamily="34" charset="-128"/>
                <a:cs typeface="Arial Unicode MS" panose="020B0604020202020204" pitchFamily="34" charset="-128"/>
              </a:rPr>
              <a:t>Yellow highlight</a:t>
            </a:r>
            <a:r>
              <a:rPr lang="en-US"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t> is coming soon (hopefully) </a:t>
            </a:r>
          </a:p>
          <a:p>
            <a:pPr marL="342900" lvl="0" indent="-342900" algn="l" fontAlgn="base">
              <a:buSzPts val="1300"/>
              <a:buFont typeface="Arial" panose="020B0604020202020204" pitchFamily="34" charset="0"/>
              <a:buChar char="•"/>
            </a:pPr>
            <a:r>
              <a:rPr lang="en-US"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t>Parameters with square brackets (i.e. </a:t>
            </a:r>
            <a:r>
              <a:rPr lang="en-US" sz="1600" u="none" strike="noStrike" kern="0" spc="0" dirty="0">
                <a:solidFill>
                  <a:srgbClr val="00B050"/>
                </a:solidFill>
                <a:effectLst/>
                <a:latin typeface="Helvetica" pitchFamily="2" charset="0"/>
                <a:ea typeface="Arial Unicode MS" panose="020B0604020202020204" pitchFamily="34" charset="-128"/>
                <a:cs typeface="Arial Unicode MS" panose="020B0604020202020204" pitchFamily="34" charset="-128"/>
              </a:rPr>
              <a:t>[..]</a:t>
            </a:r>
            <a:r>
              <a:rPr lang="en-US"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t>) show in command lines are optional</a:t>
            </a:r>
          </a:p>
        </p:txBody>
      </p:sp>
      <p:sp>
        <p:nvSpPr>
          <p:cNvPr id="10" name="TextBox 9">
            <a:extLst>
              <a:ext uri="{FF2B5EF4-FFF2-40B4-BE49-F238E27FC236}">
                <a16:creationId xmlns:a16="http://schemas.microsoft.com/office/drawing/2014/main" id="{E2425C7C-234F-79D3-EEF7-A82EFFEC4C4D}"/>
              </a:ext>
            </a:extLst>
          </p:cNvPr>
          <p:cNvSpPr txBox="1"/>
          <p:nvPr/>
        </p:nvSpPr>
        <p:spPr>
          <a:xfrm>
            <a:off x="92963" y="1146368"/>
            <a:ext cx="6341223" cy="369332"/>
          </a:xfrm>
          <a:prstGeom prst="rect">
            <a:avLst/>
          </a:prstGeom>
          <a:noFill/>
        </p:spPr>
        <p:txBody>
          <a:bodyPr wrap="none" rtlCol="0">
            <a:spAutoFit/>
          </a:bodyPr>
          <a:lstStyle/>
          <a:p>
            <a:r>
              <a:rPr lang="nl-BE" b="1" dirty="0"/>
              <a:t>Conventions in the manual and in the presentations (hopefully) : </a:t>
            </a:r>
            <a:endParaRPr lang="nl-BE" dirty="0"/>
          </a:p>
        </p:txBody>
      </p:sp>
      <p:sp>
        <p:nvSpPr>
          <p:cNvPr id="8" name="TextBox 7">
            <a:extLst>
              <a:ext uri="{FF2B5EF4-FFF2-40B4-BE49-F238E27FC236}">
                <a16:creationId xmlns:a16="http://schemas.microsoft.com/office/drawing/2014/main" id="{8E2CC5F8-22F6-9C2A-CF79-2180F80BC5EA}"/>
              </a:ext>
            </a:extLst>
          </p:cNvPr>
          <p:cNvSpPr txBox="1"/>
          <p:nvPr/>
        </p:nvSpPr>
        <p:spPr>
          <a:xfrm>
            <a:off x="59306" y="3429000"/>
            <a:ext cx="6104106" cy="369332"/>
          </a:xfrm>
          <a:prstGeom prst="rect">
            <a:avLst/>
          </a:prstGeom>
          <a:noFill/>
        </p:spPr>
        <p:txBody>
          <a:bodyPr wrap="square">
            <a:spAutoFit/>
          </a:bodyPr>
          <a:lstStyle/>
          <a:p>
            <a:r>
              <a:rPr lang="nl-BE" b="1" dirty="0"/>
              <a:t>General conventions (hopefully) : </a:t>
            </a:r>
            <a:endParaRPr lang="nl-BE" dirty="0"/>
          </a:p>
        </p:txBody>
      </p:sp>
      <p:sp>
        <p:nvSpPr>
          <p:cNvPr id="21" name="TextBox 20">
            <a:extLst>
              <a:ext uri="{FF2B5EF4-FFF2-40B4-BE49-F238E27FC236}">
                <a16:creationId xmlns:a16="http://schemas.microsoft.com/office/drawing/2014/main" id="{A25AA9F6-AAEB-95C9-DD50-9FAF7A736FC8}"/>
              </a:ext>
            </a:extLst>
          </p:cNvPr>
          <p:cNvSpPr txBox="1"/>
          <p:nvPr/>
        </p:nvSpPr>
        <p:spPr>
          <a:xfrm>
            <a:off x="200971" y="3805968"/>
            <a:ext cx="11924883" cy="2554545"/>
          </a:xfrm>
          <a:prstGeom prst="rect">
            <a:avLst/>
          </a:prstGeom>
          <a:noFill/>
        </p:spPr>
        <p:txBody>
          <a:bodyPr wrap="square" rtlCol="0">
            <a:spAutoFit/>
          </a:bodyPr>
          <a:lstStyle/>
          <a:p>
            <a:pPr marL="285750" lvl="0" indent="-285750" fontAlgn="base">
              <a:buSzPts val="1300"/>
              <a:buFont typeface="Arial" panose="020B0604020202020204" pitchFamily="34" charset="0"/>
              <a:buChar char="•"/>
            </a:pPr>
            <a:r>
              <a:rPr lang="en-US" sz="1600" kern="0" dirty="0" err="1">
                <a:solidFill>
                  <a:srgbClr val="000000"/>
                </a:solidFill>
                <a:latin typeface="Helvetica" pitchFamily="2" charset="0"/>
                <a:ea typeface="Arial Unicode MS" panose="020B0604020202020204" pitchFamily="34" charset="-128"/>
                <a:cs typeface="Arial Unicode MS" panose="020B0604020202020204" pitchFamily="34" charset="-128"/>
              </a:rPr>
              <a:t>AMSTer</a:t>
            </a:r>
            <a:r>
              <a:rPr lang="en-US" sz="1600" kern="0" dirty="0">
                <a:solidFill>
                  <a:srgbClr val="000000"/>
                </a:solidFill>
                <a:latin typeface="Helvetica" pitchFamily="2" charset="0"/>
                <a:ea typeface="Arial Unicode MS" panose="020B0604020202020204" pitchFamily="34" charset="-128"/>
                <a:cs typeface="Arial Unicode MS" panose="020B0604020202020204" pitchFamily="34" charset="-128"/>
              </a:rPr>
              <a:t> </a:t>
            </a:r>
            <a:r>
              <a:rPr lang="en-US"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t>Toolbox scripts usually start with a CAPITAL LETTER. </a:t>
            </a:r>
            <a:br>
              <a:rPr lang="en-US"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br>
            <a:r>
              <a:rPr lang="en-US" sz="1600" kern="0" dirty="0">
                <a:solidFill>
                  <a:srgbClr val="000000"/>
                </a:solidFill>
                <a:latin typeface="Helvetica" pitchFamily="2" charset="0"/>
                <a:ea typeface="Arial Unicode MS" panose="020B0604020202020204" pitchFamily="34" charset="-128"/>
                <a:cs typeface="Arial Unicode MS" panose="020B0604020202020204" pitchFamily="34" charset="-128"/>
              </a:rPr>
              <a:t>C</a:t>
            </a:r>
            <a:r>
              <a:rPr lang="en-US"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t>ommands starting with a small letter are usually </a:t>
            </a:r>
            <a:r>
              <a:rPr lang="en-US" sz="1600" kern="0" dirty="0" err="1">
                <a:solidFill>
                  <a:srgbClr val="000000"/>
                </a:solidFill>
                <a:latin typeface="Helvetica" pitchFamily="2" charset="0"/>
                <a:ea typeface="Arial Unicode MS" panose="020B0604020202020204" pitchFamily="34" charset="-128"/>
                <a:cs typeface="Arial Unicode MS" panose="020B0604020202020204" pitchFamily="34" charset="-128"/>
              </a:rPr>
              <a:t>AMSTer</a:t>
            </a:r>
            <a:r>
              <a:rPr lang="en-US" sz="1600" kern="0" dirty="0">
                <a:solidFill>
                  <a:srgbClr val="000000"/>
                </a:solidFill>
                <a:latin typeface="Helvetica" pitchFamily="2" charset="0"/>
                <a:ea typeface="Arial Unicode MS" panose="020B0604020202020204" pitchFamily="34" charset="-128"/>
                <a:cs typeface="Arial Unicode MS" panose="020B0604020202020204" pitchFamily="34" charset="-128"/>
              </a:rPr>
              <a:t> </a:t>
            </a:r>
            <a:r>
              <a:rPr lang="en-US" sz="1600" u="sng"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t>Engine</a:t>
            </a:r>
            <a:r>
              <a:rPr lang="en-US" sz="1600" u="none" strike="noStrike" kern="0" spc="0" dirty="0">
                <a:solidFill>
                  <a:srgbClr val="000000"/>
                </a:solidFill>
                <a:effectLst/>
                <a:latin typeface="Helvetica" pitchFamily="2" charset="0"/>
                <a:ea typeface="Arial Unicode MS" panose="020B0604020202020204" pitchFamily="34" charset="-128"/>
                <a:cs typeface="Arial Unicode MS" panose="020B0604020202020204" pitchFamily="34" charset="-128"/>
              </a:rPr>
              <a:t> commands (or external commands) </a:t>
            </a:r>
          </a:p>
          <a:p>
            <a:pPr marL="285750" lvl="0" indent="-285750" algn="l" fontAlgn="base">
              <a:buSzPts val="1300"/>
              <a:buFont typeface="Arial" panose="020B0604020202020204" pitchFamily="34" charset="0"/>
              <a:buChar char="•"/>
            </a:pPr>
            <a:endParaRPr lang="en-US" sz="1600" kern="0" dirty="0">
              <a:solidFill>
                <a:srgbClr val="000000"/>
              </a:solidFill>
              <a:latin typeface="Helvetica" pitchFamily="2" charset="0"/>
              <a:ea typeface="Arial Unicode MS" panose="020B0604020202020204" pitchFamily="34" charset="-128"/>
              <a:cs typeface="Arial Unicode MS" panose="020B0604020202020204" pitchFamily="34" charset="-128"/>
            </a:endParaRPr>
          </a:p>
          <a:p>
            <a:pPr marL="285750" lvl="0" indent="-285750" algn="l" fontAlgn="base">
              <a:buSzPts val="1300"/>
              <a:buFont typeface="Arial" panose="020B0604020202020204" pitchFamily="34" charset="0"/>
              <a:buChar char="•"/>
            </a:pPr>
            <a:r>
              <a:rPr lang="en-US" sz="1600" dirty="0">
                <a:solidFill>
                  <a:srgbClr val="000000"/>
                </a:solidFill>
                <a:effectLst/>
                <a:latin typeface="Helvetica" pitchFamily="2" charset="0"/>
                <a:ea typeface="Arial Unicode MS" panose="020B0604020202020204" pitchFamily="34" charset="-128"/>
                <a:cs typeface="Arial Unicode MS" panose="020B0604020202020204" pitchFamily="34" charset="-128"/>
              </a:rPr>
              <a:t>Some files or directories names start by one or more “_” or “</a:t>
            </a:r>
            <a:r>
              <a:rPr lang="en-US" sz="1600" dirty="0" err="1">
                <a:solidFill>
                  <a:srgbClr val="000000"/>
                </a:solidFill>
                <a:effectLst/>
                <a:latin typeface="Helvetica" pitchFamily="2" charset="0"/>
                <a:ea typeface="Arial Unicode MS" panose="020B0604020202020204" pitchFamily="34" charset="-128"/>
                <a:cs typeface="Arial Unicode MS" panose="020B0604020202020204" pitchFamily="34" charset="-128"/>
              </a:rPr>
              <a:t>zz</a:t>
            </a:r>
            <a:r>
              <a:rPr lang="en-US" sz="1600" dirty="0">
                <a:solidFill>
                  <a:srgbClr val="000000"/>
                </a:solidFill>
                <a:effectLst/>
                <a:latin typeface="Helvetica" pitchFamily="2" charset="0"/>
                <a:ea typeface="Arial Unicode MS" panose="020B0604020202020204" pitchFamily="34" charset="-128"/>
                <a:cs typeface="Arial Unicode MS" panose="020B0604020202020204" pitchFamily="34" charset="-128"/>
              </a:rPr>
              <a:t>_”. </a:t>
            </a:r>
            <a:br>
              <a:rPr lang="en-US" sz="1600" dirty="0">
                <a:solidFill>
                  <a:srgbClr val="000000"/>
                </a:solidFill>
                <a:effectLst/>
                <a:latin typeface="Helvetica" pitchFamily="2" charset="0"/>
                <a:ea typeface="Arial Unicode MS" panose="020B0604020202020204" pitchFamily="34" charset="-128"/>
                <a:cs typeface="Arial Unicode MS" panose="020B0604020202020204" pitchFamily="34" charset="-128"/>
              </a:rPr>
            </a:br>
            <a:r>
              <a:rPr lang="en-US" sz="1600" dirty="0">
                <a:solidFill>
                  <a:srgbClr val="000000"/>
                </a:solidFill>
                <a:effectLst/>
                <a:latin typeface="Helvetica" pitchFamily="2" charset="0"/>
                <a:ea typeface="Arial Unicode MS" panose="020B0604020202020204" pitchFamily="34" charset="-128"/>
                <a:cs typeface="Arial Unicode MS" panose="020B0604020202020204" pitchFamily="34" charset="-128"/>
              </a:rPr>
              <a:t>This is only to get them at the top or bottom of the list when searching a directory… </a:t>
            </a:r>
          </a:p>
          <a:p>
            <a:pPr marL="285750" lvl="0" indent="-285750" algn="l" fontAlgn="base">
              <a:buSzPts val="1300"/>
              <a:buFont typeface="Arial" panose="020B0604020202020204" pitchFamily="34" charset="0"/>
              <a:buChar char="•"/>
            </a:pPr>
            <a:endParaRPr lang="en-LU" sz="1600" dirty="0">
              <a:solidFill>
                <a:srgbClr val="000000"/>
              </a:solidFill>
              <a:latin typeface="Helvetica" pitchFamily="2" charset="0"/>
              <a:ea typeface="Arial Unicode MS" panose="020B0604020202020204" pitchFamily="34" charset="-128"/>
              <a:cs typeface="Arial Unicode MS" panose="020B0604020202020204" pitchFamily="34" charset="-128"/>
            </a:endParaRPr>
          </a:p>
          <a:p>
            <a:pPr marL="285750" lvl="0" indent="-285750" fontAlgn="base">
              <a:buSzPts val="1300"/>
              <a:buFont typeface="Arial" panose="020B0604020202020204" pitchFamily="34" charset="0"/>
              <a:buChar char="•"/>
            </a:pPr>
            <a:r>
              <a:rPr lang="en-US" sz="1600" dirty="0">
                <a:effectLst/>
                <a:latin typeface="Helvetica" pitchFamily="2" charset="0"/>
                <a:ea typeface="Times New Roman" panose="02020603050405020304" pitchFamily="18" charset="0"/>
              </a:rPr>
              <a:t>Lines of text displayed at the terminal (or log files) starting with a double slash (i.e. “ // ”) are output by </a:t>
            </a:r>
            <a:r>
              <a:rPr lang="en-US" sz="1600" dirty="0" err="1">
                <a:latin typeface="Helvetica" pitchFamily="2" charset="0"/>
                <a:ea typeface="Times New Roman" panose="02020603050405020304" pitchFamily="18" charset="0"/>
              </a:rPr>
              <a:t>AMSTer</a:t>
            </a:r>
            <a:r>
              <a:rPr lang="en-US" sz="1600" dirty="0">
                <a:latin typeface="Helvetica" pitchFamily="2" charset="0"/>
                <a:ea typeface="Times New Roman" panose="02020603050405020304" pitchFamily="18" charset="0"/>
              </a:rPr>
              <a:t> </a:t>
            </a:r>
            <a:r>
              <a:rPr lang="en-US" sz="1600" dirty="0">
                <a:effectLst/>
                <a:latin typeface="Helvetica" pitchFamily="2" charset="0"/>
                <a:ea typeface="Times New Roman" panose="02020603050405020304" pitchFamily="18" charset="0"/>
              </a:rPr>
              <a:t>Toolbox scripts. </a:t>
            </a:r>
            <a:br>
              <a:rPr lang="en-US" sz="1600" dirty="0">
                <a:effectLst/>
                <a:latin typeface="Helvetica" pitchFamily="2" charset="0"/>
                <a:ea typeface="Times New Roman" panose="02020603050405020304" pitchFamily="18" charset="0"/>
              </a:rPr>
            </a:br>
            <a:r>
              <a:rPr lang="en-US" sz="1600" dirty="0">
                <a:effectLst/>
                <a:latin typeface="Helvetica" pitchFamily="2" charset="0"/>
                <a:ea typeface="Times New Roman" panose="02020603050405020304" pitchFamily="18" charset="0"/>
              </a:rPr>
              <a:t>Others are usually output by </a:t>
            </a:r>
            <a:r>
              <a:rPr lang="en-US" sz="1600" dirty="0" err="1">
                <a:latin typeface="Helvetica" pitchFamily="2" charset="0"/>
                <a:ea typeface="Times New Roman" panose="02020603050405020304" pitchFamily="18" charset="0"/>
              </a:rPr>
              <a:t>AMSTer</a:t>
            </a:r>
            <a:r>
              <a:rPr lang="en-US" sz="1600" dirty="0">
                <a:latin typeface="Helvetica" pitchFamily="2" charset="0"/>
                <a:ea typeface="Times New Roman" panose="02020603050405020304" pitchFamily="18" charset="0"/>
              </a:rPr>
              <a:t> </a:t>
            </a:r>
            <a:r>
              <a:rPr lang="en-US" sz="1600" u="sng" dirty="0">
                <a:effectLst/>
                <a:latin typeface="Helvetica" pitchFamily="2" charset="0"/>
                <a:ea typeface="Times New Roman" panose="02020603050405020304" pitchFamily="18" charset="0"/>
              </a:rPr>
              <a:t>Engine</a:t>
            </a:r>
            <a:r>
              <a:rPr lang="en-US" sz="1600" dirty="0">
                <a:effectLst/>
                <a:latin typeface="Helvetica" pitchFamily="2" charset="0"/>
                <a:ea typeface="Times New Roman" panose="02020603050405020304" pitchFamily="18" charset="0"/>
              </a:rPr>
              <a:t> or external commands. </a:t>
            </a:r>
            <a:br>
              <a:rPr lang="en-US" sz="1600" dirty="0">
                <a:effectLst/>
                <a:latin typeface="Helvetica" pitchFamily="2" charset="0"/>
                <a:ea typeface="Times New Roman" panose="02020603050405020304" pitchFamily="18" charset="0"/>
              </a:rPr>
            </a:br>
            <a:r>
              <a:rPr lang="en-US" sz="1600" dirty="0">
                <a:effectLst/>
                <a:latin typeface="Helvetica" pitchFamily="2" charset="0"/>
                <a:ea typeface="Times New Roman" panose="02020603050405020304" pitchFamily="18" charset="0"/>
              </a:rPr>
              <a:t>It can also be errors or warnings, though this must be obvious from the message itself.</a:t>
            </a:r>
            <a:endParaRPr lang="nl-BE" sz="1600" dirty="0">
              <a:latin typeface="Helvetica" pitchFamily="2" charset="0"/>
            </a:endParaRPr>
          </a:p>
          <a:p>
            <a:endParaRPr lang="en-LU" sz="1600" dirty="0"/>
          </a:p>
        </p:txBody>
      </p:sp>
    </p:spTree>
    <p:extLst>
      <p:ext uri="{BB962C8B-B14F-4D97-AF65-F5344CB8AC3E}">
        <p14:creationId xmlns:p14="http://schemas.microsoft.com/office/powerpoint/2010/main" val="271101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6B5D52D8-2D3A-F849-8384-CCF8E9D627CE}"/>
              </a:ext>
            </a:extLst>
          </p:cNvPr>
          <p:cNvSpPr txBox="1">
            <a:spLocks noChangeArrowheads="1"/>
          </p:cNvSpPr>
          <p:nvPr/>
        </p:nvSpPr>
        <p:spPr>
          <a:xfrm>
            <a:off x="786024" y="62770"/>
            <a:ext cx="10335759" cy="7547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pPr>
              <a:defRPr/>
            </a:pPr>
            <a:r>
              <a:rPr lang="en-GB" sz="2800" b="1" i="0" u="none" strike="noStrike" dirty="0" err="1">
                <a:solidFill>
                  <a:schemeClr val="bg1"/>
                </a:solidFill>
                <a:effectLst/>
                <a:latin typeface="Helvetica" pitchFamily="2" charset="0"/>
              </a:rPr>
              <a:t>AMSTer</a:t>
            </a:r>
            <a:r>
              <a:rPr lang="en-GB" sz="2800" b="1" i="0" u="none" strike="noStrike" dirty="0">
                <a:solidFill>
                  <a:schemeClr val="bg1"/>
                </a:solidFill>
                <a:effectLst/>
                <a:latin typeface="Helvetica" pitchFamily="2" charset="0"/>
              </a:rPr>
              <a:t> Installation</a:t>
            </a:r>
          </a:p>
        </p:txBody>
      </p:sp>
      <p:sp>
        <p:nvSpPr>
          <p:cNvPr id="10" name="TextBox 9">
            <a:extLst>
              <a:ext uri="{FF2B5EF4-FFF2-40B4-BE49-F238E27FC236}">
                <a16:creationId xmlns:a16="http://schemas.microsoft.com/office/drawing/2014/main" id="{E2425C7C-234F-79D3-EEF7-A82EFFEC4C4D}"/>
              </a:ext>
            </a:extLst>
          </p:cNvPr>
          <p:cNvSpPr txBox="1"/>
          <p:nvPr/>
        </p:nvSpPr>
        <p:spPr>
          <a:xfrm>
            <a:off x="505708" y="1461234"/>
            <a:ext cx="3154453" cy="461665"/>
          </a:xfrm>
          <a:prstGeom prst="rect">
            <a:avLst/>
          </a:prstGeom>
          <a:noFill/>
        </p:spPr>
        <p:txBody>
          <a:bodyPr wrap="none" rtlCol="0">
            <a:spAutoFit/>
          </a:bodyPr>
          <a:lstStyle/>
          <a:p>
            <a:r>
              <a:rPr lang="nl-BE" sz="2400" b="1" dirty="0"/>
              <a:t>Installation procedure: </a:t>
            </a:r>
            <a:endParaRPr lang="nl-BE" sz="2400" dirty="0"/>
          </a:p>
        </p:txBody>
      </p:sp>
      <p:sp>
        <p:nvSpPr>
          <p:cNvPr id="5" name="TextBox 4">
            <a:extLst>
              <a:ext uri="{FF2B5EF4-FFF2-40B4-BE49-F238E27FC236}">
                <a16:creationId xmlns:a16="http://schemas.microsoft.com/office/drawing/2014/main" id="{9E1178D3-B8DA-6729-A7E7-CAF2EF52D594}"/>
              </a:ext>
            </a:extLst>
          </p:cNvPr>
          <p:cNvSpPr txBox="1"/>
          <p:nvPr/>
        </p:nvSpPr>
        <p:spPr>
          <a:xfrm>
            <a:off x="1128728" y="2128967"/>
            <a:ext cx="10897599" cy="3970318"/>
          </a:xfrm>
          <a:prstGeom prst="rect">
            <a:avLst/>
          </a:prstGeom>
          <a:noFill/>
        </p:spPr>
        <p:txBody>
          <a:bodyPr wrap="none" rtlCol="0">
            <a:spAutoFit/>
          </a:bodyPr>
          <a:lstStyle/>
          <a:p>
            <a:pPr marL="342900" indent="-342900">
              <a:buFont typeface="+mj-lt"/>
              <a:buAutoNum type="arabicPeriod"/>
            </a:pPr>
            <a:r>
              <a:rPr lang="en-LU" dirty="0"/>
              <a:t>Ensure that you have the administrator rights. You will have to create or modify </a:t>
            </a:r>
            <a:r>
              <a:rPr lang="en-LU" sz="1800" dirty="0">
                <a:effectLst/>
                <a:ea typeface="Times New Roman" panose="02020603050405020304" pitchFamily="18" charset="0"/>
                <a:cs typeface="Times New Roman" panose="02020603050405020304" pitchFamily="18" charset="0"/>
              </a:rPr>
              <a:t>your </a:t>
            </a:r>
            <a:r>
              <a:rPr lang="en-LU" sz="1800" i="1" dirty="0">
                <a:solidFill>
                  <a:srgbClr val="0070C0"/>
                </a:solidFill>
                <a:effectLst/>
                <a:ea typeface="Times New Roman" panose="02020603050405020304" pitchFamily="18" charset="0"/>
                <a:cs typeface="Times New Roman" panose="02020603050405020304" pitchFamily="18" charset="0"/>
              </a:rPr>
              <a:t>.bashrc</a:t>
            </a:r>
            <a:r>
              <a:rPr lang="en-LU" sz="1800" dirty="0">
                <a:solidFill>
                  <a:srgbClr val="0070C0"/>
                </a:solidFill>
                <a:effectLst/>
                <a:ea typeface="Times New Roman" panose="02020603050405020304" pitchFamily="18" charset="0"/>
                <a:cs typeface="Times New Roman" panose="02020603050405020304" pitchFamily="18" charset="0"/>
              </a:rPr>
              <a:t> </a:t>
            </a:r>
            <a:r>
              <a:rPr lang="en-LU" sz="1800" dirty="0">
                <a:effectLst/>
                <a:ea typeface="Times New Roman" panose="02020603050405020304" pitchFamily="18" charset="0"/>
                <a:cs typeface="Times New Roman" panose="02020603050405020304" pitchFamily="18" charset="0"/>
              </a:rPr>
              <a:t>and </a:t>
            </a:r>
            <a:r>
              <a:rPr lang="en-LU" sz="1800" i="1" dirty="0">
                <a:solidFill>
                  <a:srgbClr val="0070C0"/>
                </a:solidFill>
                <a:effectLst/>
                <a:ea typeface="Times New Roman" panose="02020603050405020304" pitchFamily="18" charset="0"/>
                <a:cs typeface="Times New Roman" panose="02020603050405020304" pitchFamily="18" charset="0"/>
              </a:rPr>
              <a:t>.bash_profile</a:t>
            </a:r>
            <a:r>
              <a:rPr lang="en-LU" dirty="0"/>
              <a:t> </a:t>
            </a:r>
          </a:p>
          <a:p>
            <a:pPr marL="342900" indent="-342900">
              <a:buFont typeface="+mj-lt"/>
              <a:buAutoNum type="arabicPeriod"/>
            </a:pPr>
            <a:r>
              <a:rPr lang="en-LU" dirty="0"/>
              <a:t>On your computer, create a directory </a:t>
            </a:r>
            <a:r>
              <a:rPr lang="en-LU" dirty="0">
                <a:solidFill>
                  <a:srgbClr val="00B050"/>
                </a:solidFill>
              </a:rPr>
              <a:t>/SAR/</a:t>
            </a:r>
            <a:r>
              <a:rPr lang="en-GB" dirty="0">
                <a:solidFill>
                  <a:srgbClr val="00B050"/>
                </a:solidFill>
              </a:rPr>
              <a:t>AMS</a:t>
            </a:r>
            <a:r>
              <a:rPr lang="en-LU" dirty="0">
                <a:solidFill>
                  <a:srgbClr val="00B050"/>
                </a:solidFill>
              </a:rPr>
              <a:t>Ter_Distribution</a:t>
            </a:r>
          </a:p>
          <a:p>
            <a:pPr marL="342900" indent="-342900">
              <a:buFont typeface="+mj-lt"/>
              <a:buAutoNum type="arabicPeriod"/>
            </a:pPr>
            <a:r>
              <a:rPr lang="en-LU" dirty="0"/>
              <a:t>Go to the GitHub repositroy </a:t>
            </a:r>
            <a:br>
              <a:rPr lang="en-LU" dirty="0"/>
            </a:br>
            <a:r>
              <a:rPr lang="en-LU" dirty="0"/>
              <a:t>	</a:t>
            </a:r>
            <a:r>
              <a:rPr lang="nl-BE" u="sng" dirty="0">
                <a:solidFill>
                  <a:srgbClr val="0070C0"/>
                </a:solidFill>
              </a:rPr>
              <a:t> https://github.com/AMSTerUsers/AMSTer_Distribution</a:t>
            </a:r>
            <a:endParaRPr lang="nl-BE" dirty="0"/>
          </a:p>
          <a:p>
            <a:pPr marL="342900" indent="-342900">
              <a:buFont typeface="+mj-lt"/>
              <a:buAutoNum type="arabicPeriod"/>
            </a:pPr>
            <a:r>
              <a:rPr lang="en-LU" dirty="0"/>
              <a:t>Clone it in </a:t>
            </a:r>
            <a:r>
              <a:rPr lang="en-LU" dirty="0">
                <a:solidFill>
                  <a:srgbClr val="00B050"/>
                </a:solidFill>
              </a:rPr>
              <a:t>/SAR/AMSTer_Distribution</a:t>
            </a:r>
            <a:br>
              <a:rPr lang="en-LU" dirty="0"/>
            </a:br>
            <a:r>
              <a:rPr lang="en-LU" dirty="0"/>
              <a:t>(see how to do here: </a:t>
            </a:r>
            <a:br>
              <a:rPr lang="en-LU" dirty="0"/>
            </a:br>
            <a:r>
              <a:rPr lang="en-GB" dirty="0">
                <a:hlinkClick r:id="rId2"/>
              </a:rPr>
              <a:t>https://docs.github.com/en/repositories/creating-and-managing-repositories/cloning-a-repository</a:t>
            </a:r>
            <a:r>
              <a:rPr lang="en-LU" dirty="0"/>
              <a:t>)</a:t>
            </a:r>
          </a:p>
          <a:p>
            <a:pPr marL="342900" indent="-342900">
              <a:buFont typeface="+mj-lt"/>
              <a:buAutoNum type="arabicPeriod"/>
            </a:pPr>
            <a:r>
              <a:rPr lang="nl-BE" dirty="0"/>
              <a:t>In the cloned repository on your disk, locate the directory </a:t>
            </a:r>
            <a:r>
              <a:rPr lang="nl-BE" dirty="0">
                <a:solidFill>
                  <a:srgbClr val="00B050"/>
                </a:solidFill>
              </a:rPr>
              <a:t>Installer/</a:t>
            </a:r>
            <a:r>
              <a:rPr lang="nl-BE" dirty="0"/>
              <a:t> </a:t>
            </a:r>
            <a:endParaRPr lang="en-LU" dirty="0"/>
          </a:p>
          <a:p>
            <a:pPr marL="342900" indent="-342900">
              <a:buFont typeface="+mj-lt"/>
              <a:buAutoNum type="arabicPeriod"/>
            </a:pPr>
            <a:r>
              <a:rPr lang="en-LU" dirty="0"/>
              <a:t>Open a Terminal and go (cd) in that directory</a:t>
            </a:r>
          </a:p>
          <a:p>
            <a:pPr marL="342900" indent="-342900">
              <a:buFont typeface="+mj-lt"/>
              <a:buAutoNum type="arabicPeriod"/>
            </a:pPr>
            <a:r>
              <a:rPr lang="en-GB" dirty="0"/>
              <a:t>L</a:t>
            </a:r>
            <a:r>
              <a:rPr lang="en-LU" dirty="0"/>
              <a:t>aunch t</a:t>
            </a:r>
            <a:r>
              <a:rPr lang="en-GB" dirty="0"/>
              <a:t>h</a:t>
            </a:r>
            <a:r>
              <a:rPr lang="en-LU" dirty="0"/>
              <a:t>e script </a:t>
            </a:r>
            <a:r>
              <a:rPr lang="en-GB" b="1" i="1" dirty="0" err="1"/>
              <a:t>AMSTer_install.sh</a:t>
            </a:r>
            <a:r>
              <a:rPr lang="en-GB" b="1" i="1" dirty="0"/>
              <a:t> </a:t>
            </a:r>
            <a:r>
              <a:rPr lang="en-GB" dirty="0"/>
              <a:t>and follows the instructions.</a:t>
            </a:r>
            <a:br>
              <a:rPr lang="en-GB" dirty="0"/>
            </a:br>
            <a:r>
              <a:rPr lang="en-LU" sz="1800" dirty="0">
                <a:effectLst/>
                <a:ea typeface="Times New Roman" panose="02020603050405020304" pitchFamily="18" charset="0"/>
                <a:cs typeface="Times New Roman" panose="02020603050405020304" pitchFamily="18" charset="0"/>
              </a:rPr>
              <a:t>It will download the required libraries, apt or ports, gnu tools, ancillary softwares etc. </a:t>
            </a:r>
            <a:br>
              <a:rPr lang="en-LU" sz="1800" dirty="0">
                <a:effectLst/>
                <a:ea typeface="Times New Roman" panose="02020603050405020304" pitchFamily="18" charset="0"/>
                <a:cs typeface="Times New Roman" panose="02020603050405020304" pitchFamily="18" charset="0"/>
              </a:rPr>
            </a:br>
            <a:r>
              <a:rPr lang="en-LU" sz="1800" dirty="0">
                <a:effectLst/>
                <a:ea typeface="Times New Roman" panose="02020603050405020304" pitchFamily="18" charset="0"/>
                <a:cs typeface="Times New Roman" panose="02020603050405020304" pitchFamily="18" charset="0"/>
              </a:rPr>
              <a:t>It will also update your </a:t>
            </a:r>
            <a:r>
              <a:rPr lang="en-LU" sz="1800" i="1" dirty="0">
                <a:solidFill>
                  <a:srgbClr val="0070C0"/>
                </a:solidFill>
                <a:effectLst/>
                <a:ea typeface="Times New Roman" panose="02020603050405020304" pitchFamily="18" charset="0"/>
                <a:cs typeface="Times New Roman" panose="02020603050405020304" pitchFamily="18" charset="0"/>
              </a:rPr>
              <a:t>.bashrc</a:t>
            </a:r>
            <a:r>
              <a:rPr lang="en-LU" sz="1800" dirty="0">
                <a:solidFill>
                  <a:srgbClr val="0070C0"/>
                </a:solidFill>
                <a:effectLst/>
                <a:ea typeface="Times New Roman" panose="02020603050405020304" pitchFamily="18" charset="0"/>
                <a:cs typeface="Times New Roman" panose="02020603050405020304" pitchFamily="18" charset="0"/>
              </a:rPr>
              <a:t> </a:t>
            </a:r>
            <a:r>
              <a:rPr lang="en-LU" sz="1800" dirty="0">
                <a:effectLst/>
                <a:ea typeface="Times New Roman" panose="02020603050405020304" pitchFamily="18" charset="0"/>
                <a:cs typeface="Times New Roman" panose="02020603050405020304" pitchFamily="18" charset="0"/>
              </a:rPr>
              <a:t>and </a:t>
            </a:r>
            <a:r>
              <a:rPr lang="en-LU" sz="1800" i="1" dirty="0">
                <a:solidFill>
                  <a:srgbClr val="0070C0"/>
                </a:solidFill>
                <a:effectLst/>
                <a:ea typeface="Times New Roman" panose="02020603050405020304" pitchFamily="18" charset="0"/>
                <a:cs typeface="Times New Roman" panose="02020603050405020304" pitchFamily="18" charset="0"/>
              </a:rPr>
              <a:t>.bash_profile</a:t>
            </a:r>
            <a:r>
              <a:rPr lang="en-LU" sz="1800" dirty="0">
                <a:solidFill>
                  <a:srgbClr val="0070C0"/>
                </a:solidFill>
                <a:effectLst/>
                <a:ea typeface="Times New Roman" panose="02020603050405020304" pitchFamily="18" charset="0"/>
                <a:cs typeface="Times New Roman" panose="02020603050405020304" pitchFamily="18" charset="0"/>
              </a:rPr>
              <a:t> </a:t>
            </a:r>
            <a:r>
              <a:rPr lang="en-LU" sz="1800" dirty="0">
                <a:effectLst/>
                <a:ea typeface="Times New Roman" panose="02020603050405020304" pitchFamily="18" charset="0"/>
                <a:cs typeface="Times New Roman" panose="02020603050405020304" pitchFamily="18" charset="0"/>
              </a:rPr>
              <a:t>with the required (mandatory) state variable </a:t>
            </a:r>
            <a:br>
              <a:rPr lang="en-LU" sz="1800" dirty="0">
                <a:effectLst/>
                <a:ea typeface="Times New Roman" panose="02020603050405020304" pitchFamily="18" charset="0"/>
                <a:cs typeface="Times New Roman" panose="02020603050405020304" pitchFamily="18" charset="0"/>
              </a:rPr>
            </a:br>
            <a:r>
              <a:rPr lang="en-LU" sz="1800" dirty="0">
                <a:effectLst/>
                <a:ea typeface="Times New Roman" panose="02020603050405020304" pitchFamily="18" charset="0"/>
                <a:cs typeface="Times New Roman" panose="02020603050405020304" pitchFamily="18" charset="0"/>
              </a:rPr>
              <a:t>and update the </a:t>
            </a:r>
            <a:r>
              <a:rPr lang="en-LU" sz="1800" dirty="0">
                <a:solidFill>
                  <a:srgbClr val="00B050"/>
                </a:solidFill>
                <a:effectLst/>
                <a:ea typeface="Times New Roman" panose="02020603050405020304" pitchFamily="18" charset="0"/>
                <a:cs typeface="Times New Roman" panose="02020603050405020304" pitchFamily="18" charset="0"/>
              </a:rPr>
              <a:t>$PATH</a:t>
            </a:r>
            <a:r>
              <a:rPr lang="en-LU" dirty="0">
                <a:solidFill>
                  <a:srgbClr val="00B050"/>
                </a:solidFill>
                <a:ea typeface="Times New Roman" panose="02020603050405020304" pitchFamily="18" charset="0"/>
                <a:cs typeface="Times New Roman" panose="02020603050405020304" pitchFamily="18" charset="0"/>
              </a:rPr>
              <a:t> </a:t>
            </a:r>
            <a:r>
              <a:rPr lang="en-LU" sz="1800" dirty="0">
                <a:effectLst/>
                <a:ea typeface="Times New Roman" panose="02020603050405020304" pitchFamily="18" charset="0"/>
                <a:cs typeface="Times New Roman" panose="02020603050405020304" pitchFamily="18" charset="0"/>
              </a:rPr>
              <a:t>state variable. </a:t>
            </a:r>
            <a:br>
              <a:rPr lang="en-LU" b="1" i="1" dirty="0"/>
            </a:br>
            <a:endParaRPr lang="en-LU" dirty="0"/>
          </a:p>
        </p:txBody>
      </p:sp>
    </p:spTree>
    <p:extLst>
      <p:ext uri="{BB962C8B-B14F-4D97-AF65-F5344CB8AC3E}">
        <p14:creationId xmlns:p14="http://schemas.microsoft.com/office/powerpoint/2010/main" val="381208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a:extLst>
              <a:ext uri="{FF2B5EF4-FFF2-40B4-BE49-F238E27FC236}">
                <a16:creationId xmlns:a16="http://schemas.microsoft.com/office/drawing/2014/main" id="{6B5D52D8-2D3A-F849-8384-CCF8E9D627CE}"/>
              </a:ext>
            </a:extLst>
          </p:cNvPr>
          <p:cNvSpPr txBox="1">
            <a:spLocks noChangeArrowheads="1"/>
          </p:cNvSpPr>
          <p:nvPr/>
        </p:nvSpPr>
        <p:spPr>
          <a:xfrm>
            <a:off x="786024" y="62770"/>
            <a:ext cx="10335759" cy="7547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000" kern="1200">
                <a:solidFill>
                  <a:schemeClr val="tx1"/>
                </a:solidFill>
                <a:latin typeface="+mj-lt"/>
                <a:ea typeface="+mj-ea"/>
                <a:cs typeface="+mj-cs"/>
              </a:defRPr>
            </a:lvl1pPr>
          </a:lstStyle>
          <a:p>
            <a:pPr>
              <a:defRPr/>
            </a:pPr>
            <a:r>
              <a:rPr lang="en-GB" sz="2800" b="1" i="0" u="none" strike="noStrike" dirty="0" err="1">
                <a:solidFill>
                  <a:schemeClr val="bg1"/>
                </a:solidFill>
                <a:effectLst/>
                <a:latin typeface="Helvetica" pitchFamily="2" charset="0"/>
              </a:rPr>
              <a:t>AMSTer</a:t>
            </a:r>
            <a:r>
              <a:rPr lang="en-GB" sz="2800" b="1" i="0" u="none" strike="noStrike" dirty="0">
                <a:solidFill>
                  <a:schemeClr val="bg1"/>
                </a:solidFill>
                <a:effectLst/>
                <a:latin typeface="Helvetica" pitchFamily="2" charset="0"/>
              </a:rPr>
              <a:t> Installation</a:t>
            </a:r>
          </a:p>
        </p:txBody>
      </p:sp>
      <p:sp>
        <p:nvSpPr>
          <p:cNvPr id="8" name="TextBox 7">
            <a:extLst>
              <a:ext uri="{FF2B5EF4-FFF2-40B4-BE49-F238E27FC236}">
                <a16:creationId xmlns:a16="http://schemas.microsoft.com/office/drawing/2014/main" id="{B7E734AB-9B95-5687-42FF-0386723D4968}"/>
              </a:ext>
            </a:extLst>
          </p:cNvPr>
          <p:cNvSpPr txBox="1"/>
          <p:nvPr/>
        </p:nvSpPr>
        <p:spPr>
          <a:xfrm>
            <a:off x="356474" y="1720734"/>
            <a:ext cx="11979690" cy="4339650"/>
          </a:xfrm>
          <a:prstGeom prst="rect">
            <a:avLst/>
          </a:prstGeom>
          <a:noFill/>
        </p:spPr>
        <p:txBody>
          <a:bodyPr wrap="none" rtlCol="0">
            <a:spAutoFit/>
          </a:bodyPr>
          <a:lstStyle/>
          <a:p>
            <a:pPr marL="342900" indent="-342900">
              <a:spcBef>
                <a:spcPts val="600"/>
              </a:spcBef>
              <a:buFont typeface="+mj-lt"/>
              <a:buAutoNum type="arabicPeriod"/>
            </a:pPr>
            <a:r>
              <a:rPr lang="nl-BE" dirty="0"/>
              <a:t>R</a:t>
            </a:r>
            <a:r>
              <a:rPr lang="en-LU" dirty="0"/>
              <a:t>ecommand to delete what you could have in your </a:t>
            </a:r>
            <a:r>
              <a:rPr lang="en-LU" sz="1800" i="1" dirty="0">
                <a:solidFill>
                  <a:srgbClr val="0070C0"/>
                </a:solidFill>
                <a:effectLst/>
                <a:ea typeface="Times New Roman" panose="02020603050405020304" pitchFamily="18" charset="0"/>
                <a:cs typeface="Times New Roman" panose="02020603050405020304" pitchFamily="18" charset="0"/>
              </a:rPr>
              <a:t>.bashrc</a:t>
            </a:r>
            <a:r>
              <a:rPr lang="en-LU" sz="1800" dirty="0">
                <a:solidFill>
                  <a:srgbClr val="0070C0"/>
                </a:solidFill>
                <a:effectLst/>
                <a:ea typeface="Times New Roman" panose="02020603050405020304" pitchFamily="18" charset="0"/>
                <a:cs typeface="Times New Roman" panose="02020603050405020304" pitchFamily="18" charset="0"/>
              </a:rPr>
              <a:t> </a:t>
            </a:r>
            <a:r>
              <a:rPr lang="en-LU" dirty="0"/>
              <a:t>that would result from an old version installed. </a:t>
            </a:r>
            <a:br>
              <a:rPr lang="en-LU" dirty="0"/>
            </a:br>
            <a:r>
              <a:rPr lang="en-LU" dirty="0">
                <a:sym typeface="Wingdings" pitchFamily="2" charset="2"/>
              </a:rPr>
              <a:t> </a:t>
            </a:r>
            <a:r>
              <a:rPr lang="en-LU" dirty="0"/>
              <a:t>You can  ignore that since it is most probably your first installation. Type y to continue </a:t>
            </a:r>
          </a:p>
          <a:p>
            <a:pPr marL="342900" indent="-342900">
              <a:spcBef>
                <a:spcPts val="600"/>
              </a:spcBef>
              <a:buFont typeface="+mj-lt"/>
              <a:buAutoNum type="arabicPeriod"/>
            </a:pPr>
            <a:r>
              <a:rPr lang="en-LU" sz="1800" dirty="0">
                <a:effectLst/>
                <a:ea typeface="Times New Roman" panose="02020603050405020304" pitchFamily="18" charset="0"/>
                <a:cs typeface="Times New Roman" panose="02020603050405020304" pitchFamily="18" charset="0"/>
              </a:rPr>
              <a:t>Ask to confirm your </a:t>
            </a:r>
            <a:r>
              <a:rPr lang="en-LU" sz="1800" dirty="0">
                <a:solidFill>
                  <a:srgbClr val="00B050"/>
                </a:solidFill>
                <a:effectLst/>
                <a:ea typeface="Times New Roman" panose="02020603050405020304" pitchFamily="18" charset="0"/>
                <a:cs typeface="Times New Roman" panose="02020603050405020304" pitchFamily="18" charset="0"/>
              </a:rPr>
              <a:t>$HOME </a:t>
            </a:r>
            <a:r>
              <a:rPr lang="en-LU" sz="1800" dirty="0">
                <a:effectLst/>
                <a:ea typeface="Times New Roman" panose="02020603050405020304" pitchFamily="18" charset="0"/>
                <a:cs typeface="Times New Roman" panose="02020603050405020304" pitchFamily="18" charset="0"/>
              </a:rPr>
              <a:t>directory. </a:t>
            </a:r>
            <a:br>
              <a:rPr lang="en-LU" sz="1800" dirty="0">
                <a:effectLst/>
                <a:ea typeface="Times New Roman" panose="02020603050405020304" pitchFamily="18" charset="0"/>
                <a:cs typeface="Times New Roman" panose="02020603050405020304" pitchFamily="18" charset="0"/>
              </a:rPr>
            </a:br>
            <a:r>
              <a:rPr lang="en-LU" dirty="0">
                <a:sym typeface="Wingdings" pitchFamily="2" charset="2"/>
              </a:rPr>
              <a:t> </a:t>
            </a:r>
            <a:r>
              <a:rPr lang="en-LU" dirty="0"/>
              <a:t>Type y to continue</a:t>
            </a:r>
          </a:p>
          <a:p>
            <a:pPr marL="342900" indent="-342900">
              <a:spcBef>
                <a:spcPts val="600"/>
              </a:spcBef>
              <a:buFont typeface="+mj-lt"/>
              <a:buAutoNum type="arabicPeriod"/>
            </a:pPr>
            <a:endParaRPr lang="en-LU" sz="1000" dirty="0">
              <a:effectLst/>
              <a:ea typeface="Times New Roman" panose="02020603050405020304" pitchFamily="18" charset="0"/>
              <a:cs typeface="Times New Roman" panose="02020603050405020304" pitchFamily="18" charset="0"/>
            </a:endParaRPr>
          </a:p>
          <a:p>
            <a:pPr>
              <a:spcBef>
                <a:spcPts val="600"/>
              </a:spcBef>
            </a:pPr>
            <a:r>
              <a:rPr lang="en-LU" dirty="0">
                <a:ea typeface="Times New Roman" panose="02020603050405020304" pitchFamily="18" charset="0"/>
                <a:cs typeface="Times New Roman" panose="02020603050405020304" pitchFamily="18" charset="0"/>
              </a:rPr>
              <a:t>It will then display the details about your Operating System (OS). </a:t>
            </a:r>
            <a:br>
              <a:rPr lang="en-LU" dirty="0">
                <a:ea typeface="Times New Roman" panose="02020603050405020304" pitchFamily="18" charset="0"/>
                <a:cs typeface="Times New Roman" panose="02020603050405020304" pitchFamily="18" charset="0"/>
              </a:rPr>
            </a:br>
            <a:r>
              <a:rPr lang="en-LU" dirty="0">
                <a:solidFill>
                  <a:srgbClr val="FF0000"/>
                </a:solidFill>
                <a:ea typeface="Times New Roman" panose="02020603050405020304" pitchFamily="18" charset="0"/>
                <a:cs typeface="Times New Roman" panose="02020603050405020304" pitchFamily="18" charset="0"/>
              </a:rPr>
              <a:t>Watch the message displayed during the installation ; they may be important !</a:t>
            </a:r>
            <a:endParaRPr lang="en-LU" sz="1800" dirty="0">
              <a:solidFill>
                <a:srgbClr val="FF0000"/>
              </a:solidFill>
              <a:effectLst/>
              <a:ea typeface="Times New Roman" panose="02020603050405020304" pitchFamily="18" charset="0"/>
              <a:cs typeface="Times New Roman" panose="02020603050405020304" pitchFamily="18" charset="0"/>
            </a:endParaRPr>
          </a:p>
          <a:p>
            <a:pPr marL="342900" indent="-342900">
              <a:spcBef>
                <a:spcPts val="600"/>
              </a:spcBef>
              <a:buFont typeface="+mj-lt"/>
              <a:buAutoNum type="arabicPeriod"/>
            </a:pPr>
            <a:endParaRPr lang="en-LU" sz="1000" dirty="0">
              <a:effectLst/>
              <a:ea typeface="Times New Roman" panose="02020603050405020304" pitchFamily="18" charset="0"/>
              <a:cs typeface="Times New Roman" panose="02020603050405020304" pitchFamily="18" charset="0"/>
            </a:endParaRPr>
          </a:p>
          <a:p>
            <a:pPr marL="342900" indent="-342900">
              <a:spcBef>
                <a:spcPts val="600"/>
              </a:spcBef>
              <a:buFont typeface="+mj-lt"/>
              <a:buAutoNum type="arabicPeriod" startAt="3"/>
            </a:pPr>
            <a:r>
              <a:rPr lang="en-LU" sz="1800" dirty="0">
                <a:effectLst/>
                <a:ea typeface="Arial Unicode MS" panose="020B0604020202020204" pitchFamily="34" charset="-128"/>
                <a:cs typeface="Arial Unicode MS" panose="020B0604020202020204" pitchFamily="34" charset="-128"/>
              </a:rPr>
              <a:t>Ask if you want a [f]ull installation or an [u]pdate of only the main components (AMSTer Engine, msbas or Toolbox scripts). </a:t>
            </a:r>
            <a:br>
              <a:rPr lang="en-LU" sz="1800" dirty="0">
                <a:effectLst/>
                <a:ea typeface="Arial Unicode MS" panose="020B0604020202020204" pitchFamily="34" charset="-128"/>
                <a:cs typeface="Arial Unicode MS" panose="020B0604020202020204" pitchFamily="34" charset="-128"/>
              </a:rPr>
            </a:br>
            <a:r>
              <a:rPr lang="en-LU" dirty="0">
                <a:sym typeface="Wingdings" pitchFamily="2" charset="2"/>
              </a:rPr>
              <a:t> </a:t>
            </a:r>
            <a:r>
              <a:rPr lang="en-LU" dirty="0"/>
              <a:t>select f</a:t>
            </a:r>
          </a:p>
          <a:p>
            <a:pPr marL="342900" indent="-342900">
              <a:spcBef>
                <a:spcPts val="600"/>
              </a:spcBef>
              <a:buFont typeface="+mj-lt"/>
              <a:buAutoNum type="arabicPeriod" startAt="3"/>
            </a:pPr>
            <a:r>
              <a:rPr lang="en-LU" sz="1800" dirty="0">
                <a:effectLst/>
                <a:ea typeface="Times New Roman" panose="02020603050405020304" pitchFamily="18" charset="0"/>
                <a:cs typeface="Times New Roman" panose="02020603050405020304" pitchFamily="18" charset="0"/>
              </a:rPr>
              <a:t>Offer to [i]nstall, [c]heck or [s]kip several mandatory elements </a:t>
            </a:r>
            <a:br>
              <a:rPr lang="en-LU" sz="1800" dirty="0">
                <a:effectLst/>
                <a:ea typeface="Times New Roman" panose="02020603050405020304" pitchFamily="18" charset="0"/>
                <a:cs typeface="Times New Roman" panose="02020603050405020304" pitchFamily="18" charset="0"/>
              </a:rPr>
            </a:br>
            <a:r>
              <a:rPr lang="en-LU" sz="1800" dirty="0">
                <a:effectLst/>
                <a:ea typeface="Times New Roman" panose="02020603050405020304" pitchFamily="18" charset="0"/>
                <a:cs typeface="Times New Roman" panose="02020603050405020304" pitchFamily="18" charset="0"/>
              </a:rPr>
              <a:t>(e.g. </a:t>
            </a:r>
            <a:r>
              <a:rPr lang="en-LU" sz="1800" i="1" dirty="0">
                <a:solidFill>
                  <a:srgbClr val="0070C0"/>
                </a:solidFill>
                <a:effectLst/>
                <a:ea typeface="Times New Roman" panose="02020603050405020304" pitchFamily="18" charset="0"/>
                <a:cs typeface="Times New Roman" panose="02020603050405020304" pitchFamily="18" charset="0"/>
              </a:rPr>
              <a:t>apts or ports, libraries, gmt and gdal, clang14, gnu utilities, Java, Fiji (imageJ), snaphu, gnuplot, python3</a:t>
            </a:r>
            <a:r>
              <a:rPr lang="en-LU" sz="1800" i="1" dirty="0">
                <a:effectLst/>
                <a:ea typeface="Times New Roman" panose="02020603050405020304" pitchFamily="18" charset="0"/>
                <a:cs typeface="Times New Roman" panose="02020603050405020304" pitchFamily="18" charset="0"/>
              </a:rPr>
              <a:t>…</a:t>
            </a:r>
            <a:r>
              <a:rPr lang="en-LU" sz="1800" dirty="0">
                <a:effectLst/>
                <a:ea typeface="Times New Roman" panose="02020603050405020304" pitchFamily="18" charset="0"/>
                <a:cs typeface="Times New Roman" panose="02020603050405020304" pitchFamily="18" charset="0"/>
              </a:rPr>
              <a:t>)</a:t>
            </a:r>
            <a:r>
              <a:rPr lang="en-LU" dirty="0">
                <a:effectLst/>
              </a:rPr>
              <a:t> </a:t>
            </a:r>
            <a:br>
              <a:rPr lang="en-LU" dirty="0">
                <a:effectLst/>
              </a:rPr>
            </a:br>
            <a:r>
              <a:rPr lang="en-LU" dirty="0">
                <a:sym typeface="Wingdings" pitchFamily="2" charset="2"/>
              </a:rPr>
              <a:t> As it is your first installation, select installing all of them. I</a:t>
            </a:r>
            <a:r>
              <a:rPr lang="en-LU" dirty="0"/>
              <a:t>f it exists, it will simply let you know. </a:t>
            </a:r>
          </a:p>
          <a:p>
            <a:pPr marL="285750" indent="-285750">
              <a:buFont typeface="Arial" panose="020B0604020202020204" pitchFamily="34" charset="0"/>
              <a:buChar char="•"/>
            </a:pPr>
            <a:endParaRPr lang="en-LU" sz="1000" dirty="0"/>
          </a:p>
          <a:p>
            <a:r>
              <a:rPr lang="en-LU" dirty="0">
                <a:ea typeface="Times New Roman" panose="02020603050405020304" pitchFamily="18" charset="0"/>
                <a:cs typeface="Times New Roman" panose="02020603050405020304" pitchFamily="18" charset="0"/>
              </a:rPr>
              <a:t>Follow the instructions if it ask you to download external software and copy them where it ask you (</a:t>
            </a:r>
            <a:r>
              <a:rPr lang="en-LU" dirty="0">
                <a:solidFill>
                  <a:srgbClr val="00B050"/>
                </a:solidFill>
                <a:ea typeface="Times New Roman" panose="02020603050405020304" pitchFamily="18" charset="0"/>
                <a:cs typeface="Times New Roman" panose="02020603050405020304" pitchFamily="18" charset="0"/>
              </a:rPr>
              <a:t>/SAR/EXEC/</a:t>
            </a:r>
            <a:r>
              <a:rPr lang="en-LU" dirty="0">
                <a:ea typeface="Times New Roman" panose="02020603050405020304" pitchFamily="18" charset="0"/>
                <a:cs typeface="Times New Roman" panose="02020603050405020304" pitchFamily="18" charset="0"/>
              </a:rPr>
              <a:t>). </a:t>
            </a:r>
            <a:endParaRPr lang="en-LU" dirty="0"/>
          </a:p>
        </p:txBody>
      </p:sp>
      <p:sp>
        <p:nvSpPr>
          <p:cNvPr id="9" name="TextBox 8">
            <a:extLst>
              <a:ext uri="{FF2B5EF4-FFF2-40B4-BE49-F238E27FC236}">
                <a16:creationId xmlns:a16="http://schemas.microsoft.com/office/drawing/2014/main" id="{0045613E-D838-AC43-418B-FD2D1C2D35CD}"/>
              </a:ext>
            </a:extLst>
          </p:cNvPr>
          <p:cNvSpPr txBox="1"/>
          <p:nvPr/>
        </p:nvSpPr>
        <p:spPr>
          <a:xfrm>
            <a:off x="200971" y="1160708"/>
            <a:ext cx="2959465" cy="461665"/>
          </a:xfrm>
          <a:prstGeom prst="rect">
            <a:avLst/>
          </a:prstGeom>
          <a:noFill/>
        </p:spPr>
        <p:txBody>
          <a:bodyPr wrap="none" rtlCol="0">
            <a:spAutoFit/>
          </a:bodyPr>
          <a:lstStyle/>
          <a:p>
            <a:r>
              <a:rPr lang="en-GB" sz="2400" b="1" i="1" dirty="0" err="1"/>
              <a:t>AMSTer_install.sh</a:t>
            </a:r>
            <a:r>
              <a:rPr lang="en-GB" sz="2400" b="1" i="1" dirty="0"/>
              <a:t> </a:t>
            </a:r>
            <a:r>
              <a:rPr lang="en-GB" sz="2400" dirty="0"/>
              <a:t>will</a:t>
            </a:r>
            <a:endParaRPr lang="en-LU" sz="2400" dirty="0"/>
          </a:p>
        </p:txBody>
      </p:sp>
    </p:spTree>
    <p:extLst>
      <p:ext uri="{BB962C8B-B14F-4D97-AF65-F5344CB8AC3E}">
        <p14:creationId xmlns:p14="http://schemas.microsoft.com/office/powerpoint/2010/main" val="386732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9693</TotalTime>
  <Words>3291</Words>
  <Application>Microsoft Macintosh PowerPoint</Application>
  <PresentationFormat>Widescreen</PresentationFormat>
  <Paragraphs>263</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 Unicode MS</vt:lpstr>
      <vt:lpstr>Arial</vt:lpstr>
      <vt:lpstr>Calibri</vt:lpstr>
      <vt:lpstr>Calibri Light</vt:lpstr>
      <vt:lpstr>Courier</vt:lpstr>
      <vt:lpstr>Courier New</vt:lpstr>
      <vt:lpstr>Helvetica</vt:lpstr>
      <vt:lpstr>Monaco</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 N</dc:creator>
  <cp:lastModifiedBy>Nicolas D'OREYE</cp:lastModifiedBy>
  <cp:revision>84</cp:revision>
  <dcterms:created xsi:type="dcterms:W3CDTF">2023-04-11T08:24:52Z</dcterms:created>
  <dcterms:modified xsi:type="dcterms:W3CDTF">2024-05-23T06:59:00Z</dcterms:modified>
</cp:coreProperties>
</file>