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2" r:id="rId2"/>
    <p:sldId id="319" r:id="rId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/>
    <p:restoredTop sz="96405"/>
  </p:normalViewPr>
  <p:slideViewPr>
    <p:cSldViewPr snapToGrid="0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588-4EA9-3214-AA16-CF0863721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C7C96-D7CB-8853-6958-1AECFC0F5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F786-8E66-8154-284B-75309B52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6E9-767B-5657-418E-A540A72F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81AA-AFCC-015E-F45C-08DB9470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5397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DD8B-81F1-DF45-7185-829D4CEE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77A45-A7EC-4FC6-4E4C-F5710749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DF4AC-4ED7-C468-ED84-4D2D4075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2775-B1E7-1811-B4B6-255413DD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32B3-EFB2-22ED-1E8F-C5408523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0487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F6D11-7B9C-03AE-C095-3FC4A0D5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2EB85-45D8-6CB9-8C29-A5636AC6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37ED-43E7-C356-5498-D5682E96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9F94-701C-02C5-98D5-EE902DCB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B5DB-34F6-2BC7-83EF-0B998D17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0487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1B95-2542-5551-37AD-063BADF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CB80-90A9-7C25-865B-0A94E5A8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3300-6565-CAE1-AA7D-9C00D94A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ACBD-4E23-26C3-797F-E41A8A96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6D26-DE8E-DCFA-1597-A5729DB9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259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77B5-AA21-126D-233C-D9422CF2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333D6-B0D5-D97B-E383-1CFB4ECD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953E-4D5D-E4BE-3027-2D61E7CD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AC9D-6FC5-7B60-D1C8-83067AF5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4F08E-EDE0-A2E3-6DA1-29B57DA0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3439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2A8E-EF60-ACA9-9DA8-7030692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D2-490F-AE9F-3650-EE07D485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E797A-E17C-7FAE-E246-9E7ABD4B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1CA6D-677D-CDDC-A1B4-43F3B382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B7112-F2B6-B26E-D336-CDCF57C0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A5750-5CD7-FD15-68D9-2966493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840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FC17-0422-DF49-E5D2-0AF5582B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16895-07DB-8F3A-2FF8-69B7A63A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5F419-A509-87D4-746F-7B39164A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899A9-ABA2-31E1-DFF2-E52D60DFE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233A0-B0A6-96B8-45A5-0F7E265C2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224FD-F00E-6C3C-7F2D-DE6F3B89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F44E-BB48-E800-F49B-0F7B3F69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98D83-BC1D-EC3D-2703-12FFD1C6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170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815C-8DB7-9874-1F3E-02B7851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63ACC-A704-F13F-B3A4-383BBB5C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A76E8-5F80-2F29-EF7C-AE8347A1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B500-1AA4-1744-94A0-015BC65B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649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CDEC32-059B-D7FB-8A06-CDD0CCBD88E3}"/>
              </a:ext>
            </a:extLst>
          </p:cNvPr>
          <p:cNvSpPr/>
          <p:nvPr userDrawn="1"/>
        </p:nvSpPr>
        <p:spPr>
          <a:xfrm>
            <a:off x="1" y="5216"/>
            <a:ext cx="12191999" cy="86264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F71FC7-9C5C-F749-04AB-4EEC35BE9D02}"/>
              </a:ext>
            </a:extLst>
          </p:cNvPr>
          <p:cNvGrpSpPr/>
          <p:nvPr userDrawn="1"/>
        </p:nvGrpSpPr>
        <p:grpSpPr>
          <a:xfrm>
            <a:off x="0" y="-14068"/>
            <a:ext cx="12192000" cy="880455"/>
            <a:chOff x="0" y="0"/>
            <a:chExt cx="12192000" cy="8804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39C86C-1F02-35A0-E5FF-3260E1180FD0}"/>
                </a:ext>
              </a:extLst>
            </p:cNvPr>
            <p:cNvSpPr/>
            <p:nvPr/>
          </p:nvSpPr>
          <p:spPr>
            <a:xfrm>
              <a:off x="2240484" y="12790"/>
              <a:ext cx="9951515" cy="86264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  <a:alpha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6801E9-57A9-3CB2-A831-DC71096A1E9F}"/>
                </a:ext>
              </a:extLst>
            </p:cNvPr>
            <p:cNvGrpSpPr/>
            <p:nvPr/>
          </p:nvGrpSpPr>
          <p:grpSpPr>
            <a:xfrm>
              <a:off x="0" y="0"/>
              <a:ext cx="12192000" cy="880455"/>
              <a:chOff x="0" y="-2521"/>
              <a:chExt cx="12192000" cy="88045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0B059A5-2686-4064-9519-83D78693848D}"/>
                  </a:ext>
                </a:extLst>
              </p:cNvPr>
              <p:cNvGrpSpPr/>
              <p:nvPr/>
            </p:nvGrpSpPr>
            <p:grpSpPr>
              <a:xfrm>
                <a:off x="0" y="11547"/>
                <a:ext cx="1416405" cy="866387"/>
                <a:chOff x="0" y="17941"/>
                <a:chExt cx="1416405" cy="8663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CB7ABE-E264-1D2D-131A-11BEB861CB09}"/>
                    </a:ext>
                  </a:extLst>
                </p:cNvPr>
                <p:cNvSpPr/>
                <p:nvPr/>
              </p:nvSpPr>
              <p:spPr>
                <a:xfrm>
                  <a:off x="0" y="17941"/>
                  <a:ext cx="1416405" cy="8663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 descr="ecgs_logo.pdf">
                  <a:extLst>
                    <a:ext uri="{FF2B5EF4-FFF2-40B4-BE49-F238E27FC236}">
                      <a16:creationId xmlns:a16="http://schemas.microsoft.com/office/drawing/2014/main" id="{727E9474-BCC6-4B29-545C-4E0D1D53D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314" y="92312"/>
                  <a:ext cx="750252" cy="754799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83542BC-343B-A8EE-8ADA-ECE037DA5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40716" y="69163"/>
                  <a:ext cx="359052" cy="79436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E0481D6-8510-61C3-5122-A220E05EE134}"/>
                  </a:ext>
                </a:extLst>
              </p:cNvPr>
              <p:cNvGrpSpPr/>
              <p:nvPr/>
            </p:nvGrpSpPr>
            <p:grpSpPr>
              <a:xfrm>
                <a:off x="10775595" y="-2521"/>
                <a:ext cx="1416405" cy="875432"/>
                <a:chOff x="10775595" y="-2521"/>
                <a:chExt cx="1416405" cy="8754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4C67B3-8CF8-787C-6615-C312D83ED2D0}"/>
                    </a:ext>
                  </a:extLst>
                </p:cNvPr>
                <p:cNvSpPr/>
                <p:nvPr/>
              </p:nvSpPr>
              <p:spPr>
                <a:xfrm>
                  <a:off x="10775595" y="-2521"/>
                  <a:ext cx="1416405" cy="875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2" descr="Image result for centre spatial de liège">
                  <a:extLst>
                    <a:ext uri="{FF2B5EF4-FFF2-40B4-BE49-F238E27FC236}">
                      <a16:creationId xmlns:a16="http://schemas.microsoft.com/office/drawing/2014/main" id="{E7FA8BCE-9566-9E60-6617-61CD446E98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8898" y="116413"/>
                  <a:ext cx="431314" cy="2427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4">
                  <a:extLst>
                    <a:ext uri="{FF2B5EF4-FFF2-40B4-BE49-F238E27FC236}">
                      <a16:creationId xmlns:a16="http://schemas.microsoft.com/office/drawing/2014/main" id="{3D0C47CF-F4D4-2ADA-C5CF-6EC66115B2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10951179" y="436293"/>
                  <a:ext cx="1174675" cy="301980"/>
                </a:xfrm>
                <a:prstGeom prst="rect">
                  <a:avLst/>
                </a:prstGeom>
                <a:solidFill>
                  <a:schemeClr val="bg1">
                    <a:alpha val="32000"/>
                  </a:schemeClr>
                </a:solidFill>
                <a:ln>
                  <a:noFill/>
                </a:ln>
                <a:effectLst/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786EE28B-F011-447F-3665-6767978F03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48278" y="57180"/>
                  <a:ext cx="850620" cy="361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00F820-8F12-2731-C327-6E445F52F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32" y="212798"/>
              <a:ext cx="765810" cy="47561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F3985-9946-9BF4-9F5B-AB4E6E24C6B6}"/>
              </a:ext>
            </a:extLst>
          </p:cNvPr>
          <p:cNvSpPr/>
          <p:nvPr userDrawn="1"/>
        </p:nvSpPr>
        <p:spPr>
          <a:xfrm>
            <a:off x="0" y="6397767"/>
            <a:ext cx="12192000" cy="45181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C0BB4-DEAA-081B-13DA-CCD8595528AC}"/>
              </a:ext>
            </a:extLst>
          </p:cNvPr>
          <p:cNvSpPr/>
          <p:nvPr userDrawn="1"/>
        </p:nvSpPr>
        <p:spPr>
          <a:xfrm>
            <a:off x="144164" y="6497543"/>
            <a:ext cx="3049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To crunch the SAR and </a:t>
            </a:r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InSAR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mass processing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63FAE-3540-EBC5-CB6E-F6D347BC6A13}"/>
              </a:ext>
            </a:extLst>
          </p:cNvPr>
          <p:cNvSpPr/>
          <p:nvPr userDrawn="1"/>
        </p:nvSpPr>
        <p:spPr>
          <a:xfrm>
            <a:off x="10989110" y="6462067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ndo@ecgs.lu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BF7E-EDC1-A2DB-1575-8D95DC41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AA94-18E0-4D53-3E08-F903EB94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C6A4E-1DF7-C21F-B398-5B709405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6D84-C888-A988-94A6-7AA5C84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5694-39AA-F538-81B4-6FED9682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D6C-8539-3703-51A2-3BA8EC86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3952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F1FE-59C2-C196-2911-C9F28193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B9F9-FC52-4766-37D3-A49E9246E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80EFE-26DB-A706-FB76-095FFB71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825A-6A15-F88B-0AB3-D6B0A31C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0605B-7CDA-5D8F-7722-7E42C1CF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CB63-0AAF-7A63-0B84-A113B43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15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10FAD-ADF9-B8BF-08D8-BDED445F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F3CB-7033-223D-FBAB-F1B44FBD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7016-1268-980A-B152-74F43C3A8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CBDF-C35A-374F-A1E0-5F8753E6CD1A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0447-1E7C-644E-130C-8E5788A1D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36F9-DD34-83EC-8B7E-FC0644037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1CF0-367B-334D-B000-2BF9E85D76BD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6979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Organizing the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A3E53-D1A5-944A-1495-117813D3D5DC}"/>
              </a:ext>
            </a:extLst>
          </p:cNvPr>
          <p:cNvSpPr txBox="1"/>
          <p:nvPr/>
        </p:nvSpPr>
        <p:spPr>
          <a:xfrm>
            <a:off x="5358" y="868369"/>
            <a:ext cx="2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b="1"/>
              <a:t>Normal processing:</a:t>
            </a:r>
          </a:p>
        </p:txBody>
      </p:sp>
      <p:graphicFrame>
        <p:nvGraphicFramePr>
          <p:cNvPr id="27" name="Table 34">
            <a:extLst>
              <a:ext uri="{FF2B5EF4-FFF2-40B4-BE49-F238E27FC236}">
                <a16:creationId xmlns:a16="http://schemas.microsoft.com/office/drawing/2014/main" id="{5E525CD2-4995-569B-F25E-CC6AE60F0B48}"/>
              </a:ext>
            </a:extLst>
          </p:cNvPr>
          <p:cNvGraphicFramePr>
            <a:graphicFrameLocks noGrp="1"/>
          </p:cNvGraphicFramePr>
          <p:nvPr/>
        </p:nvGraphicFramePr>
        <p:xfrm>
          <a:off x="5358" y="1300021"/>
          <a:ext cx="12103425" cy="242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59">
                  <a:extLst>
                    <a:ext uri="{9D8B030D-6E8A-4147-A177-3AD203B41FA5}">
                      <a16:colId xmlns:a16="http://schemas.microsoft.com/office/drawing/2014/main" val="316591775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1149637435"/>
                    </a:ext>
                  </a:extLst>
                </a:gridCol>
                <a:gridCol w="1793174">
                  <a:extLst>
                    <a:ext uri="{9D8B030D-6E8A-4147-A177-3AD203B41FA5}">
                      <a16:colId xmlns:a16="http://schemas.microsoft.com/office/drawing/2014/main" val="140403033"/>
                    </a:ext>
                  </a:extLst>
                </a:gridCol>
                <a:gridCol w="1425039">
                  <a:extLst>
                    <a:ext uri="{9D8B030D-6E8A-4147-A177-3AD203B41FA5}">
                      <a16:colId xmlns:a16="http://schemas.microsoft.com/office/drawing/2014/main" val="3874528009"/>
                    </a:ext>
                  </a:extLst>
                </a:gridCol>
                <a:gridCol w="1971304">
                  <a:extLst>
                    <a:ext uri="{9D8B030D-6E8A-4147-A177-3AD203B41FA5}">
                      <a16:colId xmlns:a16="http://schemas.microsoft.com/office/drawing/2014/main" val="1143931547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1860748220"/>
                    </a:ext>
                  </a:extLst>
                </a:gridCol>
                <a:gridCol w="1867222">
                  <a:extLst>
                    <a:ext uri="{9D8B030D-6E8A-4147-A177-3AD203B41FA5}">
                      <a16:colId xmlns:a16="http://schemas.microsoft.com/office/drawing/2014/main" val="422846623"/>
                    </a:ext>
                  </a:extLst>
                </a:gridCol>
              </a:tblGrid>
              <a:tr h="353542">
                <a:tc>
                  <a:txBody>
                    <a:bodyPr/>
                    <a:lstStyle/>
                    <a:p>
                      <a:endParaRPr lang="en-LU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Raw data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Read data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Baseline tables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Coregistr. on S</a:t>
                      </a:r>
                      <a:r>
                        <a:rPr lang="en-GB" sz="1400"/>
                        <a:t>u</a:t>
                      </a:r>
                      <a:r>
                        <a:rPr lang="en-LU" sz="1400"/>
                        <a:t>perMaster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Mass Processed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MSBAS Time Series</a:t>
                      </a:r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130339355"/>
                  </a:ext>
                </a:extLst>
              </a:tr>
              <a:tr h="312097">
                <a:tc>
                  <a:txBody>
                    <a:bodyPr/>
                    <a:lstStyle/>
                    <a:p>
                      <a:r>
                        <a:rPr lang="en-LU" sz="1400" b="1"/>
                        <a:t>disk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3600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1650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1650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1650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3601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3602</a:t>
                      </a:r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3861379434"/>
                  </a:ext>
                </a:extLst>
              </a:tr>
              <a:tr h="1742684">
                <a:tc>
                  <a:txBody>
                    <a:bodyPr/>
                    <a:lstStyle/>
                    <a:p>
                      <a:r>
                        <a:rPr lang="en-LU" sz="1400" b="1"/>
                        <a:t>dir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SAR_DATA</a:t>
                      </a:r>
                    </a:p>
                    <a:p>
                      <a:r>
                        <a:rPr lang="en-GB" sz="1200"/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0">
                          <a:solidFill>
                            <a:srgbClr val="00B050"/>
                          </a:solidFill>
                        </a:rPr>
                        <a:t>S1</a:t>
                      </a:r>
                      <a:endParaRPr lang="en-GB" sz="1200" i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200"/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200"/>
                        <a:t>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S1_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-SLC</a:t>
                      </a:r>
                      <a:endParaRPr lang="en-GB" sz="110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200"/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200"/>
                        <a:t>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S1_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REG-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SLC.UNZIP</a:t>
                      </a:r>
                      <a:endParaRPr lang="en-GB" sz="110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200"/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200"/>
                        <a:t>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S1_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REG-S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LC.UNZIP_FORMER</a:t>
                      </a:r>
                    </a:p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YYYY</a:t>
                      </a:r>
                    </a:p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                         :</a:t>
                      </a:r>
                    </a:p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SAT</a:t>
                      </a:r>
                    </a:p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REGION_MODE ..</a:t>
                      </a:r>
                      <a:endParaRPr lang="en-GB" sz="1200">
                        <a:solidFill>
                          <a:srgbClr val="00B05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SAR_CSL</a:t>
                      </a:r>
                    </a:p>
                    <a:p>
                      <a:r>
                        <a:rPr lang="en-GB" sz="1200"/>
                        <a:t>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SAT</a:t>
                      </a:r>
                    </a:p>
                    <a:p>
                      <a:r>
                        <a:rPr lang="en-GB" sz="1200"/>
                        <a:t>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REGION_MODE</a:t>
                      </a:r>
                    </a:p>
                    <a:p>
                      <a:r>
                        <a:rPr lang="en-GB" sz="1200"/>
                        <a:t>         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err="1">
                          <a:solidFill>
                            <a:srgbClr val="00B050"/>
                          </a:solidFill>
                        </a:rPr>
                        <a:t>NoCrop</a:t>
                      </a:r>
                      <a:endParaRPr lang="en-LU" sz="120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LU" sz="1200">
                          <a:solidFill>
                            <a:srgbClr val="00B050"/>
                          </a:solidFill>
                        </a:rPr>
                        <a:t>SAR_SM</a:t>
                      </a:r>
                    </a:p>
                    <a:p>
                      <a:r>
                        <a:rPr lang="en-LU" sz="1200"/>
                        <a:t>      </a:t>
                      </a:r>
                      <a:r>
                        <a:rPr lang="en-LU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LU" sz="1200">
                          <a:solidFill>
                            <a:srgbClr val="00B050"/>
                          </a:solidFill>
                        </a:rPr>
                        <a:t>MSBAS</a:t>
                      </a:r>
                    </a:p>
                    <a:p>
                      <a:r>
                        <a:rPr lang="en-GB" sz="1200"/>
                        <a:t>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REGION</a:t>
                      </a:r>
                    </a:p>
                    <a:p>
                      <a:r>
                        <a:rPr lang="en-GB" sz="1200"/>
                        <a:t>   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Set1</a:t>
                      </a:r>
                    </a:p>
                    <a:p>
                      <a:r>
                        <a:rPr lang="en-GB" sz="1200"/>
                        <a:t>   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Set2</a:t>
                      </a:r>
                    </a:p>
                    <a:p>
                      <a:r>
                        <a:rPr lang="en-GB" sz="1200"/>
                        <a:t>                                  :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LU" sz="1200">
                          <a:solidFill>
                            <a:srgbClr val="00B050"/>
                          </a:solidFill>
                        </a:rPr>
                        <a:t>SAR_SM</a:t>
                      </a:r>
                    </a:p>
                    <a:p>
                      <a:r>
                        <a:rPr lang="en-LU" sz="1200"/>
                        <a:t>    </a:t>
                      </a:r>
                      <a:r>
                        <a:rPr lang="en-LU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LU" sz="1200">
                          <a:solidFill>
                            <a:srgbClr val="00B050"/>
                          </a:solidFill>
                        </a:rPr>
                        <a:t>RESAMPLED</a:t>
                      </a:r>
                    </a:p>
                    <a:p>
                      <a:r>
                        <a:rPr lang="en-GB" sz="1200"/>
                        <a:t>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SAT</a:t>
                      </a:r>
                    </a:p>
                    <a:p>
                      <a:r>
                        <a:rPr lang="en-GB" sz="1200"/>
                        <a:t>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REGION_MODE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SAR_MASSPROCESS</a:t>
                      </a:r>
                    </a:p>
                    <a:p>
                      <a:r>
                        <a:rPr lang="en-GB" sz="1200"/>
                        <a:t>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SAT</a:t>
                      </a:r>
                    </a:p>
                    <a:p>
                      <a:r>
                        <a:rPr lang="en-GB" sz="1200"/>
                        <a:t>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REGION_MODE</a:t>
                      </a:r>
                    </a:p>
                    <a:p>
                      <a:r>
                        <a:rPr lang="en-GB" sz="1200"/>
                        <a:t>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 err="1">
                          <a:solidFill>
                            <a:srgbClr val="00B050"/>
                          </a:solidFill>
                        </a:rPr>
                        <a:t>SM_Crop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….</a:t>
                      </a:r>
                      <a:br>
                        <a:rPr lang="en-GB" sz="1200"/>
                      </a:br>
                      <a:r>
                        <a:rPr lang="en-GB" sz="1200"/>
                        <a:t>         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Geocoded</a:t>
                      </a:r>
                    </a:p>
                    <a:p>
                      <a:r>
                        <a:rPr lang="en-GB" sz="1200"/>
                        <a:t>         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err="1">
                          <a:solidFill>
                            <a:srgbClr val="00B050"/>
                          </a:solidFill>
                        </a:rPr>
                        <a:t>GeocodedRasters</a:t>
                      </a:r>
                      <a:endParaRPr lang="en-GB" sz="110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200"/>
                        <a:t>         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Pair1</a:t>
                      </a:r>
                    </a:p>
                    <a:p>
                      <a:r>
                        <a:rPr lang="en-GB" sz="1200"/>
                        <a:t>           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Pair2</a:t>
                      </a:r>
                    </a:p>
                    <a:p>
                      <a:r>
                        <a:rPr lang="en-GB" sz="1200"/>
                        <a:t>                                       :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MSBAS</a:t>
                      </a:r>
                    </a:p>
                    <a:p>
                      <a:r>
                        <a:rPr lang="en-GB" sz="1200"/>
                        <a:t>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REGION_DESCRIPTION</a:t>
                      </a:r>
                    </a:p>
                    <a:p>
                      <a:r>
                        <a:rPr lang="en-GB" sz="1200"/>
                        <a:t>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Mode1</a:t>
                      </a:r>
                      <a:br>
                        <a:rPr lang="en-GB" sz="1200"/>
                      </a:br>
                      <a:r>
                        <a:rPr lang="en-GB" sz="1200"/>
                        <a:t>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Mode2</a:t>
                      </a: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…</a:t>
                      </a:r>
                    </a:p>
                    <a:p>
                      <a:r>
                        <a:rPr lang="en-GB" sz="1200"/>
                        <a:t>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 err="1">
                          <a:solidFill>
                            <a:srgbClr val="00B050"/>
                          </a:solidFill>
                        </a:rPr>
                        <a:t>zz_EW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..</a:t>
                      </a:r>
                    </a:p>
                    <a:p>
                      <a:r>
                        <a:rPr lang="en-GB" sz="1200"/>
                        <a:t>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 err="1">
                          <a:solidFill>
                            <a:srgbClr val="00B050"/>
                          </a:solidFill>
                        </a:rPr>
                        <a:t>zz_UD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..</a:t>
                      </a:r>
                    </a:p>
                    <a:p>
                      <a:r>
                        <a:rPr lang="en-GB" sz="1200"/>
                        <a:t>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 err="1">
                          <a:solidFill>
                            <a:srgbClr val="00B050"/>
                          </a:solidFill>
                        </a:rPr>
                        <a:t>zz_LOS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..</a:t>
                      </a:r>
                    </a:p>
                    <a:p>
                      <a:r>
                        <a:rPr lang="en-GB" sz="1200"/>
                        <a:t>                  </a:t>
                      </a:r>
                      <a:r>
                        <a:rPr lang="en-GB" sz="12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200" i="1" err="1">
                          <a:solidFill>
                            <a:srgbClr val="00B050"/>
                          </a:solidFill>
                        </a:rPr>
                        <a:t>zz_EW_UD_TS</a:t>
                      </a:r>
                      <a:r>
                        <a:rPr lang="en-GB" sz="1200" i="1">
                          <a:solidFill>
                            <a:srgbClr val="00B050"/>
                          </a:solidFill>
                        </a:rPr>
                        <a:t>..</a:t>
                      </a:r>
                    </a:p>
                    <a:p>
                      <a:endParaRPr lang="en-LU" sz="120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3618167448"/>
                  </a:ext>
                </a:extLst>
              </a:tr>
            </a:tbl>
          </a:graphicData>
        </a:graphic>
      </p:graphicFrame>
      <p:graphicFrame>
        <p:nvGraphicFramePr>
          <p:cNvPr id="8" name="Table 34">
            <a:extLst>
              <a:ext uri="{FF2B5EF4-FFF2-40B4-BE49-F238E27FC236}">
                <a16:creationId xmlns:a16="http://schemas.microsoft.com/office/drawing/2014/main" id="{7F91F509-46C0-D25A-04A5-9EC6299D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93356"/>
              </p:ext>
            </p:extLst>
          </p:nvPr>
        </p:nvGraphicFramePr>
        <p:xfrm>
          <a:off x="22429" y="4232653"/>
          <a:ext cx="12149779" cy="262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42">
                  <a:extLst>
                    <a:ext uri="{9D8B030D-6E8A-4147-A177-3AD203B41FA5}">
                      <a16:colId xmlns:a16="http://schemas.microsoft.com/office/drawing/2014/main" val="316591775"/>
                    </a:ext>
                  </a:extLst>
                </a:gridCol>
                <a:gridCol w="1791941">
                  <a:extLst>
                    <a:ext uri="{9D8B030D-6E8A-4147-A177-3AD203B41FA5}">
                      <a16:colId xmlns:a16="http://schemas.microsoft.com/office/drawing/2014/main" val="1149637435"/>
                    </a:ext>
                  </a:extLst>
                </a:gridCol>
                <a:gridCol w="1065141">
                  <a:extLst>
                    <a:ext uri="{9D8B030D-6E8A-4147-A177-3AD203B41FA5}">
                      <a16:colId xmlns:a16="http://schemas.microsoft.com/office/drawing/2014/main" val="140403033"/>
                    </a:ext>
                  </a:extLst>
                </a:gridCol>
                <a:gridCol w="2067626">
                  <a:extLst>
                    <a:ext uri="{9D8B030D-6E8A-4147-A177-3AD203B41FA5}">
                      <a16:colId xmlns:a16="http://schemas.microsoft.com/office/drawing/2014/main" val="3874528009"/>
                    </a:ext>
                  </a:extLst>
                </a:gridCol>
                <a:gridCol w="2255591">
                  <a:extLst>
                    <a:ext uri="{9D8B030D-6E8A-4147-A177-3AD203B41FA5}">
                      <a16:colId xmlns:a16="http://schemas.microsoft.com/office/drawing/2014/main" val="1143931547"/>
                    </a:ext>
                  </a:extLst>
                </a:gridCol>
                <a:gridCol w="2069422">
                  <a:extLst>
                    <a:ext uri="{9D8B030D-6E8A-4147-A177-3AD203B41FA5}">
                      <a16:colId xmlns:a16="http://schemas.microsoft.com/office/drawing/2014/main" val="1860748220"/>
                    </a:ext>
                  </a:extLst>
                </a:gridCol>
                <a:gridCol w="2398816">
                  <a:extLst>
                    <a:ext uri="{9D8B030D-6E8A-4147-A177-3AD203B41FA5}">
                      <a16:colId xmlns:a16="http://schemas.microsoft.com/office/drawing/2014/main" val="422846623"/>
                    </a:ext>
                  </a:extLst>
                </a:gridCol>
              </a:tblGrid>
              <a:tr h="344960">
                <a:tc>
                  <a:txBody>
                    <a:bodyPr/>
                    <a:lstStyle/>
                    <a:p>
                      <a:endParaRPr lang="en-LU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DEM &amp; GEOID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KML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MASK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/>
                        <a:t>Parameters &amp; ORBITS</a:t>
                      </a:r>
                      <a:endParaRPr lang="en-LU" sz="140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SCRIPTS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/>
                        <a:t>Points &amp; events for Time Series</a:t>
                      </a:r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130339355"/>
                  </a:ext>
                </a:extLst>
              </a:tr>
              <a:tr h="322883">
                <a:tc>
                  <a:txBody>
                    <a:bodyPr/>
                    <a:lstStyle/>
                    <a:p>
                      <a:r>
                        <a:rPr lang="en-LU" sz="1400" b="1"/>
                        <a:t>disk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 dirty="0"/>
                        <a:t>DataSAR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1650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 dirty="0"/>
                        <a:t>DataSAR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 dirty="0"/>
                        <a:t>DataSAR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HOME</a:t>
                      </a:r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LU" sz="1400" b="1"/>
                        <a:t>1650</a:t>
                      </a:r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3861379434"/>
                  </a:ext>
                </a:extLst>
              </a:tr>
              <a:tr h="1802911">
                <a:tc>
                  <a:txBody>
                    <a:bodyPr/>
                    <a:lstStyle/>
                    <a:p>
                      <a:r>
                        <a:rPr lang="en-LU" sz="1400" b="1"/>
                        <a:t>dir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SAR_AUX_FILES   </a:t>
                      </a: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>
                          <a:solidFill>
                            <a:srgbClr val="00B050"/>
                          </a:solidFill>
                        </a:rPr>
                        <a:t>EGM</a:t>
                      </a:r>
                      <a:endParaRPr lang="en-GB" sz="1100" i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100"/>
                        <a:t>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>
                          <a:solidFill>
                            <a:srgbClr val="00B050"/>
                          </a:solidFill>
                        </a:rPr>
                        <a:t>EGM96</a:t>
                      </a:r>
                    </a:p>
                    <a:p>
                      <a:r>
                        <a:rPr lang="en-GB" sz="1100" i="0">
                          <a:solidFill>
                            <a:srgbClr val="0070C0"/>
                          </a:solidFill>
                        </a:rPr>
                        <a:t>     | </a:t>
                      </a:r>
                      <a:endParaRPr lang="en-GB" sz="1100" i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>
                          <a:solidFill>
                            <a:srgbClr val="00B050"/>
                          </a:solidFill>
                        </a:rPr>
                        <a:t>DEM</a:t>
                      </a:r>
                      <a:endParaRPr lang="en-GB" sz="1100" i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100"/>
                        <a:t>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SRTM30</a:t>
                      </a:r>
                    </a:p>
                    <a:p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 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          |__</a:t>
                      </a:r>
                      <a:r>
                        <a:rPr lang="en-GB" sz="1100" i="0">
                          <a:solidFill>
                            <a:srgbClr val="00B050"/>
                          </a:solidFill>
                        </a:rPr>
                        <a:t>ALL</a:t>
                      </a:r>
                    </a:p>
                    <a:p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 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          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REGION..</a:t>
                      </a:r>
                    </a:p>
                    <a:p>
                      <a:r>
                        <a:rPr lang="en-GB" sz="1100"/>
                        <a:t> 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Copernicus</a:t>
                      </a:r>
                    </a:p>
                    <a:p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     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      |__</a:t>
                      </a:r>
                      <a:r>
                        <a:rPr lang="en-GB" sz="1100" i="0">
                          <a:solidFill>
                            <a:srgbClr val="00B050"/>
                          </a:solidFill>
                        </a:rPr>
                        <a:t>ALL</a:t>
                      </a:r>
                    </a:p>
                    <a:p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           </a:t>
                      </a:r>
                      <a:r>
                        <a:rPr lang="en-GB" sz="1100" i="1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     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REGION..</a:t>
                      </a:r>
                      <a:endParaRPr lang="en-LU" sz="1100">
                        <a:solidFill>
                          <a:srgbClr val="00B05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100" err="1">
                          <a:solidFill>
                            <a:srgbClr val="00B050"/>
                          </a:solidFill>
                        </a:rPr>
                        <a:t>kml</a:t>
                      </a:r>
                      <a:endParaRPr lang="en-GB" sz="110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/>
                        <a:t>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REGION</a:t>
                      </a:r>
                    </a:p>
                    <a:p>
                      <a:r>
                        <a:rPr lang="en-GB" sz="1100"/>
                        <a:t>            </a:t>
                      </a:r>
                      <a:endParaRPr lang="en-LU" sz="110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SAR_AUX_FILES</a:t>
                      </a: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>
                          <a:solidFill>
                            <a:srgbClr val="00B050"/>
                          </a:solidFill>
                        </a:rPr>
                        <a:t>MASKS</a:t>
                      </a:r>
                      <a:endParaRPr lang="en-GB" sz="1100" i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100"/>
                        <a:t>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 err="1">
                          <a:solidFill>
                            <a:srgbClr val="00B050"/>
                          </a:solidFill>
                        </a:rPr>
                        <a:t>WaterBodies</a:t>
                      </a:r>
                      <a:endParaRPr lang="en-GB" sz="1100" i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100"/>
                        <a:t>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   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REGION</a:t>
                      </a:r>
                      <a:endParaRPr lang="en-GB" sz="1100" i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100"/>
                        <a:t>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100"/>
                        <a:t>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FOR_MASKS</a:t>
                      </a:r>
                    </a:p>
                    <a:p>
                      <a:r>
                        <a:rPr lang="en-GB" sz="1100"/>
                        <a:t>           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100"/>
                        <a:t>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SAT</a:t>
                      </a:r>
                    </a:p>
                    <a:p>
                      <a:r>
                        <a:rPr lang="en-GB" sz="1100"/>
                        <a:t>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100"/>
                        <a:t>                            </a:t>
                      </a:r>
                      <a:r>
                        <a:rPr lang="en-GB" sz="110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>
                          <a:solidFill>
                            <a:srgbClr val="00B050"/>
                          </a:solidFill>
                        </a:rPr>
                        <a:t>REGION…</a:t>
                      </a:r>
                    </a:p>
                    <a:p>
                      <a:endParaRPr lang="en-GB" sz="1100" i="1">
                        <a:solidFill>
                          <a:srgbClr val="00B05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SAR_AUX_FILES</a:t>
                      </a:r>
                    </a:p>
                    <a:p>
                      <a:r>
                        <a:rPr lang="en-GB" sz="1100" dirty="0"/>
                        <a:t>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ORBITS</a:t>
                      </a:r>
                    </a:p>
                    <a:p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100" i="0" dirty="0">
                          <a:solidFill>
                            <a:srgbClr val="0070C0"/>
                          </a:solidFill>
                        </a:rPr>
                        <a:t>|        |__</a:t>
                      </a:r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S1_ORB</a:t>
                      </a:r>
                    </a:p>
                    <a:p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100" i="0" dirty="0">
                          <a:solidFill>
                            <a:srgbClr val="0070C0"/>
                          </a:solidFill>
                        </a:rPr>
                        <a:t>|        |      |__</a:t>
                      </a:r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AUX_RESORB</a:t>
                      </a:r>
                    </a:p>
                    <a:p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100" i="0" dirty="0">
                          <a:solidFill>
                            <a:srgbClr val="0070C0"/>
                          </a:solidFill>
                        </a:rPr>
                        <a:t>|        |      |__</a:t>
                      </a:r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AUX_POEORB</a:t>
                      </a:r>
                    </a:p>
                    <a:p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100" i="0" dirty="0">
                          <a:solidFill>
                            <a:srgbClr val="0070C0"/>
                          </a:solidFill>
                        </a:rPr>
                        <a:t>|        |__</a:t>
                      </a:r>
                      <a:r>
                        <a:rPr lang="en-GB" sz="1100" i="1" dirty="0">
                          <a:solidFill>
                            <a:srgbClr val="00B050"/>
                          </a:solidFill>
                        </a:rPr>
                        <a:t>ENV_ORB…</a:t>
                      </a:r>
                    </a:p>
                    <a:p>
                      <a:pPr algn="l"/>
                      <a:r>
                        <a:rPr lang="en-GB" sz="1100" i="1" dirty="0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lang="en-GB" sz="1100" i="0" dirty="0">
                          <a:solidFill>
                            <a:srgbClr val="0070C0"/>
                          </a:solidFill>
                        </a:rPr>
                        <a:t>| </a:t>
                      </a:r>
                      <a:endParaRPr lang="en-GB" sz="1100" i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/>
                        <a:t>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 dirty="0" err="1">
                          <a:solidFill>
                            <a:srgbClr val="00B050"/>
                          </a:solidFill>
                        </a:rPr>
                        <a:t>Param_files</a:t>
                      </a:r>
                      <a:endParaRPr lang="en-GB" sz="1100" i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100" dirty="0"/>
                        <a:t> 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 dirty="0">
                          <a:solidFill>
                            <a:srgbClr val="00B050"/>
                          </a:solidFill>
                        </a:rPr>
                        <a:t>SAT</a:t>
                      </a:r>
                    </a:p>
                    <a:p>
                      <a:r>
                        <a:rPr lang="en-GB" sz="1100" dirty="0"/>
                        <a:t>        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 dirty="0">
                          <a:solidFill>
                            <a:srgbClr val="00B050"/>
                          </a:solidFill>
                        </a:rPr>
                        <a:t>REGION_MODE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SAR</a:t>
                      </a:r>
                    </a:p>
                    <a:p>
                      <a:r>
                        <a:rPr lang="en-GB" sz="1100" dirty="0"/>
                        <a:t>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dirty="0" err="1">
                          <a:solidFill>
                            <a:srgbClr val="00B050"/>
                          </a:solidFill>
                        </a:rPr>
                        <a:t>AMSTer</a:t>
                      </a:r>
                      <a:endParaRPr lang="en-GB" sz="1100" i="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/>
                        <a:t>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 dirty="0">
                          <a:solidFill>
                            <a:srgbClr val="00B050"/>
                          </a:solidFill>
                        </a:rPr>
                        <a:t>SCRIPTS_MT</a:t>
                      </a:r>
                      <a:endParaRPr lang="en-GB" sz="1100" i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/>
                        <a:t>      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_</a:t>
                      </a:r>
                      <a:r>
                        <a:rPr lang="en-GB" sz="1100" dirty="0" err="1">
                          <a:solidFill>
                            <a:srgbClr val="00B050"/>
                          </a:solidFill>
                        </a:rPr>
                        <a:t>cron_scripts</a:t>
                      </a:r>
                      <a:endParaRPr lang="en-GB" sz="11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/>
                        <a:t>      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>
                          <a:solidFill>
                            <a:srgbClr val="00B050"/>
                          </a:solidFill>
                        </a:rPr>
                        <a:t>AMSTerOrganizer</a:t>
                      </a:r>
                      <a:endParaRPr lang="en-GB" sz="11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/>
                        <a:t>      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 dirty="0" err="1">
                          <a:solidFill>
                            <a:srgbClr val="00B050"/>
                          </a:solidFill>
                        </a:rPr>
                        <a:t>zz_Utilities_CIS</a:t>
                      </a:r>
                      <a:endParaRPr lang="en-GB" sz="1100" i="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/>
                        <a:t>      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0" dirty="0" err="1">
                          <a:solidFill>
                            <a:srgbClr val="00B050"/>
                          </a:solidFill>
                        </a:rPr>
                        <a:t>zz_Utilities_CIS_Ndo</a:t>
                      </a:r>
                      <a:endParaRPr lang="en-GB" sz="1100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GB" sz="1100" dirty="0"/>
                        <a:t>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 EVENTS_TABLES</a:t>
                      </a:r>
                    </a:p>
                    <a:p>
                      <a:r>
                        <a:rPr lang="en-GB" sz="1100" dirty="0"/>
                        <a:t>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</a:t>
                      </a:r>
                      <a:r>
                        <a:rPr lang="en-GB" sz="1100" dirty="0"/>
                        <a:t>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 dirty="0">
                          <a:solidFill>
                            <a:srgbClr val="00B050"/>
                          </a:solidFill>
                        </a:rPr>
                        <a:t>REGION</a:t>
                      </a:r>
                    </a:p>
                    <a:p>
                      <a:r>
                        <a:rPr lang="en-GB" sz="1100" dirty="0"/>
                        <a:t>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</a:t>
                      </a:r>
                      <a:endParaRPr lang="en-GB" sz="1100" i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GB" sz="1100" dirty="0"/>
                        <a:t>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dirty="0" err="1">
                          <a:solidFill>
                            <a:srgbClr val="00B050"/>
                          </a:solidFill>
                        </a:rPr>
                        <a:t>Data_Points</a:t>
                      </a:r>
                      <a:endParaRPr lang="en-GB" sz="11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GB" sz="1100" dirty="0"/>
                        <a:t>               </a:t>
                      </a:r>
                      <a:r>
                        <a:rPr lang="en-GB" sz="1100" dirty="0">
                          <a:solidFill>
                            <a:srgbClr val="0070C0"/>
                          </a:solidFill>
                        </a:rPr>
                        <a:t>|__</a:t>
                      </a:r>
                      <a:r>
                        <a:rPr lang="en-GB" sz="1100" i="1" dirty="0">
                          <a:solidFill>
                            <a:srgbClr val="00B050"/>
                          </a:solidFill>
                        </a:rPr>
                        <a:t>REGION</a:t>
                      </a:r>
                    </a:p>
                    <a:p>
                      <a:endParaRPr lang="en-LU" sz="1100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3618167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AB83EF-FFAC-D0FF-7535-EFCD8C076F0D}"/>
              </a:ext>
            </a:extLst>
          </p:cNvPr>
          <p:cNvSpPr txBox="1"/>
          <p:nvPr/>
        </p:nvSpPr>
        <p:spPr>
          <a:xfrm>
            <a:off x="-3271" y="3862097"/>
            <a:ext cx="1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b="1"/>
              <a:t>Ancillary data:</a:t>
            </a:r>
          </a:p>
        </p:txBody>
      </p:sp>
    </p:spTree>
    <p:extLst>
      <p:ext uri="{BB962C8B-B14F-4D97-AF65-F5344CB8AC3E}">
        <p14:creationId xmlns:p14="http://schemas.microsoft.com/office/powerpoint/2010/main" val="108895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Processing steps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EE025-D030-82F6-C510-0E70D5C993F5}"/>
              </a:ext>
            </a:extLst>
          </p:cNvPr>
          <p:cNvSpPr txBox="1"/>
          <p:nvPr/>
        </p:nvSpPr>
        <p:spPr>
          <a:xfrm>
            <a:off x="3949968" y="1436597"/>
            <a:ext cx="3402855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LU" sz="1600" dirty="0"/>
              <a:t>Download the data (see manual) </a:t>
            </a:r>
          </a:p>
          <a:p>
            <a:pPr marL="342900" indent="-342900">
              <a:buAutoNum type="arabicPeriod"/>
            </a:pPr>
            <a:r>
              <a:rPr lang="en-LU" sz="1600" dirty="0"/>
              <a:t>Read the data: </a:t>
            </a:r>
            <a:r>
              <a:rPr lang="en-LU" sz="1600" b="1" i="1" dirty="0"/>
              <a:t>Read_All_Img.sh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E66783-F187-FB4E-1A39-C750F0057FA1}"/>
              </a:ext>
            </a:extLst>
          </p:cNvPr>
          <p:cNvSpPr txBox="1"/>
          <p:nvPr/>
        </p:nvSpPr>
        <p:spPr>
          <a:xfrm>
            <a:off x="227751" y="2527506"/>
            <a:ext cx="1767856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sz="1600" dirty="0"/>
              <a:t>Compute pair: </a:t>
            </a:r>
            <a:br>
              <a:rPr lang="en-GB" sz="1600" dirty="0"/>
            </a:br>
            <a:r>
              <a:rPr lang="en-LU" sz="1600" b="1" i="1" dirty="0"/>
              <a:t>SinglePair.sh </a:t>
            </a:r>
            <a:r>
              <a:rPr lang="en-LU" sz="1600" i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DF4CA-A77D-7ECA-2C06-6DECE417D0C7}"/>
              </a:ext>
            </a:extLst>
          </p:cNvPr>
          <p:cNvSpPr txBox="1"/>
          <p:nvPr/>
        </p:nvSpPr>
        <p:spPr>
          <a:xfrm>
            <a:off x="1728921" y="3568433"/>
            <a:ext cx="6938451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LU" sz="1600" dirty="0"/>
              <a:t>Baseline plot: 		</a:t>
            </a:r>
            <a:r>
              <a:rPr lang="en-LU" sz="1600" b="1" i="1" dirty="0"/>
              <a:t>lns_All_Img.sh</a:t>
            </a:r>
            <a:r>
              <a:rPr lang="en-LU" sz="1600" dirty="0"/>
              <a:t> and </a:t>
            </a:r>
            <a:r>
              <a:rPr lang="en-GB" sz="1600" b="1" i="1" dirty="0" err="1"/>
              <a:t>Prepa_MSBAS.sh</a:t>
            </a:r>
            <a:endParaRPr lang="en-GB" sz="1600" b="1" i="1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600" dirty="0" err="1"/>
              <a:t>Coregister</a:t>
            </a:r>
            <a:r>
              <a:rPr lang="en-GB" sz="1600" dirty="0"/>
              <a:t> on the SM: 	</a:t>
            </a:r>
            <a:r>
              <a:rPr lang="en-GB" sz="1600" b="1" i="1" dirty="0" err="1"/>
              <a:t>SuperMasterCoreg.sh</a:t>
            </a:r>
            <a:endParaRPr lang="en-GB" sz="1600" b="1" i="1" dirty="0"/>
          </a:p>
          <a:p>
            <a:pPr marL="342900" indent="-342900">
              <a:buFont typeface="+mj-lt"/>
              <a:buAutoNum type="arabicPeriod" startAt="3"/>
            </a:pPr>
            <a:r>
              <a:rPr lang="en-LU" sz="1600" dirty="0"/>
              <a:t>Mass Process pairs: 	</a:t>
            </a:r>
            <a:r>
              <a:rPr lang="en-GB" sz="1600" b="1" i="1" dirty="0" err="1"/>
              <a:t>SuperMaster_MassProc.sh</a:t>
            </a:r>
            <a:endParaRPr lang="en-LU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LU" sz="1600" dirty="0"/>
              <a:t>Prepare msbas: 		</a:t>
            </a:r>
            <a:r>
              <a:rPr lang="en-GB" sz="1600" b="1" i="1" dirty="0" err="1"/>
              <a:t>build_header_msbas_criteria.sh</a:t>
            </a:r>
            <a:endParaRPr lang="en-GB" sz="1600" b="1" i="1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600" dirty="0"/>
              <a:t>MSBAS inversion: 		</a:t>
            </a:r>
            <a:r>
              <a:rPr lang="en-GB" sz="1600" b="1" i="1" dirty="0" err="1"/>
              <a:t>MSBAS.sh</a:t>
            </a:r>
            <a:endParaRPr lang="en-GB" sz="1600" b="1" i="1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600" dirty="0"/>
              <a:t>[Search for MSBAS inversion parameters: </a:t>
            </a:r>
            <a:r>
              <a:rPr lang="en-GB" sz="1600" b="1" i="1" dirty="0" err="1"/>
              <a:t>test_lcurve.sh</a:t>
            </a:r>
            <a:r>
              <a:rPr lang="en-GB" sz="1600" b="1" dirty="0"/>
              <a:t>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sz="1600" dirty="0"/>
              <a:t>[Plot time series: 		</a:t>
            </a:r>
            <a:r>
              <a:rPr lang="en-GB" sz="1600" b="1" i="1" dirty="0" err="1"/>
              <a:t>PlotTS.sh</a:t>
            </a:r>
            <a:r>
              <a:rPr lang="en-GB" sz="1600" dirty="0"/>
              <a:t> or </a:t>
            </a:r>
            <a:r>
              <a:rPr lang="en-GB" sz="1600" b="1" i="1" dirty="0" err="1"/>
              <a:t>PlotTS_all_comp.sh</a:t>
            </a:r>
            <a:r>
              <a:rPr lang="en-GB" sz="1600" b="1" dirty="0"/>
              <a:t>]</a:t>
            </a:r>
            <a:r>
              <a:rPr lang="en-GB" sz="16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15B25F-B388-9736-36C3-2E25019A26DC}"/>
              </a:ext>
            </a:extLst>
          </p:cNvPr>
          <p:cNvSpPr txBox="1"/>
          <p:nvPr/>
        </p:nvSpPr>
        <p:spPr>
          <a:xfrm>
            <a:off x="9112817" y="2912579"/>
            <a:ext cx="2754907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nl-BE" sz="1600" dirty="0"/>
              <a:t>Only in slant range + gif: </a:t>
            </a:r>
            <a:r>
              <a:rPr lang="nl-BE" sz="1600" b="1" i="1" dirty="0"/>
              <a:t> ALL2GIF.sh</a:t>
            </a:r>
            <a:r>
              <a:rPr lang="nl-BE" sz="1600" dirty="0"/>
              <a:t> 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EC78F-8F6C-C63E-4AB0-035B44DF8517}"/>
              </a:ext>
            </a:extLst>
          </p:cNvPr>
          <p:cNvSpPr txBox="1"/>
          <p:nvPr/>
        </p:nvSpPr>
        <p:spPr>
          <a:xfrm>
            <a:off x="9137087" y="3763216"/>
            <a:ext cx="2988767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nl-BE" sz="1600" dirty="0"/>
              <a:t>In slant range &amp; geographical </a:t>
            </a:r>
            <a:br>
              <a:rPr lang="nl-BE" sz="1600" dirty="0"/>
            </a:br>
            <a:r>
              <a:rPr lang="nl-BE" sz="1600" dirty="0"/>
              <a:t>coordinates: </a:t>
            </a:r>
            <a:br>
              <a:rPr lang="nl-BE" sz="1600" dirty="0"/>
            </a:br>
            <a:r>
              <a:rPr lang="nl-BE" sz="1600" b="1" i="1" dirty="0"/>
              <a:t>MultiLaunch_Ampli_Coh.sh</a:t>
            </a:r>
            <a:endParaRPr lang="en-GB" sz="1600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D654DD-0A1F-5697-6C3B-50E810B0E0B3}"/>
              </a:ext>
            </a:extLst>
          </p:cNvPr>
          <p:cNvSpPr txBox="1"/>
          <p:nvPr/>
        </p:nvSpPr>
        <p:spPr>
          <a:xfrm>
            <a:off x="9112817" y="344561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or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401DFF59-A921-9CFE-BB49-DA28836F279C}"/>
              </a:ext>
            </a:extLst>
          </p:cNvPr>
          <p:cNvSpPr/>
          <p:nvPr/>
        </p:nvSpPr>
        <p:spPr>
          <a:xfrm rot="9751122">
            <a:off x="2281638" y="2019002"/>
            <a:ext cx="852616" cy="3193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185304B-C51F-F86B-FA0B-79B80A2C7C06}"/>
              </a:ext>
            </a:extLst>
          </p:cNvPr>
          <p:cNvSpPr/>
          <p:nvPr/>
        </p:nvSpPr>
        <p:spPr>
          <a:xfrm rot="5400000">
            <a:off x="5132375" y="2452092"/>
            <a:ext cx="1038039" cy="3193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" name="Notched Right Arrow 20">
            <a:extLst>
              <a:ext uri="{FF2B5EF4-FFF2-40B4-BE49-F238E27FC236}">
                <a16:creationId xmlns:a16="http://schemas.microsoft.com/office/drawing/2014/main" id="{0BA96FE9-96A0-19DD-A7C8-ACA3C59B7306}"/>
              </a:ext>
            </a:extLst>
          </p:cNvPr>
          <p:cNvSpPr/>
          <p:nvPr/>
        </p:nvSpPr>
        <p:spPr>
          <a:xfrm rot="1421625">
            <a:off x="7820037" y="2058502"/>
            <a:ext cx="852616" cy="3193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8E41A-B036-D785-8880-DFD71EA6B302}"/>
              </a:ext>
            </a:extLst>
          </p:cNvPr>
          <p:cNvSpPr txBox="1"/>
          <p:nvPr/>
        </p:nvSpPr>
        <p:spPr>
          <a:xfrm>
            <a:off x="459609" y="213061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b="1" dirty="0">
                <a:solidFill>
                  <a:srgbClr val="0070C0"/>
                </a:solidFill>
              </a:rPr>
              <a:t>Only one pair: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29468-5796-F97E-8830-F7E5FED8AD1A}"/>
              </a:ext>
            </a:extLst>
          </p:cNvPr>
          <p:cNvSpPr txBox="1"/>
          <p:nvPr/>
        </p:nvSpPr>
        <p:spPr>
          <a:xfrm>
            <a:off x="4730860" y="3130779"/>
            <a:ext cx="18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b="1" dirty="0">
                <a:solidFill>
                  <a:srgbClr val="0070C0"/>
                </a:solidFill>
              </a:rPr>
              <a:t>Defo Time Series: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7C60EC-36CC-D07C-C341-1CE87E15A8D5}"/>
              </a:ext>
            </a:extLst>
          </p:cNvPr>
          <p:cNvSpPr txBox="1"/>
          <p:nvPr/>
        </p:nvSpPr>
        <p:spPr>
          <a:xfrm>
            <a:off x="8783897" y="253185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b="1" dirty="0">
                <a:solidFill>
                  <a:srgbClr val="0070C0"/>
                </a:solidFill>
              </a:rPr>
              <a:t>Ampli Time Series:</a:t>
            </a:r>
          </a:p>
        </p:txBody>
      </p:sp>
    </p:spTree>
    <p:extLst>
      <p:ext uri="{BB962C8B-B14F-4D97-AF65-F5344CB8AC3E}">
        <p14:creationId xmlns:p14="http://schemas.microsoft.com/office/powerpoint/2010/main" val="271128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26183</TotalTime>
  <Words>552</Words>
  <Application>Microsoft Macintosh PowerPoint</Application>
  <PresentationFormat>Widescreen</PresentationFormat>
  <Paragraphs>129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 N</dc:creator>
  <cp:lastModifiedBy>Nicolas D'OREYE</cp:lastModifiedBy>
  <cp:revision>9</cp:revision>
  <dcterms:created xsi:type="dcterms:W3CDTF">2023-04-27T08:58:34Z</dcterms:created>
  <dcterms:modified xsi:type="dcterms:W3CDTF">2024-05-23T07:18:20Z</dcterms:modified>
</cp:coreProperties>
</file>