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33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0"/>
    <p:restoredTop sz="96405"/>
  </p:normalViewPr>
  <p:slideViewPr>
    <p:cSldViewPr snapToGrid="0">
      <p:cViewPr varScale="1">
        <p:scale>
          <a:sx n="193" d="100"/>
          <a:sy n="193" d="100"/>
        </p:scale>
        <p:origin x="2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F569E-B352-5F4B-81DE-4B7ACABEE61B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3BE60-634E-6B4C-8DF0-357D1D1871C2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18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7CFA-365E-242D-1D38-DF53755F1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6ADDC-8FAE-1AE2-A2F1-4CD28B7FE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E55F1-AA0D-20F4-ECD1-C852641AF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04674-A68F-31DF-C9D8-64FFCF31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F86A-4210-7176-46B1-C9FE339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86570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FB29-3998-9533-143F-6F5AC268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845CB-7276-B36C-0DE6-0390D504A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DDD14-2520-4612-E8C9-A245370D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2CEBF-7228-B398-0641-D5E347288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D681F-4881-A07C-D0D1-204AF781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092372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E9169C-E77E-5C66-C8C9-E50BA79FD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DBB85-8F81-3280-3A93-6C8273845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FFB61-8FE6-FC5C-43F5-2EADED1C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22228-0434-F805-5188-2E9D147B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5EAA8-44FD-428E-4B03-19413068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88508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4AFBA-02A7-1DAD-7250-C3943F60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BF9C-F09C-3CE4-D79D-BF671E932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33C1A-7644-3C99-1219-FD357A0F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DC4DC-8113-E4E8-C51E-0FC4215E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830F8-4F9A-8CBA-E1A8-5634309B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1465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AAAC-B0FE-46E0-CB80-A3F1BC77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226D0-7B47-E132-736F-E69642773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1D11-185B-2DF6-6E29-F86796CB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0658C-8335-EA8B-9581-F4502FB4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97F06-3E30-A9CD-0C16-96B356BB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273171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A5B2C-0E40-F549-D625-1124F5B7B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645EC-A762-A669-2007-2219DA8BD6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BC7FC-EF0E-3959-6834-9620DCDC0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338C6-423A-53DB-38AF-FF06A18F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1E7A7-D0D2-7951-85AA-E01150C0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3A5A3-86BC-EDE2-F7A5-B71D7C6E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79680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2495-79CB-B4CA-4EFC-E8A48AFE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00A44-B2AE-B2BC-0633-8D2986A51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A95FF-BD4B-81BB-EA34-9C45B2D03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21E80-BB76-7D17-9C5E-D6028B893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EFB02-828F-2133-910B-2BAA9C1FC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6182E-6FCE-3FDF-440F-C611E352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603A9-BFA5-2D71-D399-141D25F0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BF226-2624-B231-1367-448B143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704672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995D-ABAC-C7A2-882A-46F5867C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803D3-1DBB-DD3B-90E6-8FE10E90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D32C6A-DDA3-FA51-B430-1FF18D84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78D1D-B4DC-6CE5-8F02-143B2AE52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5242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DBCA46-06AF-B56E-BF88-919F77C7E1CD}"/>
              </a:ext>
            </a:extLst>
          </p:cNvPr>
          <p:cNvSpPr/>
          <p:nvPr userDrawn="1"/>
        </p:nvSpPr>
        <p:spPr>
          <a:xfrm>
            <a:off x="1" y="5216"/>
            <a:ext cx="12191999" cy="862642"/>
          </a:xfrm>
          <a:prstGeom prst="rect">
            <a:avLst/>
          </a:prstGeom>
          <a:solidFill>
            <a:srgbClr val="F6F9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470DF57-C0A3-68A3-8662-57C4EE5209ED}"/>
              </a:ext>
            </a:extLst>
          </p:cNvPr>
          <p:cNvGrpSpPr/>
          <p:nvPr userDrawn="1"/>
        </p:nvGrpSpPr>
        <p:grpSpPr>
          <a:xfrm>
            <a:off x="0" y="-14068"/>
            <a:ext cx="12192000" cy="880455"/>
            <a:chOff x="0" y="0"/>
            <a:chExt cx="12192000" cy="88045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90CA6F6-E0E9-E639-F232-292F2E01881A}"/>
                </a:ext>
              </a:extLst>
            </p:cNvPr>
            <p:cNvSpPr/>
            <p:nvPr/>
          </p:nvSpPr>
          <p:spPr>
            <a:xfrm>
              <a:off x="2240484" y="12790"/>
              <a:ext cx="9951515" cy="862642"/>
            </a:xfrm>
            <a:prstGeom prst="rect">
              <a:avLst/>
            </a:prstGeom>
            <a:gradFill>
              <a:gsLst>
                <a:gs pos="0">
                  <a:schemeClr val="tx1">
                    <a:lumMod val="75000"/>
                    <a:lumOff val="25000"/>
                    <a:alpha val="5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138998-88F0-DA9B-EE4C-3BCFE58FA275}"/>
                </a:ext>
              </a:extLst>
            </p:cNvPr>
            <p:cNvGrpSpPr/>
            <p:nvPr/>
          </p:nvGrpSpPr>
          <p:grpSpPr>
            <a:xfrm>
              <a:off x="0" y="0"/>
              <a:ext cx="12192000" cy="880455"/>
              <a:chOff x="0" y="-2521"/>
              <a:chExt cx="12192000" cy="88045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02D1A8E7-CFC0-794E-AF06-3C0C21D3D4A1}"/>
                  </a:ext>
                </a:extLst>
              </p:cNvPr>
              <p:cNvGrpSpPr/>
              <p:nvPr/>
            </p:nvGrpSpPr>
            <p:grpSpPr>
              <a:xfrm>
                <a:off x="0" y="11547"/>
                <a:ext cx="1416405" cy="866387"/>
                <a:chOff x="0" y="17941"/>
                <a:chExt cx="1416405" cy="866387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0FA5DF7-7871-E271-DE36-90A2F601FA50}"/>
                    </a:ext>
                  </a:extLst>
                </p:cNvPr>
                <p:cNvSpPr/>
                <p:nvPr/>
              </p:nvSpPr>
              <p:spPr>
                <a:xfrm>
                  <a:off x="0" y="17941"/>
                  <a:ext cx="1416405" cy="86638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" name="Picture 16" descr="ecgs_logo.pdf">
                  <a:extLst>
                    <a:ext uri="{FF2B5EF4-FFF2-40B4-BE49-F238E27FC236}">
                      <a16:creationId xmlns:a16="http://schemas.microsoft.com/office/drawing/2014/main" id="{9487CF2A-8160-96C5-3CDD-051B9B7152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7314" y="92312"/>
                  <a:ext cx="750252" cy="754799"/>
                </a:xfrm>
                <a:prstGeom prst="rect">
                  <a:avLst/>
                </a:prstGeom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2DD4F3E9-2B36-1818-840A-61028297FD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>
                <a:xfrm>
                  <a:off x="940716" y="69163"/>
                  <a:ext cx="359052" cy="794367"/>
                </a:xfrm>
                <a:prstGeom prst="rect">
                  <a:avLst/>
                </a:prstGeom>
              </p:spPr>
            </p:pic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622E5DE-9204-E37D-3E2C-CEA1C9CFF967}"/>
                  </a:ext>
                </a:extLst>
              </p:cNvPr>
              <p:cNvGrpSpPr/>
              <p:nvPr/>
            </p:nvGrpSpPr>
            <p:grpSpPr>
              <a:xfrm>
                <a:off x="10775595" y="-2521"/>
                <a:ext cx="1416405" cy="875432"/>
                <a:chOff x="10775595" y="-2521"/>
                <a:chExt cx="1416405" cy="875432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A0A3493-F12F-CF2C-D7D0-872DF6A933ED}"/>
                    </a:ext>
                  </a:extLst>
                </p:cNvPr>
                <p:cNvSpPr/>
                <p:nvPr/>
              </p:nvSpPr>
              <p:spPr>
                <a:xfrm>
                  <a:off x="10775595" y="-2521"/>
                  <a:ext cx="1416405" cy="8754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Picture 2" descr="Image result for centre spatial de liège">
                  <a:extLst>
                    <a:ext uri="{FF2B5EF4-FFF2-40B4-BE49-F238E27FC236}">
                      <a16:creationId xmlns:a16="http://schemas.microsoft.com/office/drawing/2014/main" id="{1D743CFD-5CDF-C10A-417F-1A569D4E70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98898" y="116413"/>
                  <a:ext cx="431314" cy="24272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4">
                  <a:extLst>
                    <a:ext uri="{FF2B5EF4-FFF2-40B4-BE49-F238E27FC236}">
                      <a16:creationId xmlns:a16="http://schemas.microsoft.com/office/drawing/2014/main" id="{0406E544-964E-7886-730F-145004A1240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/>
              </p:blipFill>
              <p:spPr bwMode="auto">
                <a:xfrm>
                  <a:off x="10951179" y="436293"/>
                  <a:ext cx="1174675" cy="301980"/>
                </a:xfrm>
                <a:prstGeom prst="rect">
                  <a:avLst/>
                </a:prstGeom>
                <a:solidFill>
                  <a:schemeClr val="bg1">
                    <a:alpha val="32000"/>
                  </a:schemeClr>
                </a:solidFill>
                <a:ln>
                  <a:noFill/>
                </a:ln>
                <a:effectLst/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5C26A234-B554-1829-3FA4-5F159E7CD0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48278" y="57180"/>
                  <a:ext cx="850620" cy="361186"/>
                </a:xfrm>
                <a:prstGeom prst="rect">
                  <a:avLst/>
                </a:prstGeom>
              </p:spPr>
            </p:pic>
          </p:grp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2263A34-677B-91B1-B247-2E64CEE8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6432" y="212798"/>
              <a:ext cx="765810" cy="475615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5E346C80-6CCA-47E3-3042-FE518A85413F}"/>
              </a:ext>
            </a:extLst>
          </p:cNvPr>
          <p:cNvSpPr/>
          <p:nvPr userDrawn="1"/>
        </p:nvSpPr>
        <p:spPr>
          <a:xfrm>
            <a:off x="0" y="6397767"/>
            <a:ext cx="12192000" cy="45181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  <a:alpha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27836D-D5E4-487E-9153-266C8B98068E}"/>
              </a:ext>
            </a:extLst>
          </p:cNvPr>
          <p:cNvSpPr/>
          <p:nvPr userDrawn="1"/>
        </p:nvSpPr>
        <p:spPr>
          <a:xfrm>
            <a:off x="144164" y="6497543"/>
            <a:ext cx="30499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To crunch the SAR and </a:t>
            </a:r>
            <a:r>
              <a:rPr lang="en-US" sz="1200" i="1" dirty="0" err="1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InSAR</a:t>
            </a:r>
            <a:r>
              <a:rPr lang="en-US" sz="1200" i="1" dirty="0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 mass processing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FB0D73-F84D-AE03-D92F-A3FA9CB37CA4}"/>
              </a:ext>
            </a:extLst>
          </p:cNvPr>
          <p:cNvSpPr/>
          <p:nvPr userDrawn="1"/>
        </p:nvSpPr>
        <p:spPr>
          <a:xfrm>
            <a:off x="10989110" y="6462067"/>
            <a:ext cx="9893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 err="1">
                <a:solidFill>
                  <a:schemeClr val="bg1">
                    <a:lumMod val="85000"/>
                  </a:schemeClr>
                </a:solidFill>
                <a:latin typeface="Times" pitchFamily="2" charset="0"/>
              </a:rPr>
              <a:t>ndo@ecgs.lu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9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A1CD-3C55-4A5A-1E28-749865FE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63DA6-7E56-D32B-C7FE-BF71B6DA0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606A1-BC1A-2B40-02CC-84433204B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8AE72-850C-D1FF-9136-BAF909BD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958D5-6270-55D6-4BD2-DE7353A5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AC58F-4A22-CB38-9405-B33FC757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9493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C8C2-0D07-DC4B-6FC0-128F3FAA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18344-3971-FDE9-9FBD-4B06FB8D1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854B2-0CD4-2B1D-064B-6400F2338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427B4-9931-6B6A-A3AA-6670E98A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D77FF-2A09-EBDD-D5CC-C8E0EC055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59C91-BE74-BC9C-12A7-36655D011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72605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2E9166-D0DF-D19F-8354-03C10122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0FE3F-6AD7-986E-9524-D3B51B340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8E80F-4052-D5D1-D479-BF3A4FB7C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12735-BB93-0040-A398-391B61AAF891}" type="datetimeFigureOut">
              <a:rPr lang="en-LU" smtClean="0"/>
              <a:t>23/05/2024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C3E4-5F25-1997-82F7-5FCEDC0CB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82DC9-9DCC-9936-07C0-E2D7826CC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4A215-EF3E-4F46-ACA7-0C87150C64EA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78274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DCDFF63-D6AA-75BE-D041-0A7D0F7BFFB8}"/>
              </a:ext>
            </a:extLst>
          </p:cNvPr>
          <p:cNvSpPr txBox="1"/>
          <p:nvPr/>
        </p:nvSpPr>
        <p:spPr>
          <a:xfrm>
            <a:off x="917566" y="1702203"/>
            <a:ext cx="96107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 err="1">
                <a:solidFill>
                  <a:srgbClr val="FF0000"/>
                </a:solidFill>
              </a:rPr>
              <a:t>AMSTer</a:t>
            </a:r>
            <a:r>
              <a:rPr lang="en-GB" sz="3200" b="1" dirty="0"/>
              <a:t> : 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SAR &amp; </a:t>
            </a:r>
            <a:r>
              <a:rPr lang="en-GB" sz="3200" b="1" dirty="0" err="1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InSAR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GB" sz="3200" b="1" dirty="0">
                <a:solidFill>
                  <a:srgbClr val="FF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utomated </a:t>
            </a:r>
            <a:r>
              <a:rPr lang="en-GB" sz="3200" b="1" dirty="0">
                <a:solidFill>
                  <a:srgbClr val="FF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ass processing </a:t>
            </a:r>
            <a:r>
              <a:rPr lang="en-GB" sz="3200" b="1" dirty="0">
                <a:solidFill>
                  <a:srgbClr val="FF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oftware for Multidimensional </a:t>
            </a:r>
            <a:r>
              <a:rPr lang="en-GB" sz="3200" b="1" dirty="0">
                <a:solidFill>
                  <a:srgbClr val="FF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ime s</a:t>
            </a:r>
            <a:r>
              <a:rPr lang="en-GB" sz="3200" b="1" dirty="0">
                <a:solidFill>
                  <a:srgbClr val="FF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er</a:t>
            </a:r>
            <a:r>
              <a:rPr lang="en-GB" sz="3200" b="1" dirty="0">
                <a:solidFill>
                  <a:srgbClr val="000000"/>
                </a:solidFill>
                <a:effectLst/>
                <a:ea typeface="Arial Unicode MS" panose="020B0604020202020204" pitchFamily="34" charset="-128"/>
                <a:cs typeface="Arial Unicode MS" panose="020B0604020202020204" pitchFamily="34" charset="-128"/>
              </a:rPr>
              <a:t>ies</a:t>
            </a:r>
          </a:p>
          <a:p>
            <a:pPr algn="ctr"/>
            <a:endParaRPr lang="en-LU" sz="3200" dirty="0">
              <a:solidFill>
                <a:srgbClr val="000000"/>
              </a:solidFill>
              <a:effectLst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19EFB-FB67-B88C-8E5B-FFFF5BFA12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64" y="4751544"/>
            <a:ext cx="1827580" cy="157118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A90A08-900C-90CB-074A-936C7F7F2F14}"/>
              </a:ext>
            </a:extLst>
          </p:cNvPr>
          <p:cNvSpPr txBox="1"/>
          <p:nvPr/>
        </p:nvSpPr>
        <p:spPr>
          <a:xfrm>
            <a:off x="1732251" y="3174624"/>
            <a:ext cx="79813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Nicolas d’Oreye</a:t>
            </a:r>
            <a:r>
              <a:rPr lang="en-GB" sz="1800" baseline="300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1,2</a:t>
            </a:r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Dominique Derauw</a:t>
            </a:r>
            <a:r>
              <a:rPr lang="en-GB" sz="1800" baseline="300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3,4</a:t>
            </a:r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Sergey Samsonov</a:t>
            </a:r>
            <a:r>
              <a:rPr lang="en-GB" sz="1800" baseline="300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</a:p>
          <a:p>
            <a:pPr algn="ctr"/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Delphine Smittarello</a:t>
            </a:r>
            <a:r>
              <a:rPr lang="en-GB" sz="1800" baseline="300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Maxime Jaspard</a:t>
            </a:r>
            <a:r>
              <a:rPr lang="en-GB" sz="1800" baseline="300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r>
              <a:rPr lang="en-GB" sz="18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Gilles Celli</a:t>
            </a:r>
            <a:r>
              <a:rPr lang="en-GB" sz="1800" baseline="30000" dirty="0">
                <a:solidFill>
                  <a:srgbClr val="000000"/>
                </a:solidFill>
                <a:effectLst/>
                <a:latin typeface="Helvetica" pitchFamily="2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lang="en-LU" sz="1800" dirty="0">
              <a:solidFill>
                <a:srgbClr val="000000"/>
              </a:solidFill>
              <a:effectLst/>
              <a:latin typeface="Helvetica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endParaRPr lang="en-LU" sz="1800" dirty="0">
              <a:solidFill>
                <a:srgbClr val="000000"/>
              </a:solidFill>
              <a:effectLst/>
              <a:latin typeface="Helvetica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988198-8069-BCA0-32F5-D8017AAF4841}"/>
              </a:ext>
            </a:extLst>
          </p:cNvPr>
          <p:cNvSpPr txBox="1"/>
          <p:nvPr/>
        </p:nvSpPr>
        <p:spPr>
          <a:xfrm>
            <a:off x="5041701" y="4009759"/>
            <a:ext cx="2073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ndo@ecgs.lu</a:t>
            </a:r>
            <a:endParaRPr lang="en-GB" dirty="0">
              <a:solidFill>
                <a:srgbClr val="0070C0"/>
              </a:solidFill>
            </a:endParaRPr>
          </a:p>
          <a:p>
            <a:pPr algn="ctr"/>
            <a:r>
              <a:rPr lang="en-GB" dirty="0" err="1">
                <a:solidFill>
                  <a:srgbClr val="0070C0"/>
                </a:solidFill>
              </a:rPr>
              <a:t>amster@ecgs.lu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84EA3D16-C0F5-3232-8933-CAC34B1B4675}"/>
              </a:ext>
            </a:extLst>
          </p:cNvPr>
          <p:cNvSpPr txBox="1"/>
          <p:nvPr/>
        </p:nvSpPr>
        <p:spPr>
          <a:xfrm>
            <a:off x="2569232" y="5055978"/>
            <a:ext cx="9294018" cy="1028793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0170" indent="-90170" algn="ctr"/>
            <a:r>
              <a:rPr lang="en-LU" sz="1200" dirty="0">
                <a:effectLst/>
                <a:ea typeface="Times New Roman" panose="02020603050405020304" pitchFamily="18" charset="0"/>
              </a:rPr>
              <a:t>1 </a:t>
            </a:r>
            <a:r>
              <a:rPr lang="en-LU" sz="1200" i="1" dirty="0">
                <a:effectLst/>
                <a:ea typeface="Times New Roman" panose="02020603050405020304" pitchFamily="18" charset="0"/>
              </a:rPr>
              <a:t>European Centre </a:t>
            </a:r>
            <a:r>
              <a:rPr lang="en-US" sz="1200" i="1" dirty="0">
                <a:effectLst/>
                <a:ea typeface="Times New Roman" panose="02020603050405020304" pitchFamily="18" charset="0"/>
              </a:rPr>
              <a:t>for</a:t>
            </a:r>
            <a:r>
              <a:rPr lang="en-LU" sz="1200" i="1" dirty="0">
                <a:effectLst/>
                <a:ea typeface="Times New Roman" panose="02020603050405020304" pitchFamily="18" charset="0"/>
              </a:rPr>
              <a:t> Geodynamics and Seismology (ECGS), 19 rue Josy Welter, L-7256 Walferdange, Luxembourg</a:t>
            </a:r>
            <a:endParaRPr lang="en-LU" sz="1200" dirty="0">
              <a:effectLst/>
              <a:ea typeface="Times New Roman" panose="02020603050405020304" pitchFamily="18" charset="0"/>
            </a:endParaRPr>
          </a:p>
          <a:p>
            <a:pPr marL="90170" indent="-90170" algn="ctr"/>
            <a:r>
              <a:rPr lang="en-LU" sz="1200" dirty="0">
                <a:effectLst/>
                <a:ea typeface="Times New Roman" panose="02020603050405020304" pitchFamily="18" charset="0"/>
              </a:rPr>
              <a:t>2 </a:t>
            </a:r>
            <a:r>
              <a:rPr lang="en-LU" sz="1200" i="1" dirty="0">
                <a:effectLst/>
                <a:ea typeface="Times New Roman" panose="02020603050405020304" pitchFamily="18" charset="0"/>
              </a:rPr>
              <a:t>National Museum of Natural History (NMNH), 19 rue Josy Welter, L-7256 Walferdange, Luxembourg</a:t>
            </a:r>
            <a:endParaRPr lang="en-LU" sz="1200" dirty="0">
              <a:effectLst/>
              <a:ea typeface="Times New Roman" panose="02020603050405020304" pitchFamily="18" charset="0"/>
            </a:endParaRPr>
          </a:p>
          <a:p>
            <a:pPr marL="90170" indent="-90170" algn="ctr"/>
            <a:r>
              <a:rPr lang="en-LU" sz="1200" dirty="0">
                <a:effectLst/>
                <a:ea typeface="Times New Roman" panose="02020603050405020304" pitchFamily="18" charset="0"/>
              </a:rPr>
              <a:t>3 </a:t>
            </a:r>
            <a:r>
              <a:rPr lang="en-LU" sz="1200" i="1" dirty="0">
                <a:effectLst/>
                <a:ea typeface="Times New Roman" panose="02020603050405020304" pitchFamily="18" charset="0"/>
              </a:rPr>
              <a:t>Centre Spatial de Liège (CSL), Avenue du Pré Aily, B-4031 Angleur, Belgium</a:t>
            </a:r>
            <a:endParaRPr lang="en-LU" sz="1200" dirty="0">
              <a:effectLst/>
              <a:ea typeface="Times New Roman" panose="02020603050405020304" pitchFamily="18" charset="0"/>
            </a:endParaRPr>
          </a:p>
          <a:p>
            <a:pPr marL="90170" indent="-90170" algn="ctr"/>
            <a:r>
              <a:rPr lang="en-LU" sz="1200" dirty="0">
                <a:effectLst/>
                <a:ea typeface="Times New Roman" panose="02020603050405020304" pitchFamily="18" charset="0"/>
              </a:rPr>
              <a:t>4 </a:t>
            </a:r>
            <a:r>
              <a:rPr lang="fr-FR" sz="1200" i="1" dirty="0">
                <a:effectLst/>
                <a:ea typeface="Times New Roman" panose="02020603050405020304" pitchFamily="18" charset="0"/>
              </a:rPr>
              <a:t>SAREOS, 1 Rue des Violettes, 4557 </a:t>
            </a:r>
            <a:r>
              <a:rPr lang="fr-FR" sz="1200" i="1" dirty="0" err="1">
                <a:effectLst/>
                <a:ea typeface="Times New Roman" panose="02020603050405020304" pitchFamily="18" charset="0"/>
              </a:rPr>
              <a:t>Fraiture</a:t>
            </a:r>
            <a:r>
              <a:rPr lang="fr-FR" sz="1200" i="1" dirty="0">
                <a:effectLst/>
                <a:ea typeface="Times New Roman" panose="02020603050405020304" pitchFamily="18" charset="0"/>
              </a:rPr>
              <a:t>, </a:t>
            </a:r>
            <a:r>
              <a:rPr lang="fr-FR" sz="1200" i="1" dirty="0" err="1">
                <a:effectLst/>
                <a:ea typeface="Times New Roman" panose="02020603050405020304" pitchFamily="18" charset="0"/>
              </a:rPr>
              <a:t>Belgium</a:t>
            </a:r>
            <a:r>
              <a:rPr lang="fr-FR" sz="1200" i="1" dirty="0">
                <a:effectLst/>
                <a:ea typeface="Times New Roman" panose="02020603050405020304" pitchFamily="18" charset="0"/>
              </a:rPr>
              <a:t> </a:t>
            </a:r>
            <a:endParaRPr lang="en-LU" sz="1200" dirty="0">
              <a:effectLst/>
              <a:ea typeface="Times New Roman" panose="02020603050405020304" pitchFamily="18" charset="0"/>
            </a:endParaRPr>
          </a:p>
          <a:p>
            <a:pPr algn="ctr">
              <a:tabLst>
                <a:tab pos="90170" algn="l"/>
              </a:tabLst>
            </a:pPr>
            <a:r>
              <a:rPr lang="en-US" sz="1200" dirty="0">
                <a:effectLst/>
                <a:ea typeface="Times New Roman" panose="02020603050405020304" pitchFamily="18" charset="0"/>
              </a:rPr>
              <a:t>5 </a:t>
            </a:r>
            <a:r>
              <a:rPr lang="en-LU" sz="1200" i="1" dirty="0">
                <a:effectLst/>
                <a:ea typeface="Times New Roman" panose="02020603050405020304" pitchFamily="18" charset="0"/>
              </a:rPr>
              <a:t>Canada Centre for Mapping and Earth Observation, Natural Resources Canada (NRCAN), 560 Rochester Street, Ottawa, ON K1A 0E4, Canada</a:t>
            </a:r>
            <a:endParaRPr lang="en-LU" sz="120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12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45BE3B-A14B-E818-44E2-CE9A986831EC}"/>
              </a:ext>
            </a:extLst>
          </p:cNvPr>
          <p:cNvSpPr txBox="1"/>
          <p:nvPr/>
        </p:nvSpPr>
        <p:spPr>
          <a:xfrm>
            <a:off x="252940" y="2069333"/>
            <a:ext cx="105953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itchFamily="2" charset="2"/>
              <a:buChar char="ü"/>
            </a:pPr>
            <a:r>
              <a:rPr lang="nl-BE" sz="1600" dirty="0"/>
              <a:t>Definition of </a:t>
            </a:r>
            <a:r>
              <a:rPr lang="nl-BE" sz="1600" dirty="0">
                <a:solidFill>
                  <a:srgbClr val="00B050"/>
                </a:solidFill>
              </a:rPr>
              <a:t>state variables </a:t>
            </a:r>
            <a:r>
              <a:rPr lang="nl-BE" sz="1600" dirty="0"/>
              <a:t>(path to disks…)  </a:t>
            </a:r>
            <a:r>
              <a:rPr lang="nl-BE" sz="1600" dirty="0">
                <a:sym typeface="Wingdings" pitchFamily="2" charset="2"/>
              </a:rPr>
              <a:t> see installer </a:t>
            </a:r>
            <a:endParaRPr lang="nl-BE" sz="1600" dirty="0"/>
          </a:p>
          <a:p>
            <a:pPr marL="285750" indent="-285750">
              <a:buClr>
                <a:srgbClr val="00B050"/>
              </a:buClr>
              <a:buFont typeface="Wingdings" pitchFamily="2" charset="2"/>
              <a:buChar char="ü"/>
            </a:pPr>
            <a:r>
              <a:rPr lang="nl-BE" sz="1600" dirty="0"/>
              <a:t>Files not at the expected place (…/1650/1650/….) </a:t>
            </a:r>
            <a:r>
              <a:rPr lang="nl-BE" sz="1600" dirty="0">
                <a:sym typeface="Wingdings" pitchFamily="2" charset="2"/>
              </a:rPr>
              <a:t> see installer </a:t>
            </a:r>
          </a:p>
          <a:p>
            <a:pPr marL="285750" indent="-285750">
              <a:buClr>
                <a:srgbClr val="00B050"/>
              </a:buClr>
              <a:buFont typeface="Wingdings" pitchFamily="2" charset="2"/>
              <a:buChar char="ü"/>
            </a:pPr>
            <a:r>
              <a:rPr lang="nl-BE" sz="1600" dirty="0"/>
              <a:t>Data are not available (empty or missing parts) </a:t>
            </a:r>
            <a:r>
              <a:rPr lang="nl-BE" sz="1600" dirty="0">
                <a:sym typeface="Wingdings" pitchFamily="2" charset="2"/>
              </a:rPr>
              <a:t> see raw data location and reader</a:t>
            </a:r>
            <a:endParaRPr lang="nl-B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nl-BE" sz="1600" dirty="0"/>
              <a:t>Process launched with a </a:t>
            </a:r>
            <a:r>
              <a:rPr lang="nl-BE" sz="1600" dirty="0">
                <a:solidFill>
                  <a:srgbClr val="0070C0"/>
                </a:solidFill>
              </a:rPr>
              <a:t>LaunchMTparameters.txt </a:t>
            </a:r>
            <a:r>
              <a:rPr lang="nl-BE" sz="1600" dirty="0"/>
              <a:t>that was not the modified one </a:t>
            </a:r>
            <a:r>
              <a:rPr lang="nl-BE" sz="1600" dirty="0">
                <a:sym typeface="Wingdings" pitchFamily="2" charset="2"/>
              </a:rPr>
              <a:t> need to practice </a:t>
            </a:r>
            <a:endParaRPr lang="nl-BE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nl-BE" sz="1600" dirty="0"/>
              <a:t>Wrong parameters in </a:t>
            </a:r>
            <a:r>
              <a:rPr lang="nl-BE" sz="1600" dirty="0">
                <a:solidFill>
                  <a:srgbClr val="0070C0"/>
                </a:solidFill>
              </a:rPr>
              <a:t>LaunchMTparameters.txt</a:t>
            </a:r>
            <a:r>
              <a:rPr lang="nl-BE" sz="1600" dirty="0"/>
              <a:t> </a:t>
            </a:r>
            <a:r>
              <a:rPr lang="nl-BE" sz="1600" dirty="0">
                <a:sym typeface="Wingdings" pitchFamily="2" charset="2"/>
              </a:rPr>
              <a:t> need to practice </a:t>
            </a:r>
            <a:endParaRPr lang="nl-BE" sz="1600" dirty="0"/>
          </a:p>
          <a:p>
            <a:pPr marL="285750" indent="-285750">
              <a:buFont typeface="Wingdings" pitchFamily="2" charset="2"/>
              <a:buChar char="Ø"/>
            </a:pPr>
            <a:endParaRPr lang="nl-BE" sz="1600" dirty="0"/>
          </a:p>
          <a:p>
            <a:pPr marL="285750" indent="-285750">
              <a:buFont typeface="Wingdings" pitchFamily="2" charset="2"/>
              <a:buChar char="Ø"/>
            </a:pPr>
            <a:endParaRPr lang="en-LU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CDFF63-D6AA-75BE-D041-0A7D0F7BFFB8}"/>
              </a:ext>
            </a:extLst>
          </p:cNvPr>
          <p:cNvSpPr txBox="1"/>
          <p:nvPr/>
        </p:nvSpPr>
        <p:spPr>
          <a:xfrm>
            <a:off x="324188" y="1184791"/>
            <a:ext cx="91577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/>
              <a:t>List of typical problems encountered: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CD21B5-A805-A249-9B49-FE7D34E11E6D}"/>
              </a:ext>
            </a:extLst>
          </p:cNvPr>
          <p:cNvSpPr txBox="1"/>
          <p:nvPr/>
        </p:nvSpPr>
        <p:spPr>
          <a:xfrm>
            <a:off x="252940" y="3338047"/>
            <a:ext cx="119816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nl-BE" sz="1600" dirty="0">
                <a:sym typeface="Wingdings" pitchFamily="2" charset="2"/>
              </a:rPr>
              <a:t>Conflict with libraries installed by other tools on computer  check .bashrc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2499948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86024" y="62770"/>
            <a:ext cx="10335759" cy="754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400" b="1" i="0" u="none" strike="noStrike">
                <a:solidFill>
                  <a:schemeClr val="bg1"/>
                </a:solidFill>
                <a:effectLst/>
                <a:latin typeface="Helvetica" pitchFamily="2" charset="0"/>
              </a:rPr>
              <a:t>Summer School in </a:t>
            </a:r>
            <a:r>
              <a:rPr lang="en-GB" sz="2400" b="1" i="0" u="none" strike="noStrike" err="1">
                <a:solidFill>
                  <a:schemeClr val="bg1"/>
                </a:solidFill>
                <a:effectLst/>
                <a:latin typeface="Helvetica" pitchFamily="2" charset="0"/>
              </a:rPr>
              <a:t>InSAR</a:t>
            </a:r>
            <a:r>
              <a:rPr lang="en-GB" sz="2400" b="1" i="0" u="none" strike="noStrike">
                <a:solidFill>
                  <a:schemeClr val="bg1"/>
                </a:solidFill>
                <a:effectLst/>
                <a:latin typeface="Helvetica" pitchFamily="2" charset="0"/>
              </a:rPr>
              <a:t>, time series processing and deformation modelling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5BE3B-A14B-E818-44E2-CE9A986831EC}"/>
              </a:ext>
            </a:extLst>
          </p:cNvPr>
          <p:cNvSpPr txBox="1"/>
          <p:nvPr/>
        </p:nvSpPr>
        <p:spPr>
          <a:xfrm>
            <a:off x="656234" y="1922475"/>
            <a:ext cx="105953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nl-BE" dirty="0"/>
              <a:t>Read carefully the manuals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nl-BE" dirty="0"/>
              <a:t>Keep the scturcture as close as the original one as possible 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endParaRPr lang="nl-BE" dirty="0"/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endParaRPr lang="nl-BE" dirty="0"/>
          </a:p>
          <a:p>
            <a:pPr>
              <a:buClr>
                <a:schemeClr val="tx1"/>
              </a:buClr>
            </a:pPr>
            <a:r>
              <a:rPr lang="nl-BE" dirty="0"/>
              <a:t>In case of problem (what could possibly go wgrong though ?):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nl-BE" dirty="0"/>
              <a:t>Read carefully the error message 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endParaRPr lang="nl-BE" dirty="0"/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nl-BE" dirty="0"/>
              <a:t>When it says that it can’t find a file, see path where it is expected and compare with your installation. 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nl-BE" dirty="0"/>
              <a:t>Read the header and at least the beginning of the script to see what are the expected parameters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nl-BE" dirty="0"/>
              <a:t>Be sure that there is no hard coded lines in script 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endParaRPr lang="nl-BE" dirty="0"/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nl-BE" dirty="0"/>
              <a:t>Segmentation fault usually means a problem with AMSTer Engine: 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nl-BE" dirty="0"/>
              <a:t>either a bug (rather call it a “</a:t>
            </a:r>
            <a:r>
              <a:rPr lang="nl-BE" i="1" dirty="0"/>
              <a:t>new case encountered”</a:t>
            </a:r>
            <a:r>
              <a:rPr lang="nl-BE" dirty="0"/>
              <a:t>), or more probably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nl-BE" dirty="0"/>
              <a:t>a corrupted data</a:t>
            </a:r>
          </a:p>
          <a:p>
            <a:pPr marL="742950" lvl="1" indent="-285750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nl-BE" dirty="0"/>
              <a:t>a wrong command/parameter(s)</a:t>
            </a:r>
            <a:endParaRPr lang="en-L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CDFF63-D6AA-75BE-D041-0A7D0F7BFFB8}"/>
              </a:ext>
            </a:extLst>
          </p:cNvPr>
          <p:cNvSpPr txBox="1"/>
          <p:nvPr/>
        </p:nvSpPr>
        <p:spPr>
          <a:xfrm>
            <a:off x="324188" y="1184791"/>
            <a:ext cx="7081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Recommendations </a:t>
            </a:r>
          </a:p>
        </p:txBody>
      </p:sp>
    </p:spTree>
    <p:extLst>
      <p:ext uri="{BB962C8B-B14F-4D97-AF65-F5344CB8AC3E}">
        <p14:creationId xmlns:p14="http://schemas.microsoft.com/office/powerpoint/2010/main" val="348637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4">
            <a:extLst>
              <a:ext uri="{FF2B5EF4-FFF2-40B4-BE49-F238E27FC236}">
                <a16:creationId xmlns:a16="http://schemas.microsoft.com/office/drawing/2014/main" id="{6B5D52D8-2D3A-F849-8384-CCF8E9D627CE}"/>
              </a:ext>
            </a:extLst>
          </p:cNvPr>
          <p:cNvSpPr txBox="1">
            <a:spLocks noChangeArrowheads="1"/>
          </p:cNvSpPr>
          <p:nvPr/>
        </p:nvSpPr>
        <p:spPr>
          <a:xfrm>
            <a:off x="786024" y="62770"/>
            <a:ext cx="10335759" cy="754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2400" b="1" i="0" u="none" strike="noStrike">
                <a:solidFill>
                  <a:schemeClr val="bg1"/>
                </a:solidFill>
                <a:effectLst/>
                <a:latin typeface="Helvetica" pitchFamily="2" charset="0"/>
              </a:rPr>
              <a:t>Summer School in </a:t>
            </a:r>
            <a:r>
              <a:rPr lang="en-GB" sz="2400" b="1" i="0" u="none" strike="noStrike" err="1">
                <a:solidFill>
                  <a:schemeClr val="bg1"/>
                </a:solidFill>
                <a:effectLst/>
                <a:latin typeface="Helvetica" pitchFamily="2" charset="0"/>
              </a:rPr>
              <a:t>InSAR</a:t>
            </a:r>
            <a:r>
              <a:rPr lang="en-GB" sz="2400" b="1" i="0" u="none" strike="noStrike">
                <a:solidFill>
                  <a:schemeClr val="bg1"/>
                </a:solidFill>
                <a:effectLst/>
                <a:latin typeface="Helvetica" pitchFamily="2" charset="0"/>
              </a:rPr>
              <a:t>, time series processing and deformation modelling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5BE3B-A14B-E818-44E2-CE9A986831EC}"/>
              </a:ext>
            </a:extLst>
          </p:cNvPr>
          <p:cNvSpPr txBox="1"/>
          <p:nvPr/>
        </p:nvSpPr>
        <p:spPr>
          <a:xfrm>
            <a:off x="656234" y="1922475"/>
            <a:ext cx="105953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nl-BE" dirty="0"/>
              <a:t>Open terminal and File Managers as small windows </a:t>
            </a:r>
            <a:r>
              <a:rPr lang="nl-BE" dirty="0">
                <a:sym typeface="Wingdings" pitchFamily="2" charset="2"/>
              </a:rPr>
              <a:t> drag and drop files</a:t>
            </a:r>
            <a:br>
              <a:rPr lang="nl-BE" dirty="0">
                <a:sym typeface="Wingdings" pitchFamily="2" charset="2"/>
              </a:rPr>
            </a:br>
            <a:r>
              <a:rPr lang="nl-BE" dirty="0">
                <a:sym typeface="Wingdings" pitchFamily="2" charset="2"/>
              </a:rPr>
              <a:t>(or use AMSTer Organizer) 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endParaRPr lang="nl-BE" dirty="0">
              <a:sym typeface="Wingdings" pitchFamily="2" charset="2"/>
            </a:endParaRP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nl-BE" dirty="0">
                <a:sym typeface="Wingdings" pitchFamily="2" charset="2"/>
              </a:rPr>
              <a:t>Use text editor with ”compare” functionality 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endParaRPr lang="nl-BE" dirty="0">
              <a:sym typeface="Wingdings" pitchFamily="2" charset="2"/>
            </a:endParaRP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nl-BE" dirty="0">
                <a:sym typeface="Wingdings" pitchFamily="2" charset="2"/>
              </a:rPr>
              <a:t>Read the “location of directories” support provided in </a:t>
            </a:r>
            <a:r>
              <a:rPr lang="nl-BE" dirty="0">
                <a:solidFill>
                  <a:srgbClr val="FF0000"/>
                </a:solidFill>
                <a:sym typeface="Wingdings" pitchFamily="2" charset="2"/>
              </a:rPr>
              <a:t>AMSTer_Conventions_SUMMARIES.pptx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endParaRPr lang="nl-BE" dirty="0">
              <a:sym typeface="Wingdings" pitchFamily="2" charset="2"/>
            </a:endParaRP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r>
              <a:rPr lang="nl-BE" dirty="0">
                <a:sym typeface="Wingdings" pitchFamily="2" charset="2"/>
              </a:rPr>
              <a:t>Error tracking: remember that AMSTer Toolbox outputs start with “  //”. </a:t>
            </a:r>
            <a:br>
              <a:rPr lang="nl-BE" dirty="0">
                <a:sym typeface="Wingdings" pitchFamily="2" charset="2"/>
              </a:rPr>
            </a:br>
            <a:r>
              <a:rPr lang="nl-BE" dirty="0">
                <a:sym typeface="Wingdings" pitchFamily="2" charset="2"/>
              </a:rPr>
              <a:t>Other lines are either  output from AMSTer Engine, cpxfiddle etc… or … warnings and errors !  </a:t>
            </a: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endParaRPr lang="nl-BE" dirty="0">
              <a:sym typeface="Wingdings" pitchFamily="2" charset="2"/>
            </a:endParaRPr>
          </a:p>
          <a:p>
            <a:pPr marL="285750" indent="-285750">
              <a:buClr>
                <a:schemeClr val="tx1"/>
              </a:buClr>
              <a:buFont typeface="Wingdings" pitchFamily="2" charset="2"/>
              <a:buChar char="Ø"/>
            </a:pPr>
            <a:endParaRPr lang="en-L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CDFF63-D6AA-75BE-D041-0A7D0F7BFFB8}"/>
              </a:ext>
            </a:extLst>
          </p:cNvPr>
          <p:cNvSpPr txBox="1"/>
          <p:nvPr/>
        </p:nvSpPr>
        <p:spPr>
          <a:xfrm>
            <a:off x="324188" y="1184791"/>
            <a:ext cx="7081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/>
              <a:t>Tips </a:t>
            </a:r>
          </a:p>
        </p:txBody>
      </p:sp>
    </p:spTree>
    <p:extLst>
      <p:ext uri="{BB962C8B-B14F-4D97-AF65-F5344CB8AC3E}">
        <p14:creationId xmlns:p14="http://schemas.microsoft.com/office/powerpoint/2010/main" val="251258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32451</TotalTime>
  <Words>439</Words>
  <Application>Microsoft Macintosh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 Unicode MS</vt:lpstr>
      <vt:lpstr>Arial</vt:lpstr>
      <vt:lpstr>Calibri</vt:lpstr>
      <vt:lpstr>Calibri Light</vt:lpstr>
      <vt:lpstr>Courier New</vt:lpstr>
      <vt:lpstr>Helvetica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 N</dc:creator>
  <cp:lastModifiedBy>Nicolas D'OREYE</cp:lastModifiedBy>
  <cp:revision>196</cp:revision>
  <dcterms:created xsi:type="dcterms:W3CDTF">2023-04-11T08:24:52Z</dcterms:created>
  <dcterms:modified xsi:type="dcterms:W3CDTF">2024-05-23T07:33:15Z</dcterms:modified>
</cp:coreProperties>
</file>