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7" r:id="rId23"/>
    <p:sldId id="278" r:id="rId24"/>
    <p:sldId id="279" r:id="rId25"/>
    <p:sldId id="280" r:id="rId26"/>
    <p:sldId id="283" r:id="rId27"/>
    <p:sldId id="281" r:id="rId28"/>
    <p:sldId id="285" r:id="rId29"/>
    <p:sldId id="282" r:id="rId30"/>
    <p:sldId id="284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65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8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2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8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7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5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6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5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3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E02DF-FDEB-4147-ACCB-210F353D0C8E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70C4-3027-4289-9D93-8F45661FD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C4636-B50C-4BFC-A05C-E30192E9B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Task2 </a:t>
            </a:r>
            <a:br>
              <a:rPr lang="en-US" altLang="zh-CN" dirty="0"/>
            </a:br>
            <a:r>
              <a:rPr lang="en-US" altLang="zh-CN" dirty="0"/>
              <a:t>Virtual Routing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3919C2-45E0-4CDF-BDC1-A4B6087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张涵隽</a:t>
            </a:r>
            <a:r>
              <a:rPr lang="en-US" altLang="zh-CN" dirty="0"/>
              <a:t>		</a:t>
            </a:r>
            <a:r>
              <a:rPr lang="zh-CN" altLang="en-US" dirty="0"/>
              <a:t>徐原</a:t>
            </a:r>
            <a:r>
              <a:rPr lang="en-US" altLang="zh-CN" dirty="0"/>
              <a:t>	</a:t>
            </a:r>
            <a:r>
              <a:rPr lang="zh-CN" altLang="en-US" dirty="0"/>
              <a:t>石邢越</a:t>
            </a:r>
          </a:p>
        </p:txBody>
      </p:sp>
    </p:spTree>
    <p:extLst>
      <p:ext uri="{BB962C8B-B14F-4D97-AF65-F5344CB8AC3E}">
        <p14:creationId xmlns:p14="http://schemas.microsoft.com/office/powerpoint/2010/main" val="117993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D上线后，A与B有联通的链路（即</a:t>
            </a:r>
            <a:r>
              <a:rPr lang="en-US" altLang="zh-CN" dirty="0"/>
              <a:t>A-&gt;C-&gt;D-&gt;B</a:t>
            </a:r>
            <a:r>
              <a:rPr lang="zh-CN" altLang="zh-CN" dirty="0"/>
              <a:t>），所以A的转发表中出现目的为B的条目。</a:t>
            </a:r>
            <a:endParaRPr lang="en-US" altLang="zh-CN" dirty="0"/>
          </a:p>
          <a:p>
            <a:r>
              <a:rPr lang="zh-CN" altLang="zh-CN" dirty="0"/>
              <a:t>E上线后，A到B的最短路发生变化（即</a:t>
            </a:r>
            <a:r>
              <a:rPr lang="en-US" altLang="zh-CN" dirty="0"/>
              <a:t>A-&gt;E-&gt;B</a:t>
            </a:r>
            <a:r>
              <a:rPr lang="zh-CN" altLang="zh-CN" dirty="0"/>
              <a:t>），所以A的转发表中以B为目的的条目中，下一跳更新成E。</a:t>
            </a:r>
          </a:p>
          <a:p>
            <a:endParaRPr lang="zh-CN" altLang="en-US" dirty="0"/>
          </a:p>
        </p:txBody>
      </p:sp>
      <p:pic>
        <p:nvPicPr>
          <p:cNvPr id="7" name="officeArt object">
            <a:extLst>
              <a:ext uri="{FF2B5EF4-FFF2-40B4-BE49-F238E27FC236}">
                <a16:creationId xmlns:a16="http://schemas.microsoft.com/office/drawing/2014/main" id="{161CDADB-4F6C-4255-9552-C16F89A1F24E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032" y="3644264"/>
            <a:ext cx="6719888" cy="27610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3576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（3）根据路由表选择最短路，转发数据（从A向B发送一个数据包）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9C1CF6B1-F342-4C19-875A-DB5BFCEC3F80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1384" y="3090862"/>
            <a:ext cx="6970395" cy="126777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0245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zh-CN" dirty="0"/>
              <a:t>发送报文</a:t>
            </a:r>
            <a:r>
              <a:rPr lang="en-US" altLang="zh-CN" dirty="0"/>
              <a:t>”</a:t>
            </a:r>
            <a:r>
              <a:rPr lang="en-US" altLang="zh-CN" dirty="0" err="1"/>
              <a:t>i</a:t>
            </a:r>
            <a:r>
              <a:rPr lang="en-US" altLang="zh-CN" dirty="0"/>
              <a:t> am payload”</a:t>
            </a:r>
            <a:r>
              <a:rPr lang="zh-CN" altLang="zh-CN" dirty="0"/>
              <a:t>给</a:t>
            </a:r>
            <a:r>
              <a:rPr lang="en-US" altLang="zh-CN" dirty="0"/>
              <a:t>B</a:t>
            </a:r>
            <a:r>
              <a:rPr lang="zh-CN" altLang="zh-CN" dirty="0"/>
              <a:t>，下一跳是</a:t>
            </a:r>
            <a:r>
              <a:rPr lang="en-US" altLang="zh-CN" dirty="0"/>
              <a:t>E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70D98AC1-9D73-4EF8-9139-24435FC160BE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12" y="2794318"/>
            <a:ext cx="7949248" cy="326104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8526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zh-CN" dirty="0"/>
              <a:t>收到</a:t>
            </a:r>
            <a:r>
              <a:rPr lang="en-US" altLang="zh-CN" dirty="0"/>
              <a:t>A</a:t>
            </a:r>
            <a:r>
              <a:rPr lang="zh-CN" altLang="zh-CN" dirty="0"/>
              <a:t>发的报文，转发到目的主机</a:t>
            </a:r>
            <a:r>
              <a:rPr lang="en-US" altLang="zh-CN" dirty="0"/>
              <a:t>B</a:t>
            </a:r>
            <a:r>
              <a:rPr lang="zh-CN" altLang="zh-CN" dirty="0"/>
              <a:t>，下一跳是</a:t>
            </a:r>
            <a:r>
              <a:rPr lang="en-US" altLang="zh-CN" dirty="0"/>
              <a:t>B:</a:t>
            </a:r>
            <a:endParaRPr lang="zh-CN" altLang="en-US" dirty="0"/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846D096E-C2BB-45F8-99E1-8D25A450E7C1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870" y="2601278"/>
            <a:ext cx="8365490" cy="29664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4515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经过</a:t>
            </a:r>
            <a:r>
              <a:rPr lang="en-US" altLang="zh-CN" dirty="0"/>
              <a:t>E</a:t>
            </a:r>
            <a:r>
              <a:rPr lang="zh-CN" altLang="zh-CN" dirty="0"/>
              <a:t>转发后，</a:t>
            </a:r>
            <a:r>
              <a:rPr lang="en-US" altLang="zh-CN" dirty="0"/>
              <a:t>B</a:t>
            </a:r>
            <a:r>
              <a:rPr lang="zh-CN" altLang="zh-CN" dirty="0"/>
              <a:t>接收到</a:t>
            </a:r>
            <a:r>
              <a:rPr lang="en-US" altLang="zh-CN" dirty="0"/>
              <a:t>A</a:t>
            </a:r>
            <a:r>
              <a:rPr lang="zh-CN" altLang="zh-CN" dirty="0"/>
              <a:t>发的报文：</a:t>
            </a:r>
            <a:endParaRPr lang="zh-CN" altLang="en-US" dirty="0"/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778CE12D-AEF1-4668-A683-AF843B81B77E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710" y="2553970"/>
            <a:ext cx="8040370" cy="32473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663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）其中某一主机宕机</a:t>
            </a:r>
            <a:r>
              <a:rPr lang="en-US" altLang="zh-CN" dirty="0"/>
              <a:t>.</a:t>
            </a:r>
            <a:r>
              <a:rPr lang="zh-CN" altLang="en-US" dirty="0"/>
              <a:t>主机</a:t>
            </a:r>
            <a:r>
              <a:rPr lang="en-US" altLang="zh-CN" dirty="0"/>
              <a:t>C</a:t>
            </a:r>
            <a:r>
              <a:rPr lang="zh-CN" altLang="en-US" dirty="0"/>
              <a:t>关闭，同时向子网中其他主机发送</a:t>
            </a:r>
            <a:r>
              <a:rPr lang="en-US" altLang="zh-CN" dirty="0"/>
              <a:t>offline</a:t>
            </a:r>
            <a:r>
              <a:rPr lang="zh-CN" altLang="en-US" dirty="0"/>
              <a:t>消息。</a:t>
            </a:r>
          </a:p>
          <a:p>
            <a:endParaRPr lang="zh-CN" altLang="en-US" dirty="0"/>
          </a:p>
        </p:txBody>
      </p:sp>
      <p:pic>
        <p:nvPicPr>
          <p:cNvPr id="10" name="officeArt object">
            <a:extLst>
              <a:ext uri="{FF2B5EF4-FFF2-40B4-BE49-F238E27FC236}">
                <a16:creationId xmlns:a16="http://schemas.microsoft.com/office/drawing/2014/main" id="{B825D231-0002-4E49-818C-BE0C15297E88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032" y="3063538"/>
            <a:ext cx="6760528" cy="30019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0116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– self-organized DV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（1）一开始注册五个端（命名）</a:t>
            </a:r>
          </a:p>
          <a:p>
            <a:endParaRPr lang="zh-CN" altLang="en-US" dirty="0"/>
          </a:p>
        </p:txBody>
      </p:sp>
      <p:pic>
        <p:nvPicPr>
          <p:cNvPr id="5" name="图片 4" descr="C:\Users\ADMINI~1\AppData\Local\Temp\WeChat Files\644a26253ced065c07e0af22cdf2ab1.png">
            <a:extLst>
              <a:ext uri="{FF2B5EF4-FFF2-40B4-BE49-F238E27FC236}">
                <a16:creationId xmlns:a16="http://schemas.microsoft.com/office/drawing/2014/main" id="{C0AB7905-09EF-41E8-9D81-63A3D24F11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85" y="2546350"/>
            <a:ext cx="5274310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ADMINI~1\AppData\Local\Temp\WeChat Files\0bf550aa030094ff5cb7986edb1848d.png">
            <a:extLst>
              <a:ext uri="{FF2B5EF4-FFF2-40B4-BE49-F238E27FC236}">
                <a16:creationId xmlns:a16="http://schemas.microsoft.com/office/drawing/2014/main" id="{73C12744-BFCE-4CA0-A15D-FD7B2FD398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85" y="3535399"/>
            <a:ext cx="5274310" cy="77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ADMINI~1\AppData\Local\Temp\WeChat Files\25703b2402e4e2f49bdcb6657389d8c.png">
            <a:extLst>
              <a:ext uri="{FF2B5EF4-FFF2-40B4-BE49-F238E27FC236}">
                <a16:creationId xmlns:a16="http://schemas.microsoft.com/office/drawing/2014/main" id="{88D8CD80-F3BA-405A-BC0D-D9858EC69C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85" y="4405422"/>
            <a:ext cx="5274310" cy="110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ADMINI~1\AppData\Local\Temp\WeChat Files\40c4ef54eedd1e4ae9fadd2140bfb72.png">
            <a:extLst>
              <a:ext uri="{FF2B5EF4-FFF2-40B4-BE49-F238E27FC236}">
                <a16:creationId xmlns:a16="http://schemas.microsoft.com/office/drawing/2014/main" id="{E54C8F25-CDF8-4D74-A0C3-84DA9BDBFD3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85" y="5604375"/>
            <a:ext cx="5274310" cy="127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41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DMINI~1\AppData\Local\Temp\WeChat Files\790661e6a7144f060964ca63627377b.png">
            <a:extLst>
              <a:ext uri="{FF2B5EF4-FFF2-40B4-BE49-F238E27FC236}">
                <a16:creationId xmlns:a16="http://schemas.microsoft.com/office/drawing/2014/main" id="{8829316A-6BD9-4C17-B4A3-99B0949E2B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05" y="3429000"/>
            <a:ext cx="5274310" cy="118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31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）记录动态更新路由表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比如一开始只有</a:t>
            </a:r>
            <a:r>
              <a:rPr lang="en-US" altLang="zh-CN" dirty="0"/>
              <a:t>A,B,</a:t>
            </a:r>
            <a:r>
              <a:rPr lang="zh-CN" altLang="zh-CN" dirty="0"/>
              <a:t>时，</a:t>
            </a:r>
            <a:r>
              <a:rPr lang="en-US" altLang="zh-CN" dirty="0"/>
              <a:t>C</a:t>
            </a:r>
            <a:r>
              <a:rPr lang="zh-CN" altLang="zh-CN" dirty="0"/>
              <a:t>登录只可以往</a:t>
            </a:r>
            <a:r>
              <a:rPr lang="en-US" altLang="zh-CN" dirty="0"/>
              <a:t>A</a:t>
            </a:r>
            <a:r>
              <a:rPr lang="zh-CN" altLang="zh-CN" dirty="0"/>
              <a:t>跳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C:\Users\ADMINI~1\AppData\Local\Temp\WeChat Files\61e1f410aee55b6558067101f800ff0.png">
            <a:extLst>
              <a:ext uri="{FF2B5EF4-FFF2-40B4-BE49-F238E27FC236}">
                <a16:creationId xmlns:a16="http://schemas.microsoft.com/office/drawing/2014/main" id="{D9C1B02D-98B2-4886-A99D-E42212A397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40" y="263207"/>
            <a:ext cx="3535680" cy="6259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60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五个节点都登陆后，显示最终</a:t>
            </a:r>
            <a:r>
              <a:rPr lang="en-US" altLang="zh-CN" dirty="0"/>
              <a:t>DV</a:t>
            </a:r>
            <a:r>
              <a:rPr lang="zh-CN" altLang="zh-CN" dirty="0"/>
              <a:t>算法下的路由信息</a:t>
            </a:r>
            <a:r>
              <a:rPr lang="en-US" altLang="zh-CN" dirty="0"/>
              <a:t>(</a:t>
            </a:r>
            <a:r>
              <a:rPr lang="zh-CN" altLang="zh-CN" dirty="0"/>
              <a:t>不再变更</a:t>
            </a:r>
            <a:r>
              <a:rPr lang="en-US" altLang="zh-CN" dirty="0"/>
              <a:t>)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pic>
        <p:nvPicPr>
          <p:cNvPr id="9" name="图片 8" descr="C:\Users\ADMINI~1\AppData\Local\Temp\WeChat Files\283c176bd7513ad2447f726b488fb46.png">
            <a:extLst>
              <a:ext uri="{FF2B5EF4-FFF2-40B4-BE49-F238E27FC236}">
                <a16:creationId xmlns:a16="http://schemas.microsoft.com/office/drawing/2014/main" id="{709EBDB6-5BD1-42D4-AE86-6B7581217A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55" y="2753995"/>
            <a:ext cx="34480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ADMINI~1\AppData\Local\Temp\WeChat Files\90ff427406fe2a40676b31257c3aae8.png">
            <a:extLst>
              <a:ext uri="{FF2B5EF4-FFF2-40B4-BE49-F238E27FC236}">
                <a16:creationId xmlns:a16="http://schemas.microsoft.com/office/drawing/2014/main" id="{F565B85C-8025-45A8-89E9-05E8FB7E10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3011170"/>
            <a:ext cx="24384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ADMINI~1\AppData\Local\Temp\WeChat Files\5e6c932128b435a88fea6113b5e1654.png">
            <a:extLst>
              <a:ext uri="{FF2B5EF4-FFF2-40B4-BE49-F238E27FC236}">
                <a16:creationId xmlns:a16="http://schemas.microsoft.com/office/drawing/2014/main" id="{569AC5A0-67E5-44FA-86D7-1240CA4B7D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87" y="4773331"/>
            <a:ext cx="19812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ADMINI~1\AppData\Local\Temp\WeChat Files\44046b1e63919da870f838bacb9c26d.png">
            <a:extLst>
              <a:ext uri="{FF2B5EF4-FFF2-40B4-BE49-F238E27FC236}">
                <a16:creationId xmlns:a16="http://schemas.microsoft.com/office/drawing/2014/main" id="{5C47A20A-5B5D-4CCE-9F67-5C80B058761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82856"/>
            <a:ext cx="1981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ADMINI~1\AppData\Local\Temp\WeChat Files\58287c9504ba5c7dd72b96ab5c77bdf.png">
            <a:extLst>
              <a:ext uri="{FF2B5EF4-FFF2-40B4-BE49-F238E27FC236}">
                <a16:creationId xmlns:a16="http://schemas.microsoft.com/office/drawing/2014/main" id="{6F00F7C2-9D77-4D28-81D1-EDCAD4BFCFD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39" y="4649506"/>
            <a:ext cx="20574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F834A2-56F3-452F-B3ED-7619EDDD9BF2}"/>
              </a:ext>
            </a:extLst>
          </p:cNvPr>
          <p:cNvSpPr txBox="1"/>
          <p:nvPr/>
        </p:nvSpPr>
        <p:spPr>
          <a:xfrm>
            <a:off x="2489200" y="4039515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                        						B                           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719BD-EA87-4987-888A-4044F062B187}"/>
              </a:ext>
            </a:extLst>
          </p:cNvPr>
          <p:cNvSpPr txBox="1"/>
          <p:nvPr/>
        </p:nvSpPr>
        <p:spPr>
          <a:xfrm>
            <a:off x="1513840" y="5769111"/>
            <a:ext cx="77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							D						E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9E02B-73DE-4654-B04A-06B689E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A4CCB-49A6-4F7E-9A68-17C4ACC7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Routing algorithms and routing protocols</a:t>
            </a:r>
          </a:p>
          <a:p>
            <a:r>
              <a:rPr lang="en-US" altLang="zh-CN" dirty="0"/>
              <a:t>Design (Topo graph and data structure)</a:t>
            </a:r>
          </a:p>
          <a:p>
            <a:r>
              <a:rPr lang="en-US" altLang="zh-CN" dirty="0"/>
              <a:t>Results </a:t>
            </a:r>
          </a:p>
          <a:p>
            <a:r>
              <a:rPr lang="en-US" altLang="zh-CN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64799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（具体的邻居登录下线变化可参见</a:t>
            </a:r>
            <a:r>
              <a:rPr lang="en-US" altLang="zh-CN" dirty="0"/>
              <a:t>demo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当有节点加入或者退出时</a:t>
            </a:r>
          </a:p>
          <a:p>
            <a:r>
              <a:rPr lang="zh-CN" altLang="zh-CN" dirty="0"/>
              <a:t>链路表随之一直更新（</a:t>
            </a:r>
            <a:r>
              <a:rPr lang="en-US" altLang="zh-CN" dirty="0"/>
              <a:t>30s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由于时延</a:t>
            </a:r>
            <a:r>
              <a:rPr lang="en-US" altLang="zh-CN" dirty="0"/>
              <a:t>30s, demo</a:t>
            </a:r>
            <a:r>
              <a:rPr lang="zh-CN" altLang="zh-CN" dirty="0"/>
              <a:t>更容易查看变更（具体可参见</a:t>
            </a:r>
            <a:r>
              <a:rPr lang="en-US" altLang="zh-CN" dirty="0"/>
              <a:t>demo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7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– centralized 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()A</a:t>
            </a:r>
            <a:r>
              <a:rPr lang="zh-CN" altLang="zh-CN" dirty="0"/>
              <a:t>上线，告知</a:t>
            </a:r>
            <a:r>
              <a:rPr lang="en-US" altLang="zh-CN" dirty="0"/>
              <a:t>controller</a:t>
            </a:r>
            <a:r>
              <a:rPr lang="zh-CN" altLang="zh-CN" dirty="0"/>
              <a:t>。此时拓扑图如下。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87371-75F1-424A-9BB6-7B22076A8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24" y="2052918"/>
            <a:ext cx="2019048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5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/>
          <a:lstStyle/>
          <a:p>
            <a:r>
              <a:rPr lang="zh-CN" altLang="zh-CN" dirty="0"/>
              <a:t>此时网络中只有一台主机</a:t>
            </a:r>
            <a:r>
              <a:rPr lang="en-US" altLang="zh-CN" dirty="0"/>
              <a:t>/</a:t>
            </a:r>
            <a:r>
              <a:rPr lang="zh-CN" altLang="zh-CN" dirty="0"/>
              <a:t>路由器，没有可以转发的路径，</a:t>
            </a:r>
            <a:r>
              <a:rPr lang="en-US" altLang="zh-CN" dirty="0"/>
              <a:t>controller</a:t>
            </a:r>
            <a:r>
              <a:rPr lang="zh-CN" altLang="zh-CN" dirty="0"/>
              <a:t>和</a:t>
            </a:r>
            <a:r>
              <a:rPr lang="en-US" altLang="zh-CN" dirty="0"/>
              <a:t>A</a:t>
            </a:r>
            <a:r>
              <a:rPr lang="zh-CN" altLang="zh-CN" dirty="0"/>
              <a:t>显示的界面如下图。</a:t>
            </a:r>
            <a:r>
              <a:rPr lang="en-US" altLang="zh-CN" dirty="0"/>
              <a:t>Least cost</a:t>
            </a:r>
            <a:r>
              <a:rPr lang="zh-CN" altLang="zh-CN" dirty="0"/>
              <a:t>表示此时</a:t>
            </a:r>
            <a:r>
              <a:rPr lang="en-US" altLang="zh-CN" dirty="0"/>
              <a:t>A</a:t>
            </a:r>
            <a:r>
              <a:rPr lang="zh-CN" altLang="zh-CN" dirty="0"/>
              <a:t>到其他主机的最短路径。</a:t>
            </a:r>
            <a:endParaRPr lang="en-US" altLang="zh-CN" dirty="0"/>
          </a:p>
          <a:p>
            <a:endParaRPr lang="en-US" altLang="zh-CN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EA98E5-BB55-4F98-B2AD-AA42ED1A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3" y="1684184"/>
            <a:ext cx="6077798" cy="2562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4B48FD-E892-46BC-921E-E5BB0247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83" y="4825089"/>
            <a:ext cx="643027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(2)B</a:t>
            </a:r>
            <a:r>
              <a:rPr lang="zh-CN" altLang="zh-CN" dirty="0"/>
              <a:t>上线，告知</a:t>
            </a:r>
            <a:r>
              <a:rPr lang="en-US" altLang="zh-CN" dirty="0"/>
              <a:t>controller</a:t>
            </a:r>
            <a:r>
              <a:rPr lang="zh-CN" altLang="zh-CN" dirty="0"/>
              <a:t>。此时拓扑图如下。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79C20-B8AF-4E54-B8F1-D5197774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15" y="729705"/>
            <a:ext cx="5003174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7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此时网络中有</a:t>
            </a:r>
            <a:r>
              <a:rPr lang="en-US" altLang="zh-CN" dirty="0"/>
              <a:t>2</a:t>
            </a:r>
            <a:r>
              <a:rPr lang="zh-CN" altLang="zh-CN" dirty="0"/>
              <a:t>台主机</a:t>
            </a:r>
            <a:r>
              <a:rPr lang="en-US" altLang="zh-CN" dirty="0"/>
              <a:t>/</a:t>
            </a:r>
            <a:r>
              <a:rPr lang="zh-CN" altLang="zh-CN" dirty="0"/>
              <a:t>路由器，但它们之间不相连，没有可以转发路径，</a:t>
            </a:r>
            <a:r>
              <a:rPr lang="en-US" altLang="zh-CN" dirty="0"/>
              <a:t>controller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显示的界面如下图。</a:t>
            </a:r>
            <a:r>
              <a:rPr lang="en-US" altLang="zh-CN" dirty="0"/>
              <a:t>Least cost</a:t>
            </a:r>
            <a:r>
              <a:rPr lang="zh-CN" altLang="zh-CN" dirty="0"/>
              <a:t>表示此时</a:t>
            </a:r>
            <a:r>
              <a:rPr lang="en-US" altLang="zh-CN" dirty="0"/>
              <a:t>B</a:t>
            </a:r>
            <a:r>
              <a:rPr lang="zh-CN" altLang="zh-CN" dirty="0"/>
              <a:t>到其他主机的最短路径。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D77193-7DF3-44A3-8A2F-29D62E6305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90" y="3098987"/>
            <a:ext cx="5274310" cy="2806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504FD3-C7E6-4BFD-AA2C-013A3A3140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7622" y="3341687"/>
            <a:ext cx="527431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3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(3)C</a:t>
            </a:r>
            <a:r>
              <a:rPr lang="zh-CN" altLang="zh-CN" dirty="0"/>
              <a:t>上线，告知</a:t>
            </a:r>
            <a:r>
              <a:rPr lang="en-US" altLang="zh-CN" dirty="0"/>
              <a:t>controller</a:t>
            </a:r>
            <a:r>
              <a:rPr lang="zh-CN" altLang="zh-CN" dirty="0"/>
              <a:t>。此时拓扑图如下。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BCA8BE-8F39-4D99-B242-F7E81A3534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57" y="1612731"/>
            <a:ext cx="4653131" cy="507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26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zh-CN" altLang="zh-CN" dirty="0"/>
              <a:t>此时网络中有</a:t>
            </a:r>
            <a:r>
              <a:rPr lang="en-US" altLang="zh-CN" dirty="0"/>
              <a:t>3</a:t>
            </a:r>
            <a:r>
              <a:rPr lang="zh-CN" altLang="zh-CN" dirty="0"/>
              <a:t>台主机</a:t>
            </a:r>
            <a:r>
              <a:rPr lang="en-US" altLang="zh-CN" dirty="0"/>
              <a:t>/</a:t>
            </a:r>
            <a:r>
              <a:rPr lang="zh-CN" altLang="zh-CN" dirty="0"/>
              <a:t>路由器，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C</a:t>
            </a:r>
            <a:r>
              <a:rPr lang="zh-CN" altLang="zh-CN" dirty="0"/>
              <a:t>之间相连，可以路由转发，</a:t>
            </a:r>
            <a:r>
              <a:rPr lang="en-US" altLang="zh-CN" dirty="0"/>
              <a:t>B</a:t>
            </a:r>
            <a:r>
              <a:rPr lang="zh-CN" altLang="zh-CN" dirty="0"/>
              <a:t>和其他的主机</a:t>
            </a:r>
            <a:r>
              <a:rPr lang="en-US" altLang="zh-CN" dirty="0"/>
              <a:t>/</a:t>
            </a:r>
            <a:r>
              <a:rPr lang="zh-CN" altLang="zh-CN" dirty="0"/>
              <a:t>路由器时间没有连接。</a:t>
            </a:r>
            <a:r>
              <a:rPr lang="en-US" altLang="zh-CN" dirty="0"/>
              <a:t>controller</a:t>
            </a:r>
            <a:r>
              <a:rPr lang="zh-CN" altLang="zh-CN" dirty="0"/>
              <a:t>和</a:t>
            </a:r>
            <a:r>
              <a:rPr lang="en-US" altLang="zh-CN" dirty="0"/>
              <a:t>C</a:t>
            </a:r>
            <a:r>
              <a:rPr lang="zh-CN" altLang="zh-CN" dirty="0"/>
              <a:t>显示的界面如下图。</a:t>
            </a:r>
            <a:r>
              <a:rPr lang="en-US" altLang="zh-CN" dirty="0"/>
              <a:t>Least cost</a:t>
            </a:r>
            <a:r>
              <a:rPr lang="zh-CN" altLang="zh-CN" dirty="0"/>
              <a:t>表示此时</a:t>
            </a:r>
            <a:r>
              <a:rPr lang="en-US" altLang="zh-CN" dirty="0"/>
              <a:t>C</a:t>
            </a:r>
            <a:r>
              <a:rPr lang="zh-CN" altLang="zh-CN" dirty="0"/>
              <a:t>到其他主机的最短路径。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31" name="图片 20">
            <a:extLst>
              <a:ext uri="{FF2B5EF4-FFF2-40B4-BE49-F238E27FC236}">
                <a16:creationId xmlns:a16="http://schemas.microsoft.com/office/drawing/2014/main" id="{9C772BF8-046B-44B4-9750-4F0925CF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8" y="3562309"/>
            <a:ext cx="5273675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图片 19">
            <a:extLst>
              <a:ext uri="{FF2B5EF4-FFF2-40B4-BE49-F238E27FC236}">
                <a16:creationId xmlns:a16="http://schemas.microsoft.com/office/drawing/2014/main" id="{492E6504-B3C2-422A-9E65-D9F37710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8" y="5094247"/>
            <a:ext cx="4640263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EE4A28E-67E9-432B-9FE0-4D047723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8" y="3105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398D0F2-7815-474B-BC44-220E8CF9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8" y="5094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中间以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算法计算最短路径的过程省略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127C36C-0850-4DBA-80B5-DBCF787D4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8" y="5345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842B7D-8824-4C3F-B4F6-278AFE314B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63966" y="3525383"/>
            <a:ext cx="5274310" cy="2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7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(4) D</a:t>
            </a:r>
            <a:r>
              <a:rPr lang="zh-CN" altLang="zh-CN" dirty="0"/>
              <a:t>上线，告知</a:t>
            </a:r>
            <a:r>
              <a:rPr lang="en-US" altLang="zh-CN" dirty="0"/>
              <a:t>controller</a:t>
            </a:r>
            <a:r>
              <a:rPr lang="zh-CN" altLang="zh-CN" dirty="0"/>
              <a:t>。此时拓扑图如下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6CC3A3-BDBE-4DC1-BC5B-B8EF065B22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65" y="2536959"/>
            <a:ext cx="5209526" cy="3711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55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此时网络中有</a:t>
            </a:r>
            <a:r>
              <a:rPr lang="en-US" altLang="zh-CN" dirty="0"/>
              <a:t>4</a:t>
            </a:r>
            <a:r>
              <a:rPr lang="zh-CN" altLang="zh-CN" dirty="0"/>
              <a:t>台主机</a:t>
            </a:r>
            <a:r>
              <a:rPr lang="en-US" altLang="zh-CN" dirty="0"/>
              <a:t>/</a:t>
            </a:r>
            <a:r>
              <a:rPr lang="zh-CN" altLang="zh-CN" dirty="0"/>
              <a:t>路由器，有</a:t>
            </a:r>
            <a:r>
              <a:rPr lang="en-US" altLang="zh-CN" dirty="0"/>
              <a:t>3</a:t>
            </a:r>
            <a:r>
              <a:rPr lang="zh-CN" altLang="zh-CN" dirty="0"/>
              <a:t>条花费分别为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的边，</a:t>
            </a:r>
            <a:r>
              <a:rPr lang="en-US" altLang="zh-CN" dirty="0"/>
              <a:t>controller</a:t>
            </a:r>
            <a:r>
              <a:rPr lang="zh-CN" altLang="zh-CN" dirty="0"/>
              <a:t>和</a:t>
            </a:r>
            <a:r>
              <a:rPr lang="en-US" altLang="zh-CN" dirty="0"/>
              <a:t>D</a:t>
            </a:r>
            <a:r>
              <a:rPr lang="zh-CN" altLang="zh-CN" dirty="0"/>
              <a:t>显示的界面如下图。</a:t>
            </a:r>
            <a:r>
              <a:rPr lang="en-US" altLang="zh-CN" dirty="0"/>
              <a:t>Least cost</a:t>
            </a:r>
            <a:r>
              <a:rPr lang="zh-CN" altLang="zh-CN" dirty="0"/>
              <a:t>表示此时</a:t>
            </a:r>
            <a:r>
              <a:rPr lang="en-US" altLang="zh-CN" dirty="0"/>
              <a:t>D</a:t>
            </a:r>
            <a:r>
              <a:rPr lang="zh-CN" altLang="zh-CN" dirty="0"/>
              <a:t>到其他主机的最短路径。</a:t>
            </a:r>
          </a:p>
          <a:p>
            <a:endParaRPr lang="zh-CN" altLang="en-US" dirty="0"/>
          </a:p>
        </p:txBody>
      </p:sp>
      <p:pic>
        <p:nvPicPr>
          <p:cNvPr id="2050" name="图片 17">
            <a:extLst>
              <a:ext uri="{FF2B5EF4-FFF2-40B4-BE49-F238E27FC236}">
                <a16:creationId xmlns:a16="http://schemas.microsoft.com/office/drawing/2014/main" id="{D6CD64BE-6534-4768-A421-5CD92B22B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" y="3366453"/>
            <a:ext cx="52736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8">
            <a:extLst>
              <a:ext uri="{FF2B5EF4-FFF2-40B4-BE49-F238E27FC236}">
                <a16:creationId xmlns:a16="http://schemas.microsoft.com/office/drawing/2014/main" id="{958EB75C-B007-44CC-B5A2-DBDB6F0F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" y="5004753"/>
            <a:ext cx="4198938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EA6CBB-1B0B-4E51-8B98-836B93F0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29092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4509C-1D8B-418E-B30A-B5367B7D9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5004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中间以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算法计算最短路径的过程省略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FCF69-9CBD-4BD1-85E2-9A6437C6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7" y="5255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9AC896-1374-457A-8EDA-F4982BFA6E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6535" y="2909253"/>
            <a:ext cx="5274310" cy="31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2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(5) E</a:t>
            </a:r>
            <a:r>
              <a:rPr lang="zh-CN" altLang="zh-CN" dirty="0"/>
              <a:t>上线，告知</a:t>
            </a:r>
            <a:r>
              <a:rPr lang="en-US" altLang="zh-CN" dirty="0"/>
              <a:t>controller</a:t>
            </a:r>
            <a:r>
              <a:rPr lang="zh-CN" altLang="zh-CN" dirty="0"/>
              <a:t>。此时拓扑图如下。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99714D-D5BE-47E0-9F5A-8EA2A8602D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53" y="2403785"/>
            <a:ext cx="5376804" cy="376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32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algorithms – LS &amp; DV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</a:t>
            </a:r>
            <a:r>
              <a:rPr lang="zh-CN" altLang="en-US" dirty="0"/>
              <a:t>：主动测试邻接节点的状态；定期地将相邻节点的状态信息传送给所有节点；每个节点都有完整的网络拓扑信息，然后计算到每个节点的最佳路径。该方法也叫最短路径优先（</a:t>
            </a:r>
            <a:r>
              <a:rPr lang="en-US" altLang="zh-CN" dirty="0"/>
              <a:t>shortest path first)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DV</a:t>
            </a:r>
            <a:r>
              <a:rPr lang="zh-CN" altLang="en-US" dirty="0"/>
              <a:t>：每个节点都定期地将它们的路由表传送给所有相邻节点，这里的路由表所包含的内容有：每条路径的目的地址</a:t>
            </a:r>
            <a:r>
              <a:rPr lang="en-US" altLang="zh-CN" dirty="0"/>
              <a:t>——</a:t>
            </a:r>
            <a:r>
              <a:rPr lang="zh-CN" altLang="en-US" dirty="0"/>
              <a:t>矢量；本节点到该目的地址的代价</a:t>
            </a:r>
            <a:r>
              <a:rPr lang="en-US" altLang="zh-CN" dirty="0"/>
              <a:t>——</a:t>
            </a:r>
            <a:r>
              <a:rPr lang="zh-CN" altLang="en-US" dirty="0"/>
              <a:t>距离；每个节点根据收到的相邻节点的路由信息更新自己的路由表。</a:t>
            </a:r>
          </a:p>
        </p:txBody>
      </p:sp>
    </p:spTree>
    <p:extLst>
      <p:ext uri="{BB962C8B-B14F-4D97-AF65-F5344CB8AC3E}">
        <p14:creationId xmlns:p14="http://schemas.microsoft.com/office/powerpoint/2010/main" val="1559463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此时网络中有</a:t>
            </a:r>
            <a:r>
              <a:rPr lang="en-US" altLang="zh-CN" dirty="0"/>
              <a:t>5</a:t>
            </a:r>
            <a:r>
              <a:rPr lang="zh-CN" altLang="zh-CN" dirty="0"/>
              <a:t>台主机</a:t>
            </a:r>
            <a:r>
              <a:rPr lang="en-US" altLang="zh-CN" dirty="0"/>
              <a:t>/</a:t>
            </a:r>
            <a:r>
              <a:rPr lang="zh-CN" altLang="zh-CN" dirty="0"/>
              <a:t>路由器，有</a:t>
            </a:r>
            <a:r>
              <a:rPr lang="en-US" altLang="zh-CN" dirty="0"/>
              <a:t>5</a:t>
            </a:r>
            <a:r>
              <a:rPr lang="zh-CN" altLang="zh-CN" dirty="0"/>
              <a:t>条花费分别为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的边，</a:t>
            </a:r>
            <a:r>
              <a:rPr lang="en-US" altLang="zh-CN" dirty="0"/>
              <a:t>controller</a:t>
            </a:r>
            <a:r>
              <a:rPr lang="zh-CN" altLang="zh-CN" dirty="0"/>
              <a:t>和</a:t>
            </a:r>
            <a:r>
              <a:rPr lang="en-US" altLang="zh-CN" dirty="0"/>
              <a:t>E</a:t>
            </a:r>
            <a:r>
              <a:rPr lang="zh-CN" altLang="zh-CN" dirty="0"/>
              <a:t>显示的界面如下图。</a:t>
            </a:r>
            <a:r>
              <a:rPr lang="en-US" altLang="zh-CN" dirty="0"/>
              <a:t>Least cost</a:t>
            </a:r>
            <a:r>
              <a:rPr lang="zh-CN" altLang="zh-CN" dirty="0"/>
              <a:t>表示此时</a:t>
            </a:r>
            <a:r>
              <a:rPr lang="en-US" altLang="zh-CN" dirty="0"/>
              <a:t>E</a:t>
            </a:r>
            <a:r>
              <a:rPr lang="zh-CN" altLang="zh-CN" dirty="0"/>
              <a:t>到其他主机的最短路径。</a:t>
            </a:r>
            <a:endParaRPr lang="zh-CN" altLang="en-US" dirty="0"/>
          </a:p>
        </p:txBody>
      </p:sp>
      <p:pic>
        <p:nvPicPr>
          <p:cNvPr id="3074" name="图片 15">
            <a:extLst>
              <a:ext uri="{FF2B5EF4-FFF2-40B4-BE49-F238E27FC236}">
                <a16:creationId xmlns:a16="http://schemas.microsoft.com/office/drawing/2014/main" id="{4FDAE42C-1C6A-4D12-8E70-DBCEEB93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722915"/>
            <a:ext cx="5273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16">
            <a:extLst>
              <a:ext uri="{FF2B5EF4-FFF2-40B4-BE49-F238E27FC236}">
                <a16:creationId xmlns:a16="http://schemas.microsoft.com/office/drawing/2014/main" id="{61C7627B-B1C3-4AD2-8FC8-D9BE070E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5285015"/>
            <a:ext cx="4084638" cy="2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A9AF60-63B0-44F5-8C15-2C078186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3265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633C3-27CE-425A-93C4-BC367FD8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285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中间以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算法计算最短路径的过程省略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AD920-28E8-454C-91D3-D8F215D1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5056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967A36-57EC-48AE-89C2-C8EF301FAA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6987" y="2789852"/>
            <a:ext cx="4902202" cy="36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(5) E</a:t>
            </a:r>
            <a:r>
              <a:rPr lang="zh-CN" altLang="zh-CN" dirty="0"/>
              <a:t>下线，告知</a:t>
            </a:r>
            <a:r>
              <a:rPr lang="en-US" altLang="zh-CN" dirty="0"/>
              <a:t>controller</a:t>
            </a:r>
            <a:r>
              <a:rPr lang="zh-CN" altLang="zh-CN" dirty="0"/>
              <a:t>。此时拓扑图如下。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B5C9F3-B5A4-44E7-9F86-C734DD315A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88" y="2327748"/>
            <a:ext cx="5423963" cy="3645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2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FAC9-D405-460A-A436-8CF59B24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A7826-C441-4BBF-8888-6D3E148F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此时网络中有</a:t>
            </a:r>
            <a:r>
              <a:rPr lang="en-US" altLang="zh-CN" dirty="0"/>
              <a:t>4</a:t>
            </a:r>
            <a:r>
              <a:rPr lang="zh-CN" altLang="zh-CN" dirty="0"/>
              <a:t>台主机</a:t>
            </a:r>
            <a:r>
              <a:rPr lang="en-US" altLang="zh-CN" dirty="0"/>
              <a:t>/</a:t>
            </a:r>
            <a:r>
              <a:rPr lang="zh-CN" altLang="zh-CN" dirty="0"/>
              <a:t>路由器，有</a:t>
            </a:r>
            <a:r>
              <a:rPr lang="en-US" altLang="zh-CN" dirty="0"/>
              <a:t>3</a:t>
            </a:r>
            <a:r>
              <a:rPr lang="zh-CN" altLang="zh-CN" dirty="0"/>
              <a:t>条花费分别为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的边，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zh-CN" dirty="0"/>
              <a:t>和</a:t>
            </a:r>
            <a:r>
              <a:rPr lang="en-US" altLang="zh-CN" dirty="0"/>
              <a:t>E</a:t>
            </a:r>
            <a:r>
              <a:rPr lang="zh-CN" altLang="zh-CN" dirty="0"/>
              <a:t>的邻居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显示的界面如下图。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9FD86C-030B-41D4-957B-C9453C30B8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379" y="2973180"/>
            <a:ext cx="5274310" cy="16021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BC42E9-C272-4A40-8C11-34A9C69DE36B}"/>
              </a:ext>
            </a:extLst>
          </p:cNvPr>
          <p:cNvSpPr/>
          <p:nvPr/>
        </p:nvSpPr>
        <p:spPr>
          <a:xfrm>
            <a:off x="482379" y="2973180"/>
            <a:ext cx="1606550" cy="2349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27842-C0AC-4D3B-B961-D4B2CB7F91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8429" y="2795199"/>
            <a:ext cx="2162175" cy="31337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CFFA09-4C54-4554-A870-7B1253361AE3}"/>
              </a:ext>
            </a:extLst>
          </p:cNvPr>
          <p:cNvSpPr/>
          <p:nvPr/>
        </p:nvSpPr>
        <p:spPr>
          <a:xfrm>
            <a:off x="6156958" y="2795199"/>
            <a:ext cx="2077720" cy="2349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DA410-FA67-4528-A4A6-CC0596B517E1}"/>
              </a:ext>
            </a:extLst>
          </p:cNvPr>
          <p:cNvSpPr/>
          <p:nvPr/>
        </p:nvSpPr>
        <p:spPr>
          <a:xfrm>
            <a:off x="6178429" y="4127111"/>
            <a:ext cx="2183646" cy="2349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12D0FF-9A74-4785-A226-3FA9A5F9F9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88671" y="373030"/>
            <a:ext cx="2228850" cy="59626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C3A37C-2335-4A72-8E53-ADFB7BC0A5C7}"/>
              </a:ext>
            </a:extLst>
          </p:cNvPr>
          <p:cNvSpPr/>
          <p:nvPr/>
        </p:nvSpPr>
        <p:spPr>
          <a:xfrm>
            <a:off x="8990871" y="5289614"/>
            <a:ext cx="2160905" cy="2349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CB0211-E120-4587-9DEA-5EFC15006847}"/>
              </a:ext>
            </a:extLst>
          </p:cNvPr>
          <p:cNvSpPr/>
          <p:nvPr/>
        </p:nvSpPr>
        <p:spPr>
          <a:xfrm>
            <a:off x="8869090" y="339077"/>
            <a:ext cx="2160905" cy="2349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180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FAC9-D405-460A-A436-8CF59B24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br>
              <a:rPr lang="en-US" altLang="zh-CN" dirty="0"/>
            </a:br>
            <a:r>
              <a:rPr lang="en-US" altLang="zh-CN" dirty="0"/>
              <a:t>management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488779-6990-4B8B-83E7-CED6674B0A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060" y="-139959"/>
            <a:ext cx="4910752" cy="7091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076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FAC9-D405-460A-A436-8CF59B24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A7826-C441-4BBF-8888-6D3E148F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70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protocols – RIP &amp; OSPF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：仅于相邻的路由器交换状态；路由器交换的信息是当前本路由器所知道的全部信息，即路由表；按固定的时间间隔交换路由信息。</a:t>
            </a:r>
            <a:endParaRPr lang="en-US" altLang="zh-CN" dirty="0"/>
          </a:p>
          <a:p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OSPF</a:t>
            </a:r>
            <a:r>
              <a:rPr lang="zh-CN" altLang="en-US" dirty="0"/>
              <a:t>：向本自治系统所有的路由器发送信息；发送的信息是与本路由器的相邻的所有路由器的链路状态，即本路由器周边的网络拓扑；只有当链路状态发生改变时，路由器才向所有路由器用洪泛法发送信息。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对比：</a:t>
            </a:r>
            <a:r>
              <a:rPr lang="en-US" altLang="zh-CN" dirty="0"/>
              <a:t>RIP</a:t>
            </a:r>
            <a:r>
              <a:rPr lang="zh-CN" altLang="en-US" dirty="0"/>
              <a:t>是一种分布式的基于距离向量的路由选择协议，</a:t>
            </a:r>
            <a:r>
              <a:rPr lang="en-US" altLang="zh-CN" dirty="0"/>
              <a:t>OSPF</a:t>
            </a:r>
            <a:r>
              <a:rPr lang="zh-CN" altLang="en-US" dirty="0"/>
              <a:t>是一种分布式的基于链路状态的路由选择协议。</a:t>
            </a:r>
          </a:p>
        </p:txBody>
      </p:sp>
    </p:spTree>
    <p:extLst>
      <p:ext uri="{BB962C8B-B14F-4D97-AF65-F5344CB8AC3E}">
        <p14:creationId xmlns:p14="http://schemas.microsoft.com/office/powerpoint/2010/main" val="12078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– topo graph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0597C2-B7DA-436A-A7AF-C3065742CA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24" y="1248265"/>
            <a:ext cx="5456330" cy="419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30B9CE-0AEB-4C1B-A31D-7D6BBAD7A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08015"/>
            <a:ext cx="5333063" cy="2985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EBAE62-F74D-4CB1-BB13-5E8B7F07AE04}"/>
              </a:ext>
            </a:extLst>
          </p:cNvPr>
          <p:cNvSpPr txBox="1"/>
          <p:nvPr/>
        </p:nvSpPr>
        <p:spPr>
          <a:xfrm>
            <a:off x="709401" y="5444027"/>
            <a:ext cx="52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Figure.1 Topo graph for self-organized mode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5CC072-5592-439C-B6D0-0DCA6ED1B636}"/>
              </a:ext>
            </a:extLst>
          </p:cNvPr>
          <p:cNvSpPr txBox="1"/>
          <p:nvPr/>
        </p:nvSpPr>
        <p:spPr>
          <a:xfrm>
            <a:off x="6209848" y="5457638"/>
            <a:ext cx="52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Figure.2 Topo graph for centralized 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79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– data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of router</a:t>
            </a:r>
          </a:p>
          <a:p>
            <a:endParaRPr lang="en-US" altLang="zh-CN" dirty="0"/>
          </a:p>
          <a:p>
            <a:r>
              <a:rPr lang="en-US" altLang="zh-CN" dirty="0"/>
              <a:t>Message of controller</a:t>
            </a:r>
          </a:p>
          <a:p>
            <a:endParaRPr lang="en-US" altLang="zh-CN" dirty="0"/>
          </a:p>
          <a:p>
            <a:r>
              <a:rPr lang="en-US" altLang="zh-CN" dirty="0"/>
              <a:t>Packet</a:t>
            </a:r>
          </a:p>
          <a:p>
            <a:endParaRPr lang="en-US" altLang="zh-CN" dirty="0"/>
          </a:p>
          <a:p>
            <a:r>
              <a:rPr lang="en-US" altLang="zh-CN" dirty="0"/>
              <a:t>Forwarding table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EDD526-CC96-480A-B6F7-ED4B38545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5625"/>
              </p:ext>
            </p:extLst>
          </p:nvPr>
        </p:nvGraphicFramePr>
        <p:xfrm>
          <a:off x="1512582" y="25484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82890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79623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7640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725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IP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076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517280-E97D-4DB5-890E-E4F49731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9765"/>
              </p:ext>
            </p:extLst>
          </p:nvPr>
        </p:nvGraphicFramePr>
        <p:xfrm>
          <a:off x="1512582" y="34148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82890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79623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7640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725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IP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0764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27F7C3-0478-4D98-AB2C-6A0FEF9C0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86674"/>
              </p:ext>
            </p:extLst>
          </p:nvPr>
        </p:nvGraphicFramePr>
        <p:xfrm>
          <a:off x="1512582" y="42546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82890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79623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7640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725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Scr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[data]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0764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78CF3B-F1BF-4DB7-B99A-FFC755B1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61324"/>
              </p:ext>
            </p:extLst>
          </p:nvPr>
        </p:nvGraphicFramePr>
        <p:xfrm>
          <a:off x="1512582" y="506610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2890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4764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 hop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0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72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– self-organized 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）输入主机名，主机开始运行，并周期性（</a:t>
            </a:r>
            <a:r>
              <a:rPr lang="en-US" altLang="zh-CN" dirty="0"/>
              <a:t>30s</a:t>
            </a:r>
            <a:r>
              <a:rPr lang="zh-CN" altLang="zh-CN" dirty="0"/>
              <a:t>）地广播链路状态信息（以A</a:t>
            </a:r>
            <a:r>
              <a:rPr lang="zh-CN" altLang="en-US" dirty="0"/>
              <a:t>路由器为例）</a:t>
            </a:r>
          </a:p>
        </p:txBody>
      </p:sp>
      <p:pic>
        <p:nvPicPr>
          <p:cNvPr id="7" name="officeArt object">
            <a:extLst>
              <a:ext uri="{FF2B5EF4-FFF2-40B4-BE49-F238E27FC236}">
                <a16:creationId xmlns:a16="http://schemas.microsoft.com/office/drawing/2014/main" id="{00BAA7AC-012C-4A4F-B838-DC0659812DA9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192" y="2923540"/>
            <a:ext cx="8589328" cy="248158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71655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）接收</a:t>
            </a:r>
            <a:r>
              <a:rPr lang="en-US" altLang="zh-CN" dirty="0"/>
              <a:t>OSPF</a:t>
            </a:r>
            <a:r>
              <a:rPr lang="zh-CN" altLang="zh-CN" dirty="0"/>
              <a:t>数据包，并更新自己的路由表（依次新建A、B、C、D、E主机）B主机与A主机没有直接相连，且A与B相连链路上不是所有路由器都在线，所以A主机的路由表没有变化。</a:t>
            </a:r>
          </a:p>
          <a:p>
            <a:endParaRPr lang="zh-CN" altLang="en-US" dirty="0"/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4DBCB82D-1AA7-447B-A931-1B5CABF298A0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12" y="3541394"/>
            <a:ext cx="7847648" cy="270700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43290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D331-4F99-47A2-931F-957420F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A610C-40FE-492A-B49B-4421003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D65D4D87-DE17-4349-B134-D46230E39C49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152" y="796784"/>
            <a:ext cx="7451408" cy="29827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officeArt object">
            <a:extLst>
              <a:ext uri="{FF2B5EF4-FFF2-40B4-BE49-F238E27FC236}">
                <a16:creationId xmlns:a16="http://schemas.microsoft.com/office/drawing/2014/main" id="{1C0B48B2-0C50-4F11-9123-27C5C54C1092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152" y="3877945"/>
            <a:ext cx="7451408" cy="252733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4474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1082</Words>
  <Application>Microsoft Office PowerPoint</Application>
  <PresentationFormat>宽屏</PresentationFormat>
  <Paragraphs>83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宋体</vt:lpstr>
      <vt:lpstr>Arial</vt:lpstr>
      <vt:lpstr>Century Gothic</vt:lpstr>
      <vt:lpstr>Times New Roman</vt:lpstr>
      <vt:lpstr>Wingdings 3</vt:lpstr>
      <vt:lpstr>离子</vt:lpstr>
      <vt:lpstr>Task2  Virtual Routing</vt:lpstr>
      <vt:lpstr>Agenda</vt:lpstr>
      <vt:lpstr>Routing algorithms – LS &amp; DV</vt:lpstr>
      <vt:lpstr>Routing protocols – RIP &amp; OSPF</vt:lpstr>
      <vt:lpstr>Design – topo graph</vt:lpstr>
      <vt:lpstr>Design – data structure</vt:lpstr>
      <vt:lpstr>Results – self-organized 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Results – self-organized DV</vt:lpstr>
      <vt:lpstr>PowerPoint 演示文稿</vt:lpstr>
      <vt:lpstr>PowerPoint 演示文稿</vt:lpstr>
      <vt:lpstr>PowerPoint 演示文稿</vt:lpstr>
      <vt:lpstr>PowerPoint 演示文稿</vt:lpstr>
      <vt:lpstr>Results – centralized 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Task2  Virtual Routing</dc:title>
  <dc:creator>Shek Amber</dc:creator>
  <cp:lastModifiedBy>Shek Amber</cp:lastModifiedBy>
  <cp:revision>15</cp:revision>
  <dcterms:created xsi:type="dcterms:W3CDTF">2018-05-16T06:26:27Z</dcterms:created>
  <dcterms:modified xsi:type="dcterms:W3CDTF">2018-05-16T07:10:46Z</dcterms:modified>
</cp:coreProperties>
</file>