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216" r:id="rId5"/>
    <p:sldId id="4044" r:id="rId6"/>
    <p:sldId id="4049" r:id="rId7"/>
    <p:sldId id="4034" r:id="rId8"/>
    <p:sldId id="4053" r:id="rId9"/>
    <p:sldId id="4051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99B4E5-E5D5-4DA9-8476-C7547B838B4C}">
          <p14:sldIdLst>
            <p14:sldId id="2216"/>
            <p14:sldId id="4044"/>
            <p14:sldId id="4049"/>
            <p14:sldId id="4034"/>
            <p14:sldId id="4053"/>
            <p14:sldId id="40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sper, Nicole" initials="GN" lastIdx="1" clrIdx="0">
    <p:extLst>
      <p:ext uri="{19B8F6BF-5375-455C-9EA6-DF929625EA0E}">
        <p15:presenceInfo xmlns:p15="http://schemas.microsoft.com/office/powerpoint/2012/main" userId="S::ngerspe@lowes.com::c29fb000-6bba-4acc-b57d-fadba8bc418c" providerId="AD"/>
      </p:ext>
    </p:extLst>
  </p:cmAuthor>
  <p:cmAuthor id="2" name="Flaherty, Julie" initials="FJ" lastIdx="1" clrIdx="1">
    <p:extLst>
      <p:ext uri="{19B8F6BF-5375-455C-9EA6-DF929625EA0E}">
        <p15:presenceInfo xmlns:p15="http://schemas.microsoft.com/office/powerpoint/2012/main" userId="S::jflahert@lowes.com::26b2f288-29b2-4a2a-af57-83258cbbc5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6E5"/>
    <a:srgbClr val="F7CE3C"/>
    <a:srgbClr val="004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09"/>
  </p:normalViewPr>
  <p:slideViewPr>
    <p:cSldViewPr snapToGrid="0">
      <p:cViewPr varScale="1">
        <p:scale>
          <a:sx n="104" d="100"/>
          <a:sy n="104" d="100"/>
        </p:scale>
        <p:origin x="232" y="5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4E53981-5F12-6943-A72A-E6A04CD8B10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894785-C8E8-DA4C-8F0F-D49600D7A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1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94785-C8E8-DA4C-8F0F-D49600D7A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94785-C8E8-DA4C-8F0F-D49600D7A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94785-C8E8-DA4C-8F0F-D49600D7A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5951821"/>
            <a:ext cx="11262867" cy="4387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DIN-Black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55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708C80-ED1D-D848-AC81-ADB75B9467B1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21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h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C6559-4D3B-D447-972A-024201F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9" y="5943955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9367E4-F5BA-524C-B08B-1A052DB97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8F3EC15-71B4-2940-9339-30B9490A9E2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199" y="1815617"/>
            <a:ext cx="5331927" cy="365840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B9B987-F84E-CB47-A702-95F637365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6" y="181561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4B9C-11F9-1E40-AF68-34651E0D1D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Ch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C6559-4D3B-D447-972A-024201F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9" y="5943955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9367E4-F5BA-524C-B08B-1A052DB97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28PT FONT)</a:t>
            </a:r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8F3EC15-71B4-2940-9339-30B9490A9E2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198" y="1815617"/>
            <a:ext cx="11029617" cy="365840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69C45-3940-A34B-A9EA-FEA2010966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1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71388"/>
            <a:ext cx="11029616" cy="527597"/>
          </a:xfrm>
        </p:spPr>
        <p:txBody>
          <a:bodyPr/>
          <a:lstStyle>
            <a:lvl1pPr>
              <a:defRPr>
                <a:solidFill>
                  <a:srgbClr val="004990"/>
                </a:solidFill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3C8C0-D566-EC4A-BF7E-EAFF963198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4BDF4-CFB1-E345-9DFA-04B5A0A1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91273"/>
            <a:ext cx="11029616" cy="487820"/>
          </a:xfrm>
        </p:spPr>
        <p:txBody>
          <a:bodyPr/>
          <a:lstStyle>
            <a:lvl1pPr>
              <a:defRPr>
                <a:solidFill>
                  <a:srgbClr val="004990"/>
                </a:solidFill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2CA0F-9C20-D64B-A32A-7A0A1095E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E6EFDE8-1DA3-1E42-A617-62CEE177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DFC10-76FD-3544-A1F6-3B1DC8CF5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5D494D-977D-DB46-BA7E-2599244A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rgbClr val="00499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058788"/>
            <a:ext cx="11029619" cy="3747221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30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55" indent="0">
              <a:buNone/>
              <a:defRPr sz="1100"/>
            </a:lvl2pPr>
            <a:lvl3pPr marL="914309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4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D175C1-6E4A-6D41-AA11-07E3871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F288F-0DE6-1442-A574-7651DAA5F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9" y="3043915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1" i="0" cap="all">
                <a:solidFill>
                  <a:schemeClr val="accent1"/>
                </a:solidFill>
                <a:latin typeface="DIN-Black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9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3BF2B-F3B4-7142-85BE-FCCD2A592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9" y="1876543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0192C-B310-1E46-ACBF-132DAED8E9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7D65B4F-BF24-5246-B852-5BCF73C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A839D5-AB07-5E42-88A0-43AA5A1279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C82E30-AE33-1E42-80B3-8DF2E6A0D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D680332-BC06-F44F-88F5-2633968EC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6" y="181561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D91534C-7F6C-8B46-ACA3-1A8B874C53C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1192" y="181561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2671A75-ACC6-7E48-A857-AF322CE6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48652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CABCF-6BE5-4F41-A5E6-DA38E2ED36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1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C82E30-AE33-1E42-80B3-8DF2E6A0D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D680332-BC06-F44F-88F5-2633968EC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6" y="2695074"/>
            <a:ext cx="5422392" cy="27535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D91534C-7F6C-8B46-ACA3-1A8B874C53C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1192" y="2695074"/>
            <a:ext cx="5422392" cy="27535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2671A75-ACC6-7E48-A857-AF322CE6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48652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EA66D93-3397-2342-A70D-BD5DE06E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044804"/>
            <a:ext cx="542239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6B27FAE-6499-6C46-ABE6-5EB46147B4A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8416" y="2044804"/>
            <a:ext cx="542239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C1D936-7217-684C-AAB8-815BB8D95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5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6" y="181561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0F3D8-8A38-5F4F-A430-FB9A5E7A9B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0639235-CD43-AE4F-AF37-DE1185E7DE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1192" y="1814871"/>
            <a:ext cx="5514808" cy="363378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9B4DB58-59CE-E042-BFA3-57A1AC10E0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0F3D8-8A38-5F4F-A430-FB9A5E7A9B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0639235-CD43-AE4F-AF37-DE1185E7DE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1192" y="1815621"/>
            <a:ext cx="5450000" cy="3172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FF522908-D578-1548-869D-6892770C2E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0951" y="1815621"/>
            <a:ext cx="5339863" cy="3172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92C78E-0AE5-3842-ADDE-94BDA84A1E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028" y="5084920"/>
            <a:ext cx="5450167" cy="81756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B24D4CD-962C-6F48-8563-0976A1C5AE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0951" y="5058789"/>
            <a:ext cx="5339863" cy="81756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3C50C4-A223-DF46-AE69-B0A6DC0FDB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23E26-9F84-D84B-ADD1-F16EC36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2D473-A38E-D24F-9C61-8E88CFCC2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81DA199F-CB87-7C41-B404-C9D16CB1C2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1192" y="1724490"/>
            <a:ext cx="3524472" cy="302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315348A9-D78A-E14D-BC3A-A0F8F4E5A5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1087" y="1724490"/>
            <a:ext cx="3524472" cy="302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E445142C-2B1C-0144-942E-EA4C769A54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0983" y="1724490"/>
            <a:ext cx="3524472" cy="302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66A0EE-E2E0-F54E-9047-4FD47AE93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1199" y="4909281"/>
            <a:ext cx="3524471" cy="81756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2913346-7FF6-7A47-9F35-37D3773BC9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1087" y="4909281"/>
            <a:ext cx="3524472" cy="81756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FA666E2-1300-174E-9456-607404E04A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0983" y="4909281"/>
            <a:ext cx="3524472" cy="817563"/>
          </a:xfrm>
        </p:spPr>
        <p:txBody>
          <a:bodyPr/>
          <a:lstStyle/>
          <a:p>
            <a:pPr lvl="0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14274A-503E-8B4D-B78C-8C830E303F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ingle Banner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199" y="843600"/>
            <a:ext cx="11029615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5" indent="0">
              <a:buNone/>
              <a:defRPr sz="1600"/>
            </a:lvl2pPr>
            <a:lvl3pPr marL="914309" indent="0">
              <a:buNone/>
              <a:defRPr sz="1600"/>
            </a:lvl3pPr>
            <a:lvl4pPr marL="1371464" indent="0">
              <a:buNone/>
              <a:defRPr sz="1600"/>
            </a:lvl4pPr>
            <a:lvl5pPr marL="1828618" indent="0">
              <a:buNone/>
              <a:defRPr sz="1600"/>
            </a:lvl5pPr>
            <a:lvl6pPr marL="2285774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5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8" y="526013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5" indent="0">
              <a:buNone/>
              <a:defRPr sz="1200"/>
            </a:lvl2pPr>
            <a:lvl3pPr marL="914309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4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47DB9-D2F2-4141-99F9-C2A2009B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7B56E1D-E297-FC48-ABE5-339C16B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8" y="595614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66691C3-2F1B-0C4C-B405-266680C412DD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21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6" y="595614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3" r:id="rId5"/>
    <p:sldLayoutId id="2147483652" r:id="rId6"/>
    <p:sldLayoutId id="2147483660" r:id="rId7"/>
    <p:sldLayoutId id="2147483661" r:id="rId8"/>
    <p:sldLayoutId id="2147483657" r:id="rId9"/>
    <p:sldLayoutId id="2147483664" r:id="rId10"/>
    <p:sldLayoutId id="2147483665" r:id="rId11"/>
    <p:sldLayoutId id="2147483653" r:id="rId12"/>
    <p:sldLayoutId id="2147483654" r:id="rId13"/>
    <p:sldLayoutId id="2147483655" r:id="rId14"/>
    <p:sldLayoutId id="2147483656" r:id="rId15"/>
  </p:sldLayoutIdLst>
  <p:hf hdr="0" ftr="0" dt="0"/>
  <p:txStyles>
    <p:titleStyle>
      <a:lvl1pPr algn="l" defTabSz="457155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68" indent="-30596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36" indent="-30596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12" indent="-269973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877" indent="-233977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840" indent="-233977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811" indent="-22857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781" indent="-22857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752" indent="-22857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21" indent="-22857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C23F-06D6-4F71-9587-0B79EDF5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9" y="1671145"/>
            <a:ext cx="11029615" cy="1413955"/>
          </a:xfrm>
        </p:spPr>
        <p:txBody>
          <a:bodyPr>
            <a:normAutofit/>
          </a:bodyPr>
          <a:lstStyle/>
          <a:p>
            <a:r>
              <a:rPr lang="en-IN" dirty="0"/>
              <a:t>Quantifying Promotion Effectiveness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B8E11-9CB8-ED49-B020-0B4875A63DB2}"/>
              </a:ext>
            </a:extLst>
          </p:cNvPr>
          <p:cNvSpPr txBox="1"/>
          <p:nvPr/>
        </p:nvSpPr>
        <p:spPr>
          <a:xfrm>
            <a:off x="395416" y="4460789"/>
            <a:ext cx="11368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Vision</a:t>
            </a:r>
          </a:p>
          <a:p>
            <a:r>
              <a:rPr lang="en-US" sz="2400" dirty="0">
                <a:solidFill>
                  <a:srgbClr val="15B6E5"/>
                </a:solidFill>
              </a:rPr>
              <a:t>Formulate an approach that is practical to implement </a:t>
            </a:r>
            <a:r>
              <a:rPr lang="en-IN" sz="2400" dirty="0">
                <a:solidFill>
                  <a:srgbClr val="15B6E5"/>
                </a:solidFill>
              </a:rPr>
              <a:t>on an ongoing basis for the evaluation of millions of promotions offered in stores each year.</a:t>
            </a:r>
          </a:p>
          <a:p>
            <a:endParaRPr lang="en-US" dirty="0">
              <a:solidFill>
                <a:srgbClr val="15B6E5"/>
              </a:solidFill>
              <a:latin typeface="DIN-Bold"/>
            </a:endParaRPr>
          </a:p>
        </p:txBody>
      </p:sp>
    </p:spTree>
    <p:extLst>
      <p:ext uri="{BB962C8B-B14F-4D97-AF65-F5344CB8AC3E}">
        <p14:creationId xmlns:p14="http://schemas.microsoft.com/office/powerpoint/2010/main" val="4216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E9D7-0B50-B842-9853-0D59B491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5409"/>
            <a:ext cx="11029615" cy="697133"/>
          </a:xfrm>
        </p:spPr>
        <p:txBody>
          <a:bodyPr/>
          <a:lstStyle/>
          <a:p>
            <a:r>
              <a:rPr lang="en-US" dirty="0">
                <a:latin typeface="DIN-Black"/>
              </a:rPr>
              <a:t>Key terms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9637408-5FA8-7549-BBD4-04A9A1A603CA}"/>
              </a:ext>
            </a:extLst>
          </p:cNvPr>
          <p:cNvSpPr txBox="1">
            <a:spLocks/>
          </p:cNvSpPr>
          <p:nvPr/>
        </p:nvSpPr>
        <p:spPr>
          <a:xfrm>
            <a:off x="581199" y="1650125"/>
            <a:ext cx="11029615" cy="3904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155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55" indent="0" algn="l" defTabSz="457155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09" indent="0" algn="l" defTabSz="457155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64" indent="0" algn="l" defTabSz="457155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18" indent="0" algn="l" defTabSz="457155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74" indent="0" algn="l" defTabSz="457155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926" indent="0" algn="l" defTabSz="457155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80" indent="0" algn="l" defTabSz="457155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235" indent="0" algn="l" defTabSz="457155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 panose="05020102010507070707" pitchFamily="18" charset="2"/>
              <a:buChar char=""/>
            </a:pPr>
            <a:r>
              <a:rPr lang="en-GB" b="1" dirty="0">
                <a:solidFill>
                  <a:schemeClr val="tx2"/>
                </a:solidFill>
              </a:rPr>
              <a:t>Baseline : </a:t>
            </a:r>
            <a:r>
              <a:rPr lang="en-IN" cap="none" dirty="0">
                <a:solidFill>
                  <a:schemeClr val="tx2"/>
                </a:solidFill>
              </a:rPr>
              <a:t>Baselin</a:t>
            </a:r>
            <a:r>
              <a:rPr lang="en-IN" cap="none" dirty="0">
                <a:solidFill>
                  <a:schemeClr val="tx1"/>
                </a:solidFill>
              </a:rPr>
              <a:t>e sales measure what a product’s sales would have been had it not been promoted. </a:t>
            </a:r>
            <a:endParaRPr lang="en-GB" cap="none" dirty="0">
              <a:solidFill>
                <a:schemeClr val="tx1"/>
              </a:solidFill>
            </a:endParaRPr>
          </a:p>
          <a:p>
            <a:pPr marL="305435" indent="-305435">
              <a:buFont typeface="Wingdings 2" panose="05020102010507070707" pitchFamily="18" charset="2"/>
              <a:buChar char=""/>
            </a:pPr>
            <a:r>
              <a:rPr lang="en-GB" b="1" dirty="0" err="1">
                <a:solidFill>
                  <a:schemeClr val="tx2"/>
                </a:solidFill>
              </a:rPr>
              <a:t>Adjusted_Baseline</a:t>
            </a:r>
            <a:r>
              <a:rPr lang="en-GB" b="1" dirty="0">
                <a:solidFill>
                  <a:schemeClr val="tx2"/>
                </a:solidFill>
              </a:rPr>
              <a:t> : </a:t>
            </a:r>
            <a:r>
              <a:rPr lang="en-US" cap="none" dirty="0">
                <a:solidFill>
                  <a:schemeClr val="tx1"/>
                </a:solidFill>
              </a:rPr>
              <a:t>Adjust the calculated baseline by </a:t>
            </a:r>
            <a:r>
              <a:rPr lang="en-IN" cap="none" dirty="0">
                <a:solidFill>
                  <a:schemeClr val="tx1"/>
                </a:solidFill>
              </a:rPr>
              <a:t>incorporating impacts of substitute and complementary products. </a:t>
            </a:r>
          </a:p>
          <a:p>
            <a:pPr marL="305435" indent="-305435">
              <a:buFont typeface="Wingdings 2" panose="05020102010507070707" pitchFamily="18" charset="2"/>
              <a:buChar char=""/>
            </a:pPr>
            <a:r>
              <a:rPr lang="en-GB" b="1" dirty="0">
                <a:solidFill>
                  <a:schemeClr val="tx2"/>
                </a:solidFill>
              </a:rPr>
              <a:t>Halo : 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cap="none" dirty="0">
                <a:solidFill>
                  <a:schemeClr val="tx1"/>
                </a:solidFill>
              </a:rPr>
              <a:t>Lift in sales of items that go well with the anchor item (complementary items). </a:t>
            </a:r>
            <a:endParaRPr lang="en-GB" b="1" dirty="0">
              <a:solidFill>
                <a:schemeClr val="tx1"/>
              </a:solidFill>
            </a:endParaRPr>
          </a:p>
          <a:p>
            <a:pPr marL="305435" indent="-305435">
              <a:buFont typeface="Wingdings 2" panose="05020102010507070707" pitchFamily="18" charset="2"/>
              <a:buChar char=""/>
            </a:pPr>
            <a:r>
              <a:rPr lang="en-GB" b="1" dirty="0">
                <a:solidFill>
                  <a:schemeClr val="tx2"/>
                </a:solidFill>
              </a:rPr>
              <a:t>Cannibalization : </a:t>
            </a:r>
            <a:r>
              <a:rPr lang="en-IN" cap="none" dirty="0">
                <a:solidFill>
                  <a:schemeClr val="tx1"/>
                </a:solidFill>
              </a:rPr>
              <a:t>Loss in sales of competing/substitute items due to anchor item’s promotion. </a:t>
            </a:r>
          </a:p>
          <a:p>
            <a:pPr marL="305435" indent="-305435">
              <a:buFont typeface="Wingdings 2" panose="05020102010507070707" pitchFamily="18" charset="2"/>
              <a:buChar char=""/>
            </a:pPr>
            <a:r>
              <a:rPr lang="en-IN" b="1" dirty="0">
                <a:solidFill>
                  <a:schemeClr val="tx2"/>
                </a:solidFill>
              </a:rPr>
              <a:t>Uplift :  </a:t>
            </a:r>
            <a:r>
              <a:rPr lang="en-IN" cap="none" dirty="0">
                <a:solidFill>
                  <a:schemeClr val="tx1"/>
                </a:solidFill>
              </a:rPr>
              <a:t>Difference in actual quantity sold during promotion and baseline.</a:t>
            </a:r>
            <a:endParaRPr lang="en-IN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2"/>
              </a:solidFill>
            </a:endParaRPr>
          </a:p>
          <a:p>
            <a:pPr marL="305435" indent="-30543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32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F1430-2DEE-4683-8F18-6875DDF2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9" y="2816771"/>
            <a:ext cx="11029615" cy="3273279"/>
          </a:xfrm>
        </p:spPr>
        <p:txBody>
          <a:bodyPr/>
          <a:lstStyle/>
          <a:p>
            <a:pPr marL="0" lvl="0" indent="0">
              <a:buNone/>
            </a:pPr>
            <a:endParaRPr lang="en-IN" b="1" dirty="0"/>
          </a:p>
          <a:p>
            <a:pPr marL="0" lvl="0" indent="0">
              <a:buNone/>
            </a:pPr>
            <a:r>
              <a:rPr lang="en-IN" b="1" dirty="0" err="1"/>
              <a:t>adjusted_baseline</a:t>
            </a:r>
            <a:r>
              <a:rPr lang="en-IN" dirty="0"/>
              <a:t> = baseline – cannibalization + halo</a:t>
            </a:r>
          </a:p>
          <a:p>
            <a:pPr marL="0" lvl="0" indent="0">
              <a:buNone/>
            </a:pPr>
            <a:endParaRPr lang="en-IN" b="1" dirty="0"/>
          </a:p>
          <a:p>
            <a:pPr marL="0" lvl="0" indent="0">
              <a:buNone/>
            </a:pPr>
            <a:r>
              <a:rPr lang="en-IN" b="1" dirty="0" err="1"/>
              <a:t>adjusted_baseline</a:t>
            </a:r>
            <a:r>
              <a:rPr lang="en-IN" dirty="0"/>
              <a:t> = baseline </a:t>
            </a:r>
          </a:p>
          <a:p>
            <a:pPr marL="0" indent="0">
              <a:buNone/>
            </a:pPr>
            <a:r>
              <a:rPr lang="en-IN" dirty="0"/>
              <a:t>– (uplift of a) * (</a:t>
            </a:r>
            <a:r>
              <a:rPr lang="en-IN" dirty="0" err="1"/>
              <a:t>cross_price_elastisity</a:t>
            </a:r>
            <a:r>
              <a:rPr lang="en-IN" dirty="0"/>
              <a:t> of item1,a)      </a:t>
            </a:r>
          </a:p>
          <a:p>
            <a:pPr marL="0" indent="0">
              <a:buNone/>
            </a:pPr>
            <a:r>
              <a:rPr lang="en-IN" dirty="0"/>
              <a:t>+ (uplift of x) * ( </a:t>
            </a:r>
            <a:r>
              <a:rPr lang="en-IN" dirty="0" err="1"/>
              <a:t>cross_price_elastisity</a:t>
            </a:r>
            <a:r>
              <a:rPr lang="en-IN" dirty="0"/>
              <a:t> of item1,x)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2279FB-397D-4E85-BCC1-994949B1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IN-Bold"/>
              </a:rPr>
              <a:t>Why adjust baseline?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BCA8D9-1B26-4DDA-B3DC-DA56436ADFD5}"/>
              </a:ext>
            </a:extLst>
          </p:cNvPr>
          <p:cNvSpPr/>
          <p:nvPr/>
        </p:nvSpPr>
        <p:spPr>
          <a:xfrm>
            <a:off x="579471" y="1401509"/>
            <a:ext cx="10898288" cy="9559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baseline calculation product’s sales information considered in isolation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Assumption:  substitute/complementary items impact as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F2ABC-FBBD-E64D-A131-B25AD846541C}"/>
              </a:ext>
            </a:extLst>
          </p:cNvPr>
          <p:cNvSpPr/>
          <p:nvPr/>
        </p:nvSpPr>
        <p:spPr>
          <a:xfrm>
            <a:off x="6682490" y="2231206"/>
            <a:ext cx="4311331" cy="37548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Item1:Anchor item (on promotion)</a:t>
            </a:r>
            <a:br>
              <a:rPr lang="en-IN" sz="1400" dirty="0"/>
            </a:br>
            <a:r>
              <a:rPr lang="en-IN" sz="1400" dirty="0"/>
              <a:t> </a:t>
            </a:r>
            <a:br>
              <a:rPr lang="en-IN" sz="1400" dirty="0"/>
            </a:br>
            <a:r>
              <a:rPr lang="en-IN" sz="1400" dirty="0"/>
              <a:t>substitute items of </a:t>
            </a:r>
            <a:r>
              <a:rPr lang="en-IN" sz="1400" dirty="0" err="1"/>
              <a:t>anchor_item</a:t>
            </a:r>
            <a:r>
              <a:rPr lang="en-IN" sz="1400" dirty="0"/>
              <a:t>: a, b</a:t>
            </a:r>
            <a:br>
              <a:rPr lang="en-IN" sz="1400" dirty="0"/>
            </a:br>
            <a:r>
              <a:rPr lang="en-IN" sz="1400" dirty="0"/>
              <a:t> </a:t>
            </a:r>
            <a:br>
              <a:rPr lang="en-IN" sz="1400" dirty="0"/>
            </a:br>
            <a:r>
              <a:rPr lang="en-IN" sz="1400" dirty="0"/>
              <a:t>item to which anchor item is complementary: x</a:t>
            </a:r>
          </a:p>
          <a:p>
            <a:endParaRPr lang="en-IN" sz="1400" dirty="0"/>
          </a:p>
          <a:p>
            <a:r>
              <a:rPr lang="en-IN" sz="1400" dirty="0"/>
              <a:t>a and x are on promotion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0018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341FF44B-E1BE-2045-8C61-F7D9DA95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6" y="585097"/>
            <a:ext cx="11029616" cy="549579"/>
          </a:xfrm>
        </p:spPr>
        <p:txBody>
          <a:bodyPr>
            <a:normAutofit/>
          </a:bodyPr>
          <a:lstStyle/>
          <a:p>
            <a:r>
              <a:rPr lang="en-US" dirty="0">
                <a:latin typeface="DIN-Bold"/>
              </a:rPr>
              <a:t>Cross price elasticity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D395-541E-FE44-B1AB-6E47D70EBC3D}"/>
              </a:ext>
            </a:extLst>
          </p:cNvPr>
          <p:cNvSpPr/>
          <p:nvPr/>
        </p:nvSpPr>
        <p:spPr>
          <a:xfrm>
            <a:off x="5974813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717A7-7F3A-ED4A-A2D3-3A315C30A17E}"/>
              </a:ext>
            </a:extLst>
          </p:cNvPr>
          <p:cNvSpPr/>
          <p:nvPr/>
        </p:nvSpPr>
        <p:spPr>
          <a:xfrm>
            <a:off x="661002" y="1890519"/>
            <a:ext cx="10410896" cy="31023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base"/>
            <a:r>
              <a:rPr lang="en-IN" sz="1600" dirty="0">
                <a:solidFill>
                  <a:schemeClr val="tx2"/>
                </a:solidFill>
              </a:rPr>
              <a:t>E</a:t>
            </a:r>
            <a:r>
              <a:rPr lang="en-IN" sz="1600" baseline="-25000" dirty="0">
                <a:solidFill>
                  <a:schemeClr val="tx2"/>
                </a:solidFill>
              </a:rPr>
              <a:t>A,B</a:t>
            </a:r>
            <a:r>
              <a:rPr lang="en-IN" sz="1600" dirty="0">
                <a:solidFill>
                  <a:schemeClr val="tx2"/>
                </a:solidFill>
              </a:rPr>
              <a:t>=.  (%</a:t>
            </a:r>
            <a:r>
              <a:rPr lang="en-IN" sz="1600" dirty="0" err="1">
                <a:solidFill>
                  <a:schemeClr val="tx2"/>
                </a:solidFill>
              </a:rPr>
              <a:t>ChangeinQuantityDemandedforGoodA</a:t>
            </a:r>
            <a:r>
              <a:rPr lang="en-IN" sz="1600" dirty="0">
                <a:solidFill>
                  <a:schemeClr val="tx2"/>
                </a:solidFill>
              </a:rPr>
              <a:t>)  /   (%</a:t>
            </a:r>
            <a:r>
              <a:rPr lang="en-IN" sz="1600" dirty="0" err="1">
                <a:solidFill>
                  <a:schemeClr val="tx2"/>
                </a:solidFill>
              </a:rPr>
              <a:t>ChangeinPriceofGoodB</a:t>
            </a:r>
            <a:r>
              <a:rPr lang="en-IN" sz="1600" dirty="0">
                <a:solidFill>
                  <a:schemeClr val="tx2"/>
                </a:solidFill>
              </a:rPr>
              <a:t>)</a:t>
            </a:r>
          </a:p>
          <a:p>
            <a:pPr fontAlgn="base"/>
            <a:endParaRPr lang="en-IN" sz="1600" dirty="0">
              <a:solidFill>
                <a:schemeClr val="tx2"/>
              </a:solidFill>
            </a:endParaRPr>
          </a:p>
          <a:p>
            <a:pPr fontAlgn="base"/>
            <a:endParaRPr lang="en-IN" sz="1600" dirty="0">
              <a:solidFill>
                <a:schemeClr val="tx2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/>
                </a:solidFill>
              </a:rPr>
              <a:t>Complementary goods have a negative cross- price elasticity: as the price of one good increases, the demand for the second good decreases.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2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/>
                </a:solidFill>
              </a:rPr>
              <a:t>Substitute goods have a positive cross-price elasticity: as the price of one good increases, the demand for the other good increases.</a:t>
            </a:r>
          </a:p>
          <a:p>
            <a:pPr defTabSz="457155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600" dirty="0">
                <a:solidFill>
                  <a:schemeClr val="tx2"/>
                </a:solidFill>
              </a:rPr>
              <a:t> ​</a:t>
            </a:r>
          </a:p>
          <a:p>
            <a:pPr defTabSz="457155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600" dirty="0">
              <a:solidFill>
                <a:schemeClr val="tx2"/>
              </a:solidFill>
            </a:endParaRPr>
          </a:p>
          <a:p>
            <a:pPr defTabSz="457155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26E95-DEF3-974F-AFB6-FB6E93F5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93" y="4010123"/>
            <a:ext cx="7595458" cy="27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2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341FF44B-E1BE-2045-8C61-F7D9DA95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6" y="585097"/>
            <a:ext cx="11029616" cy="549579"/>
          </a:xfrm>
        </p:spPr>
        <p:txBody>
          <a:bodyPr>
            <a:normAutofit/>
          </a:bodyPr>
          <a:lstStyle/>
          <a:p>
            <a:r>
              <a:rPr lang="en-US" dirty="0">
                <a:latin typeface="DIN-Bold"/>
              </a:rPr>
              <a:t>Revenue uplift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D395-541E-FE44-B1AB-6E47D70EBC3D}"/>
              </a:ext>
            </a:extLst>
          </p:cNvPr>
          <p:cNvSpPr/>
          <p:nvPr/>
        </p:nvSpPr>
        <p:spPr>
          <a:xfrm>
            <a:off x="5974813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717A7-7F3A-ED4A-A2D3-3A315C30A17E}"/>
              </a:ext>
            </a:extLst>
          </p:cNvPr>
          <p:cNvSpPr/>
          <p:nvPr/>
        </p:nvSpPr>
        <p:spPr>
          <a:xfrm>
            <a:off x="1198179" y="2354317"/>
            <a:ext cx="9905250" cy="41549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Revenue</a:t>
            </a:r>
            <a:r>
              <a:rPr lang="en-IN" dirty="0"/>
              <a:t>= Qty sold * </a:t>
            </a:r>
            <a:r>
              <a:rPr lang="en-IN" dirty="0" err="1"/>
              <a:t>promotion_price</a:t>
            </a:r>
            <a:endParaRPr lang="en-IN" dirty="0"/>
          </a:p>
          <a:p>
            <a:pPr lvl="0"/>
            <a:r>
              <a:rPr lang="en-IN" dirty="0"/>
              <a:t>- </a:t>
            </a:r>
            <a:r>
              <a:rPr lang="en-IN" dirty="0" err="1"/>
              <a:t>similarity_index</a:t>
            </a:r>
            <a:r>
              <a:rPr lang="en-IN" dirty="0"/>
              <a:t>(item1,b) * (uplift of b) * </a:t>
            </a:r>
            <a:r>
              <a:rPr lang="en-IN" dirty="0" err="1"/>
              <a:t>b_price</a:t>
            </a:r>
            <a:r>
              <a:rPr lang="en-IN" dirty="0"/>
              <a:t> </a:t>
            </a:r>
          </a:p>
          <a:p>
            <a:r>
              <a:rPr lang="en-IN" dirty="0"/>
              <a:t>+ </a:t>
            </a:r>
            <a:r>
              <a:rPr lang="en-IN" dirty="0" err="1"/>
              <a:t>affinity_index</a:t>
            </a:r>
            <a:r>
              <a:rPr lang="en-IN" dirty="0"/>
              <a:t>(item1,y) * (uplift of y) * </a:t>
            </a:r>
            <a:r>
              <a:rPr lang="en-IN" dirty="0" err="1"/>
              <a:t>y_price</a:t>
            </a:r>
            <a:endParaRPr lang="en-IN" dirty="0"/>
          </a:p>
          <a:p>
            <a:endParaRPr lang="en-IN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 err="1"/>
              <a:t>Revenue_Uplift</a:t>
            </a:r>
            <a:r>
              <a:rPr lang="en-IN" b="1" dirty="0"/>
              <a:t> </a:t>
            </a:r>
            <a:r>
              <a:rPr lang="en-IN" sz="1400" b="1" dirty="0"/>
              <a:t>= </a:t>
            </a:r>
            <a:r>
              <a:rPr lang="en-IN" b="1" dirty="0"/>
              <a:t>Revenue </a:t>
            </a:r>
            <a:r>
              <a:rPr lang="en-IN" dirty="0"/>
              <a:t>– </a:t>
            </a:r>
            <a:r>
              <a:rPr lang="en-IN" dirty="0" err="1"/>
              <a:t>adjusted_baseline</a:t>
            </a:r>
            <a:r>
              <a:rPr lang="en-IN" dirty="0"/>
              <a:t> * regular price</a:t>
            </a:r>
          </a:p>
          <a:p>
            <a:endParaRPr lang="en-IN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9A1E71-5070-9748-803B-1E44E5C67107}"/>
              </a:ext>
            </a:extLst>
          </p:cNvPr>
          <p:cNvSpPr/>
          <p:nvPr/>
        </p:nvSpPr>
        <p:spPr>
          <a:xfrm>
            <a:off x="579471" y="1401509"/>
            <a:ext cx="10898288" cy="9559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Uplift in gross profit due to current promotion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D773-6837-D046-8A2D-D2CCBB54EE23}"/>
              </a:ext>
            </a:extLst>
          </p:cNvPr>
          <p:cNvSpPr/>
          <p:nvPr/>
        </p:nvSpPr>
        <p:spPr>
          <a:xfrm>
            <a:off x="6682490" y="2231206"/>
            <a:ext cx="4311331" cy="33239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Item1:Anchor item (on promotion)</a:t>
            </a:r>
            <a:br>
              <a:rPr lang="en-IN" sz="1400" dirty="0"/>
            </a:br>
            <a:r>
              <a:rPr lang="en-IN" sz="1400" dirty="0"/>
              <a:t> </a:t>
            </a:r>
            <a:br>
              <a:rPr lang="en-IN" sz="1400" dirty="0"/>
            </a:br>
            <a:r>
              <a:rPr lang="en-IN" sz="1400" dirty="0"/>
              <a:t>substitute items of </a:t>
            </a:r>
            <a:r>
              <a:rPr lang="en-IN" sz="1400" dirty="0" err="1"/>
              <a:t>anchor_item</a:t>
            </a:r>
            <a:r>
              <a:rPr lang="en-IN" sz="1400" dirty="0"/>
              <a:t>: a, b							</a:t>
            </a:r>
            <a:br>
              <a:rPr lang="en-IN" sz="1400" dirty="0"/>
            </a:br>
            <a:r>
              <a:rPr lang="en-IN" sz="1400" dirty="0"/>
              <a:t>complementary item of </a:t>
            </a:r>
            <a:r>
              <a:rPr lang="en-IN" sz="1400" dirty="0" err="1"/>
              <a:t>achor_item</a:t>
            </a:r>
            <a:r>
              <a:rPr lang="en-IN" sz="1400" dirty="0"/>
              <a:t>: y</a:t>
            </a:r>
            <a:br>
              <a:rPr lang="en-IN" sz="1400" dirty="0"/>
            </a:br>
            <a:endParaRPr lang="en-IN" sz="1400" dirty="0"/>
          </a:p>
          <a:p>
            <a:r>
              <a:rPr lang="en-IN" sz="1400" dirty="0"/>
              <a:t>b and y are non promoted products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4805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341FF44B-E1BE-2045-8C61-F7D9DA95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6" y="585097"/>
            <a:ext cx="11029616" cy="549579"/>
          </a:xfrm>
        </p:spPr>
        <p:txBody>
          <a:bodyPr>
            <a:normAutofit/>
          </a:bodyPr>
          <a:lstStyle/>
          <a:p>
            <a:r>
              <a:rPr lang="en-US" dirty="0">
                <a:latin typeface="DIN-Bold"/>
              </a:rPr>
              <a:t>Impact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D395-541E-FE44-B1AB-6E47D70EBC3D}"/>
              </a:ext>
            </a:extLst>
          </p:cNvPr>
          <p:cNvSpPr/>
          <p:nvPr/>
        </p:nvSpPr>
        <p:spPr>
          <a:xfrm>
            <a:off x="5974813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717A7-7F3A-ED4A-A2D3-3A315C30A17E}"/>
              </a:ext>
            </a:extLst>
          </p:cNvPr>
          <p:cNvSpPr/>
          <p:nvPr/>
        </p:nvSpPr>
        <p:spPr>
          <a:xfrm>
            <a:off x="544252" y="1810893"/>
            <a:ext cx="10410896" cy="13542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AutoNum type="arabicParenBoth"/>
            </a:pPr>
            <a:r>
              <a:rPr lang="en-IN" sz="1600" dirty="0">
                <a:solidFill>
                  <a:schemeClr val="tx2"/>
                </a:solidFill>
              </a:rPr>
              <a:t>Determine which promotions are effective, which ones are not, and why.</a:t>
            </a:r>
          </a:p>
          <a:p>
            <a:pPr marL="342900" indent="-342900">
              <a:buAutoNum type="arabicParenBoth"/>
            </a:pPr>
            <a:endParaRPr lang="en-IN" sz="1600" dirty="0">
              <a:solidFill>
                <a:schemeClr val="tx2"/>
              </a:solidFill>
            </a:endParaRPr>
          </a:p>
          <a:p>
            <a:pPr marL="342900" indent="-342900">
              <a:buAutoNum type="arabicParenBoth"/>
            </a:pPr>
            <a:r>
              <a:rPr lang="en-IN" sz="1600" dirty="0">
                <a:solidFill>
                  <a:schemeClr val="tx2"/>
                </a:solidFill>
              </a:rPr>
              <a:t>Eliminate or modify ineffective promotions.</a:t>
            </a:r>
          </a:p>
          <a:p>
            <a:pPr marL="342900" indent="-342900">
              <a:buAutoNum type="arabicParenBoth"/>
            </a:pPr>
            <a:endParaRPr lang="en-IN" sz="1600" dirty="0">
              <a:solidFill>
                <a:schemeClr val="tx2"/>
              </a:solidFill>
            </a:endParaRPr>
          </a:p>
          <a:p>
            <a:pPr marL="342900" indent="-342900">
              <a:buAutoNum type="arabicParenBoth"/>
            </a:pPr>
            <a:r>
              <a:rPr lang="en-IN" sz="1600" dirty="0">
                <a:solidFill>
                  <a:schemeClr val="tx2"/>
                </a:solidFill>
              </a:rPr>
              <a:t>Reinvest the savings in more competitive prices and better merchandising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3074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Lowe's Presentation Template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DA1"/>
      </a:accent1>
      <a:accent2>
        <a:srgbClr val="15B6E5"/>
      </a:accent2>
      <a:accent3>
        <a:srgbClr val="9BCAEC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O Deck" id="{B512CE62-4A02-7B41-BA01-ADB026079817}" vid="{A3117357-FDFF-FC4F-8B88-7F14E9B43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532ED4DD65F4D86D4EB3A85B79651" ma:contentTypeVersion="6" ma:contentTypeDescription="Create a new document." ma:contentTypeScope="" ma:versionID="61d71d582aed373188335afc073a39f6">
  <xsd:schema xmlns:xsd="http://www.w3.org/2001/XMLSchema" xmlns:xs="http://www.w3.org/2001/XMLSchema" xmlns:p="http://schemas.microsoft.com/office/2006/metadata/properties" xmlns:ns2="d0ce3cf3-6639-43ea-85c3-9ef7036cedfb" xmlns:ns3="ba76ddd2-f572-46d3-a0c3-7778ae163eea" targetNamespace="http://schemas.microsoft.com/office/2006/metadata/properties" ma:root="true" ma:fieldsID="d09b9a7c7fdae344b6f368b561a657ae" ns2:_="" ns3:_="">
    <xsd:import namespace="d0ce3cf3-6639-43ea-85c3-9ef7036cedfb"/>
    <xsd:import namespace="ba76ddd2-f572-46d3-a0c3-7778ae163e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e3cf3-6639-43ea-85c3-9ef7036ced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6ddd2-f572-46d3-a0c3-7778ae163e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AADFA6-8F27-44F7-BCD6-3742AA3BE5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A88C7-F348-4C16-BA57-E5351715B7C6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0ce3cf3-6639-43ea-85c3-9ef7036cedfb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a76ddd2-f572-46d3-a0c3-7778ae163eea"/>
  </ds:schemaRefs>
</ds:datastoreItem>
</file>

<file path=customXml/itemProps3.xml><?xml version="1.0" encoding="utf-8"?>
<ds:datastoreItem xmlns:ds="http://schemas.openxmlformats.org/officeDocument/2006/customXml" ds:itemID="{F9552D1A-6004-4F38-A691-06EE4D4D9E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ce3cf3-6639-43ea-85c3-9ef7036cedfb"/>
    <ds:schemaRef ds:uri="ba76ddd2-f572-46d3-a0c3-7778ae163e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439</Words>
  <Application>Microsoft Macintosh PowerPoint</Application>
  <PresentationFormat>Widescreen</PresentationFormat>
  <Paragraphs>79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DIN-Black</vt:lpstr>
      <vt:lpstr>DIN-Bold</vt:lpstr>
      <vt:lpstr>Gill Sans MT</vt:lpstr>
      <vt:lpstr>Wingdings 2</vt:lpstr>
      <vt:lpstr>Dividend</vt:lpstr>
      <vt:lpstr>Quantifying Promotion Effectiveness</vt:lpstr>
      <vt:lpstr>Key terms</vt:lpstr>
      <vt:lpstr>Why adjust baseline?</vt:lpstr>
      <vt:lpstr>Cross price elasticity</vt:lpstr>
      <vt:lpstr>Revenue uplift</vt:lpstr>
      <vt:lpstr>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Mitchell, Corey - Corey</dc:creator>
  <cp:lastModifiedBy>Katyal, Nikita</cp:lastModifiedBy>
  <cp:revision>947</cp:revision>
  <cp:lastPrinted>2020-01-09T15:03:47Z</cp:lastPrinted>
  <dcterms:created xsi:type="dcterms:W3CDTF">2018-09-17T18:09:51Z</dcterms:created>
  <dcterms:modified xsi:type="dcterms:W3CDTF">2020-05-21T10:21:16Z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0x01010074B532ED4DD65F4D86D4EB3A85B79651</vt:lpwstr>
  </property>
</Properties>
</file>