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216" r:id="rId5"/>
    <p:sldId id="4053" r:id="rId6"/>
    <p:sldId id="4075" r:id="rId7"/>
    <p:sldId id="4076" r:id="rId8"/>
    <p:sldId id="4074" r:id="rId9"/>
    <p:sldId id="4049" r:id="rId10"/>
    <p:sldId id="4077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99B4E5-E5D5-4DA9-8476-C7547B838B4C}">
          <p14:sldIdLst>
            <p14:sldId id="2216"/>
            <p14:sldId id="4053"/>
            <p14:sldId id="4075"/>
            <p14:sldId id="4076"/>
            <p14:sldId id="4074"/>
            <p14:sldId id="4049"/>
            <p14:sldId id="40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sper, Nicole" initials="GN" lastIdx="1" clrIdx="0">
    <p:extLst>
      <p:ext uri="{19B8F6BF-5375-455C-9EA6-DF929625EA0E}">
        <p15:presenceInfo xmlns:p15="http://schemas.microsoft.com/office/powerpoint/2012/main" userId="S::ngerspe@lowes.com::c29fb000-6bba-4acc-b57d-fadba8bc418c" providerId="AD"/>
      </p:ext>
    </p:extLst>
  </p:cmAuthor>
  <p:cmAuthor id="2" name="Flaherty, Julie" initials="FJ" lastIdx="1" clrIdx="1">
    <p:extLst>
      <p:ext uri="{19B8F6BF-5375-455C-9EA6-DF929625EA0E}">
        <p15:presenceInfo xmlns:p15="http://schemas.microsoft.com/office/powerpoint/2012/main" userId="S::jflahert@lowes.com::26b2f288-29b2-4a2a-af57-83258cbbc505" providerId="AD"/>
      </p:ext>
    </p:extLst>
  </p:cmAuthor>
  <p:cmAuthor id="3" name="Katyal, Nikita" initials="KN" lastIdx="2" clrIdx="2">
    <p:extLst>
      <p:ext uri="{19B8F6BF-5375-455C-9EA6-DF929625EA0E}">
        <p15:presenceInfo xmlns:p15="http://schemas.microsoft.com/office/powerpoint/2012/main" userId="S::nkatyal@lowes.com::b9ba65b8-da38-40ff-bb02-1fceaee9d6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6E5"/>
    <a:srgbClr val="F7CE3C"/>
    <a:srgbClr val="004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D05FD-D3F9-A447-94B4-A2C1FC7AE94C}" v="170" dt="2020-09-01T19:12:39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4626"/>
  </p:normalViewPr>
  <p:slideViewPr>
    <p:cSldViewPr snapToGrid="0">
      <p:cViewPr varScale="1">
        <p:scale>
          <a:sx n="121" d="100"/>
          <a:sy n="121" d="100"/>
        </p:scale>
        <p:origin x="664" y="1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yal, Nikita" userId="b9ba65b8-da38-40ff-bb02-1fceaee9d672" providerId="ADAL" clId="{9EDD05FD-D3F9-A447-94B4-A2C1FC7AE94C}"/>
    <pc:docChg chg="modSld">
      <pc:chgData name="Katyal, Nikita" userId="b9ba65b8-da38-40ff-bb02-1fceaee9d672" providerId="ADAL" clId="{9EDD05FD-D3F9-A447-94B4-A2C1FC7AE94C}" dt="2020-09-01T19:12:39.898" v="142" actId="20577"/>
      <pc:docMkLst>
        <pc:docMk/>
      </pc:docMkLst>
      <pc:sldChg chg="modSp mod">
        <pc:chgData name="Katyal, Nikita" userId="b9ba65b8-da38-40ff-bb02-1fceaee9d672" providerId="ADAL" clId="{9EDD05FD-D3F9-A447-94B4-A2C1FC7AE94C}" dt="2020-09-01T15:08:34.411" v="120" actId="20577"/>
        <pc:sldMkLst>
          <pc:docMk/>
          <pc:sldMk cId="500188189" sldId="4049"/>
        </pc:sldMkLst>
        <pc:spChg chg="mod">
          <ac:chgData name="Katyal, Nikita" userId="b9ba65b8-da38-40ff-bb02-1fceaee9d672" providerId="ADAL" clId="{9EDD05FD-D3F9-A447-94B4-A2C1FC7AE94C}" dt="2020-09-01T15:08:34.411" v="120" actId="20577"/>
          <ac:spMkLst>
            <pc:docMk/>
            <pc:sldMk cId="500188189" sldId="4049"/>
            <ac:spMk id="2" creationId="{0BFF1430-2DEE-4683-8F18-6875DDF2DFB4}"/>
          </ac:spMkLst>
        </pc:spChg>
      </pc:sldChg>
      <pc:sldChg chg="modSp mod">
        <pc:chgData name="Katyal, Nikita" userId="b9ba65b8-da38-40ff-bb02-1fceaee9d672" providerId="ADAL" clId="{9EDD05FD-D3F9-A447-94B4-A2C1FC7AE94C}" dt="2020-09-01T19:12:39.898" v="142" actId="20577"/>
        <pc:sldMkLst>
          <pc:docMk/>
          <pc:sldMk cId="1753642452" sldId="4074"/>
        </pc:sldMkLst>
        <pc:spChg chg="mod">
          <ac:chgData name="Katyal, Nikita" userId="b9ba65b8-da38-40ff-bb02-1fceaee9d672" providerId="ADAL" clId="{9EDD05FD-D3F9-A447-94B4-A2C1FC7AE94C}" dt="2020-09-01T19:12:39.898" v="142" actId="20577"/>
          <ac:spMkLst>
            <pc:docMk/>
            <pc:sldMk cId="1753642452" sldId="4074"/>
            <ac:spMk id="9" creationId="{CC6717A7-7F3A-ED4A-A2D3-3A315C30A17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A1-BC46-81D0-0410DED815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cannibalization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A1-BC46-81D0-0410DED815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Halo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A1-BC46-81D0-0410DED815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A1-BC46-81D0-0410DED81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4203088"/>
        <c:axId val="1356696160"/>
      </c:barChart>
      <c:catAx>
        <c:axId val="135420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696160"/>
        <c:crosses val="autoZero"/>
        <c:auto val="1"/>
        <c:lblAlgn val="ctr"/>
        <c:lblOffset val="100"/>
        <c:noMultiLvlLbl val="0"/>
      </c:catAx>
      <c:valAx>
        <c:axId val="135669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20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Sales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Anchor item</c:v>
                </c:pt>
              </c:strCache>
            </c:strRef>
          </c:tx>
          <c:spPr>
            <a:ln w="22225" cap="rnd">
              <a:solidFill>
                <a:srgbClr val="C00000"/>
              </a:solidFill>
              <a:round/>
            </a:ln>
            <a:effectLst>
              <a:glow rad="127000"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</c:v>
                </c:pt>
                <c:pt idx="2">
                  <c:v>16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D8-1447-A8BA-9EC8A0051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Substitute 1</c:v>
                </c:pt>
              </c:strCache>
            </c:strRef>
          </c:tx>
          <c:spPr>
            <a:ln w="2222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8-1447-A8BA-9EC8A00517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Substitute 2</c:v>
                </c:pt>
              </c:strCache>
            </c:strRef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9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D8-1447-A8BA-9EC8A00517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Substitute 3</c:v>
                </c:pt>
              </c:strCache>
            </c:strRef>
          </c:tx>
          <c:spPr>
            <a:ln w="2222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12</c:v>
                </c:pt>
                <c:pt idx="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D8-1447-A8BA-9EC8A005177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42479200"/>
        <c:axId val="1333472176"/>
      </c:lineChart>
      <c:catAx>
        <c:axId val="124247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472176"/>
        <c:crosses val="autoZero"/>
        <c:auto val="1"/>
        <c:lblAlgn val="ctr"/>
        <c:lblOffset val="100"/>
        <c:noMultiLvlLbl val="0"/>
      </c:catAx>
      <c:valAx>
        <c:axId val="13334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4792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567690696694"/>
          <c:y val="0.9289409959113587"/>
          <c:w val="0.49571666236021017"/>
          <c:h val="5.5687262111197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Sales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Anchor item</c:v>
                </c:pt>
              </c:strCache>
            </c:strRef>
          </c:tx>
          <c:spPr>
            <a:ln w="22225" cap="rnd">
              <a:solidFill>
                <a:srgbClr val="C00000"/>
              </a:solidFill>
              <a:round/>
            </a:ln>
            <a:effectLst>
              <a:glow rad="152400">
                <a:schemeClr val="accent1">
                  <a:alpha val="40000"/>
                </a:schemeClr>
              </a:glow>
              <a:softEdge rad="0"/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D8-1447-A8BA-9EC8A0051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Complementary 1</c:v>
                </c:pt>
              </c:strCache>
            </c:strRef>
          </c:tx>
          <c:spPr>
            <a:ln w="2222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8-1447-A8BA-9EC8A00517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Complementary 2</c:v>
                </c:pt>
              </c:strCache>
            </c:strRef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D8-1447-A8BA-9EC8A00517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Complementary 3</c:v>
                </c:pt>
              </c:strCache>
            </c:strRef>
          </c:tx>
          <c:spPr>
            <a:ln w="2222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17</c:v>
                </c:pt>
                <c:pt idx="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D8-1447-A8BA-9EC8A005177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42479200"/>
        <c:axId val="1333472176"/>
      </c:lineChart>
      <c:catAx>
        <c:axId val="124247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472176"/>
        <c:crosses val="autoZero"/>
        <c:auto val="1"/>
        <c:lblAlgn val="ctr"/>
        <c:lblOffset val="100"/>
        <c:noMultiLvlLbl val="0"/>
      </c:catAx>
      <c:valAx>
        <c:axId val="13334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4792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567690696694"/>
          <c:y val="0.9289409959113587"/>
          <c:w val="0.49571666236021017"/>
          <c:h val="5.5687262111197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E9044-51C0-2A4A-ABAE-D0F0CE10B64A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211B4FC-3050-1643-870C-024B3DAD8EA0}" type="pres">
      <dgm:prSet presAssocID="{436E9044-51C0-2A4A-ABAE-D0F0CE10B64A}" presName="arrowDiagram" presStyleCnt="0">
        <dgm:presLayoutVars>
          <dgm:chMax val="5"/>
          <dgm:dir/>
          <dgm:resizeHandles val="exact"/>
        </dgm:presLayoutVars>
      </dgm:prSet>
      <dgm:spPr/>
    </dgm:pt>
  </dgm:ptLst>
  <dgm:cxnLst>
    <dgm:cxn modelId="{07827FA8-0F5B-CD4C-84B7-043B17C811A5}" type="presOf" srcId="{436E9044-51C0-2A4A-ABAE-D0F0CE10B64A}" destId="{9211B4FC-3050-1643-870C-024B3DAD8EA0}" srcOrd="0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0.56738</cdr:x>
      <cdr:y>0.10061</cdr:y>
    </cdr:from>
    <cdr:to>
      <cdr:x>0.70025</cdr:x>
      <cdr:y>0.85189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269FBC4-EF01-A14C-8063-E9E00F31B3AA}"/>
            </a:ext>
          </a:extLst>
        </cdr:cNvPr>
        <cdr:cNvSpPr txBox="1"/>
      </cdr:nvSpPr>
      <cdr:spPr>
        <a:xfrm xmlns:a="http://schemas.openxmlformats.org/drawingml/2006/main">
          <a:off x="6258186" y="498746"/>
          <a:ext cx="1465545" cy="37241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0.56738</cdr:x>
      <cdr:y>0.12083</cdr:y>
    </cdr:from>
    <cdr:to>
      <cdr:x>0.69798</cdr:x>
      <cdr:y>0.85867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A3F4775-AAE8-6C40-AEDC-1FF0A42157D5}"/>
            </a:ext>
          </a:extLst>
        </cdr:cNvPr>
        <cdr:cNvSpPr txBox="1"/>
      </cdr:nvSpPr>
      <cdr:spPr>
        <a:xfrm xmlns:a="http://schemas.openxmlformats.org/drawingml/2006/main">
          <a:off x="6258186" y="598954"/>
          <a:ext cx="1440493" cy="3657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   </a:t>
          </a:r>
          <a:r>
            <a:rPr lang="en-US" sz="1400" u="sng" dirty="0"/>
            <a:t>Promo</a:t>
          </a:r>
          <a:r>
            <a:rPr lang="en-US" sz="1100" u="sng" dirty="0"/>
            <a:t> </a:t>
          </a:r>
          <a:r>
            <a:rPr lang="en-US" sz="1400" u="sng" dirty="0"/>
            <a:t>Week</a:t>
          </a:r>
        </a:p>
      </cdr:txBody>
    </cdr:sp>
  </cdr:relSizeAnchor>
  <cdr:relSizeAnchor xmlns:cdr="http://schemas.openxmlformats.org/drawingml/2006/chartDrawing">
    <cdr:from>
      <cdr:x>0.56852</cdr:x>
      <cdr:y>0.12083</cdr:y>
    </cdr:from>
    <cdr:to>
      <cdr:x>0.56852</cdr:x>
      <cdr:y>0.85867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3676C577-A67F-204B-B7D5-CC128A9D9B15}"/>
            </a:ext>
          </a:extLst>
        </cdr:cNvPr>
        <cdr:cNvCxnSpPr/>
      </cdr:nvCxnSpPr>
      <cdr:spPr>
        <a:xfrm xmlns:a="http://schemas.openxmlformats.org/drawingml/2006/main">
          <a:off x="6270712" y="598954"/>
          <a:ext cx="0" cy="36576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0.70479</cdr:x>
      <cdr:y>0.12335</cdr:y>
    </cdr:from>
    <cdr:to>
      <cdr:x>0.70479</cdr:x>
      <cdr:y>0.86372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1E766E3C-8A4E-A241-BC5E-CB8701EE7213}"/>
            </a:ext>
          </a:extLst>
        </cdr:cNvPr>
        <cdr:cNvCxnSpPr/>
      </cdr:nvCxnSpPr>
      <cdr:spPr>
        <a:xfrm xmlns:a="http://schemas.openxmlformats.org/drawingml/2006/main">
          <a:off x="7773835" y="611480"/>
          <a:ext cx="0" cy="367012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0.56738</cdr:x>
      <cdr:y>0.10061</cdr:y>
    </cdr:from>
    <cdr:to>
      <cdr:x>0.70025</cdr:x>
      <cdr:y>0.85189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269FBC4-EF01-A14C-8063-E9E00F31B3AA}"/>
            </a:ext>
          </a:extLst>
        </cdr:cNvPr>
        <cdr:cNvSpPr txBox="1"/>
      </cdr:nvSpPr>
      <cdr:spPr>
        <a:xfrm xmlns:a="http://schemas.openxmlformats.org/drawingml/2006/main">
          <a:off x="6258186" y="498746"/>
          <a:ext cx="1465545" cy="37241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0.56738</cdr:x>
      <cdr:y>0.06018</cdr:y>
    </cdr:from>
    <cdr:to>
      <cdr:x>0.69798</cdr:x>
      <cdr:y>0.85867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A3F4775-AAE8-6C40-AEDC-1FF0A42157D5}"/>
            </a:ext>
          </a:extLst>
        </cdr:cNvPr>
        <cdr:cNvSpPr txBox="1"/>
      </cdr:nvSpPr>
      <cdr:spPr>
        <a:xfrm xmlns:a="http://schemas.openxmlformats.org/drawingml/2006/main">
          <a:off x="6258186" y="298330"/>
          <a:ext cx="1440493" cy="39582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   </a:t>
          </a:r>
          <a:r>
            <a:rPr lang="en-US" sz="1400" u="sng" dirty="0"/>
            <a:t>Promo</a:t>
          </a:r>
          <a:r>
            <a:rPr lang="en-US" sz="1100" u="sng" dirty="0"/>
            <a:t> </a:t>
          </a:r>
          <a:r>
            <a:rPr lang="en-US" sz="1400" u="sng" dirty="0"/>
            <a:t>Week</a:t>
          </a:r>
        </a:p>
      </cdr:txBody>
    </cdr:sp>
  </cdr:relSizeAnchor>
  <cdr:relSizeAnchor xmlns:cdr="http://schemas.openxmlformats.org/drawingml/2006/chartDrawing">
    <cdr:from>
      <cdr:x>0.56852</cdr:x>
      <cdr:y>0.12083</cdr:y>
    </cdr:from>
    <cdr:to>
      <cdr:x>0.56852</cdr:x>
      <cdr:y>0.85867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3676C577-A67F-204B-B7D5-CC128A9D9B15}"/>
            </a:ext>
          </a:extLst>
        </cdr:cNvPr>
        <cdr:cNvCxnSpPr/>
      </cdr:nvCxnSpPr>
      <cdr:spPr>
        <a:xfrm xmlns:a="http://schemas.openxmlformats.org/drawingml/2006/main">
          <a:off x="6270712" y="598954"/>
          <a:ext cx="0" cy="36576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0.70479</cdr:x>
      <cdr:y>0.12335</cdr:y>
    </cdr:from>
    <cdr:to>
      <cdr:x>0.70479</cdr:x>
      <cdr:y>0.86372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1E766E3C-8A4E-A241-BC5E-CB8701EE7213}"/>
            </a:ext>
          </a:extLst>
        </cdr:cNvPr>
        <cdr:cNvCxnSpPr/>
      </cdr:nvCxnSpPr>
      <cdr:spPr>
        <a:xfrm xmlns:a="http://schemas.openxmlformats.org/drawingml/2006/main">
          <a:off x="7773835" y="611480"/>
          <a:ext cx="0" cy="367012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0.78418</cdr:x>
      <cdr:y>0.52226</cdr:y>
    </cdr:from>
    <cdr:to>
      <cdr:x>0.86995</cdr:x>
      <cdr:y>0.70087</cdr:y>
    </cdr:to>
    <cdr:sp macro="" textlink="">
      <cdr:nvSpPr>
        <cdr:cNvPr id="6" name="Shape 5">
          <a:extLst xmlns:a="http://schemas.openxmlformats.org/drawingml/2006/main">
            <a:ext uri="{FF2B5EF4-FFF2-40B4-BE49-F238E27FC236}">
              <a16:creationId xmlns:a16="http://schemas.microsoft.com/office/drawing/2014/main" id="{4FB67AD6-4442-8140-BEDE-5690D1334A6A}"/>
            </a:ext>
          </a:extLst>
        </cdr:cNvPr>
        <cdr:cNvSpPr/>
      </cdr:nvSpPr>
      <cdr:spPr>
        <a:xfrm xmlns:a="http://schemas.openxmlformats.org/drawingml/2006/main" rot="2703956">
          <a:off x="9455217" y="2653835"/>
          <a:ext cx="925223" cy="1028417"/>
        </a:xfrm>
        <a:prstGeom xmlns:a="http://schemas.openxmlformats.org/drawingml/2006/main" prst="swooshArrow">
          <a:avLst>
            <a:gd name="adj1" fmla="val 25000"/>
            <a:gd name="adj2" fmla="val 25000"/>
          </a:avLst>
        </a:prstGeom>
        <a:solidFill xmlns:a="http://schemas.openxmlformats.org/drawingml/2006/main">
          <a:srgbClr val="92D050"/>
        </a:solidFill>
      </cdr:spPr>
      <cdr:style>
        <a:lnRef xmlns:a="http://schemas.openxmlformats.org/drawingml/2006/main" idx="0">
          <a:schemeClr val="accent1">
            <a:hueOff val="0"/>
            <a:satOff val="0"/>
            <a:lumOff val="0"/>
            <a:alphaOff val="0"/>
          </a:schemeClr>
        </a:lnRef>
        <a:fillRef xmlns:a="http://schemas.openxmlformats.org/drawingml/2006/main" idx="1">
          <a:scrgbClr r="0" g="0" b="0"/>
        </a:fillRef>
        <a:effectRef xmlns:a="http://schemas.openxmlformats.org/drawingml/2006/main" idx="0">
          <a:schemeClr val="accent1">
            <a:tint val="40000"/>
            <a:hueOff val="0"/>
            <a:satOff val="0"/>
            <a:lumOff val="0"/>
            <a:alphaOff val="0"/>
          </a:schemeClr>
        </a:effectRef>
        <a:fontRef xmlns:a="http://schemas.openxmlformats.org/drawingml/2006/main" idx="minor">
          <a:schemeClr val="dk1">
            <a:hueOff val="0"/>
            <a:satOff val="0"/>
            <a:lumOff val="0"/>
            <a:alphaOff val="0"/>
          </a:schemeClr>
        </a:fontRef>
      </cdr:style>
    </cdr:sp>
  </cdr:relSizeAnchor>
  <cdr:relSizeAnchor xmlns:cdr="http://schemas.openxmlformats.org/drawingml/2006/chartDrawing">
    <cdr:from>
      <cdr:x>0.8837</cdr:x>
      <cdr:y>0.5</cdr:y>
    </cdr:from>
    <cdr:to>
      <cdr:x>1</cdr:x>
      <cdr:y>0.89213</cdr:y>
    </cdr:to>
    <cdr:sp macro="" textlink="">
      <cdr:nvSpPr>
        <cdr:cNvPr id="8" name="TextBox 10">
          <a:extLst xmlns:a="http://schemas.openxmlformats.org/drawingml/2006/main">
            <a:ext uri="{FF2B5EF4-FFF2-40B4-BE49-F238E27FC236}">
              <a16:creationId xmlns:a16="http://schemas.microsoft.com/office/drawing/2014/main" id="{99A6239C-4701-C142-A583-F8DAF8F4B15F}"/>
            </a:ext>
          </a:extLst>
        </cdr:cNvPr>
        <cdr:cNvSpPr txBox="1"/>
      </cdr:nvSpPr>
      <cdr:spPr>
        <a:xfrm xmlns:a="http://schemas.openxmlformats.org/drawingml/2006/main">
          <a:off x="10597018" y="2590104"/>
          <a:ext cx="1394565" cy="203132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/>
          <a:r>
            <a:rPr lang="en-GB" dirty="0"/>
            <a:t>Nullify impact of complementary items showing negative uplift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4E53981-5F12-6943-A72A-E6A04CD8B10E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894785-C8E8-DA4C-8F0F-D49600D7A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1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94785-C8E8-DA4C-8F0F-D49600D7A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94785-C8E8-DA4C-8F0F-D49600D7A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94785-C8E8-DA4C-8F0F-D49600D7A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94785-C8E8-DA4C-8F0F-D49600D7A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5951821"/>
            <a:ext cx="11262867" cy="4387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DIN-Black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55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708C80-ED1D-D848-AC81-ADB75B9467B1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21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h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C6559-4D3B-D447-972A-024201F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9" y="5943955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9367E4-F5BA-524C-B08B-1A052DB97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8F3EC15-71B4-2940-9339-30B9490A9E2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199" y="1815617"/>
            <a:ext cx="5331927" cy="365840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B9B987-F84E-CB47-A702-95F637365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6" y="181561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4B9C-11F9-1E40-AF68-34651E0D1D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Ch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C6559-4D3B-D447-972A-024201FC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9" y="5943955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9367E4-F5BA-524C-B08B-1A052DB97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28PT FONT)</a:t>
            </a:r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8F3EC15-71B4-2940-9339-30B9490A9E2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198" y="1815617"/>
            <a:ext cx="11029617" cy="365840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69C45-3940-A34B-A9EA-FEA2010966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1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71388"/>
            <a:ext cx="11029616" cy="527597"/>
          </a:xfrm>
        </p:spPr>
        <p:txBody>
          <a:bodyPr/>
          <a:lstStyle>
            <a:lvl1pPr>
              <a:defRPr>
                <a:solidFill>
                  <a:srgbClr val="004990"/>
                </a:solidFill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3C8C0-D566-EC4A-BF7E-EAFF963198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514BDF4-CFB1-E345-9DFA-04B5A0A1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91273"/>
            <a:ext cx="11029616" cy="487820"/>
          </a:xfrm>
        </p:spPr>
        <p:txBody>
          <a:bodyPr/>
          <a:lstStyle>
            <a:lvl1pPr>
              <a:defRPr>
                <a:solidFill>
                  <a:srgbClr val="004990"/>
                </a:solidFill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2CA0F-9C20-D64B-A32A-7A0A1095E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E6EFDE8-1DA3-1E42-A617-62CEE177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DFC10-76FD-3544-A1F6-3B1DC8CF5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5D494D-977D-DB46-BA7E-2599244A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rgbClr val="00499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058788"/>
            <a:ext cx="11029619" cy="3747221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30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55" indent="0">
              <a:buNone/>
              <a:defRPr sz="1100"/>
            </a:lvl2pPr>
            <a:lvl3pPr marL="914309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4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D175C1-6E4A-6D41-AA11-07E3871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F288F-0DE6-1442-A574-7651DAA5F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9" y="3043915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1" i="0" cap="all">
                <a:solidFill>
                  <a:schemeClr val="accent1"/>
                </a:solidFill>
                <a:latin typeface="DIN-Black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9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3BF2B-F3B4-7142-85BE-FCCD2A592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9" y="1876543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0192C-B310-1E46-ACBF-132DAED8E9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7D65B4F-BF24-5246-B852-5BCF73C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A839D5-AB07-5E42-88A0-43AA5A1279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C82E30-AE33-1E42-80B3-8DF2E6A0D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D680332-BC06-F44F-88F5-2633968EC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6" y="181561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D91534C-7F6C-8B46-ACA3-1A8B874C53C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1192" y="181561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2671A75-ACC6-7E48-A857-AF322CE6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48652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CABCF-6BE5-4F41-A5E6-DA38E2ED36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1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C82E30-AE33-1E42-80B3-8DF2E6A0D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D680332-BC06-F44F-88F5-2633968EC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6" y="2695074"/>
            <a:ext cx="5422392" cy="27535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D91534C-7F6C-8B46-ACA3-1A8B874C53C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1192" y="2695074"/>
            <a:ext cx="5422392" cy="27535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2671A75-ACC6-7E48-A857-AF322CE6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48652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EA66D93-3397-2342-A70D-BD5DE06E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044804"/>
            <a:ext cx="542239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6B27FAE-6499-6C46-ABE6-5EB46147B4A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8416" y="2044804"/>
            <a:ext cx="542239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C1D936-7217-684C-AAB8-815BB8D95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5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6" y="181561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0F3D8-8A38-5F4F-A430-FB9A5E7A9B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0639235-CD43-AE4F-AF37-DE1185E7DE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1192" y="1814871"/>
            <a:ext cx="5514808" cy="363378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9B4DB58-59CE-E042-BFA3-57A1AC10E0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0F3D8-8A38-5F4F-A430-FB9A5E7A9B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0639235-CD43-AE4F-AF37-DE1185E7DE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1192" y="1815621"/>
            <a:ext cx="5450000" cy="3172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FF522908-D578-1548-869D-6892770C2E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0951" y="1815621"/>
            <a:ext cx="5339863" cy="3172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92C78E-0AE5-3842-ADDE-94BDA84A1E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028" y="5084920"/>
            <a:ext cx="5450167" cy="81756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B24D4CD-962C-6F48-8563-0976A1C5AE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0951" y="5058789"/>
            <a:ext cx="5339863" cy="81756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3C50C4-A223-DF46-AE69-B0A6DC0FDB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23E26-9F84-D84B-ADD1-F16EC36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2D473-A38E-D24F-9C61-8E88CFCC2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67949"/>
            <a:ext cx="11029616" cy="549579"/>
          </a:xfrm>
        </p:spPr>
        <p:txBody>
          <a:bodyPr/>
          <a:lstStyle>
            <a:lvl1pPr>
              <a:defRPr b="1" i="0">
                <a:solidFill>
                  <a:srgbClr val="004990"/>
                </a:solidFill>
                <a:latin typeface="DIN-Bold" pitchFamily="2" charset="0"/>
              </a:defRPr>
            </a:lvl1pPr>
          </a:lstStyle>
          <a:p>
            <a:r>
              <a:rPr lang="en-US" b="1">
                <a:latin typeface="DIN-Black" pitchFamily="2" charset="0"/>
              </a:rPr>
              <a:t>(INSERT TITLE IN DIN 28PT FONT)</a:t>
            </a:r>
            <a:endParaRPr lang="en-US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81DA199F-CB87-7C41-B404-C9D16CB1C2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1192" y="1724490"/>
            <a:ext cx="3524472" cy="302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315348A9-D78A-E14D-BC3A-A0F8F4E5A5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1087" y="1724490"/>
            <a:ext cx="3524472" cy="302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E445142C-2B1C-0144-942E-EA4C769A54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0983" y="1724490"/>
            <a:ext cx="3524472" cy="302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66A0EE-E2E0-F54E-9047-4FD47AE93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1199" y="4909281"/>
            <a:ext cx="3524471" cy="81756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2913346-7FF6-7A47-9F35-37D3773BC9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1087" y="4909281"/>
            <a:ext cx="3524472" cy="81756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FA666E2-1300-174E-9456-607404E04A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0983" y="4909281"/>
            <a:ext cx="3524472" cy="817563"/>
          </a:xfrm>
        </p:spPr>
        <p:txBody>
          <a:bodyPr/>
          <a:lstStyle/>
          <a:p>
            <a:pPr lvl="0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14274A-503E-8B4D-B78C-8C830E303F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ingle Banner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199" y="843600"/>
            <a:ext cx="11029615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5" indent="0">
              <a:buNone/>
              <a:defRPr sz="1600"/>
            </a:lvl2pPr>
            <a:lvl3pPr marL="914309" indent="0">
              <a:buNone/>
              <a:defRPr sz="1600"/>
            </a:lvl3pPr>
            <a:lvl4pPr marL="1371464" indent="0">
              <a:buNone/>
              <a:defRPr sz="1600"/>
            </a:lvl4pPr>
            <a:lvl5pPr marL="1828618" indent="0">
              <a:buNone/>
              <a:defRPr sz="1600"/>
            </a:lvl5pPr>
            <a:lvl6pPr marL="2285774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5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8" y="526013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5" indent="0">
              <a:buNone/>
              <a:defRPr sz="1200"/>
            </a:lvl2pPr>
            <a:lvl3pPr marL="914309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4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47DB9-D2F2-4141-99F9-C2A2009B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391" y="6151335"/>
            <a:ext cx="722423" cy="331202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7B56E1D-E297-FC48-ABE5-339C16B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8" y="6132610"/>
            <a:ext cx="10525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8" y="595614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66691C3-2F1B-0C4C-B405-266680C412DD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21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6" y="595614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3" r:id="rId5"/>
    <p:sldLayoutId id="2147483652" r:id="rId6"/>
    <p:sldLayoutId id="2147483660" r:id="rId7"/>
    <p:sldLayoutId id="2147483661" r:id="rId8"/>
    <p:sldLayoutId id="2147483657" r:id="rId9"/>
    <p:sldLayoutId id="2147483664" r:id="rId10"/>
    <p:sldLayoutId id="2147483665" r:id="rId11"/>
    <p:sldLayoutId id="2147483653" r:id="rId12"/>
    <p:sldLayoutId id="2147483654" r:id="rId13"/>
    <p:sldLayoutId id="2147483655" r:id="rId14"/>
    <p:sldLayoutId id="2147483656" r:id="rId15"/>
  </p:sldLayoutIdLst>
  <p:hf hdr="0" ftr="0" dt="0"/>
  <p:txStyles>
    <p:titleStyle>
      <a:lvl1pPr algn="l" defTabSz="457155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68" indent="-30596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36" indent="-30596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12" indent="-269973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877" indent="-233977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840" indent="-233977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811" indent="-22857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781" indent="-22857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752" indent="-22857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21" indent="-228578" algn="l" defTabSz="457155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4571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C23F-06D6-4F71-9587-0B79EDF5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9" y="1671145"/>
            <a:ext cx="11029615" cy="1413955"/>
          </a:xfrm>
        </p:spPr>
        <p:txBody>
          <a:bodyPr>
            <a:normAutofit/>
          </a:bodyPr>
          <a:lstStyle/>
          <a:p>
            <a:r>
              <a:rPr lang="en-IN" dirty="0"/>
              <a:t>Quantifying Promotion Effectiveness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B8E11-9CB8-ED49-B020-0B4875A63DB2}"/>
              </a:ext>
            </a:extLst>
          </p:cNvPr>
          <p:cNvSpPr txBox="1"/>
          <p:nvPr/>
        </p:nvSpPr>
        <p:spPr>
          <a:xfrm>
            <a:off x="395416" y="4460789"/>
            <a:ext cx="113682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Vision</a:t>
            </a:r>
          </a:p>
          <a:p>
            <a:r>
              <a:rPr lang="en-US" sz="2400" dirty="0">
                <a:solidFill>
                  <a:srgbClr val="15B6E5"/>
                </a:solidFill>
              </a:rPr>
              <a:t>Formulate an approach that is practical to implement </a:t>
            </a:r>
            <a:r>
              <a:rPr lang="en-IN" sz="2400" dirty="0">
                <a:solidFill>
                  <a:srgbClr val="15B6E5"/>
                </a:solidFill>
              </a:rPr>
              <a:t>on an ongoing basis for the evaluation of promotions offered in stores each year.</a:t>
            </a:r>
          </a:p>
          <a:p>
            <a:endParaRPr lang="en-US" dirty="0">
              <a:solidFill>
                <a:srgbClr val="15B6E5"/>
              </a:solidFill>
              <a:latin typeface="DIN-Bold"/>
            </a:endParaRPr>
          </a:p>
        </p:txBody>
      </p:sp>
    </p:spTree>
    <p:extLst>
      <p:ext uri="{BB962C8B-B14F-4D97-AF65-F5344CB8AC3E}">
        <p14:creationId xmlns:p14="http://schemas.microsoft.com/office/powerpoint/2010/main" val="4216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341FF44B-E1BE-2045-8C61-F7D9DA95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6" y="585097"/>
            <a:ext cx="11029616" cy="549579"/>
          </a:xfrm>
        </p:spPr>
        <p:txBody>
          <a:bodyPr>
            <a:normAutofit/>
          </a:bodyPr>
          <a:lstStyle/>
          <a:p>
            <a:r>
              <a:rPr lang="en-US" dirty="0">
                <a:latin typeface="DIN-Bold"/>
              </a:rPr>
              <a:t>NET Revenue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D395-541E-FE44-B1AB-6E47D70EBC3D}"/>
              </a:ext>
            </a:extLst>
          </p:cNvPr>
          <p:cNvSpPr/>
          <p:nvPr/>
        </p:nvSpPr>
        <p:spPr>
          <a:xfrm>
            <a:off x="5974813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717A7-7F3A-ED4A-A2D3-3A315C30A17E}"/>
              </a:ext>
            </a:extLst>
          </p:cNvPr>
          <p:cNvSpPr/>
          <p:nvPr/>
        </p:nvSpPr>
        <p:spPr>
          <a:xfrm>
            <a:off x="920639" y="2840390"/>
            <a:ext cx="9905250" cy="240065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endParaRPr lang="en-IN" b="1" dirty="0"/>
          </a:p>
          <a:p>
            <a:r>
              <a:rPr lang="en-IN" b="1" dirty="0"/>
              <a:t>Revenue=</a:t>
            </a:r>
            <a:r>
              <a:rPr lang="en-IN" dirty="0"/>
              <a:t> Qty sold * </a:t>
            </a:r>
            <a:r>
              <a:rPr lang="en-IN" dirty="0" err="1"/>
              <a:t>promotion_price</a:t>
            </a:r>
            <a:endParaRPr lang="en-IN" b="1" dirty="0"/>
          </a:p>
          <a:p>
            <a:r>
              <a:rPr lang="en-IN" b="1" dirty="0"/>
              <a:t>Cannibalisation : </a:t>
            </a:r>
            <a:r>
              <a:rPr lang="en-IN" dirty="0"/>
              <a:t>Promotion impact on Substitute items</a:t>
            </a:r>
          </a:p>
          <a:p>
            <a:r>
              <a:rPr lang="en-IN" b="1" dirty="0"/>
              <a:t>Halo : </a:t>
            </a:r>
            <a:r>
              <a:rPr lang="en-IN" dirty="0"/>
              <a:t>Promotion impact on  Complementary items</a:t>
            </a:r>
          </a:p>
          <a:p>
            <a:endParaRPr lang="en-IN" b="1" dirty="0"/>
          </a:p>
          <a:p>
            <a:endParaRPr lang="en-IN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9A1E71-5070-9748-803B-1E44E5C67107}"/>
              </a:ext>
            </a:extLst>
          </p:cNvPr>
          <p:cNvSpPr/>
          <p:nvPr/>
        </p:nvSpPr>
        <p:spPr>
          <a:xfrm>
            <a:off x="579471" y="1401509"/>
            <a:ext cx="10898288" cy="9559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Revenue earned due to current promotion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Net_Revenue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Revenue –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Cannibalisation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+ Halo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796F681-A063-7B4E-9627-4AC006771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089200"/>
              </p:ext>
            </p:extLst>
          </p:nvPr>
        </p:nvGraphicFramePr>
        <p:xfrm>
          <a:off x="6402287" y="1614761"/>
          <a:ext cx="4869074" cy="5067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805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63A7F9-8EEC-6841-9137-F6879990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587D24-A73C-8249-92B6-6CB2F05C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Cannibalisation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1DDC40E-82F1-D644-895E-6113AB2EE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098575"/>
              </p:ext>
            </p:extLst>
          </p:nvPr>
        </p:nvGraphicFramePr>
        <p:xfrm>
          <a:off x="581025" y="1317528"/>
          <a:ext cx="11029950" cy="495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E12852C-5A1C-AC41-80AA-9C053AFA5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725900"/>
              </p:ext>
            </p:extLst>
          </p:nvPr>
        </p:nvGraphicFramePr>
        <p:xfrm>
          <a:off x="1633709" y="719666"/>
          <a:ext cx="8526291" cy="5555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hape 9">
            <a:extLst>
              <a:ext uri="{FF2B5EF4-FFF2-40B4-BE49-F238E27FC236}">
                <a16:creationId xmlns:a16="http://schemas.microsoft.com/office/drawing/2014/main" id="{6C911968-7D69-404A-B492-C5C6F31EB16A}"/>
              </a:ext>
            </a:extLst>
          </p:cNvPr>
          <p:cNvSpPr/>
          <p:nvPr/>
        </p:nvSpPr>
        <p:spPr>
          <a:xfrm>
            <a:off x="9999940" y="4485549"/>
            <a:ext cx="885464" cy="617575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C00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6239C-4701-C142-A583-F8DAF8F4B15F}"/>
              </a:ext>
            </a:extLst>
          </p:cNvPr>
          <p:cNvSpPr txBox="1"/>
          <p:nvPr/>
        </p:nvSpPr>
        <p:spPr>
          <a:xfrm>
            <a:off x="10558291" y="4609713"/>
            <a:ext cx="1766170" cy="120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Nullify impact of substitute items showing positive uplift</a:t>
            </a:r>
          </a:p>
        </p:txBody>
      </p:sp>
    </p:spTree>
    <p:extLst>
      <p:ext uri="{BB962C8B-B14F-4D97-AF65-F5344CB8AC3E}">
        <p14:creationId xmlns:p14="http://schemas.microsoft.com/office/powerpoint/2010/main" val="48031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63A7F9-8EEC-6841-9137-F6879990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587D24-A73C-8249-92B6-6CB2F05C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HAlo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1DDC40E-82F1-D644-895E-6113AB2EE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181019"/>
              </p:ext>
            </p:extLst>
          </p:nvPr>
        </p:nvGraphicFramePr>
        <p:xfrm>
          <a:off x="200417" y="1317527"/>
          <a:ext cx="11991584" cy="518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6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341FF44B-E1BE-2045-8C61-F7D9DA95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6" y="585097"/>
            <a:ext cx="11029616" cy="549579"/>
          </a:xfrm>
        </p:spPr>
        <p:txBody>
          <a:bodyPr>
            <a:normAutofit/>
          </a:bodyPr>
          <a:lstStyle/>
          <a:p>
            <a:r>
              <a:rPr lang="en-US" dirty="0">
                <a:latin typeface="DIN-Bold"/>
              </a:rPr>
              <a:t>Revenue calculation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D395-541E-FE44-B1AB-6E47D70EBC3D}"/>
              </a:ext>
            </a:extLst>
          </p:cNvPr>
          <p:cNvSpPr/>
          <p:nvPr/>
        </p:nvSpPr>
        <p:spPr>
          <a:xfrm>
            <a:off x="5974813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C6717A7-7F3A-ED4A-A2D3-3A315C30A17E}"/>
                  </a:ext>
                </a:extLst>
              </p:cNvPr>
              <p:cNvSpPr/>
              <p:nvPr/>
            </p:nvSpPr>
            <p:spPr>
              <a:xfrm>
                <a:off x="538619" y="1302807"/>
                <a:ext cx="10564810" cy="459183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lvl="0"/>
                <a:endParaRPr lang="en-IN" b="1" dirty="0"/>
              </a:p>
              <a:p>
                <a:endParaRPr lang="en-IN" sz="2000" b="1" dirty="0"/>
              </a:p>
              <a:p>
                <a:r>
                  <a:rPr lang="en-IN" sz="2000" b="1" dirty="0" err="1"/>
                  <a:t>Revenue_adj</a:t>
                </a:r>
                <a:r>
                  <a:rPr lang="en-IN" sz="2000" b="1" dirty="0"/>
                  <a:t> </a:t>
                </a:r>
                <a:r>
                  <a:rPr lang="en-IN" sz="2000" dirty="0"/>
                  <a:t>= </a:t>
                </a:r>
                <a:r>
                  <a:rPr lang="en-IN" sz="2000" b="1" dirty="0"/>
                  <a:t>Revenue</a:t>
                </a:r>
              </a:p>
              <a:p>
                <a:pPr lvl="0"/>
                <a:r>
                  <a:rPr lang="en-IN" sz="2000" dirty="0"/>
                  <a:t>- </a:t>
                </a:r>
                <a:r>
                  <a:rPr lang="en-IN" sz="2000" dirty="0" err="1"/>
                  <a:t>similarity_index</a:t>
                </a:r>
                <a:r>
                  <a:rPr lang="en-IN" sz="2000" dirty="0"/>
                  <a:t>(item1,b) * (</a:t>
                </a:r>
                <a:r>
                  <a:rPr lang="en-IN" sz="2000" dirty="0" err="1"/>
                  <a:t>downlift</a:t>
                </a:r>
                <a:r>
                  <a:rPr lang="en-IN" sz="2000" dirty="0"/>
                  <a:t> of b) * </a:t>
                </a:r>
                <a:r>
                  <a:rPr lang="en-IN" sz="2000" dirty="0" err="1"/>
                  <a:t>b_price</a:t>
                </a:r>
                <a:r>
                  <a:rPr lang="en-IN" sz="2000" dirty="0"/>
                  <a:t> </a:t>
                </a:r>
              </a:p>
              <a:p>
                <a:r>
                  <a:rPr lang="en-IN" sz="2000" dirty="0"/>
                  <a:t>+ </a:t>
                </a:r>
                <a:r>
                  <a:rPr lang="en-IN" sz="2000" dirty="0" err="1"/>
                  <a:t>confidence_index</a:t>
                </a:r>
                <a:r>
                  <a:rPr lang="en-IN" sz="2000" dirty="0"/>
                  <a:t>(item1,y) * (uplift of y) * </a:t>
                </a:r>
                <a:r>
                  <a:rPr lang="en-IN" sz="2000" dirty="0" err="1"/>
                  <a:t>y_price</a:t>
                </a:r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b="1" dirty="0"/>
                  <a:t>Revenue_adj </a:t>
                </a:r>
                <a:r>
                  <a:rPr lang="en-IN" sz="2000" dirty="0"/>
                  <a:t>= </a:t>
                </a:r>
                <a:r>
                  <a:rPr lang="en-IN" sz="2000" b="1" dirty="0"/>
                  <a:t>Revenue </a:t>
                </a:r>
                <a:r>
                  <a:rPr lang="en-IN" sz="2000" dirty="0"/>
                  <a:t>– </a:t>
                </a:r>
                <a:r>
                  <a:rPr lang="en-IN" sz="2000" b="1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downlift</m:t>
                        </m:r>
                        <m:r>
                          <m:rPr>
                            <m:nor/>
                          </m:rPr>
                          <a:rPr lang="en-IN" sz="2000" dirty="0"/>
                          <m:t>_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i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IN" sz="2000" dirty="0"/>
                          <m:t>∗ </m:t>
                        </m:r>
                        <m:r>
                          <m:rPr>
                            <m:nor/>
                          </m:rPr>
                          <a:rPr lang="en-IN" sz="2000" dirty="0"/>
                          <m:t>similarity</m:t>
                        </m:r>
                        <m:r>
                          <m:rPr>
                            <m:nor/>
                          </m:rPr>
                          <a:rPr lang="en-IN" sz="2000" dirty="0"/>
                          <m:t>_</m:t>
                        </m:r>
                        <m:r>
                          <m:rPr>
                            <m:nor/>
                          </m:rPr>
                          <a:rPr lang="en-IN" sz="2000" dirty="0"/>
                          <m:t>index</m:t>
                        </m:r>
                        <m:r>
                          <m:rPr>
                            <m:nor/>
                          </m:rPr>
                          <a:rPr lang="en-IN" sz="2000" dirty="0"/>
                          <m:t>(</m:t>
                        </m:r>
                        <m:r>
                          <m:rPr>
                            <m:nor/>
                          </m:rPr>
                          <a:rPr lang="en-IN" sz="2000" dirty="0"/>
                          <m:t>item</m:t>
                        </m:r>
                        <m:r>
                          <m:rPr>
                            <m:nor/>
                          </m:rPr>
                          <a:rPr lang="en-IN" sz="2000" dirty="0"/>
                          <m:t>1,</m:t>
                        </m:r>
                        <m:r>
                          <m:rPr>
                            <m:nor/>
                          </m:rPr>
                          <a:rPr lang="en-US" sz="2000" dirty="0"/>
                          <m:t>i</m:t>
                        </m:r>
                        <m:r>
                          <m:rPr>
                            <m:nor/>
                          </m:rPr>
                          <a:rPr lang="en-IN" sz="2000" dirty="0"/>
                          <m:t>) ∗ </m:t>
                        </m:r>
                        <m:r>
                          <m:rPr>
                            <m:nor/>
                          </m:rPr>
                          <a:rPr lang="en-US" sz="2000" dirty="0"/>
                          <m:t>price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i</m:t>
                        </m:r>
                        <m:r>
                          <m:rPr>
                            <m:nor/>
                          </m:rPr>
                          <a:rPr lang="en-IN" sz="2000" dirty="0"/>
                          <m:t>)</m:t>
                        </m:r>
                        <m:r>
                          <m:rPr>
                            <m:nor/>
                          </m:rPr>
                          <a:rPr lang="en-US" sz="2000" b="1" dirty="0"/>
                          <m:t>)</m:t>
                        </m:r>
                        <m:r>
                          <m:rPr>
                            <m:nor/>
                          </m:rPr>
                          <a:rPr lang="en-IN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       </m:t>
                        </m:r>
                      </m:e>
                    </m:nary>
                  </m:oMath>
                </a14:m>
                <a:r>
                  <a:rPr lang="en-US" sz="2000" dirty="0"/>
                  <a:t>                                       +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IN" sz="2000" dirty="0"/>
                          <m:t>uplift</m:t>
                        </m:r>
                        <m:r>
                          <m:rPr>
                            <m:nor/>
                          </m:rPr>
                          <a:rPr lang="en-IN" sz="2000" dirty="0"/>
                          <m:t>_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j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IN" sz="2000" dirty="0"/>
                          <m:t>∗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confidence</m:t>
                        </m:r>
                        <m:r>
                          <m:rPr>
                            <m:nor/>
                          </m:rPr>
                          <a:rPr lang="en-IN" sz="2000" dirty="0"/>
                          <m:t>_</m:t>
                        </m:r>
                        <m:r>
                          <m:rPr>
                            <m:nor/>
                          </m:rPr>
                          <a:rPr lang="en-IN" sz="2000" dirty="0"/>
                          <m:t>index</m:t>
                        </m:r>
                        <m:r>
                          <m:rPr>
                            <m:nor/>
                          </m:rPr>
                          <a:rPr lang="en-IN" sz="2000" dirty="0"/>
                          <m:t>(</m:t>
                        </m:r>
                        <m:r>
                          <m:rPr>
                            <m:nor/>
                          </m:rPr>
                          <a:rPr lang="en-IN" sz="2000" dirty="0"/>
                          <m:t>item</m:t>
                        </m:r>
                        <m:r>
                          <m:rPr>
                            <m:nor/>
                          </m:rPr>
                          <a:rPr lang="en-IN" sz="2000" dirty="0"/>
                          <m:t>1,</m:t>
                        </m:r>
                        <m:r>
                          <m:rPr>
                            <m:nor/>
                          </m:rPr>
                          <a:rPr lang="en-US" sz="2000" dirty="0"/>
                          <m:t>j</m:t>
                        </m:r>
                        <m:r>
                          <m:rPr>
                            <m:nor/>
                          </m:rPr>
                          <a:rPr lang="en-IN" sz="2000" dirty="0"/>
                          <m:t>) ∗ </m:t>
                        </m:r>
                        <m:r>
                          <m:rPr>
                            <m:nor/>
                          </m:rPr>
                          <a:rPr lang="en-US" sz="2000" dirty="0"/>
                          <m:t>price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j</m:t>
                        </m:r>
                        <m:r>
                          <m:rPr>
                            <m:nor/>
                          </m:rPr>
                          <a:rPr lang="en-IN" sz="2000" dirty="0"/>
                          <m:t>)</m:t>
                        </m:r>
                      </m:e>
                    </m:nary>
                  </m:oMath>
                </a14:m>
                <a:r>
                  <a:rPr lang="en-US" sz="2000" b="1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Item1: Anchor Item </a:t>
                </a:r>
              </a:p>
              <a:p>
                <a:r>
                  <a:rPr lang="en-US" sz="2000" dirty="0"/>
                  <a:t>n: number of non-promoted substitute items during given </a:t>
                </a:r>
                <a:r>
                  <a:rPr lang="en-US" sz="2000" dirty="0" err="1"/>
                  <a:t>promo_week</a:t>
                </a:r>
                <a:endParaRPr lang="en-US" sz="2000" dirty="0"/>
              </a:p>
              <a:p>
                <a:r>
                  <a:rPr lang="en-US" sz="2000" dirty="0"/>
                  <a:t>m: number of non-promoted complementary items during given </a:t>
                </a:r>
                <a:r>
                  <a:rPr lang="en-US" sz="2000" dirty="0" err="1"/>
                  <a:t>promo_week</a:t>
                </a:r>
                <a:endParaRPr lang="en-US" sz="2000" dirty="0"/>
              </a:p>
              <a:p>
                <a:endParaRPr lang="en-IN" dirty="0"/>
              </a:p>
              <a:p>
                <a:endParaRPr lang="en-IN" sz="1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C6717A7-7F3A-ED4A-A2D3-3A315C30A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9" y="1302807"/>
                <a:ext cx="10564810" cy="4591834"/>
              </a:xfrm>
              <a:prstGeom prst="rect">
                <a:avLst/>
              </a:prstGeom>
              <a:blipFill>
                <a:blip r:embed="rId3"/>
                <a:stretch>
                  <a:fillRect l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D73D773-6837-D046-8A2D-D2CCBB54EE23}"/>
              </a:ext>
            </a:extLst>
          </p:cNvPr>
          <p:cNvSpPr/>
          <p:nvPr/>
        </p:nvSpPr>
        <p:spPr>
          <a:xfrm>
            <a:off x="8603158" y="859886"/>
            <a:ext cx="3230386" cy="33239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>
                <a:solidFill>
                  <a:schemeClr val="accent1"/>
                </a:solidFill>
              </a:rPr>
              <a:t>Item1:Anchor item (on promotion)</a:t>
            </a:r>
            <a:br>
              <a:rPr lang="en-IN" sz="1400" dirty="0">
                <a:solidFill>
                  <a:schemeClr val="accent1"/>
                </a:solidFill>
              </a:rPr>
            </a:br>
            <a:r>
              <a:rPr lang="en-IN" sz="1400" dirty="0">
                <a:solidFill>
                  <a:schemeClr val="accent1"/>
                </a:solidFill>
              </a:rPr>
              <a:t> </a:t>
            </a:r>
            <a:br>
              <a:rPr lang="en-IN" sz="1400" dirty="0">
                <a:solidFill>
                  <a:schemeClr val="accent1"/>
                </a:solidFill>
              </a:rPr>
            </a:br>
            <a:r>
              <a:rPr lang="en-IN" sz="1400" dirty="0">
                <a:solidFill>
                  <a:schemeClr val="accent1"/>
                </a:solidFill>
              </a:rPr>
              <a:t>substitute items of </a:t>
            </a:r>
            <a:r>
              <a:rPr lang="en-IN" sz="1400" dirty="0" err="1">
                <a:solidFill>
                  <a:schemeClr val="accent1"/>
                </a:solidFill>
              </a:rPr>
              <a:t>anchor_item</a:t>
            </a:r>
            <a:r>
              <a:rPr lang="en-IN" sz="1400" dirty="0">
                <a:solidFill>
                  <a:schemeClr val="accent1"/>
                </a:solidFill>
              </a:rPr>
              <a:t>: a, b							</a:t>
            </a:r>
            <a:br>
              <a:rPr lang="en-IN" sz="1400" dirty="0">
                <a:solidFill>
                  <a:schemeClr val="accent1"/>
                </a:solidFill>
              </a:rPr>
            </a:br>
            <a:r>
              <a:rPr lang="en-IN" sz="1400" dirty="0">
                <a:solidFill>
                  <a:schemeClr val="accent1"/>
                </a:solidFill>
              </a:rPr>
              <a:t>complementary item of </a:t>
            </a:r>
            <a:r>
              <a:rPr lang="en-IN" sz="1400" dirty="0" err="1">
                <a:solidFill>
                  <a:schemeClr val="accent1"/>
                </a:solidFill>
              </a:rPr>
              <a:t>achor_item</a:t>
            </a:r>
            <a:r>
              <a:rPr lang="en-IN" sz="1400" dirty="0">
                <a:solidFill>
                  <a:schemeClr val="accent1"/>
                </a:solidFill>
              </a:rPr>
              <a:t>: y</a:t>
            </a:r>
            <a:br>
              <a:rPr lang="en-IN" sz="1400" dirty="0">
                <a:solidFill>
                  <a:schemeClr val="accent1"/>
                </a:solidFill>
              </a:rPr>
            </a:br>
            <a:endParaRPr lang="en-IN" sz="1400" dirty="0">
              <a:solidFill>
                <a:schemeClr val="accent1"/>
              </a:solidFill>
            </a:endParaRPr>
          </a:p>
          <a:p>
            <a:r>
              <a:rPr lang="en-IN" sz="1400" dirty="0">
                <a:solidFill>
                  <a:schemeClr val="accent1"/>
                </a:solidFill>
              </a:rPr>
              <a:t>b and y are non promoted products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5364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FF1430-2DEE-4683-8F18-6875DDF2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001" y="2104373"/>
                <a:ext cx="11520999" cy="45435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endParaRPr lang="en-IN" b="1" dirty="0"/>
              </a:p>
              <a:p>
                <a:pPr marL="0" lvl="0" indent="0">
                  <a:buNone/>
                </a:pPr>
                <a:endParaRPr lang="en-IN" b="1" dirty="0"/>
              </a:p>
              <a:p>
                <a:pPr marL="0" lv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 err="1"/>
                  <a:t>Adjusted_baseline</a:t>
                </a:r>
                <a:r>
                  <a:rPr lang="en-IN" dirty="0"/>
                  <a:t> = baseline – cannibalization + halo</a:t>
                </a:r>
                <a:endParaRPr lang="en-IN" b="1" dirty="0"/>
              </a:p>
              <a:p>
                <a:pPr marL="0" lvl="0" indent="0">
                  <a:buNone/>
                </a:pPr>
                <a:r>
                  <a:rPr lang="en-IN" b="1" dirty="0" err="1"/>
                  <a:t>Adjusted_baseline</a:t>
                </a:r>
                <a:r>
                  <a:rPr lang="en-IN" dirty="0"/>
                  <a:t> = baseline </a:t>
                </a:r>
              </a:p>
              <a:p>
                <a:pPr marL="0" indent="0">
                  <a:buNone/>
                </a:pPr>
                <a:r>
                  <a:rPr lang="en-IN" dirty="0"/>
                  <a:t>– baseline * %change in price(a) * (</a:t>
                </a:r>
                <a:r>
                  <a:rPr lang="en-IN" dirty="0" err="1"/>
                  <a:t>cross_price_elasticity</a:t>
                </a:r>
                <a:r>
                  <a:rPr lang="en-IN" dirty="0"/>
                  <a:t> of item1,a)</a:t>
                </a:r>
              </a:p>
              <a:p>
                <a:pPr marL="0" indent="0">
                  <a:buNone/>
                </a:pPr>
                <a:r>
                  <a:rPr lang="en-IN" dirty="0"/>
                  <a:t>+ baseline * %change in price(x) * ( </a:t>
                </a:r>
                <a:r>
                  <a:rPr lang="en-IN" dirty="0" err="1"/>
                  <a:t>cross_price_elasticity</a:t>
                </a:r>
                <a:r>
                  <a:rPr lang="en-IN" dirty="0"/>
                  <a:t> of item 1,x)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= baseline * </a:t>
                </a:r>
                <a:r>
                  <a:rPr lang="en-IN" b="1" dirty="0"/>
                  <a:t>{</a:t>
                </a:r>
                <a:r>
                  <a:rPr lang="en-IN" dirty="0"/>
                  <a:t>1- </a:t>
                </a:r>
                <a:r>
                  <a:rPr lang="en-IN" b="1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/>
                          <m:t>%</m:t>
                        </m:r>
                        <m:r>
                          <m:rPr>
                            <m:nor/>
                          </m:rPr>
                          <a:rPr lang="en-IN" dirty="0"/>
                          <m:t>change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in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price</m:t>
                        </m:r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n-IN" dirty="0"/>
                          <m:t>) 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cross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price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elasticity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r>
                          <m:rPr>
                            <m:nor/>
                          </m:rPr>
                          <a:rPr lang="en-IN" dirty="0"/>
                          <m:t>item</m:t>
                        </m:r>
                        <m:r>
                          <m:rPr>
                            <m:nor/>
                          </m:rPr>
                          <a:rPr lang="en-IN" dirty="0"/>
                          <m:t>1,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  <m:r>
                          <m:rPr>
                            <m:nor/>
                          </m:rPr>
                          <a:rPr lang="en-US" b="1" dirty="0"/>
                          <m:t>)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      </m:t>
                        </m:r>
                      </m:e>
                    </m:nary>
                  </m:oMath>
                </a14:m>
                <a:r>
                  <a:rPr lang="en-US" dirty="0"/>
                  <a:t>                                   +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/>
                          <m:t>%</m:t>
                        </m:r>
                        <m:r>
                          <m:rPr>
                            <m:nor/>
                          </m:rPr>
                          <a:rPr lang="en-IN" dirty="0"/>
                          <m:t>change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in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price</m:t>
                        </m:r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j</m:t>
                        </m:r>
                        <m:r>
                          <m:rPr>
                            <m:nor/>
                          </m:rPr>
                          <a:rPr lang="en-IN" dirty="0"/>
                          <m:t>) 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cross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price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elasticity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r>
                          <m:rPr>
                            <m:nor/>
                          </m:rPr>
                          <a:rPr lang="en-IN" dirty="0"/>
                          <m:t>item</m:t>
                        </m:r>
                        <m:r>
                          <m:rPr>
                            <m:nor/>
                          </m:rPr>
                          <a:rPr lang="en-IN" dirty="0"/>
                          <m:t>1,</m:t>
                        </m:r>
                        <m:r>
                          <m:rPr>
                            <m:nor/>
                          </m:rPr>
                          <a:rPr lang="en-US" dirty="0"/>
                          <m:t>j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)}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Item1: Anchor Item </a:t>
                </a:r>
              </a:p>
              <a:p>
                <a:r>
                  <a:rPr lang="en-US" dirty="0"/>
                  <a:t>n: number of substitute items in promotion during given </a:t>
                </a:r>
                <a:r>
                  <a:rPr lang="en-US" dirty="0" err="1"/>
                  <a:t>promo_week</a:t>
                </a:r>
                <a:endParaRPr lang="en-US" dirty="0"/>
              </a:p>
              <a:p>
                <a:r>
                  <a:rPr lang="en-US" dirty="0"/>
                  <a:t>m: number of promoted  items to which anchor is complementary during given </a:t>
                </a:r>
                <a:r>
                  <a:rPr lang="en-US" dirty="0" err="1"/>
                  <a:t>promo_week</a:t>
                </a:r>
                <a:endParaRPr lang="en-US" b="1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FF1430-2DEE-4683-8F18-6875DDF2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001" y="2104373"/>
                <a:ext cx="11520999" cy="4543593"/>
              </a:xfrm>
              <a:blipFill>
                <a:blip r:embed="rId3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B2279FB-397D-4E85-BCC1-994949B1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</a:t>
            </a:r>
            <a:r>
              <a:rPr lang="en-US" dirty="0" err="1"/>
              <a:t>Cannibalisation</a:t>
            </a:r>
            <a:r>
              <a:rPr lang="en-US" dirty="0"/>
              <a:t> impact on baseline</a:t>
            </a:r>
            <a:endParaRPr lang="en-GB" dirty="0">
              <a:latin typeface="DIN-Bold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BCA8D9-1B26-4DDA-B3DC-DA56436ADFD5}"/>
              </a:ext>
            </a:extLst>
          </p:cNvPr>
          <p:cNvSpPr/>
          <p:nvPr/>
        </p:nvSpPr>
        <p:spPr>
          <a:xfrm>
            <a:off x="581191" y="1234734"/>
            <a:ext cx="10874143" cy="77504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baseline calculation product’s sales information considered in isolation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Assumption:  substitute/complementary items impact as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F2ABC-FBBD-E64D-A131-B25AD846541C}"/>
              </a:ext>
            </a:extLst>
          </p:cNvPr>
          <p:cNvSpPr/>
          <p:nvPr/>
        </p:nvSpPr>
        <p:spPr>
          <a:xfrm>
            <a:off x="8587546" y="767949"/>
            <a:ext cx="3346691" cy="39703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>
              <a:solidFill>
                <a:schemeClr val="accent1"/>
              </a:solidFill>
            </a:endParaRPr>
          </a:p>
          <a:p>
            <a:r>
              <a:rPr lang="en-IN" sz="1400" dirty="0">
                <a:solidFill>
                  <a:schemeClr val="accent1"/>
                </a:solidFill>
              </a:rPr>
              <a:t>Item1:Anchor item (on promotion)</a:t>
            </a:r>
            <a:br>
              <a:rPr lang="en-IN" sz="1400" dirty="0">
                <a:solidFill>
                  <a:schemeClr val="accent1"/>
                </a:solidFill>
              </a:rPr>
            </a:br>
            <a:r>
              <a:rPr lang="en-IN" sz="1400" dirty="0">
                <a:solidFill>
                  <a:schemeClr val="accent1"/>
                </a:solidFill>
              </a:rPr>
              <a:t> </a:t>
            </a:r>
            <a:br>
              <a:rPr lang="en-IN" sz="1400" dirty="0">
                <a:solidFill>
                  <a:schemeClr val="accent1"/>
                </a:solidFill>
              </a:rPr>
            </a:br>
            <a:r>
              <a:rPr lang="en-IN" sz="1400" dirty="0">
                <a:solidFill>
                  <a:schemeClr val="accent1"/>
                </a:solidFill>
              </a:rPr>
              <a:t>substitute items of </a:t>
            </a:r>
            <a:r>
              <a:rPr lang="en-IN" sz="1400" dirty="0" err="1">
                <a:solidFill>
                  <a:schemeClr val="accent1"/>
                </a:solidFill>
              </a:rPr>
              <a:t>anchor_item</a:t>
            </a:r>
            <a:r>
              <a:rPr lang="en-IN" sz="1400" dirty="0">
                <a:solidFill>
                  <a:schemeClr val="accent1"/>
                </a:solidFill>
              </a:rPr>
              <a:t>: a, b</a:t>
            </a:r>
            <a:br>
              <a:rPr lang="en-IN" sz="1400" dirty="0">
                <a:solidFill>
                  <a:schemeClr val="accent1"/>
                </a:solidFill>
              </a:rPr>
            </a:br>
            <a:r>
              <a:rPr lang="en-IN" sz="1400" dirty="0">
                <a:solidFill>
                  <a:schemeClr val="accent1"/>
                </a:solidFill>
              </a:rPr>
              <a:t> </a:t>
            </a:r>
            <a:br>
              <a:rPr lang="en-IN" sz="1400" dirty="0">
                <a:solidFill>
                  <a:schemeClr val="accent1"/>
                </a:solidFill>
              </a:rPr>
            </a:br>
            <a:r>
              <a:rPr lang="en-IN" sz="1400" dirty="0">
                <a:solidFill>
                  <a:schemeClr val="accent1"/>
                </a:solidFill>
              </a:rPr>
              <a:t>item to which anchor item is complementary: x </a:t>
            </a:r>
          </a:p>
          <a:p>
            <a:endParaRPr lang="en-IN" sz="1400" dirty="0">
              <a:solidFill>
                <a:schemeClr val="accent1"/>
              </a:solidFill>
            </a:endParaRPr>
          </a:p>
          <a:p>
            <a:r>
              <a:rPr lang="en-IN" sz="1400" dirty="0">
                <a:solidFill>
                  <a:schemeClr val="accent1"/>
                </a:solidFill>
              </a:rPr>
              <a:t>a and x are on promotion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0018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341FF44B-E1BE-2045-8C61-F7D9DA95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6" y="585097"/>
            <a:ext cx="11029616" cy="549579"/>
          </a:xfrm>
        </p:spPr>
        <p:txBody>
          <a:bodyPr>
            <a:normAutofit/>
          </a:bodyPr>
          <a:lstStyle/>
          <a:p>
            <a:r>
              <a:rPr lang="en-US" dirty="0">
                <a:latin typeface="DIN-Bold"/>
              </a:rPr>
              <a:t>Revenue uplift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D395-541E-FE44-B1AB-6E47D70EBC3D}"/>
              </a:ext>
            </a:extLst>
          </p:cNvPr>
          <p:cNvSpPr/>
          <p:nvPr/>
        </p:nvSpPr>
        <p:spPr>
          <a:xfrm>
            <a:off x="5974813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717A7-7F3A-ED4A-A2D3-3A315C30A17E}"/>
              </a:ext>
            </a:extLst>
          </p:cNvPr>
          <p:cNvSpPr/>
          <p:nvPr/>
        </p:nvSpPr>
        <p:spPr>
          <a:xfrm>
            <a:off x="1198179" y="2354317"/>
            <a:ext cx="9905250" cy="20005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endParaRPr lang="en-IN" b="1" dirty="0"/>
          </a:p>
          <a:p>
            <a:endParaRPr lang="en-IN" dirty="0"/>
          </a:p>
          <a:p>
            <a:endParaRPr lang="en-IN" sz="1400" dirty="0"/>
          </a:p>
          <a:p>
            <a:endParaRPr lang="en-IN" b="1" dirty="0"/>
          </a:p>
          <a:p>
            <a:r>
              <a:rPr lang="en-IN" sz="2400" b="1" dirty="0" err="1"/>
              <a:t>Revenue_Uplift</a:t>
            </a:r>
            <a:r>
              <a:rPr lang="en-IN" sz="2400" b="1" dirty="0"/>
              <a:t> = </a:t>
            </a:r>
            <a:r>
              <a:rPr lang="en-IN" sz="2400" b="1" dirty="0" err="1"/>
              <a:t>Net_Revenue</a:t>
            </a:r>
            <a:r>
              <a:rPr lang="en-IN" sz="2400" b="1" dirty="0"/>
              <a:t> </a:t>
            </a:r>
            <a:r>
              <a:rPr lang="en-IN" sz="2400" dirty="0"/>
              <a:t>– </a:t>
            </a:r>
            <a:r>
              <a:rPr lang="en-IN" sz="2400" dirty="0" err="1"/>
              <a:t>adjusted_baseline</a:t>
            </a:r>
            <a:r>
              <a:rPr lang="en-IN" sz="2400" dirty="0"/>
              <a:t> * </a:t>
            </a:r>
            <a:r>
              <a:rPr lang="en-IN" sz="2400" dirty="0" err="1"/>
              <a:t>non_promo_price</a:t>
            </a:r>
            <a:endParaRPr lang="en-IN" sz="2400" dirty="0"/>
          </a:p>
          <a:p>
            <a:endParaRPr lang="en-IN" dirty="0"/>
          </a:p>
          <a:p>
            <a:endParaRPr lang="en-IN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9A1E71-5070-9748-803B-1E44E5C67107}"/>
              </a:ext>
            </a:extLst>
          </p:cNvPr>
          <p:cNvSpPr/>
          <p:nvPr/>
        </p:nvSpPr>
        <p:spPr>
          <a:xfrm>
            <a:off x="579471" y="1401509"/>
            <a:ext cx="10898288" cy="9559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Uplift in gross profit due to current promotion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356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Lowe's Presentation Template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DA1"/>
      </a:accent1>
      <a:accent2>
        <a:srgbClr val="15B6E5"/>
      </a:accent2>
      <a:accent3>
        <a:srgbClr val="9BCAEC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O Deck" id="{B512CE62-4A02-7B41-BA01-ADB026079817}" vid="{A3117357-FDFF-FC4F-8B88-7F14E9B43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532ED4DD65F4D86D4EB3A85B79651" ma:contentTypeVersion="6" ma:contentTypeDescription="Create a new document." ma:contentTypeScope="" ma:versionID="61d71d582aed373188335afc073a39f6">
  <xsd:schema xmlns:xsd="http://www.w3.org/2001/XMLSchema" xmlns:xs="http://www.w3.org/2001/XMLSchema" xmlns:p="http://schemas.microsoft.com/office/2006/metadata/properties" xmlns:ns2="d0ce3cf3-6639-43ea-85c3-9ef7036cedfb" xmlns:ns3="ba76ddd2-f572-46d3-a0c3-7778ae163eea" targetNamespace="http://schemas.microsoft.com/office/2006/metadata/properties" ma:root="true" ma:fieldsID="d09b9a7c7fdae344b6f368b561a657ae" ns2:_="" ns3:_="">
    <xsd:import namespace="d0ce3cf3-6639-43ea-85c3-9ef7036cedfb"/>
    <xsd:import namespace="ba76ddd2-f572-46d3-a0c3-7778ae163e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e3cf3-6639-43ea-85c3-9ef7036ced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6ddd2-f572-46d3-a0c3-7778ae163e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552D1A-6004-4F38-A691-06EE4D4D9E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ce3cf3-6639-43ea-85c3-9ef7036cedfb"/>
    <ds:schemaRef ds:uri="ba76ddd2-f572-46d3-a0c3-7778ae163e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AADFA6-8F27-44F7-BCD6-3742AA3BE5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A88C7-F348-4C16-BA57-E5351715B7C6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ba76ddd2-f572-46d3-a0c3-7778ae163eea"/>
    <ds:schemaRef ds:uri="d0ce3cf3-6639-43ea-85c3-9ef7036cedf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53666</TotalTime>
  <Words>425</Words>
  <Application>Microsoft Macintosh PowerPoint</Application>
  <PresentationFormat>Widescreen</PresentationFormat>
  <Paragraphs>93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DIN-Black</vt:lpstr>
      <vt:lpstr>DIN-Bold</vt:lpstr>
      <vt:lpstr>Gill Sans MT</vt:lpstr>
      <vt:lpstr>Wingdings 2</vt:lpstr>
      <vt:lpstr>Dividend</vt:lpstr>
      <vt:lpstr>Quantifying Promotion Effectiveness</vt:lpstr>
      <vt:lpstr>NET Revenue </vt:lpstr>
      <vt:lpstr>Cannibalisation</vt:lpstr>
      <vt:lpstr>HAlo</vt:lpstr>
      <vt:lpstr>Revenue calculation</vt:lpstr>
      <vt:lpstr>Halo Cannibalisation impact on baseline</vt:lpstr>
      <vt:lpstr>Revenue uplift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Mitchell, Corey - Corey</dc:creator>
  <cp:lastModifiedBy>Katyal, Nikita</cp:lastModifiedBy>
  <cp:revision>1121</cp:revision>
  <cp:lastPrinted>2020-01-09T15:03:47Z</cp:lastPrinted>
  <dcterms:created xsi:type="dcterms:W3CDTF">2018-09-17T18:09:51Z</dcterms:created>
  <dcterms:modified xsi:type="dcterms:W3CDTF">2020-09-01T19:12:52Z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0x01010074B532ED4DD65F4D86D4EB3A85B79651</vt:lpwstr>
  </property>
</Properties>
</file>