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C3B3-8529-476B-8BF3-BFD040197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2CBB0-0045-4255-849A-C1D2182D8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55D395-F74A-4ACB-9749-0C3F6F594468}"/>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8B4F0DA6-8794-400E-AE75-0866A56B4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FC9EF-0D24-4D89-900B-E882CE1544E1}"/>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116159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1A74-A65F-4B9B-8B06-98EBB4994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DB361B-6397-4A81-90B4-710EC747BF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6237B-281E-4552-8C23-AE82B2E42CC1}"/>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F39D3241-EBA7-4B85-A24B-FB1D29EE3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6DF37-DA8F-40E6-ACE8-C86B22322FAA}"/>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292646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FB30BA-9076-4773-876E-6ED4D2703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C8EEDE-8070-4856-8B2D-3530570B3E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3556A-C543-4E71-B5BB-6AB16421BD68}"/>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D32D2473-88F0-4AA3-B912-E9825AC79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2F309-9E1B-4C31-B1F2-69DBFD83CCE1}"/>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307899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C4CB-0D8C-478A-922B-69882D386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830C7-74DD-4606-9880-B630E920ED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7C7E4-C2ED-4188-812F-DBBD2F9A462A}"/>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38D9A80D-D419-4043-AD80-158BDA3CD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22085-EEFD-4BEE-B974-56F141FFA068}"/>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2099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DA64-F77B-41BA-A4F5-2C77EE2C0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A4F96-B8BC-40E1-9DFB-709387D18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354437-40D3-494E-B816-FE21BD362A9A}"/>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209B1149-7408-43E1-B0E6-AB53BA2CC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71379-9065-4A92-B2ED-AAE0BC57C598}"/>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381269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5CA0-9256-433F-A12F-3A74A9722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ED529-5444-41E9-8DBE-C394877638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FC66A-6C61-46E4-BE46-A9AD2F88AE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78DC97-E2F0-42B5-A234-B0A5C67D5471}"/>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6" name="Footer Placeholder 5">
            <a:extLst>
              <a:ext uri="{FF2B5EF4-FFF2-40B4-BE49-F238E27FC236}">
                <a16:creationId xmlns:a16="http://schemas.microsoft.com/office/drawing/2014/main" id="{D089C5CA-3DC6-40EB-8A2E-612B945A8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767A3-8AEE-4A8D-81A0-9B170C19E534}"/>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356799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5B46-6591-44B0-BB43-A1903C2D5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AE05B-3309-4D0D-A26D-E2F12A944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2F677-D02E-4811-903C-BEAED6B354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650DB-269B-4179-B056-4110B9B71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737573-6EF2-491C-A9A3-3C83B9B244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7E57E-2821-4155-8090-0422F9A90758}"/>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8" name="Footer Placeholder 7">
            <a:extLst>
              <a:ext uri="{FF2B5EF4-FFF2-40B4-BE49-F238E27FC236}">
                <a16:creationId xmlns:a16="http://schemas.microsoft.com/office/drawing/2014/main" id="{EDD81DCB-A0F2-4ABB-950D-90828D9923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A8C34-8A19-46E2-B190-DA1761AD9004}"/>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106097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E57E-F9D5-4064-BCC0-A7FE56E10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F4A5B-699E-4753-BA5E-5B6E825108B5}"/>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4" name="Footer Placeholder 3">
            <a:extLst>
              <a:ext uri="{FF2B5EF4-FFF2-40B4-BE49-F238E27FC236}">
                <a16:creationId xmlns:a16="http://schemas.microsoft.com/office/drawing/2014/main" id="{B1A8AD31-0A16-4483-B9F7-1D50821A4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F7740A-B0A5-43FD-9F36-35D1D4E114E1}"/>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169340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11925-C2A8-44C9-8FAC-6401F43BE74D}"/>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3" name="Footer Placeholder 2">
            <a:extLst>
              <a:ext uri="{FF2B5EF4-FFF2-40B4-BE49-F238E27FC236}">
                <a16:creationId xmlns:a16="http://schemas.microsoft.com/office/drawing/2014/main" id="{B77FCCE6-D3BE-4E57-8E99-EACE1B60B9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C861F-1E1C-4409-A181-20F6C1C91603}"/>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3407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C48C-76B8-4E8E-9D83-C1216D201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4F3756-31DD-4485-8AF2-F9C68FC2E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A9C46-FB11-4907-A7D7-51EB5BB36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5829AC-B6F1-456E-943D-206944E2695E}"/>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6" name="Footer Placeholder 5">
            <a:extLst>
              <a:ext uri="{FF2B5EF4-FFF2-40B4-BE49-F238E27FC236}">
                <a16:creationId xmlns:a16="http://schemas.microsoft.com/office/drawing/2014/main" id="{EAAD87EF-F234-4B0F-8DFD-96C3016B0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2A215-0F9A-48E3-9C5A-D9AE45B01964}"/>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41141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6B4-00DF-4F92-AFCF-C29D59168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23965A-158F-4119-B78B-80424916F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948191-5A29-413E-ABD8-8F537527F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8C2459-74C9-41FD-ABF5-D137E69C535E}"/>
              </a:ext>
            </a:extLst>
          </p:cNvPr>
          <p:cNvSpPr>
            <a:spLocks noGrp="1"/>
          </p:cNvSpPr>
          <p:nvPr>
            <p:ph type="dt" sz="half" idx="10"/>
          </p:nvPr>
        </p:nvSpPr>
        <p:spPr/>
        <p:txBody>
          <a:bodyPr/>
          <a:lstStyle/>
          <a:p>
            <a:fld id="{80A2AAEE-CA6F-444D-BDDA-D08A3F9DCD69}" type="datetimeFigureOut">
              <a:rPr lang="en-US" smtClean="0"/>
              <a:t>12/12/2017</a:t>
            </a:fld>
            <a:endParaRPr lang="en-US"/>
          </a:p>
        </p:txBody>
      </p:sp>
      <p:sp>
        <p:nvSpPr>
          <p:cNvPr id="6" name="Footer Placeholder 5">
            <a:extLst>
              <a:ext uri="{FF2B5EF4-FFF2-40B4-BE49-F238E27FC236}">
                <a16:creationId xmlns:a16="http://schemas.microsoft.com/office/drawing/2014/main" id="{B6137B3B-0E90-4971-8EAB-AD2D8B876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8187A-C857-4077-A223-0EFE7EEA79F9}"/>
              </a:ext>
            </a:extLst>
          </p:cNvPr>
          <p:cNvSpPr>
            <a:spLocks noGrp="1"/>
          </p:cNvSpPr>
          <p:nvPr>
            <p:ph type="sldNum" sz="quarter" idx="12"/>
          </p:nvPr>
        </p:nvSpPr>
        <p:spPr/>
        <p:txBody>
          <a:bodyPr/>
          <a:lstStyle/>
          <a:p>
            <a:fld id="{41EAB295-80C6-4AB6-BBCE-00B8CB4FD458}" type="slidenum">
              <a:rPr lang="en-US" smtClean="0"/>
              <a:t>‹#›</a:t>
            </a:fld>
            <a:endParaRPr lang="en-US"/>
          </a:p>
        </p:txBody>
      </p:sp>
    </p:spTree>
    <p:extLst>
      <p:ext uri="{BB962C8B-B14F-4D97-AF65-F5344CB8AC3E}">
        <p14:creationId xmlns:p14="http://schemas.microsoft.com/office/powerpoint/2010/main" val="217284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A6FF0-9D24-4961-8277-E21C6D77E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F6AEA-4940-42E9-978C-9954DE71B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A3F85-ED06-4DB5-B430-D144E860F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2AAEE-CA6F-444D-BDDA-D08A3F9DCD69}" type="datetimeFigureOut">
              <a:rPr lang="en-US" smtClean="0"/>
              <a:t>12/12/2017</a:t>
            </a:fld>
            <a:endParaRPr lang="en-US"/>
          </a:p>
        </p:txBody>
      </p:sp>
      <p:sp>
        <p:nvSpPr>
          <p:cNvPr id="5" name="Footer Placeholder 4">
            <a:extLst>
              <a:ext uri="{FF2B5EF4-FFF2-40B4-BE49-F238E27FC236}">
                <a16:creationId xmlns:a16="http://schemas.microsoft.com/office/drawing/2014/main" id="{13EE3362-0D9F-4A5F-889A-D66186582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A4B9C2-7C2E-4FB3-9B43-C92A5A16D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AB295-80C6-4AB6-BBCE-00B8CB4FD458}" type="slidenum">
              <a:rPr lang="en-US" smtClean="0"/>
              <a:t>‹#›</a:t>
            </a:fld>
            <a:endParaRPr lang="en-US"/>
          </a:p>
        </p:txBody>
      </p:sp>
    </p:spTree>
    <p:extLst>
      <p:ext uri="{BB962C8B-B14F-4D97-AF65-F5344CB8AC3E}">
        <p14:creationId xmlns:p14="http://schemas.microsoft.com/office/powerpoint/2010/main" val="50056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B6D3-27BB-4843-88AA-116F2C8DA73F}"/>
              </a:ext>
            </a:extLst>
          </p:cNvPr>
          <p:cNvSpPr>
            <a:spLocks noGrp="1"/>
          </p:cNvSpPr>
          <p:nvPr>
            <p:ph type="title"/>
          </p:nvPr>
        </p:nvSpPr>
        <p:spPr>
          <a:xfrm>
            <a:off x="159027" y="146305"/>
            <a:ext cx="11847444" cy="1145782"/>
          </a:xfrm>
        </p:spPr>
        <p:txBody>
          <a:bodyPr>
            <a:normAutofit/>
          </a:bodyPr>
          <a:lstStyle/>
          <a:p>
            <a:r>
              <a:rPr lang="en-US" sz="2400" b="1" dirty="0"/>
              <a:t>Problem 1: Study the association between the phases of Mercury retrograde periods and S&amp;P 500 volatility</a:t>
            </a:r>
          </a:p>
        </p:txBody>
      </p:sp>
      <p:sp>
        <p:nvSpPr>
          <p:cNvPr id="3" name="Content Placeholder 2">
            <a:extLst>
              <a:ext uri="{FF2B5EF4-FFF2-40B4-BE49-F238E27FC236}">
                <a16:creationId xmlns:a16="http://schemas.microsoft.com/office/drawing/2014/main" id="{213C9A7A-1138-485A-9F26-7206AA53B389}"/>
              </a:ext>
            </a:extLst>
          </p:cNvPr>
          <p:cNvSpPr>
            <a:spLocks noGrp="1"/>
          </p:cNvSpPr>
          <p:nvPr>
            <p:ph idx="1"/>
          </p:nvPr>
        </p:nvSpPr>
        <p:spPr>
          <a:xfrm>
            <a:off x="0" y="1292087"/>
            <a:ext cx="12192000" cy="5419609"/>
          </a:xfrm>
        </p:spPr>
        <p:txBody>
          <a:bodyPr>
            <a:normAutofit fontScale="92500" lnSpcReduction="20000"/>
          </a:bodyPr>
          <a:lstStyle/>
          <a:p>
            <a:pPr marL="0" indent="0">
              <a:buNone/>
            </a:pPr>
            <a:r>
              <a:rPr lang="en-US" sz="2000" b="1" dirty="0"/>
              <a:t>Hypothesis: </a:t>
            </a:r>
          </a:p>
          <a:p>
            <a:pPr marL="0" indent="0">
              <a:buNone/>
            </a:pPr>
            <a:r>
              <a:rPr lang="en-US" sz="2000" dirty="0"/>
              <a:t>S&amp;P 500 volatility increases during periods of Mercury’s perceived change of direction. </a:t>
            </a:r>
          </a:p>
          <a:p>
            <a:pPr marL="0" indent="0">
              <a:buNone/>
            </a:pPr>
            <a:r>
              <a:rPr lang="en-US" sz="2000" b="1" dirty="0"/>
              <a:t>Potential audience: </a:t>
            </a:r>
          </a:p>
          <a:p>
            <a:pPr marL="0" indent="0">
              <a:buNone/>
            </a:pPr>
            <a:r>
              <a:rPr lang="en-US" sz="2000" dirty="0"/>
              <a:t>S&amp;P 500 options traders who would like to avoid the unexpected moves against their positions, as well as the emotional roller coaster of S&amp;P 500 unusual volatility range before their positions expire.</a:t>
            </a:r>
          </a:p>
          <a:p>
            <a:pPr marL="0" indent="0">
              <a:buNone/>
            </a:pPr>
            <a:r>
              <a:rPr lang="en-US" sz="2000" b="1" dirty="0"/>
              <a:t>Datasets: </a:t>
            </a:r>
          </a:p>
          <a:p>
            <a:pPr marL="0" indent="0">
              <a:buNone/>
            </a:pPr>
            <a:r>
              <a:rPr lang="en-US" sz="2000" dirty="0"/>
              <a:t>a) S&amp;P 500 daily values since 1950 (source: finance.yahoo.com)</a:t>
            </a:r>
          </a:p>
          <a:p>
            <a:pPr marL="0" indent="0">
              <a:buNone/>
            </a:pPr>
            <a:r>
              <a:rPr lang="en-US" sz="2000" dirty="0"/>
              <a:t>b) S&amp;P 500 daily volatility index (VIX) since 1990 (source: finance.yahoo.com)</a:t>
            </a:r>
          </a:p>
          <a:p>
            <a:pPr marL="0" indent="0">
              <a:buNone/>
            </a:pPr>
            <a:r>
              <a:rPr lang="en-US" sz="2000" dirty="0"/>
              <a:t>c) Mercury retrograde periods since 1901 (source:  www.astropro.com)</a:t>
            </a:r>
          </a:p>
          <a:p>
            <a:pPr marL="0" indent="0">
              <a:buNone/>
            </a:pPr>
            <a:r>
              <a:rPr lang="en-US" sz="2000" b="1" dirty="0"/>
              <a:t>Dataset modifications: </a:t>
            </a:r>
          </a:p>
          <a:p>
            <a:pPr marL="457200" indent="-457200">
              <a:buAutoNum type="alphaLcParenR"/>
            </a:pPr>
            <a:r>
              <a:rPr lang="en-US" sz="2000" dirty="0"/>
              <a:t>Given the prevalence of computer algorithm trading over individual investors in the last 30  years, as well as the perceived negative effect of Mercury retrograde periods on software performance, we will only review the data since 1990. This time period end point also corresponds to the data in the VIX dataset.</a:t>
            </a:r>
          </a:p>
          <a:p>
            <a:pPr marL="457200" indent="-457200" algn="just">
              <a:buAutoNum type="alphaLcParenR" startAt="3"/>
            </a:pPr>
            <a:r>
              <a:rPr lang="en-US" sz="2000" dirty="0"/>
              <a:t>Since the so-called “shadow” periods potentially also have an effect on S&amp;P volatility, we will calculate “shadows” as 10 days before the start and 10 days after the end of each Mercury retrograde period.</a:t>
            </a:r>
          </a:p>
          <a:p>
            <a:pPr marL="0" indent="0">
              <a:buNone/>
            </a:pPr>
            <a:r>
              <a:rPr lang="en-US" sz="2000" b="1" dirty="0"/>
              <a:t>Potential variations:</a:t>
            </a:r>
          </a:p>
          <a:p>
            <a:pPr marL="0" indent="0">
              <a:buNone/>
            </a:pPr>
            <a:r>
              <a:rPr lang="en-US" sz="2000" dirty="0"/>
              <a:t>Use </a:t>
            </a:r>
            <a:r>
              <a:rPr lang="en-US" sz="2000" i="1" dirty="0"/>
              <a:t>Bitcoin historical data</a:t>
            </a:r>
            <a:r>
              <a:rPr lang="en-US" sz="2000" dirty="0"/>
              <a:t> and/or </a:t>
            </a:r>
            <a:r>
              <a:rPr lang="en-US" sz="2000" i="1" dirty="0"/>
              <a:t>Ethereum historical data</a:t>
            </a:r>
            <a:r>
              <a:rPr lang="en-US" sz="2000" dirty="0"/>
              <a:t> datasets from Kaggle.com for a similar study.</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7752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22DF-F528-4B2E-A705-9F8A79395AE2}"/>
              </a:ext>
            </a:extLst>
          </p:cNvPr>
          <p:cNvSpPr>
            <a:spLocks noGrp="1"/>
          </p:cNvSpPr>
          <p:nvPr>
            <p:ph type="title"/>
          </p:nvPr>
        </p:nvSpPr>
        <p:spPr>
          <a:xfrm>
            <a:off x="244549" y="218662"/>
            <a:ext cx="11695814" cy="1371600"/>
          </a:xfrm>
        </p:spPr>
        <p:txBody>
          <a:bodyPr>
            <a:normAutofit/>
          </a:bodyPr>
          <a:lstStyle/>
          <a:p>
            <a:r>
              <a:rPr lang="en-US" sz="2400" b="1" dirty="0"/>
              <a:t>Problem 2: Study the result protocols of 2016-2017 International Figure Skating competitions to determine if judges express bias in grade of execution and component marks for skaters representing their home country.</a:t>
            </a:r>
          </a:p>
        </p:txBody>
      </p:sp>
      <p:sp>
        <p:nvSpPr>
          <p:cNvPr id="3" name="Content Placeholder 2">
            <a:extLst>
              <a:ext uri="{FF2B5EF4-FFF2-40B4-BE49-F238E27FC236}">
                <a16:creationId xmlns:a16="http://schemas.microsoft.com/office/drawing/2014/main" id="{41D2A8E7-C4C7-4DD4-9BC4-383FE95A8E58}"/>
              </a:ext>
            </a:extLst>
          </p:cNvPr>
          <p:cNvSpPr>
            <a:spLocks noGrp="1"/>
          </p:cNvSpPr>
          <p:nvPr>
            <p:ph idx="1"/>
          </p:nvPr>
        </p:nvSpPr>
        <p:spPr>
          <a:xfrm>
            <a:off x="1" y="1590262"/>
            <a:ext cx="12099850" cy="5049076"/>
          </a:xfrm>
        </p:spPr>
        <p:txBody>
          <a:bodyPr>
            <a:normAutofit fontScale="70000" lnSpcReduction="20000"/>
          </a:bodyPr>
          <a:lstStyle/>
          <a:p>
            <a:pPr marL="0" indent="0">
              <a:buNone/>
            </a:pPr>
            <a:r>
              <a:rPr lang="en-US" b="1" dirty="0"/>
              <a:t>Hypothesis: </a:t>
            </a:r>
          </a:p>
          <a:p>
            <a:pPr marL="0" indent="0">
              <a:buNone/>
            </a:pPr>
            <a:r>
              <a:rPr lang="en-US" dirty="0"/>
              <a:t>Component and grade of execution marks with the highest deviation tend to be from judges whose countries are represented in the given competition.</a:t>
            </a:r>
          </a:p>
          <a:p>
            <a:pPr marL="0" indent="0">
              <a:buNone/>
            </a:pPr>
            <a:r>
              <a:rPr lang="en-US" b="1" dirty="0"/>
              <a:t>Potential audience: </a:t>
            </a:r>
          </a:p>
          <a:p>
            <a:pPr marL="0" indent="0">
              <a:buNone/>
            </a:pPr>
            <a:r>
              <a:rPr lang="en-US" dirty="0"/>
              <a:t>Figure skating fans who do not understand some of the undeservingly (in their opinion) high/low marks given to individual skaters.</a:t>
            </a:r>
          </a:p>
          <a:p>
            <a:pPr marL="0" indent="0">
              <a:buNone/>
            </a:pPr>
            <a:r>
              <a:rPr lang="en-US" b="1" dirty="0"/>
              <a:t>Datasets: </a:t>
            </a:r>
          </a:p>
          <a:p>
            <a:pPr marL="0" indent="0">
              <a:buNone/>
            </a:pPr>
            <a:r>
              <a:rPr lang="en-US" dirty="0"/>
              <a:t>a) Judges Scores for competitors from 2015-2017 Grand Prix, European, Four Continents and World championships </a:t>
            </a:r>
          </a:p>
          <a:p>
            <a:pPr marL="0" indent="0">
              <a:buNone/>
            </a:pPr>
            <a:r>
              <a:rPr lang="en-US" dirty="0"/>
              <a:t>b) Panel of Judges for the same competitions</a:t>
            </a:r>
          </a:p>
          <a:p>
            <a:pPr marL="0" indent="0">
              <a:buNone/>
            </a:pPr>
            <a:r>
              <a:rPr lang="en-US" dirty="0"/>
              <a:t>Both are sourced from www.isuresults.com</a:t>
            </a:r>
          </a:p>
          <a:p>
            <a:pPr marL="0" indent="0">
              <a:buNone/>
            </a:pPr>
            <a:r>
              <a:rPr lang="en-US" b="1" dirty="0"/>
              <a:t>Dataset modifications: </a:t>
            </a:r>
          </a:p>
          <a:p>
            <a:pPr marL="0" indent="0">
              <a:buNone/>
            </a:pPr>
            <a:r>
              <a:rPr lang="en-US" dirty="0"/>
              <a:t>a) Since each competition has its own results page, the individual datasets would need to be combined into the global one. Since the fans sometimes perceive the bias as “regional”, we would add a region to countries.</a:t>
            </a:r>
          </a:p>
          <a:p>
            <a:pPr marL="0" indent="0" algn="just">
              <a:buNone/>
            </a:pPr>
            <a:r>
              <a:rPr lang="en-US" dirty="0"/>
              <a:t>b) Same as above.</a:t>
            </a:r>
          </a:p>
          <a:p>
            <a:endParaRPr lang="en-US" dirty="0"/>
          </a:p>
        </p:txBody>
      </p:sp>
    </p:spTree>
    <p:extLst>
      <p:ext uri="{BB962C8B-B14F-4D97-AF65-F5344CB8AC3E}">
        <p14:creationId xmlns:p14="http://schemas.microsoft.com/office/powerpoint/2010/main" val="316889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437</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Problem 1: Study the association between the phases of Mercury retrograde periods and S&amp;P 500 volatility</vt:lpstr>
      <vt:lpstr>Problem 2: Study the result protocols of 2016-2017 International Figure Skating competitions to determine if judges express bias in grade of execution and component marks for skaters representing their home country.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1</dc:title>
  <dc:creator>Morozova, Albina</dc:creator>
  <cp:lastModifiedBy>Morozova, Albina</cp:lastModifiedBy>
  <cp:revision>20</cp:revision>
  <dcterms:created xsi:type="dcterms:W3CDTF">2017-12-12T18:10:26Z</dcterms:created>
  <dcterms:modified xsi:type="dcterms:W3CDTF">2017-12-12T21:43:58Z</dcterms:modified>
</cp:coreProperties>
</file>