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75" d="100"/>
          <a:sy n="75" d="100"/>
        </p:scale>
        <p:origin x="78" y="8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72F0A-12D0-4CB8-AAA2-499A4AD070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DF8CBA-B25F-4992-A38D-F1E6D6A043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F17962-DC32-4FC2-9914-0DB3CBE6709C}"/>
              </a:ext>
            </a:extLst>
          </p:cNvPr>
          <p:cNvSpPr>
            <a:spLocks noGrp="1"/>
          </p:cNvSpPr>
          <p:nvPr>
            <p:ph type="dt" sz="half" idx="10"/>
          </p:nvPr>
        </p:nvSpPr>
        <p:spPr/>
        <p:txBody>
          <a:bodyPr/>
          <a:lstStyle/>
          <a:p>
            <a:fld id="{4E2A94E8-995C-4D36-B3A4-0AFEDAE110E8}" type="datetimeFigureOut">
              <a:rPr lang="en-US" smtClean="0"/>
              <a:t>2/1/2018</a:t>
            </a:fld>
            <a:endParaRPr lang="en-US"/>
          </a:p>
        </p:txBody>
      </p:sp>
      <p:sp>
        <p:nvSpPr>
          <p:cNvPr id="5" name="Footer Placeholder 4">
            <a:extLst>
              <a:ext uri="{FF2B5EF4-FFF2-40B4-BE49-F238E27FC236}">
                <a16:creationId xmlns:a16="http://schemas.microsoft.com/office/drawing/2014/main" id="{57045E20-481D-4FFB-B4C8-2FECBDD39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0587B-6E44-4177-93FE-2F2383729DB6}"/>
              </a:ext>
            </a:extLst>
          </p:cNvPr>
          <p:cNvSpPr>
            <a:spLocks noGrp="1"/>
          </p:cNvSpPr>
          <p:nvPr>
            <p:ph type="sldNum" sz="quarter" idx="12"/>
          </p:nvPr>
        </p:nvSpPr>
        <p:spPr/>
        <p:txBody>
          <a:bodyPr/>
          <a:lstStyle/>
          <a:p>
            <a:fld id="{319C801C-B502-4064-ACED-1825B83DEC4D}" type="slidenum">
              <a:rPr lang="en-US" smtClean="0"/>
              <a:t>‹#›</a:t>
            </a:fld>
            <a:endParaRPr lang="en-US"/>
          </a:p>
        </p:txBody>
      </p:sp>
    </p:spTree>
    <p:extLst>
      <p:ext uri="{BB962C8B-B14F-4D97-AF65-F5344CB8AC3E}">
        <p14:creationId xmlns:p14="http://schemas.microsoft.com/office/powerpoint/2010/main" val="2345770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072B-81FF-4332-B6CB-3A1787B2BA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EA4ADC-04D1-44E8-9A37-A83FFC602E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5C5D9-2279-46C7-9FC3-5CCD1E8603D7}"/>
              </a:ext>
            </a:extLst>
          </p:cNvPr>
          <p:cNvSpPr>
            <a:spLocks noGrp="1"/>
          </p:cNvSpPr>
          <p:nvPr>
            <p:ph type="dt" sz="half" idx="10"/>
          </p:nvPr>
        </p:nvSpPr>
        <p:spPr/>
        <p:txBody>
          <a:bodyPr/>
          <a:lstStyle/>
          <a:p>
            <a:fld id="{4E2A94E8-995C-4D36-B3A4-0AFEDAE110E8}" type="datetimeFigureOut">
              <a:rPr lang="en-US" smtClean="0"/>
              <a:t>2/1/2018</a:t>
            </a:fld>
            <a:endParaRPr lang="en-US"/>
          </a:p>
        </p:txBody>
      </p:sp>
      <p:sp>
        <p:nvSpPr>
          <p:cNvPr id="5" name="Footer Placeholder 4">
            <a:extLst>
              <a:ext uri="{FF2B5EF4-FFF2-40B4-BE49-F238E27FC236}">
                <a16:creationId xmlns:a16="http://schemas.microsoft.com/office/drawing/2014/main" id="{30205419-06C8-4FBA-95D1-9B303FD7BA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E19F4-D8A2-450E-BABA-A2244B41F8C4}"/>
              </a:ext>
            </a:extLst>
          </p:cNvPr>
          <p:cNvSpPr>
            <a:spLocks noGrp="1"/>
          </p:cNvSpPr>
          <p:nvPr>
            <p:ph type="sldNum" sz="quarter" idx="12"/>
          </p:nvPr>
        </p:nvSpPr>
        <p:spPr/>
        <p:txBody>
          <a:bodyPr/>
          <a:lstStyle/>
          <a:p>
            <a:fld id="{319C801C-B502-4064-ACED-1825B83DEC4D}" type="slidenum">
              <a:rPr lang="en-US" smtClean="0"/>
              <a:t>‹#›</a:t>
            </a:fld>
            <a:endParaRPr lang="en-US"/>
          </a:p>
        </p:txBody>
      </p:sp>
    </p:spTree>
    <p:extLst>
      <p:ext uri="{BB962C8B-B14F-4D97-AF65-F5344CB8AC3E}">
        <p14:creationId xmlns:p14="http://schemas.microsoft.com/office/powerpoint/2010/main" val="813045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9BBFFE-D03B-461B-BD4D-CBD23E0E4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7AD887-39C4-4939-B26B-7EC1E687F1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BDF0DA-3848-4834-A0A8-CD0C4C13EC32}"/>
              </a:ext>
            </a:extLst>
          </p:cNvPr>
          <p:cNvSpPr>
            <a:spLocks noGrp="1"/>
          </p:cNvSpPr>
          <p:nvPr>
            <p:ph type="dt" sz="half" idx="10"/>
          </p:nvPr>
        </p:nvSpPr>
        <p:spPr/>
        <p:txBody>
          <a:bodyPr/>
          <a:lstStyle/>
          <a:p>
            <a:fld id="{4E2A94E8-995C-4D36-B3A4-0AFEDAE110E8}" type="datetimeFigureOut">
              <a:rPr lang="en-US" smtClean="0"/>
              <a:t>2/1/2018</a:t>
            </a:fld>
            <a:endParaRPr lang="en-US"/>
          </a:p>
        </p:txBody>
      </p:sp>
      <p:sp>
        <p:nvSpPr>
          <p:cNvPr id="5" name="Footer Placeholder 4">
            <a:extLst>
              <a:ext uri="{FF2B5EF4-FFF2-40B4-BE49-F238E27FC236}">
                <a16:creationId xmlns:a16="http://schemas.microsoft.com/office/drawing/2014/main" id="{7DE3FF53-E7B0-4BBD-B0CD-1727163AF5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F2E1A-504B-44B0-9941-071D8F31A51E}"/>
              </a:ext>
            </a:extLst>
          </p:cNvPr>
          <p:cNvSpPr>
            <a:spLocks noGrp="1"/>
          </p:cNvSpPr>
          <p:nvPr>
            <p:ph type="sldNum" sz="quarter" idx="12"/>
          </p:nvPr>
        </p:nvSpPr>
        <p:spPr/>
        <p:txBody>
          <a:bodyPr/>
          <a:lstStyle/>
          <a:p>
            <a:fld id="{319C801C-B502-4064-ACED-1825B83DEC4D}" type="slidenum">
              <a:rPr lang="en-US" smtClean="0"/>
              <a:t>‹#›</a:t>
            </a:fld>
            <a:endParaRPr lang="en-US"/>
          </a:p>
        </p:txBody>
      </p:sp>
    </p:spTree>
    <p:extLst>
      <p:ext uri="{BB962C8B-B14F-4D97-AF65-F5344CB8AC3E}">
        <p14:creationId xmlns:p14="http://schemas.microsoft.com/office/powerpoint/2010/main" val="160489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7D710-67F6-4B6A-856E-3DB672853B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04BE6F-44EA-436D-91B5-14DF1A04EB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36BDC3-52F4-470E-A068-EC250BACFE19}"/>
              </a:ext>
            </a:extLst>
          </p:cNvPr>
          <p:cNvSpPr>
            <a:spLocks noGrp="1"/>
          </p:cNvSpPr>
          <p:nvPr>
            <p:ph type="dt" sz="half" idx="10"/>
          </p:nvPr>
        </p:nvSpPr>
        <p:spPr/>
        <p:txBody>
          <a:bodyPr/>
          <a:lstStyle/>
          <a:p>
            <a:fld id="{4E2A94E8-995C-4D36-B3A4-0AFEDAE110E8}" type="datetimeFigureOut">
              <a:rPr lang="en-US" smtClean="0"/>
              <a:t>2/1/2018</a:t>
            </a:fld>
            <a:endParaRPr lang="en-US"/>
          </a:p>
        </p:txBody>
      </p:sp>
      <p:sp>
        <p:nvSpPr>
          <p:cNvPr id="5" name="Footer Placeholder 4">
            <a:extLst>
              <a:ext uri="{FF2B5EF4-FFF2-40B4-BE49-F238E27FC236}">
                <a16:creationId xmlns:a16="http://schemas.microsoft.com/office/drawing/2014/main" id="{8538BFF5-8F8E-49D8-85B7-AF6709EED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78976-A5BA-4941-954E-C5940673A0DD}"/>
              </a:ext>
            </a:extLst>
          </p:cNvPr>
          <p:cNvSpPr>
            <a:spLocks noGrp="1"/>
          </p:cNvSpPr>
          <p:nvPr>
            <p:ph type="sldNum" sz="quarter" idx="12"/>
          </p:nvPr>
        </p:nvSpPr>
        <p:spPr/>
        <p:txBody>
          <a:bodyPr/>
          <a:lstStyle/>
          <a:p>
            <a:fld id="{319C801C-B502-4064-ACED-1825B83DEC4D}" type="slidenum">
              <a:rPr lang="en-US" smtClean="0"/>
              <a:t>‹#›</a:t>
            </a:fld>
            <a:endParaRPr lang="en-US"/>
          </a:p>
        </p:txBody>
      </p:sp>
    </p:spTree>
    <p:extLst>
      <p:ext uri="{BB962C8B-B14F-4D97-AF65-F5344CB8AC3E}">
        <p14:creationId xmlns:p14="http://schemas.microsoft.com/office/powerpoint/2010/main" val="2244138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EDF2-8C0D-45F0-8B0F-2A91A0635B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AE55A3-16BE-45C3-AA59-92ACCB2BE2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248DDF4-C6E1-4757-9C9E-331A9A93A392}"/>
              </a:ext>
            </a:extLst>
          </p:cNvPr>
          <p:cNvSpPr>
            <a:spLocks noGrp="1"/>
          </p:cNvSpPr>
          <p:nvPr>
            <p:ph type="dt" sz="half" idx="10"/>
          </p:nvPr>
        </p:nvSpPr>
        <p:spPr/>
        <p:txBody>
          <a:bodyPr/>
          <a:lstStyle/>
          <a:p>
            <a:fld id="{4E2A94E8-995C-4D36-B3A4-0AFEDAE110E8}" type="datetimeFigureOut">
              <a:rPr lang="en-US" smtClean="0"/>
              <a:t>2/1/2018</a:t>
            </a:fld>
            <a:endParaRPr lang="en-US"/>
          </a:p>
        </p:txBody>
      </p:sp>
      <p:sp>
        <p:nvSpPr>
          <p:cNvPr id="5" name="Footer Placeholder 4">
            <a:extLst>
              <a:ext uri="{FF2B5EF4-FFF2-40B4-BE49-F238E27FC236}">
                <a16:creationId xmlns:a16="http://schemas.microsoft.com/office/drawing/2014/main" id="{29E85F0B-1AC2-4982-B171-4D07FE98C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1D4444-9D19-430A-AFA7-0D9238F0C398}"/>
              </a:ext>
            </a:extLst>
          </p:cNvPr>
          <p:cNvSpPr>
            <a:spLocks noGrp="1"/>
          </p:cNvSpPr>
          <p:nvPr>
            <p:ph type="sldNum" sz="quarter" idx="12"/>
          </p:nvPr>
        </p:nvSpPr>
        <p:spPr/>
        <p:txBody>
          <a:bodyPr/>
          <a:lstStyle/>
          <a:p>
            <a:fld id="{319C801C-B502-4064-ACED-1825B83DEC4D}" type="slidenum">
              <a:rPr lang="en-US" smtClean="0"/>
              <a:t>‹#›</a:t>
            </a:fld>
            <a:endParaRPr lang="en-US"/>
          </a:p>
        </p:txBody>
      </p:sp>
    </p:spTree>
    <p:extLst>
      <p:ext uri="{BB962C8B-B14F-4D97-AF65-F5344CB8AC3E}">
        <p14:creationId xmlns:p14="http://schemas.microsoft.com/office/powerpoint/2010/main" val="2234953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A022B-559A-45B2-8C79-7E77433D75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C9E4BA-2926-4EE1-A114-CA0974DB9A0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182A25-F169-4941-B9D9-B2C9BA33E7A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91B094-B015-4E94-AFE1-543716DCE24B}"/>
              </a:ext>
            </a:extLst>
          </p:cNvPr>
          <p:cNvSpPr>
            <a:spLocks noGrp="1"/>
          </p:cNvSpPr>
          <p:nvPr>
            <p:ph type="dt" sz="half" idx="10"/>
          </p:nvPr>
        </p:nvSpPr>
        <p:spPr/>
        <p:txBody>
          <a:bodyPr/>
          <a:lstStyle/>
          <a:p>
            <a:fld id="{4E2A94E8-995C-4D36-B3A4-0AFEDAE110E8}" type="datetimeFigureOut">
              <a:rPr lang="en-US" smtClean="0"/>
              <a:t>2/1/2018</a:t>
            </a:fld>
            <a:endParaRPr lang="en-US"/>
          </a:p>
        </p:txBody>
      </p:sp>
      <p:sp>
        <p:nvSpPr>
          <p:cNvPr id="6" name="Footer Placeholder 5">
            <a:extLst>
              <a:ext uri="{FF2B5EF4-FFF2-40B4-BE49-F238E27FC236}">
                <a16:creationId xmlns:a16="http://schemas.microsoft.com/office/drawing/2014/main" id="{6ECAF426-AD5F-4778-8226-F81E2AA6BD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1F1013-F533-4B5C-A3D6-FB8113E38348}"/>
              </a:ext>
            </a:extLst>
          </p:cNvPr>
          <p:cNvSpPr>
            <a:spLocks noGrp="1"/>
          </p:cNvSpPr>
          <p:nvPr>
            <p:ph type="sldNum" sz="quarter" idx="12"/>
          </p:nvPr>
        </p:nvSpPr>
        <p:spPr/>
        <p:txBody>
          <a:bodyPr/>
          <a:lstStyle/>
          <a:p>
            <a:fld id="{319C801C-B502-4064-ACED-1825B83DEC4D}" type="slidenum">
              <a:rPr lang="en-US" smtClean="0"/>
              <a:t>‹#›</a:t>
            </a:fld>
            <a:endParaRPr lang="en-US"/>
          </a:p>
        </p:txBody>
      </p:sp>
    </p:spTree>
    <p:extLst>
      <p:ext uri="{BB962C8B-B14F-4D97-AF65-F5344CB8AC3E}">
        <p14:creationId xmlns:p14="http://schemas.microsoft.com/office/powerpoint/2010/main" val="2134818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776CA-A7AA-4009-B028-37E9F84548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44E7F6-50F1-4BEB-88DC-428CE8183B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A90CAF3-50D5-4E00-BE63-CA509D3B29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032BE7-43EC-4B37-9081-4DA5D3DAFC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78F707-E5FF-4212-86BF-A3636736D5C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50FBC9-143E-4A9F-8A08-50FCC2414E65}"/>
              </a:ext>
            </a:extLst>
          </p:cNvPr>
          <p:cNvSpPr>
            <a:spLocks noGrp="1"/>
          </p:cNvSpPr>
          <p:nvPr>
            <p:ph type="dt" sz="half" idx="10"/>
          </p:nvPr>
        </p:nvSpPr>
        <p:spPr/>
        <p:txBody>
          <a:bodyPr/>
          <a:lstStyle/>
          <a:p>
            <a:fld id="{4E2A94E8-995C-4D36-B3A4-0AFEDAE110E8}" type="datetimeFigureOut">
              <a:rPr lang="en-US" smtClean="0"/>
              <a:t>2/1/2018</a:t>
            </a:fld>
            <a:endParaRPr lang="en-US"/>
          </a:p>
        </p:txBody>
      </p:sp>
      <p:sp>
        <p:nvSpPr>
          <p:cNvPr id="8" name="Footer Placeholder 7">
            <a:extLst>
              <a:ext uri="{FF2B5EF4-FFF2-40B4-BE49-F238E27FC236}">
                <a16:creationId xmlns:a16="http://schemas.microsoft.com/office/drawing/2014/main" id="{BF2694E0-C753-4900-A20A-0C5BD859F3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B919EC-D0A0-450B-9165-1D2E0ED0ACEF}"/>
              </a:ext>
            </a:extLst>
          </p:cNvPr>
          <p:cNvSpPr>
            <a:spLocks noGrp="1"/>
          </p:cNvSpPr>
          <p:nvPr>
            <p:ph type="sldNum" sz="quarter" idx="12"/>
          </p:nvPr>
        </p:nvSpPr>
        <p:spPr/>
        <p:txBody>
          <a:bodyPr/>
          <a:lstStyle/>
          <a:p>
            <a:fld id="{319C801C-B502-4064-ACED-1825B83DEC4D}" type="slidenum">
              <a:rPr lang="en-US" smtClean="0"/>
              <a:t>‹#›</a:t>
            </a:fld>
            <a:endParaRPr lang="en-US"/>
          </a:p>
        </p:txBody>
      </p:sp>
    </p:spTree>
    <p:extLst>
      <p:ext uri="{BB962C8B-B14F-4D97-AF65-F5344CB8AC3E}">
        <p14:creationId xmlns:p14="http://schemas.microsoft.com/office/powerpoint/2010/main" val="32272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F7C38-F230-4B15-9E35-D598742A20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22B9BA-3972-46D7-BE8F-E656610A071D}"/>
              </a:ext>
            </a:extLst>
          </p:cNvPr>
          <p:cNvSpPr>
            <a:spLocks noGrp="1"/>
          </p:cNvSpPr>
          <p:nvPr>
            <p:ph type="dt" sz="half" idx="10"/>
          </p:nvPr>
        </p:nvSpPr>
        <p:spPr/>
        <p:txBody>
          <a:bodyPr/>
          <a:lstStyle/>
          <a:p>
            <a:fld id="{4E2A94E8-995C-4D36-B3A4-0AFEDAE110E8}" type="datetimeFigureOut">
              <a:rPr lang="en-US" smtClean="0"/>
              <a:t>2/1/2018</a:t>
            </a:fld>
            <a:endParaRPr lang="en-US"/>
          </a:p>
        </p:txBody>
      </p:sp>
      <p:sp>
        <p:nvSpPr>
          <p:cNvPr id="4" name="Footer Placeholder 3">
            <a:extLst>
              <a:ext uri="{FF2B5EF4-FFF2-40B4-BE49-F238E27FC236}">
                <a16:creationId xmlns:a16="http://schemas.microsoft.com/office/drawing/2014/main" id="{DA3BC0CB-F77B-4FEE-869C-C388BCF26C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546C98-3816-41EE-9E92-7A2AA7EB353D}"/>
              </a:ext>
            </a:extLst>
          </p:cNvPr>
          <p:cNvSpPr>
            <a:spLocks noGrp="1"/>
          </p:cNvSpPr>
          <p:nvPr>
            <p:ph type="sldNum" sz="quarter" idx="12"/>
          </p:nvPr>
        </p:nvSpPr>
        <p:spPr/>
        <p:txBody>
          <a:bodyPr/>
          <a:lstStyle/>
          <a:p>
            <a:fld id="{319C801C-B502-4064-ACED-1825B83DEC4D}" type="slidenum">
              <a:rPr lang="en-US" smtClean="0"/>
              <a:t>‹#›</a:t>
            </a:fld>
            <a:endParaRPr lang="en-US"/>
          </a:p>
        </p:txBody>
      </p:sp>
    </p:spTree>
    <p:extLst>
      <p:ext uri="{BB962C8B-B14F-4D97-AF65-F5344CB8AC3E}">
        <p14:creationId xmlns:p14="http://schemas.microsoft.com/office/powerpoint/2010/main" val="230299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FD0069-F966-40FC-95B0-21FA40A57209}"/>
              </a:ext>
            </a:extLst>
          </p:cNvPr>
          <p:cNvSpPr>
            <a:spLocks noGrp="1"/>
          </p:cNvSpPr>
          <p:nvPr>
            <p:ph type="dt" sz="half" idx="10"/>
          </p:nvPr>
        </p:nvSpPr>
        <p:spPr/>
        <p:txBody>
          <a:bodyPr/>
          <a:lstStyle/>
          <a:p>
            <a:fld id="{4E2A94E8-995C-4D36-B3A4-0AFEDAE110E8}" type="datetimeFigureOut">
              <a:rPr lang="en-US" smtClean="0"/>
              <a:t>2/1/2018</a:t>
            </a:fld>
            <a:endParaRPr lang="en-US"/>
          </a:p>
        </p:txBody>
      </p:sp>
      <p:sp>
        <p:nvSpPr>
          <p:cNvPr id="3" name="Footer Placeholder 2">
            <a:extLst>
              <a:ext uri="{FF2B5EF4-FFF2-40B4-BE49-F238E27FC236}">
                <a16:creationId xmlns:a16="http://schemas.microsoft.com/office/drawing/2014/main" id="{55550F43-01B3-4690-BBC0-3E30DC1989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CD70AA-FC72-4179-A3F5-43E7F5EBD622}"/>
              </a:ext>
            </a:extLst>
          </p:cNvPr>
          <p:cNvSpPr>
            <a:spLocks noGrp="1"/>
          </p:cNvSpPr>
          <p:nvPr>
            <p:ph type="sldNum" sz="quarter" idx="12"/>
          </p:nvPr>
        </p:nvSpPr>
        <p:spPr/>
        <p:txBody>
          <a:bodyPr/>
          <a:lstStyle/>
          <a:p>
            <a:fld id="{319C801C-B502-4064-ACED-1825B83DEC4D}" type="slidenum">
              <a:rPr lang="en-US" smtClean="0"/>
              <a:t>‹#›</a:t>
            </a:fld>
            <a:endParaRPr lang="en-US"/>
          </a:p>
        </p:txBody>
      </p:sp>
    </p:spTree>
    <p:extLst>
      <p:ext uri="{BB962C8B-B14F-4D97-AF65-F5344CB8AC3E}">
        <p14:creationId xmlns:p14="http://schemas.microsoft.com/office/powerpoint/2010/main" val="982742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44875-53B2-4BEB-B2C5-202AEBF28B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A10BEF-2781-4075-95AD-D753F4C7F8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232820-32B6-4140-A6D6-0829135B3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47FBE0-A8DA-41ED-9FBB-40984E3266AA}"/>
              </a:ext>
            </a:extLst>
          </p:cNvPr>
          <p:cNvSpPr>
            <a:spLocks noGrp="1"/>
          </p:cNvSpPr>
          <p:nvPr>
            <p:ph type="dt" sz="half" idx="10"/>
          </p:nvPr>
        </p:nvSpPr>
        <p:spPr/>
        <p:txBody>
          <a:bodyPr/>
          <a:lstStyle/>
          <a:p>
            <a:fld id="{4E2A94E8-995C-4D36-B3A4-0AFEDAE110E8}" type="datetimeFigureOut">
              <a:rPr lang="en-US" smtClean="0"/>
              <a:t>2/1/2018</a:t>
            </a:fld>
            <a:endParaRPr lang="en-US"/>
          </a:p>
        </p:txBody>
      </p:sp>
      <p:sp>
        <p:nvSpPr>
          <p:cNvPr id="6" name="Footer Placeholder 5">
            <a:extLst>
              <a:ext uri="{FF2B5EF4-FFF2-40B4-BE49-F238E27FC236}">
                <a16:creationId xmlns:a16="http://schemas.microsoft.com/office/drawing/2014/main" id="{6D159ABD-A8C1-4714-8D71-A8D0274A0B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795C28-E3F4-4A7E-84E6-865AB5AEBE80}"/>
              </a:ext>
            </a:extLst>
          </p:cNvPr>
          <p:cNvSpPr>
            <a:spLocks noGrp="1"/>
          </p:cNvSpPr>
          <p:nvPr>
            <p:ph type="sldNum" sz="quarter" idx="12"/>
          </p:nvPr>
        </p:nvSpPr>
        <p:spPr/>
        <p:txBody>
          <a:bodyPr/>
          <a:lstStyle/>
          <a:p>
            <a:fld id="{319C801C-B502-4064-ACED-1825B83DEC4D}" type="slidenum">
              <a:rPr lang="en-US" smtClean="0"/>
              <a:t>‹#›</a:t>
            </a:fld>
            <a:endParaRPr lang="en-US"/>
          </a:p>
        </p:txBody>
      </p:sp>
    </p:spTree>
    <p:extLst>
      <p:ext uri="{BB962C8B-B14F-4D97-AF65-F5344CB8AC3E}">
        <p14:creationId xmlns:p14="http://schemas.microsoft.com/office/powerpoint/2010/main" val="4180769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ED85-2595-4690-B1C7-BD4EF5FCA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BEC4C1-BF7B-439B-A534-3098DAC1E8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509B37-360D-41CA-A0F8-740F0E8F9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D8596F-5EAC-4C58-AEC2-E81C63ACCC45}"/>
              </a:ext>
            </a:extLst>
          </p:cNvPr>
          <p:cNvSpPr>
            <a:spLocks noGrp="1"/>
          </p:cNvSpPr>
          <p:nvPr>
            <p:ph type="dt" sz="half" idx="10"/>
          </p:nvPr>
        </p:nvSpPr>
        <p:spPr/>
        <p:txBody>
          <a:bodyPr/>
          <a:lstStyle/>
          <a:p>
            <a:fld id="{4E2A94E8-995C-4D36-B3A4-0AFEDAE110E8}" type="datetimeFigureOut">
              <a:rPr lang="en-US" smtClean="0"/>
              <a:t>2/1/2018</a:t>
            </a:fld>
            <a:endParaRPr lang="en-US"/>
          </a:p>
        </p:txBody>
      </p:sp>
      <p:sp>
        <p:nvSpPr>
          <p:cNvPr id="6" name="Footer Placeholder 5">
            <a:extLst>
              <a:ext uri="{FF2B5EF4-FFF2-40B4-BE49-F238E27FC236}">
                <a16:creationId xmlns:a16="http://schemas.microsoft.com/office/drawing/2014/main" id="{9409DF78-9A1A-43B4-9B2B-E0138678FF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63A2BA-7747-4142-9BF2-5E639B915F2F}"/>
              </a:ext>
            </a:extLst>
          </p:cNvPr>
          <p:cNvSpPr>
            <a:spLocks noGrp="1"/>
          </p:cNvSpPr>
          <p:nvPr>
            <p:ph type="sldNum" sz="quarter" idx="12"/>
          </p:nvPr>
        </p:nvSpPr>
        <p:spPr/>
        <p:txBody>
          <a:bodyPr/>
          <a:lstStyle/>
          <a:p>
            <a:fld id="{319C801C-B502-4064-ACED-1825B83DEC4D}" type="slidenum">
              <a:rPr lang="en-US" smtClean="0"/>
              <a:t>‹#›</a:t>
            </a:fld>
            <a:endParaRPr lang="en-US"/>
          </a:p>
        </p:txBody>
      </p:sp>
    </p:spTree>
    <p:extLst>
      <p:ext uri="{BB962C8B-B14F-4D97-AF65-F5344CB8AC3E}">
        <p14:creationId xmlns:p14="http://schemas.microsoft.com/office/powerpoint/2010/main" val="428191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CA5D8C-3D49-4587-A041-56BDCC140E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6686A4-99D8-46EB-B55D-95256E268D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F22082-D8B7-4612-88B4-EDA00CA690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A94E8-995C-4D36-B3A4-0AFEDAE110E8}" type="datetimeFigureOut">
              <a:rPr lang="en-US" smtClean="0"/>
              <a:t>2/1/2018</a:t>
            </a:fld>
            <a:endParaRPr lang="en-US"/>
          </a:p>
        </p:txBody>
      </p:sp>
      <p:sp>
        <p:nvSpPr>
          <p:cNvPr id="5" name="Footer Placeholder 4">
            <a:extLst>
              <a:ext uri="{FF2B5EF4-FFF2-40B4-BE49-F238E27FC236}">
                <a16:creationId xmlns:a16="http://schemas.microsoft.com/office/drawing/2014/main" id="{10E3917B-E421-45FF-A1F4-28F014B29F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3ABD59-B5C6-4287-9B1F-82CE979584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9C801C-B502-4064-ACED-1825B83DEC4D}" type="slidenum">
              <a:rPr lang="en-US" smtClean="0"/>
              <a:t>‹#›</a:t>
            </a:fld>
            <a:endParaRPr lang="en-US"/>
          </a:p>
        </p:txBody>
      </p:sp>
    </p:spTree>
    <p:extLst>
      <p:ext uri="{BB962C8B-B14F-4D97-AF65-F5344CB8AC3E}">
        <p14:creationId xmlns:p14="http://schemas.microsoft.com/office/powerpoint/2010/main" val="2619294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19092-AA84-4B8A-95EE-3D8317A72FC9}"/>
              </a:ext>
            </a:extLst>
          </p:cNvPr>
          <p:cNvSpPr>
            <a:spLocks noGrp="1"/>
          </p:cNvSpPr>
          <p:nvPr>
            <p:ph type="ctrTitle"/>
          </p:nvPr>
        </p:nvSpPr>
        <p:spPr>
          <a:xfrm>
            <a:off x="1524000" y="1922463"/>
            <a:ext cx="9144000" cy="2387600"/>
          </a:xfrm>
        </p:spPr>
        <p:txBody>
          <a:bodyPr>
            <a:normAutofit fontScale="90000"/>
          </a:bodyPr>
          <a:lstStyle/>
          <a:p>
            <a:r>
              <a:rPr lang="en-US" dirty="0"/>
              <a:t>Does Mercury Retrograde have any effect on S&amp;P 500 volatility?</a:t>
            </a:r>
          </a:p>
        </p:txBody>
      </p:sp>
    </p:spTree>
    <p:extLst>
      <p:ext uri="{BB962C8B-B14F-4D97-AF65-F5344CB8AC3E}">
        <p14:creationId xmlns:p14="http://schemas.microsoft.com/office/powerpoint/2010/main" val="2254180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BAB22-8267-4F99-ACB0-BEC6C807C645}"/>
              </a:ext>
            </a:extLst>
          </p:cNvPr>
          <p:cNvSpPr>
            <a:spLocks noGrp="1"/>
          </p:cNvSpPr>
          <p:nvPr>
            <p:ph type="title"/>
          </p:nvPr>
        </p:nvSpPr>
        <p:spPr/>
        <p:txBody>
          <a:bodyPr/>
          <a:lstStyle/>
          <a:p>
            <a:r>
              <a:rPr lang="en-US" dirty="0"/>
              <a:t>What is the Project About?</a:t>
            </a:r>
          </a:p>
        </p:txBody>
      </p:sp>
      <p:sp>
        <p:nvSpPr>
          <p:cNvPr id="3" name="Content Placeholder 2">
            <a:extLst>
              <a:ext uri="{FF2B5EF4-FFF2-40B4-BE49-F238E27FC236}">
                <a16:creationId xmlns:a16="http://schemas.microsoft.com/office/drawing/2014/main" id="{1562590F-E6B9-47AB-BE56-365C7BE583BD}"/>
              </a:ext>
            </a:extLst>
          </p:cNvPr>
          <p:cNvSpPr>
            <a:spLocks noGrp="1"/>
          </p:cNvSpPr>
          <p:nvPr>
            <p:ph idx="1"/>
          </p:nvPr>
        </p:nvSpPr>
        <p:spPr>
          <a:xfrm>
            <a:off x="838200" y="1859491"/>
            <a:ext cx="10515600" cy="4351338"/>
          </a:xfrm>
        </p:spPr>
        <p:txBody>
          <a:bodyPr>
            <a:normAutofit/>
          </a:bodyPr>
          <a:lstStyle/>
          <a:p>
            <a:r>
              <a:rPr lang="en-US" sz="1400" dirty="0">
                <a:latin typeface="Arial" panose="020B0604020202020204" pitchFamily="34" charset="0"/>
                <a:cs typeface="Arial" panose="020B0604020202020204" pitchFamily="34" charset="0"/>
              </a:rPr>
              <a:t>Mercury retrograde is an illusion of the planet moving east to west, when viewed from Earth, due to Mercury's orbit being about 4 times shorter than the Earth orbit. This occurs for about 3 weeks, 3-4 times a year. Astrologers put great importance on planets' retrograde cycles as they perceive that the area of human life "governed" by that planet will experience reversals and setbacks. Given the assumed negative effect of Mercury retrograde on markets, many investors stay away during these periods. </a:t>
            </a:r>
          </a:p>
          <a:p>
            <a:r>
              <a:rPr lang="en-US" sz="1400" dirty="0">
                <a:latin typeface="Arial" panose="020B0604020202020204" pitchFamily="34" charset="0"/>
                <a:cs typeface="Arial" panose="020B0604020202020204" pitchFamily="34" charset="0"/>
              </a:rPr>
              <a:t>Astrologers define several stages for this planetary transit, as explained on the diagram from astrologymiami.com</a:t>
            </a:r>
          </a:p>
          <a:p>
            <a:r>
              <a:rPr lang="en-US" sz="1400" dirty="0">
                <a:latin typeface="Arial" panose="020B0604020202020204" pitchFamily="34" charset="0"/>
                <a:cs typeface="Arial" panose="020B0604020202020204" pitchFamily="34" charset="0"/>
              </a:rPr>
              <a:t>According to financial astrologers, both retrograde and direct stations are </a:t>
            </a:r>
            <a:r>
              <a:rPr lang="en-US" sz="1400" dirty="0" err="1">
                <a:latin typeface="Arial" panose="020B0604020202020204" pitchFamily="34" charset="0"/>
                <a:cs typeface="Arial" panose="020B0604020202020204" pitchFamily="34" charset="0"/>
              </a:rPr>
              <a:t>characterised</a:t>
            </a:r>
            <a:r>
              <a:rPr lang="en-US" sz="1400" dirty="0">
                <a:latin typeface="Arial" panose="020B0604020202020204" pitchFamily="34" charset="0"/>
                <a:cs typeface="Arial" panose="020B0604020202020204" pitchFamily="34" charset="0"/>
              </a:rPr>
              <a:t> by high market volatility while the actual retrograde period usually results in the market correction.</a:t>
            </a:r>
          </a:p>
          <a:p>
            <a:r>
              <a:rPr lang="en-US" sz="1400" dirty="0">
                <a:latin typeface="Arial" panose="020B0604020202020204" pitchFamily="34" charset="0"/>
                <a:cs typeface="Arial" panose="020B0604020202020204" pitchFamily="34" charset="0"/>
              </a:rPr>
              <a:t>This project will attempt to confirm this hypothesis by analyzing changes in S&amp;P 500 values during various cycles of Mercury retrograde.</a:t>
            </a: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pic>
        <p:nvPicPr>
          <p:cNvPr id="1026" name="Picture 2" descr="Mercury Retrograde: Detials of the five distinct Mercury retorograde phases and the 4 sensitive points during Merucury's path Copyright 2012 Roman Oleh Yaworsky">
            <a:extLst>
              <a:ext uri="{FF2B5EF4-FFF2-40B4-BE49-F238E27FC236}">
                <a16:creationId xmlns:a16="http://schemas.microsoft.com/office/drawing/2014/main" id="{C89F7C8C-CAA2-4F87-9BC1-9A0B7AE595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513" y="4313761"/>
            <a:ext cx="4752975"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376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B92C-04C0-4B04-92D6-F0E20DDEB444}"/>
              </a:ext>
            </a:extLst>
          </p:cNvPr>
          <p:cNvSpPr>
            <a:spLocks noGrp="1"/>
          </p:cNvSpPr>
          <p:nvPr>
            <p:ph type="title"/>
          </p:nvPr>
        </p:nvSpPr>
        <p:spPr/>
        <p:txBody>
          <a:bodyPr/>
          <a:lstStyle/>
          <a:p>
            <a:r>
              <a:rPr lang="en-US" dirty="0"/>
              <a:t>What data was used for the project?</a:t>
            </a:r>
          </a:p>
        </p:txBody>
      </p:sp>
      <p:sp>
        <p:nvSpPr>
          <p:cNvPr id="3" name="Content Placeholder 2">
            <a:extLst>
              <a:ext uri="{FF2B5EF4-FFF2-40B4-BE49-F238E27FC236}">
                <a16:creationId xmlns:a16="http://schemas.microsoft.com/office/drawing/2014/main" id="{09D53C7E-F5E5-4C80-9295-84CA91C140C6}"/>
              </a:ext>
            </a:extLst>
          </p:cNvPr>
          <p:cNvSpPr>
            <a:spLocks noGrp="1"/>
          </p:cNvSpPr>
          <p:nvPr>
            <p:ph idx="1"/>
          </p:nvPr>
        </p:nvSpPr>
        <p:spPr/>
        <p:txBody>
          <a:bodyPr>
            <a:normAutofit fontScale="47500" lnSpcReduction="20000"/>
          </a:bodyPr>
          <a:lstStyle/>
          <a:p>
            <a:pPr marL="0" indent="0">
              <a:buNone/>
            </a:pPr>
            <a:r>
              <a:rPr lang="en-US" dirty="0"/>
              <a:t>The data for this project came from 4 sources:</a:t>
            </a:r>
          </a:p>
          <a:p>
            <a:pPr marL="0" indent="0">
              <a:buNone/>
            </a:pPr>
            <a:endParaRPr lang="en-US" dirty="0"/>
          </a:p>
          <a:p>
            <a:r>
              <a:rPr lang="en-US" dirty="0"/>
              <a:t>a) Historical S&amp;P 500 data from finance.yahoo.com has been used as a base</a:t>
            </a:r>
          </a:p>
          <a:p>
            <a:r>
              <a:rPr lang="en-US" dirty="0"/>
              <a:t>b) Mercury Retrograde calendar from astrologymiami.com has been used to assign Mercury Retrograde Degree to each date in S&amp;P 500 data. </a:t>
            </a:r>
          </a:p>
          <a:p>
            <a:r>
              <a:rPr lang="en-US" dirty="0"/>
              <a:t>c) FOMC meetings calendar from federalreserve.gov has been used to assign Federal Reserve Conference to each date. This variable is used as a control variable since these meetings are expected to have an effect on the market.</a:t>
            </a:r>
          </a:p>
          <a:p>
            <a:r>
              <a:rPr lang="en-US" dirty="0"/>
              <a:t>d) Historical VIX (S&amp;P 500 volatility index) from finance.yahoo.com has been added to the base dataset joining on the Date field</a:t>
            </a:r>
          </a:p>
          <a:p>
            <a:endParaRPr lang="en-US" dirty="0"/>
          </a:p>
          <a:p>
            <a:pPr marL="0" indent="0">
              <a:buNone/>
            </a:pPr>
            <a:r>
              <a:rPr lang="en-US" dirty="0"/>
              <a:t>  The following variables were added to S&amp;P 500 and VIX data for each Date: </a:t>
            </a:r>
          </a:p>
          <a:p>
            <a:pPr marL="0" indent="0">
              <a:buNone/>
            </a:pPr>
            <a:r>
              <a:rPr lang="en-US" dirty="0"/>
              <a:t>1. SP500_HighLow_Delta and </a:t>
            </a:r>
            <a:r>
              <a:rPr lang="en-US" dirty="0" err="1"/>
              <a:t>VIX_HighLow_Delta</a:t>
            </a:r>
            <a:r>
              <a:rPr lang="en-US" dirty="0"/>
              <a:t>, calculated as the difference between the date's High and Low values </a:t>
            </a:r>
          </a:p>
          <a:p>
            <a:pPr marL="0" indent="0">
              <a:buNone/>
            </a:pPr>
            <a:r>
              <a:rPr lang="en-US" dirty="0"/>
              <a:t>2. SP500_HighLow_Delta_Percent and </a:t>
            </a:r>
            <a:r>
              <a:rPr lang="en-US" dirty="0" err="1"/>
              <a:t>VIX_HighLow_Delta_Percent</a:t>
            </a:r>
            <a:r>
              <a:rPr lang="en-US" dirty="0"/>
              <a:t>, calculated as the percentage of High/Low delta over the Low value </a:t>
            </a:r>
          </a:p>
          <a:p>
            <a:pPr marL="0" indent="0">
              <a:buNone/>
            </a:pPr>
            <a:r>
              <a:rPr lang="en-US" dirty="0"/>
              <a:t>3. SP500_OpenClose_Delta and </a:t>
            </a:r>
            <a:r>
              <a:rPr lang="en-US" dirty="0" err="1"/>
              <a:t>VIX_OpenClose_Delta</a:t>
            </a:r>
            <a:r>
              <a:rPr lang="en-US" dirty="0"/>
              <a:t>, calculated as the difference between the date's Open and the previous date's Close </a:t>
            </a:r>
          </a:p>
          <a:p>
            <a:pPr marL="0" indent="0">
              <a:buNone/>
            </a:pPr>
            <a:r>
              <a:rPr lang="en-US" dirty="0"/>
              <a:t>4. SP500_OpenClose_Delta_Percent and </a:t>
            </a:r>
            <a:r>
              <a:rPr lang="en-US" dirty="0" err="1"/>
              <a:t>VIX_OpenClose_Delta_Percent</a:t>
            </a:r>
            <a:r>
              <a:rPr lang="en-US" dirty="0"/>
              <a:t>, calculated as the </a:t>
            </a:r>
            <a:r>
              <a:rPr lang="en-US" dirty="0" err="1"/>
              <a:t>perentage</a:t>
            </a:r>
            <a:r>
              <a:rPr lang="en-US" dirty="0"/>
              <a:t> of Open/Close delta over the Close value </a:t>
            </a:r>
          </a:p>
          <a:p>
            <a:pPr marL="0" indent="0">
              <a:buNone/>
            </a:pPr>
            <a:r>
              <a:rPr lang="en-US" dirty="0"/>
              <a:t>5. SP500_DeltaPercent_Combined and </a:t>
            </a:r>
            <a:r>
              <a:rPr lang="en-US" dirty="0" err="1"/>
              <a:t>VIX_DeltaPErcent_Combined</a:t>
            </a:r>
            <a:r>
              <a:rPr lang="en-US" dirty="0"/>
              <a:t>, calculated as the sum of absolute values of </a:t>
            </a:r>
            <a:r>
              <a:rPr lang="en-US" dirty="0" err="1"/>
              <a:t>HighLow</a:t>
            </a:r>
            <a:r>
              <a:rPr lang="en-US" dirty="0"/>
              <a:t> and </a:t>
            </a:r>
            <a:r>
              <a:rPr lang="en-US" dirty="0" err="1"/>
              <a:t>OpenClose</a:t>
            </a:r>
            <a:r>
              <a:rPr lang="en-US" dirty="0"/>
              <a:t> percentages. </a:t>
            </a:r>
          </a:p>
          <a:p>
            <a:pPr marL="0" indent="0">
              <a:buNone/>
            </a:pPr>
            <a:r>
              <a:rPr lang="en-US" dirty="0"/>
              <a:t> Given that S&amp;P 500 data is only available when the market is open, while Mercury retrograde degree changes may occur on weekends and holidays, the missing date records were added, imputing the S&amp;P 500 variables with the averages of the two records, between which they were inserted. </a:t>
            </a:r>
          </a:p>
          <a:p>
            <a:pPr marL="0" indent="0">
              <a:buNone/>
            </a:pPr>
            <a:r>
              <a:rPr lang="en-US" dirty="0"/>
              <a:t>Only dates </a:t>
            </a:r>
            <a:r>
              <a:rPr lang="en-US" dirty="0" err="1"/>
              <a:t>fro</a:t>
            </a:r>
            <a:r>
              <a:rPr lang="en-US" dirty="0"/>
              <a:t> May 5 2011 or later were included in the project, based on the earliest available Mercury Retrograde date.</a:t>
            </a:r>
          </a:p>
        </p:txBody>
      </p:sp>
    </p:spTree>
    <p:extLst>
      <p:ext uri="{BB962C8B-B14F-4D97-AF65-F5344CB8AC3E}">
        <p14:creationId xmlns:p14="http://schemas.microsoft.com/office/powerpoint/2010/main" val="1964845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C36A-F5CE-4EE8-8236-92D73327AD93}"/>
              </a:ext>
            </a:extLst>
          </p:cNvPr>
          <p:cNvSpPr>
            <a:spLocks noGrp="1"/>
          </p:cNvSpPr>
          <p:nvPr>
            <p:ph type="title"/>
          </p:nvPr>
        </p:nvSpPr>
        <p:spPr/>
        <p:txBody>
          <a:bodyPr/>
          <a:lstStyle/>
          <a:p>
            <a:r>
              <a:rPr lang="en-US" dirty="0"/>
              <a:t>What did data analysis show?</a:t>
            </a:r>
          </a:p>
        </p:txBody>
      </p:sp>
      <p:sp>
        <p:nvSpPr>
          <p:cNvPr id="3" name="Content Placeholder 2">
            <a:extLst>
              <a:ext uri="{FF2B5EF4-FFF2-40B4-BE49-F238E27FC236}">
                <a16:creationId xmlns:a16="http://schemas.microsoft.com/office/drawing/2014/main" id="{5B68DB89-B01D-4711-AF02-146ED37BD754}"/>
              </a:ext>
            </a:extLst>
          </p:cNvPr>
          <p:cNvSpPr>
            <a:spLocks noGrp="1"/>
          </p:cNvSpPr>
          <p:nvPr>
            <p:ph idx="1"/>
          </p:nvPr>
        </p:nvSpPr>
        <p:spPr>
          <a:xfrm>
            <a:off x="838200" y="1249895"/>
            <a:ext cx="10515600" cy="4351338"/>
          </a:xfrm>
        </p:spPr>
        <p:txBody>
          <a:bodyPr>
            <a:normAutofit/>
          </a:bodyPr>
          <a:lstStyle/>
          <a:p>
            <a:pPr marL="0" indent="0">
              <a:buNone/>
            </a:pP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The correlation between </a:t>
            </a:r>
            <a:r>
              <a:rPr lang="en-US" sz="1400" dirty="0" err="1">
                <a:latin typeface="Arial" panose="020B0604020202020204" pitchFamily="34" charset="0"/>
                <a:cs typeface="Arial" panose="020B0604020202020204" pitchFamily="34" charset="0"/>
              </a:rPr>
              <a:t>Mercury_Retrograde_Degree_Colapsed</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Mercury_Retrograde_Degree_Granular</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FedReserveConference</a:t>
            </a:r>
            <a:r>
              <a:rPr lang="en-US" sz="1400" dirty="0">
                <a:latin typeface="Arial" panose="020B0604020202020204" pitchFamily="34" charset="0"/>
                <a:cs typeface="Arial" panose="020B0604020202020204" pitchFamily="34" charset="0"/>
              </a:rPr>
              <a:t> and SP500_DeltaPercent_Combined or </a:t>
            </a:r>
            <a:r>
              <a:rPr lang="en-US" sz="1400" dirty="0" err="1">
                <a:latin typeface="Arial" panose="020B0604020202020204" pitchFamily="34" charset="0"/>
                <a:cs typeface="Arial" panose="020B0604020202020204" pitchFamily="34" charset="0"/>
              </a:rPr>
              <a:t>VIX_DeltaPErcent_Combined</a:t>
            </a:r>
            <a:r>
              <a:rPr lang="en-US" sz="1400" dirty="0">
                <a:latin typeface="Arial" panose="020B0604020202020204" pitchFamily="34" charset="0"/>
                <a:cs typeface="Arial" panose="020B0604020202020204" pitchFamily="34" charset="0"/>
              </a:rPr>
              <a:t> is pretty low. In fact, Mercury Retrograde Degree and </a:t>
            </a:r>
            <a:r>
              <a:rPr lang="en-US" sz="1400" dirty="0" err="1">
                <a:latin typeface="Arial" panose="020B0604020202020204" pitchFamily="34" charset="0"/>
                <a:cs typeface="Arial" panose="020B0604020202020204" pitchFamily="34" charset="0"/>
              </a:rPr>
              <a:t>FedReserveConference</a:t>
            </a:r>
            <a:r>
              <a:rPr lang="en-US" sz="1400" dirty="0">
                <a:latin typeface="Arial" panose="020B0604020202020204" pitchFamily="34" charset="0"/>
                <a:cs typeface="Arial" panose="020B0604020202020204" pitchFamily="34" charset="0"/>
              </a:rPr>
              <a:t> do not have high correlation to any of the S&amp;P 500 variables in the dataset. However, their correlations to S&amp;P 500 delta and delta percentage variables, as well as </a:t>
            </a:r>
            <a:r>
              <a:rPr lang="en-US" sz="1400" dirty="0" err="1">
                <a:latin typeface="Arial" panose="020B0604020202020204" pitchFamily="34" charset="0"/>
                <a:cs typeface="Arial" panose="020B0604020202020204" pitchFamily="34" charset="0"/>
              </a:rPr>
              <a:t>VIX_DeltaPErcent_Combined</a:t>
            </a:r>
            <a:r>
              <a:rPr lang="en-US" sz="1400" dirty="0">
                <a:latin typeface="Arial" panose="020B0604020202020204" pitchFamily="34" charset="0"/>
                <a:cs typeface="Arial" panose="020B0604020202020204" pitchFamily="34" charset="0"/>
              </a:rPr>
              <a:t> are among the highest for these variables.</a:t>
            </a:r>
          </a:p>
          <a:p>
            <a:pPr marL="0" indent="0">
              <a:buNone/>
            </a:pPr>
            <a:r>
              <a:rPr lang="en-US" sz="1400" dirty="0">
                <a:latin typeface="Arial" panose="020B0604020202020204" pitchFamily="34" charset="0"/>
                <a:cs typeface="Arial" panose="020B0604020202020204" pitchFamily="34" charset="0"/>
              </a:rPr>
              <a:t>The graphs did show that the highest SP500_DeltaPercent_Combined values occur during Retrograde Intensified stage; the starting points for this variable are higher for this and Retrograde group than for any other, while the widest range of numbers occurs during the Direct Station stage.</a:t>
            </a:r>
          </a:p>
          <a:p>
            <a:pPr marL="0" indent="0">
              <a:buNone/>
            </a:pPr>
            <a:r>
              <a:rPr lang="en-US" sz="1400" dirty="0">
                <a:latin typeface="Arial" panose="020B0604020202020204" pitchFamily="34" charset="0"/>
                <a:cs typeface="Arial" panose="020B0604020202020204" pitchFamily="34" charset="0"/>
              </a:rPr>
              <a:t>Overall, the mathematical exploration of the dataset indicated that S&amp;P 500 data has a dynamic for larger movement (percentage-wise) between Open and previous days' Close, as well as the day's Low and High during the time between Mercury Retrograde and Direct Station dates.</a:t>
            </a: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p>
          <a:p>
            <a:endParaRPr lang="en-US" dirty="0"/>
          </a:p>
        </p:txBody>
      </p:sp>
      <p:sp>
        <p:nvSpPr>
          <p:cNvPr id="4" name="AutoShape 2" descr="data:image/png;base64,iVBORw0KGgoAAAANSUhEUgAAAYYAAAELCAYAAADdriHjAAAABHNCSVQICAgIfAhkiAAAAAlwSFlz%0AAAALEgAACxIB0t1+/AAAADl0RVh0U29mdHdhcmUAbWF0cGxvdGxpYiB2ZXJzaW9uIDIuMS4wLCBo%0AdHRwOi8vbWF0cGxvdGxpYi5vcmcvpW3flQAAIABJREFUeJzs3XlclNX+wPHPYQAXVNwTrdC85sYy%0AIK5pauZSJuWWmam0Ge3Xm97sdlNb/N1MS1NLs1JLzSy31KxMg3AtUHBfyMTcRVkEAYXh+/tjYAIc%0Ahhlh2Dzv12teMs95lu8MMt95nnOe71EigqZpmqblcinrADRN07TyRScGTdM0LR+dGDRN07R8dGLQ%0ANE3T8tGJQdM0TctHJwZN0zQtH6cmBqXUAqXUBaXU/kLaeyilkpVSMTmPic6MR9M0TSuaq5P3vwiY%0AA3xpY50tIvKAk+PQNE3T7OTUMwYRiQASnHkMTdM0rWQ5+4zBHp2VUnuAM8A4ETlQ1Ab169eXpk2b%0AOj0wTdO0ymTXrl0XRaRBUeuVdWLYDXiLSKpS6n5gDdDC2opKqTHAGIDbb7+dqKio0otS0zStElBK%0AnbBnvTIdlSQil0UkNefnDYCbUqp+IevOF5EgEQlq0KDIhKdpmqbdoDJNDEqpRkoplfNzh5x4LpVl%0ATJqmaTc7p15KUkotA3oA9ZVSp4BJgBuAiMwDhgDPKqWygHTgEdHlXjVN08qUUxODiAwvon0O5uGs%0AmqZpWjmh73zWNE3T8tGJQdM0TctHJwZN0zQtn7K+j0HTNK1cWPthNJcvZVCrXlWCXw4o63DKlE4M%0AmqZpwOVLGSRfSC/rMMoFfSlJ0zRNy0cnBk3TNC0fnRg0TdO0fHRi0DRN0/LRiUHTNE3LRycGTdM0%0ALR+dGDRN07R8dGLQNE3T8tGJQdM0TctHJwZN0zQtH50YNE3TtHx0YtA0TdPy0YlB0zRNy8epiUEp%0AtUApdUEptb+I9dorpUxKqSHOjEfTNE0rmrPPGBYB/WytoJQyAFOBn5wci6ZpmmYHpyYGEYkAEopY%0A7UVgJXDBmbFomqZp9inTPgalVBNgIDCvLOPQNE3T/lbWnc8zgVdFxFTUikqpMUqpKKVUVHx8fCmE%0ApmmadnMq66k9g4CvlVIA9YH7lVJZIrKm4IoiMh+YDxAUFCSlGqWmaSXqryeeJPP0adyaNOH2BZ+X%0AdThaAWWaGESkWe7PSqlFwHprSUHTtMol8/Rprp04UdZhaIVwamJQSi0DegD1lVKngEmAG4CI6H4F%0ATdO0csipiUFEhjuwbogTQ9E0TdPsVNadz5qmaVo5U+QZg1JqNlBoZ6+IvFSiEWmapmllyp4zhihg%0AF1AVCARicx5GoMhhppqmaVrFUuQZg4h8AaCUCgF6ikhmzvN5wEanRqdpmqaVOkf6GBoDNfM8r5Gz%0ATNM0TatEHBmV9C4QrZQKy3neHZhc4hFpmqZpZcruxCAiC5VSPwAdcxZNEJFzzglL0zRNKyt2X0pS%0A5roV9wL+IvId4K6U6uC0yDRN07Qy4Ugfw8dAZyD3prUU4KMSj0jTNE0rU470MXQUkUClVDSAiCQq%0ApdydFJemadpNb8WUN7gcf55aDW5hyOtvl9pxHUkMmTmzrQmAUqoBkO2UqDRN0zQux58n8eyZUj+u%0AI5eSZgGrgYZKqSnAVuD/nBKVpmmaVmYcGZW0VCm1C+gFKOAhETnktMg0TdO0MuFoddVY4HLudkqp%0A20XkrxKPStM0TSszdicGpdSLmOdTOI+5RpLC3N/g55zQNE3TtLLgyBnDy0BLEbnkrGA0TdO0sudI%0A5/NJINlZgWiapmnlgyNnDH8C4Uqp74GruQtF5IMSj0rTNE0rM46cMfwF/Ay4Y66ymvsolFJqgVLq%0AglJqfyHtDyql9iqlYpRSUUqprg7Eo2maVmzZpmwObjtDaqL5+25q4lUObjtDdnah85NVeo4MV33z%0ABva/CJgDfFlI+2ZgrYiIUsoP+AZodQPH0TRNc1i2KZufPjvAn9HxlmWmzGzCFh/mxP5L9H2qLS6G%0Am28GZHum9pwpIv9USq3DyhSfIhJc2LYiEqGUamqjPTXPUw9r+9c0TXOWwzvP5UsKef0ZHc+R387R%0AusvNN+2MPWcMi3P+ne6MAJRSA4H/AQ2B/s44hqZpmjWHtp0tsl0nBitEZFfOv7/mFM1rhfmb/RER%0AuVbcAERkNbBaKXU38Dbm0t7XUUqNAcYA3H777cU9rKZpGqmJGTbbUxJst1dWjszH0B84hrlm0hzg%0AD6XUfSUViIhEAM2VUvULaZ8vIkEiEtSgQYOSOqymaTexGnWq2myvWdd2e2XlyHDV94GeIvIHgFKq%0AOfA98MONHlwp9Q/gWE7ncyDmEU/6BjqtwhqzcQxnrpyhsUdj5veZX9bhABD/+T5MiVcx1KlCgyd9%0AyzqccqX1XV6c+7Pw27Na3+VVitGUH44khgu5SSHHn8AFWxsopZYBPYD6SqlTmEtquAGIyDxgMDBK%0AKZUJpAPDRER3QGsV1pkrZzhx+URZh5GPKfEqWRfTyzqMcqlVZy9O7L9ktQP6joAGtOykE4NVSqlB%0AOT8eUEptwDykVIChQKStbUVkeBHtU4Gp9oV6c8vMzOTUqVNkZNyc1zwrivG3jycrOwtXF1cOHSof%0AxYc9rl3FBbh27Wq5iSnztQlgMpFpMJRJTFWrVuXWW2/Fzc2Nvk+15chv5/h12VFMmdkY3FzoPvxO%0AWnbywsVFlXps5YE9ZwwD8vx8Huie83M8UKfEI9KsOnXqFDVr1qRp06aYp9/WyiPXRFeuma7hbnCn%0ARZ0WZR0OAOe+jyKLdNzdq3B769ZlHQ4AGQYDcu0ayt2dqnfeWarHFhEuXbrEqVOnaNasGS4GF1p3%0AacyuH0+QfCGdGnWq3JQjkfKyZ1TS46URiGZbRkaGTgqaVgKUUtSrV4/4eOv3L2iOld1uBrwINM27%0Ana0b3LSSpZOCppUM/bdkmyOdz2uAz4F16LmeNU3TKi1HioBkiMgsEQkTkV9zH06LTCuSUoqRI0da%0AnmdlZdGgQQMeeOCBMozKtvDwcDw9PQkICKBVq1aMGzeuyG1iYmLYsGFDKURnW1xcHD4+Pje0XbVq%0A1QgICKB169Z06NCBL774wgkRFs/kyZNp0qQJRqORFi1aMGjQIA4ePOjUYz77+utFHmPRokWcOXPG%0A8vypp55yelw3O0cSw4dKqUlKqc5KqcDch9Mi04rk4eHB/v37SU83D0X8+eefadKkiUP7yMrKKlYM%0AN7J9t27diI6OJjo6mvXr17Nt2zab69tKDMWNH8BkMhV7H0Vp3rw50dHRHDp0iK+//poZM2awcOHC%0AEtl3ScY/duxYYmJiiI2NZdiwYdxzzz1OuxZvMpmYO2UKbdq0sblewcTw2WefFbmNVjyOJAZf4Gng%0AXcw3u72Pk+onafa77777+P777wFYtmwZw4f/PUL4ypUrPPHEE7Rv356AgAC+++47wPyHNnToUAYM%0AGECfPn0AeO+99/D19cXf358JEyYA0KNHD6KiogC4ePEiTZs2tbr9yJEjLfsGGDFiBGvXri0y9mrV%0AqmE0Gjl9+nSh8V67do2JEyeyfPlyjEYjy5cvZ/LkyYwZM4Y+ffowatQoMjIyePzxx/H19SUgIICw%0AsDAA0tLSePjhh/Hz82PYsGF07NjR8npq1KjBxIkT6dixIzt27OCtt96iffv2+Pj4MGbMGHJvp9m1%0Aaxf+/v507tyZjz76yBK7yWRi/PjxtG/fHj8/Pz755BO7f2d33HEHH3zwAbNmzbL5e3Ik/l27dtG9%0Ae3fatWtH3759OXvWXAPo2LFjnDp1CoCTJ09y+PBhu+McNmwYffr04auvvrK8F9aOMWvWLNq0aYOf%0Anx+PPPIIAKmpqZbfiZ+fHytXrswXd7ehQ/ltzx76jByZ7zW98sorBAYG0qtXL+Lj41mxYgVRUVGM%0AGDECo9FIenp6vv+Xy5Ytw9fXFx8fH1599VVL7DVq1OD111/H39+fTp06cf78ebtft4Z56JY9D+Aw%0A4G7v+s58tGvXTm42Bw8evG6Zh4eH7NmzRwYPHizp6eni7+8vYWFh0r9/fxERee2112Tx4sUiIpKY%0AmCgtWrSQ1NRUWbhwoTRp0kQuXbokIiIbNmyQzp07y5UrV0RELMu7d+8ukZGRIiISHx8v3t7eIiLX%0AbR8eHi4PPvigiIgkJSVJ06ZNJTMz0+rryBtfQkKCBAYGytmzZ4uM9/nnn7fsY9KkSRIYGChpaWki%0AIjJ9+nQJCQkREZFDhw7JbbfdJunp6TJt2jQZM2aMiIjs27dPDAaD5fUAsnz5css+c1+LiMhjjz0m%0Aa9euFRERX19fCQ8PFxGRcePGSdu2bUVE5JNPPpG3335bREQyMjKkXbt28ueff8rRhKOyP36/HE04%0Aatnf8ePHLdvlSkxMlKpVq9p83fbGf+3aNencubNcuHBBRES+/vprefzxx0VE5J577pETU7bJyVcj%0A5PhbEdKzZ0+rv5fc93XatGn5ls2YMUNCQ0NtHsPLy0syMjIs8YuI/Pvf/5aXX37Zsp+EhIR8cacf%0AOSJp+/ZJtw4d8r2mJUuWiIjIm2++afmd5/1/mPf56dOn5bbbbpMLFy5IZmam9OzZU1avXm3ZV+7v%0AcPz48ZbfVV4F/6YWv7Fd5jyzWRa/sb3Q96i0mLKyZO8vP8mMEQNl+sP9ZcaIgbL3l5/EZMoq1n6B%0AKLHjM9aRM4Y9QO0SzktaMfn5+REXF8eyZcu4//7787Vt3LiRd999F6PRSI8ePcjIyOCvv/4CoHfv%0A3tStWxeATZs28fjjj1O9enUAy3Jb8m7fvXt3/vjjDy5cuMCyZcsYPHgwrq6Fj2vYsmULfn5+NGrU%0AiAceeIBGjRoVGW9BwcHBVKtWDYCtW7da+lpatWqFt7c3R48eZevWrZZvsD4+Pvj5+Vm2NxgMDB48%0A2PI8LCyMjh074uvryy+//MKBAwdITk4mKSmJ7t3Nt+7k7c/ZuHEjX375JUajkY4dO3Lp0iViY2OL%0AfN9ySZ4b/At73fbGf+TIEfbv30/v3r0xGo288847nDp1itTUVLZv3275Zn/+wgXLz47GWdgxwPx/%0AcMSIESxZssTye9+0aRPPP/+8ZT916tS5Lu6CXFxcGDZsGACPPfYYW7dutRlbZGQkPXr0oEGDBri6%0AujJixAgiIiIAcHd3t/S1tWvXjri4OIded1nKNplYP3MqG+fNwpRprlNqyrzGxnmzWD9jKtmlcOnT%0AkVFJtwCHlVKR5J/aUw9XLWPBwcGMGzeO8PBwLl36u9SUiLBy5UpatmyZb/3ffvsNDw+PfOtZG77n%0A6upKdrZ5AFrBO67zbg/mD82lS5fy9ddfs2DBApvxduvWjfXr13P06FG6du3KwIEDMRqNNuMtqGD8%0A1hS2HMx3vhoMBstre+6554iKiuK2225j8uTJZGRkFPq+5O579uzZ9O3bN9/y2ET7kkN0dDStc242%0AK+x12xu/iNC2bVt27NiRb53Lly9Tu3ZtvL29ybqYjre3t8N3GUdHRxMUFFToMQC+//57IiIiWLt2%0ALW+//TYHDhwo9L3LjTvTjmMXNaTU1vvj5uZm2d5gMJRIX1RpORCxmdjft1tti/19OwcjfsGnZ2+n%0AxuDIGcMkYCDwf/zdx/C+M4LSHPPEE08wceJEfH3zF0jr27cvs2fPtvwBRUdHW92+T58+LFiwgLS0%0ANAASEhIAaNq0Kbt27QJgxYoVNmMICQlh5syZALRt29auuO+8805ee+01pk6dajPemjVrkpKSUuh+%0A7r77bpYuXQrA0aNH+euvv2jZsiVdu3blm2++AeDgwYPs27fP6va5Sa9+/fqkpqZaXmvt2rXx9PS0%0AfHPNPUZurHPnziUzM9Ny3CtXrtj1uuPi4hg3bhwvvviizddtb/wtW7YkPj7e8qGdmZnJgQMHqFWr%0AFs2aNbO8dyLCnj177IoRYOXKlWzcuJHhw4cXeozs7GxOnjxJz549ee+990hKSiI1NZU+ffowZ84c%0Ay74SExOLPF52drblvf/qq6/o2tU8029hv/+OHTvy66+/cvHiRUwmE8uWLbOc3VVk+3/52Wb7vjDb%0A7SXB7sQg5qGph/l7rudDooerlgu33norL7/88nXL33jjDTIzM/Hz88PHx4c33njD6vb9+vUjODiY%0AoKAgjEYj06ebxxSMGzeOuXPn0qVLFy5evGgzhltuuYXWrVvz+OOO3SgfGhpKREQEx48fLzTenj17%0AcvDgQUvnc0HPPfccJpMJX19fhg0bxqJFi6hSpQrPPfcc8fHx+Pn5MXXqVPz8/PD09Lxu+9q1a/P0%0A00/j6+vLQw89RPv27S1tCxcu5Pnnn6dz586WS1dgHjLZpk0bAgMD8fHx4ZlnnrH5rfTYsWOW4aoP%0AP/wwL774ouW9Kux12xu/u7s7K1as4NVXX8Xf3x+j0cj27eZvnEuXLiU52Vw99MSJE/kGCVgzY8YM%0Ay3DVJUuW8Msvv9CgQYNCj2EymXjssccsHf9jx46ldu3a/Pe//yUxMREfHx/8/f0tAwJs8fDw4MCB%0AA7Rr145ffvmFiRMnAuYvHaGhoZbO51xeXl7873//o2fPnvj7+xMYGMiDDz5Y5HHKu5RLtv/WUi46%0A/45tZet0LN+KSj0MTAPCAQV0A8aLiO2vkk4QFBQkuaMSbhaHDh2yXHooj9LS0vD19WX37t1WP7zK%0AgslkIjMzk6pVq3Ls2DF69erF0aNHcXd3d9oxYxNjS6xWUknFf256FFkX03GtX41G44KKFVNJyTh6%0A9LpaSTVq1CA1NbWILUtOwb+pJRN3kHwhHc+G1Xjsrc6lFkdBy94Yz5mjhV/ya9yyDcPfeu+G9q2U%0A2iUiRf4ncKSP4XWgvYhcyDlAA2ATUOqJQStfNm3axBNPPMG//vWvcpMUwJysevbsSWZmJiLC3Llz%0AnZoUSlpFj1+7MT739LaZGHyd3L8AjiUGl9ykkOMSjvVRaJXUvffee93ooZ9++infuHKAZs2asXr1%0A6lKLq2bNmpTmmeW+fft4+NGHLR2vVQxVqFKlitXOc3s4K/4pU6bw7bff5ls2dOhQXn/99RI/liNK%0A82yhPGvbvRfHd0dZ7YBu0aELbbrf4/QYHEkMPyqlfgKW5TwfRjFmb9Mqt759+143Yqey8/X1ZW3E%0A2nJXdrug119/vcyTgFY4FxcDD/zzVQ5G/MKmz+diyryGwc2de598ljbd78HFxeD8GOxdUUTGA58A%0AfoA/MF9E/u2swDRN025WLgYDPj17U6t+fQBq1a+PT8/epZIUwL4Z3P4B3CIi20RkFbAqZ/ndSqnm%0AInLM2UFqmqZppceeM4aZgLVB5Gk5bYVSSi1QSl1QSu0vpH2EUmpvzmO7Usrfjng0TdM0J7InMTQV%0Akb0FF4pIFOZJe2xZBPSz0X4c6C4ifsDbwHw74tFuQkopXnnlFcvz6dOnM3nyZLu3X7RoEQ0aNMBo%0ANNKqVStmzJhR5Dbh4eGW+wHKUnh4eLkupa5VPvYkhqo22qrZaENEIoAEG+3bRST3lsidwK12xKOV%0AY1mmbL6JPMngudvp8r/NDJ67nW8iT2LKtu9+mcJUqVKFVatWFXmjnS3Dhg0jJiaGbdu2MWXKFE6e%0APGlzfVuJobglFkTEUm5E08obexJDpFLq6YILlVJPArtKMJYn0aOcKrQsUzYvfBXNv1fuZdeJRM4k%0AZ7DrRCL/XrmX55fuJst04x+Erq6ujBkzxuo3/RMnTtCrVy/8/Pzo1atXoYX3ctWrV49//OMfloJy%0A8fHxDB48mPbt29O+fXu2bdtGXFwc8+bNs9wJvGXLFkJCQvjXv/5Fz549efXVV0lISOChhx7Cz8+P%0ATp06sXev+cQ64WICIQNDCAwM5JlnnsHb25uLFy8SFxdH69atee655wgMDOTkyZM8++yzBAUF0bZt%0AWyZNmmSJ8ccff6RVq1Z07dqVVatWWZYXVqJb00qSPYnhn8DjSqlwpdT7OY9fgaeA6+sw3AClVE/M%0AieFVG+uMUUpFKaWi9CTe5dOq3af58cA5q20/HjjHqujTxdr/888/n6/EQ64XXniBUaNGsXfvXkaM%0AGMFLL71kcz9//fUXGRkZlmqlL7/8MmPHjiUyMpKVK1fy1FNP0bRpU0JDQy0T13Tr1g0w10TatGkT%0A77//PpMmTSIgIIC9e/fyf//3f4waNQqAudPm0unuTuzevZuBAwfmS1RHjhxh1KhRREdH4+3tzZQp%0AU4iKimLv3r38+uuv7N27l4yMDJ5++mnWrVvHli1bOHfu7/d0ypQp3HPPPURGRhIWFsb48ePtrtGk%0AafYqclSSiJwHuuR8eOfOa/i9iPySdz2lVJ08l4XsppTyAz4D7hORS4WtJyLzyemDCAoKKt51Cc0p%0AlkfZvjTzTeRJHg667Yb3X6tWLUaNGsWsWbPy1S3asWOH5Vv1yJEj+fe/rY+iXr58OWFhYRw5coRP%0AP/2UqlXNV0k3bdqUb6rIy5cvF1q0b+jQoZaqplu3brVMQHPPPfdw6dIlUi6nsPu33Xy85GPAXIcq%0At+Q0gLe3N506dbI8/+abb5g/fz5ZWVmcPXuWgwcPkp2dTbNmzWjRwnwfxGOPPcb8+ebut40bN7J2%0A7VpLPavcEt3luVyKVvHYfYObiIQBtiphbQYcmupTKXU75uGvI0XkqCPbauXP2aR0m+1nimi3xz//%0A+U8CAwNtFusrrFzzsGHDmDNnDjt27KB///7cd999NGrUiOzsbHbs2JEv2RSmqHLfCoVQ+PeWvNsf%0AP36c6dOnExkZSZ06dQgJCbFUerVV7ttaie6KQkQwJSUhOVVpJTOTrMREDLVrF1lmWys9JVnS4rrf%0AqlJqGbADaKmUOqWUelIpFaqUCs1ZZSJQD/hYKRWjlLq5KuNVMl61bX+wNi6i3R5169bl4Ycf5vPP%0AP7cs69KlC19//TVgriaaW665MJ07d2bkyJF8+OGHANeViI6JiQEcK/cdFhZGnXp1qFKjCoEdAlm/%0Aej2JGYn89NNPhZacvnz5Mh4eHnh6enL+/Hl++MHcxdaqVSuOHz/OsWPmW4SWLVtm2cbeUurlkYiQ%0AefIkmadPQ25SFSHz9GkyT560Ob+CVrpKMjFc91sVkeEi4iUibiJyq4h8LiLzRGReTvtTIlJHRIw5%0Aj/JR+lG7IcOKuEz0cPsbv4yU1yuvvJJvdNKsWbNYuHAhfn5+LF682PKBb8urr77KwoULSUlJYdas%0AWURFReHn50ebNm2YN28eAAMGDGD16tWWzueCJk+ebNnulX+/wuQPJyMiPDv+WbaHbeeuDnfx7dpv%0A8fLyombNmtdt7+/vT0BAAG3btuWJJ57grrvuAsyT2cyfP5/+/fvTtWtXvL29LdvYW0q9PDIlJWG6%0AfNl62+XLmJKSSjkirTB2l90uckdK7RYRhy4l3Shddrt8MmULzy/dbbUDul/bRnw0IhCDS+W7XJCY%0AkciZ1DOW59euXsPF4IKrqysxkTG8O+Fd9u2xPslOaSgvZbev/vkn2TmTQVnjUr06Ve64o9TiKa9l%0At/Na8M8xJJ49Qx2vxjwxs/i3eTmj7HaRxyzBfWkVkMFFMefRAFZFn+abyJOcSUqnce1qPNz+NgYH%0A3lopkwJA4tX8l4rOnjrLK0+9QrZk4+bmxjsz3ymjyMqX3H6FG23XSo/diUEptVhERtpY1qtEI9Mq%0AJFeDCw8H3Vas0UcVTZYp/81u3s29WRH29zQlbi5upR1SuaTc3Gx++Cs3/T6VF470MeSbyFcpZQDa%0A5T4XkULvcNa0yszVYPv7lZtBf+ABGPIM272Rdq30FJkYlFKvKaVSAD+l1OWcRwpwAdC3XWo3vTpV%0AbH+g1a5Su5QiKd8MtWtjqFXLelutWhhq6/epvCgyMYjI/0SkJjBNRGrlPGqKSD0Rea0UYtS0cq12%0AldrUcrf+gVfLvZZODDmUUrjddhtuTZpA7j0LSuHWpAlut92m72MoRxy5we01pVQTwDvvdjmF8jTt%0ApqWU4taat5J0NYmzV85apvb08vCidhV941ZeSilc69QhKz4euXYN5eaGq76EVO7Y3ceglHoX2Ab8%0AFxif8xjnpLg0LR+DwYDRaMTHx4ehQ4eSZmPYo71CQkJYsWJF0SsWYvLkyZbSFEop6lStY+lodnNx%0Ao07VOjopaBWSI53PA4GWInK/iAzIeQQ7KzCtgjJlwe7F8Hkf+KCt+d/diyHbVKzdVqtWjZiYGPbv%0A34+7u7vlJrRcuoy1ppUcRxLDn4AeXqEVzpQFK0Jg7Qtw8je4fMr879oX4NvR5vYS0K1bN/744w+r%0AZaw3btxI586dCQwMZOjQoaSmpgIwYcIE2rRpg5+fH+PG/X2iGxERQZcuXbjjjjssZw+pqan06tWL%0AwMBAfH1985W2njJlCi1btuTee+/lyJEjluUxMTF06tSJAV0H8NLol0hOSubChQu0a2ceuLdnzx6U%0AUpZKq82bNy+Rsx5NcwZHEkMaEKOU+kQpNSv34azAtApozzI4tM5626F1sPfrYh8iKyuLH374AV9f%0AXyB/GWsPDw/eeecdNm3axO7duwkKCuKDDz4gISGB1atXc+DAAfbu3ct///tfy/7Onj3L1q1bWb9+%0APRMmTADMJSlWr17N7t27CQsL45VXXkFE2LVrF19//TXR0dGsWrWKyMhIy35GjRrF1KlTWbd1HXe2%0AvpM5U+fQsGFDMjIyuHz5Mlu2bCEoKIgtW7Zw4sQJGjZsSPXq1Yv9fmiVW60Gt1DHqzG1GtxSqsd1%0A5M7ntTkPTbMuerHt9t2LIeCxG9p1eno6RqMRMJ8xPPnkk5w5cyZfGeudO3dy8OBBS82ha9eu0blz%0AZ2rVqkXVqlV56qmn6N+/f75pMh966CFcXFxo06YN58+fB8yXpf7zn/8QERGBi4sLp0+f5vz582zZ%0AsoWBAwdaPtCDg81XUpOTk0lKSqJ79+7EJsYSPCyYcU+Zz0q6dOnCtm3biIiI4D//+Q8//vgjImKZ%0A30HTbBny+ttlclxHRiV9oZSqBtwuIkeK3EC7+SQXMRFP8qkb3nVuH0NBBctg9+7dO1810ly///47%0Amzdv5uuvv2bOnDn88ot5OpEqVark2x7MFVrj4+PZtWsXbm5uNG3atMhy2IXp1q2b5SzhwQcfZOrU%0AqSil9BzO5VCtelXz/Xszc2QJf/SAAAAgAElEQVRU0gAgBvgx57lRKaXPILS/eTYpot25U3p36tSJ%0Abdu28ccffwCQlpbG0aNHSU1NJTk5mfvvv5+ZM2daTTB5JScn07BhQ9zc3AgLC+PEiROAucz26tWr%0ASU9PJyUlhXXrzJfNPD09qVOnjqUC67pv19GhSwfLNkuWLKFFixa4uLhQt25dNmzYYDmr0cqP4JcD%0AeOytzgS/HFDWoZQ5Ry4lTQY6AOEAIhKjlGrmhJi0iipgpLmzuTCBIwtvKwENGjRg0aJFDB8+nKtX%0ArwLwzjvvULNmTR588EEyMjIQEavzRuc1YsQIBgwYQFBQEEajkVatWpnDDwxk2LBhGI1GvL29810O%0A+uKLLwgNDSUpJYkm3k2Y+tFUAJo2bQqYEwRA165dOXXqVL5Z3TStvLG77LZS6jcR6aiUihaRgJxl%0Ae0XEz6kRWqHLbpeyi3+A6RoY3KH+PwpfL9tkHn1krQO69QAY+gW4GJwXZzkQmxjLNdM13A3utKjT%0AoqzDAcpP2e28Mo4eNd/g5u5O1TvvLJMYKkIp+5LmjLLb+5VSjwIGpVQL4CVg+40GqFUgpmtgulr0%0Aei4GGLLIPPpo92Jzn4LnreYzBf/hlT4paFpl4UhieBF4HbgKfAX8BOhC81p+BlfzyKMbHH2kaVrZ%0As7vzWUTSROR1EWmf8/iviGTY2kYptUApdUEptb+Q9lZKqR1KqatKKV1eQ9M0rRxwZFTSz0qp2nme%0A11FK/VTEZouAfjbaEzBfkppubxyapmmaczly53N9EbHM1i0iiUBDWxvkVF4tdAIfEbkgIpGAntNP%0A0zStnHAkMWQrpW7PfaKU8gbsG9KkaZqmVRiOJIbXga1KqcVKqcVABFBqE/UopcYopaKUUlHx8fGl%0AdVitnCjvZbdLwqJFi3jhhRdsrhMXF8dXX31VYsfMNW/ePL788ksADh8+jNFoJCAggGPHjtGlSxeH%0A9lXS74tW+uxKDMpcB+AAEAgsB74B2olIUX0MJUZE5otIkIgENWjQoLQOqzkoKzuL1bGrGblhJL1X%0A9GbkhpGsjl2NSZfdLhHOSgyhoaGMGjUKgDVr1vDggw8SHR1N8+bN2b5dj0q/2diVGMR8F9waEbko%0AIutFZJ2IXHRybFoFk5WdxfhfxzNx+0Ri4mM4d+UcMfExTNw+kXG/jiMru+TKbl+8eJEPPviA0NDQ%0ASll2OyQkhJdeeum62CZMmMCWLVswGo3MmDEDk8nE+PHjad++PX5+fnzyyScAhIeH06NHD4YMGUJc%0AXBzwdy0oa+9F7rf8DRs2MHPmTD777DN69uwJQI0aNSxxTZs2zXKsSZMmFfm+aBWTI/cx7FRKtc/p%0ALLaLUmoZ0AOor5Q6BUwiZ04HEZmnlGoERAG1MPdh/BNoIyKXHYhLKyfWHVvHpr82WW3b9Ncm1h1b%0Ax8AWA4t1jNyy20FBQVy+fBk3NzdGjBjBxx9/zMWLFy1ltz08PJg6dSoffPABL7zwAqtXr+bw4cMo%0ApUhKsoyhsJTdPnz4MMHBwQwZMsRSdrtWrVpcvHiRTp06ERwczO7duy1lt7OysggMDLR88I8aNYrZ%0As2fT2K8xH0z5gDlT57Bo3iKrZbe7du1qV9lta7G9++67TJ8+nfXr1wMwf/58PD09iYyM5OrVq9x1%0A11306dMHgOjoaA4cOIBh2VlMlzLIyMiwlCC39l4A3H///YSGhlKjRo18CRRg48aNxMbG8vvvvyMi%0ABAcHExERgYeHR6Hvi1YxOZIYegKhSqk44AqgMJ9MFFoSQ0SG29qhiJwDnFtZTSs1q2JX2Wxf/cfq%0AG04MBctue3p6kpCQgKura6Utu20ttoI2btzI3r17LWcUycnJxMbG4u7uTocOHbj11ls5p84BkJmZ%0AafO9KMrGjRvZuHEjAQHmInOpqanExsaSkpJi9X3RKi5HEsN9TotCqxTOpZ2z2X72ytkb3nfBstuz%0AZpnniHJx+ftqaGUru20ttoJEhNmzZ9O3b998y8PDw/Ntn7uuq6troe9FUUSE1157jWeeeSbf8pkz%0AZ+q5rSsZR+58PgHcBtyT83OaI9trlV+j6o1stnt5eDn1+DdD2e2aNWuSkpJied63b1/mzp1LZqb5%0AVqCjR49y5cqVQrd39L3Iq2/fvixYsMDSb3P69GkuXLhQ6PuiVVx2nzEopSYBQUBLYCHmvoIlQIUt%0ALD/y8984lZjOrXWqsfjJjmUdToU3qMUgYuIL/6AZ+I/i9S8U5WYou+3n54erqyv+/v6EhITw8ssv%0AExcXR2BgICJCgwYNWLNmTaHbp6SkOPRe5NWnTx8OHTpE586dAXOn9JIlS2y+L1rF5EjZ7RggANhd%0AWcpu95wezvGLV2hW34OwcT2KH5gTlWmJ4PMHzdVVDVXgljaFrmbKNjHu13FWO6Dvvf1epnefjqGE%0AKqzOmjWLhIQE6taty0svvVQi+ywJuuy2fXTZ7bLhjLLb10RElFKScwCPojbQKjgRSEswl90G879X%0ALkH1umDlmrLBxcC07tNYd2wdq/9YzdkrZ/Hy8GLgPwYS3Dy4xJKCpmnO5Uhi+EYp9QlQWyn1NPAE%0A8KlzwtLKnAgkHoeM5LwLIfkvuJoMdZpZTQ6uLq4MbDGw2MNSNU0rO3YnBhGZrpTqDVzG3M8wUUR+%0AdlpkWtlKSyiQFPLISIb0BKher3RjqgDcXNzy/atpFZFdiUEp9RDwD2CfiIx3bkhauZB2yXb7lUs6%0AMVjR1LNpWYegacVW5HBTpdTHwFigHvC2UuoNp0ellb3cfoUbbdc0rcKy5z6EuzHfu/Aa5vIWDzk1%0AolKQZcrmm8iTnElKB+BMUjrfRJ7ElK2riFsY3IvXrmlahWVPYrgmIiYwT++JuRRGhZVlyuaFr6L5%0A98q9XM0yV+O8mpXNv1fu5fmlu8kyVf4KnXYp6jKRR+leRspbdnvAgAFFVlJNSkri448/LqXobGva%0AtCkXL9pfc3L9+vUEBATg7+9PmzZtLIXx1qxZw8GDB4vcvuB6jhxb08C+xNBKKbU357Evz/N9Sqm9%0Azg6wpK3afZofD1gv3fDjgXOsij5dyhGVU9XrQlVP621VPaFaXatNkpVF0sqVxA1/lNie9xA3/FGS%0AVq5ETCVXdrtu3brXFX8ryFZiMBUzFjAX83OGzMxMxowZw7p169izZw/R0dH06NEDuPHEUL9+fafE%0AqlVe9iSG1sCAnMcDeZ4/kPNvhbI86qTN9m8ibbc7W3T0aLbv6EV09OgyjQOlzENSa9/O3yeJyvy8%0AkKGqkpXF6bH/4uzr/yU9Opqss2dJj47m7Ov/5fQ/xyIl9GHauXPnfB/M1kpBT5gwgWPHjmE0Ghk/%0Afjzh4eH07NmTRx99FF9fXwA++OADfHx88PHxYebMmZb9vf3227Rq1YrevXszfPhwy6QzPXr04D//%0A+Q/du3fnww8/ZN26dXTs2JGAgADuvfdeS6G7S5cu0adPHwICAnjmmWfy1TlasmQJHTp0wGg08swz%0Az1yXpFJSUsjKyqJePfMZWZUqVWjZsiXbt29n7dq1jB8/HqPRyLFjx/j0009p3749/v7+DB48mLS0%0ANKvrnTv39xehzZs3ExAQgK+vL0888YTlDvGmTZsyadIkS6nxw4cPl8jvSquYikwMInLC1qM0gixJ%0AZ3P6FQpzpoh2Z0vPOEV6ehzpGafKNA7A/OFfvd7f/QkGd/PzQgqmJX/3HSk/Wx/BnPLzzyR/t7bY%0AIZlMJjZv3myZIyAtLc1SCjomJoZdu3YRERHBu+++S/PmzYmJiWHatGmAuZDelClTOHjwILt27WLh%0AwoX89ttv7Ny5k08//ZTo6GiioqJYuXIl0dHRrFq1ioJ32CclJfHrr7/yyiuv0LVrV3bu3El0dDSP%0APPII7733HgBvvvkmXbt2JTo6muDgYMscDIcOHWL58uVs27aNmJgYDAYDS5cuzbf/unXrEhwcjLe3%0AN8OHD2fp0qVkZ2fTpUsXgoODmTZtGjExMTRv3pxBgwYRGRnJnj17aN26NZ9//rnV9XJlZ2cTEhLC%0A8uXL2bdvH1lZWcydO9fSXr9+fXbv3s2zzz6rZ2C7ydldBE8p1UkpFamUSlVKXVNKmZRSFW7eBK/a%0A1Wy2Ny6iXStc0oqVtttX2m63Jbfsdr169UhISLCUeE5LS7OUgg4MDOTw4cPExsZa3UeHDh1o1qwZ%0AAFu3bmXgwIF4eHhQo0YNBg0axJYtW9i6dSsPPvgg1apVo2bNmgwYkP+keNiwYZafT506Rd++ffH1%0A9WXatGkcOHAAME/+89hjjwHQv39/S12kzZs3s2vXLtq3b4/RaGTz5s38+eef18X52WefsXnzZjp0%0A6MD06dN54oknrL6e/fv3061bN3x9fVm6dKnl+IXJzMykWbNm3JlTgmL06NFERERY2gcNGgRAu3bt%0ALJP7aDcnR+58ngM8AnyLuZjeKMz3NlQow4JuY9eJxELbH25/WylGU7lknrNddjvzbPHLbicnJ/PA%0AAw/k62OwVgra2gebh8ffVVxslbG2Je8+XnzxRf71r38RHBxMeHg4kydPtrRZK0MtIowePZr//e9/%0ANo8B4Ovri6+vLyNHjqRZs2YsWrTounVCQkJYs2YN/v7+LFq0iPDw8CL2avu15ZbpNhgMTutD0SoG%0Ah8pmi8gfgEFETCKyEPPkPRXK4Ha30q+t9fLQ/do2YnCgnjfoRrk1sl12282r+GW3PT09mTVrFomJ%0A5uRevXp1q6WgC5anLujuu+9mzZo1pKWlceXKFVavXk23bt3o2rUr69atIyMjg9TUVL7//vtC95Gc%0AnEyTJk0Ac3XVvPvOvUT0ww8/WGLt1asXK1as4MKFCwAkJCRYSnrnSk1NzfcBHxMTg7e3N3B9ye2U%0AlBS8vLzIzMzMd0mqsNfu5uZOXFycpSz54sWL6d69e6GvT7t5OZIY0pRS7kCMUuo9pdRYoMIV0jO4%0AKOY8GsB7Q/yo4mp++VVcXXhviB8fjQjE4FKhR+OWqdpDBttuH2y73V4BAQGWb7fVq1fn0UcfpXPn%0Azvj6+jJkyBBSUlKoV68ed911Fz4+Powff/3N+oGBgYSEhNChQwc6duzIU089RUBAAO3btyc4OBh/%0Af38GDRpEUFAQnp7WR2dNnjyZoUOH0q1bt3wjfyZNmkRERASBgYFs3LiR22+/HYA2bdrwzjvv0KdP%0AH/z8/OjduzdnC5xFiQjvvfceLVu2xGg0MmnSJMvZwiOPPMK0adMICAjg2LFjvP3223Ts2JHevXtb%0ASoNbWy+Xi4sLCxcuZOjQofj6+uLi4kJoaOiN/RK0Ss2RstvewHnAHfOd0J7ARyJyzMY2CzCPXrog%0AIj5W2hXwIXA/5ol/QkRkd1GxVOay29t39CI9PY5q1ZrSpfNmy/KKUHZbTCZO/3Os1Q7omr1702Tm%0ADJSh/JfdTk1NpUaNGqSlpXH33Xczf/58AgMDS/QYpUmX3bZOl90unCN9DA+JyIdABvBmzkFexvzB%0AXphFmPsmviyk/T6gRc6jIzA351+tAlIGA01mfEDyd2tJWrmSzLNncfPyovbgwXg+9GCJJQVnGzNm%0ADAcPHiQjI4PRo0dX6KSgaTfCkcQwmuuTQIiVZRYiEqGUampjnw8CX4r5tGWnUqq2UspLRG68l1Ir%0AU8rVldqDB1F78KCyDuWGffXVV2UdgqaVqSITg1JqOPAo0EwplXcgek2giBKcRWoC5L2j7FTOMp0Y%0ANE3Tyog9ZwzbMX9Q1wfez7M8BShuSQxrPb1WOz2UUmOAMYClM0/TNE0reUUmhpy7m08AnZ1w/FNA%0A3hsHbgXOFBLHfGA+mDufS+Lgt9aplu9fTdM0zb5LSSlY/xavABGRWsU4/lrgBaXU15g7nZNLs39h%0A8ZO6n1vTNK0ge2ol1RSRWlYeNYtKCkqpZcAOoKVS6pRS6kmlVKhSKnfw9AbgT+APzPNHP1fM16NV%0AUjdT2e0ePXpcV6OpIHsqrYpJuBJ5jqwkc6G8rKSrXIk8h9iYd+T++++33FU+a9YsWrduzYgRI1i7%0Adi3vvvuu3a8BHH/dWvnhyKgklFJdgRYislApVR+oKSLHC1tfRIbb2l/OaKTnHYlBKwN5i+gVIduU%0AzeGd5zi07SypiRnUqFOV1nd50aqzFy7FuHkwtyQGmGv82Ft2+7nnrv+uYTKZMBRz6GxWVhaurg79%0A+ZSoNWvW8MADD9CmjfX7SsQkJHx1iPQDecaHZGWTuDKWjMMJ1H20Ncpw/e9jw4YNlp8//vhjfvjh%0AB0t9qeDg4JJ9EVq55UgRvUnAq8BrOYvcgSXOCEorZ+r/w3xjW33bpbGyTdn89NkBwhYf5tyfyaQm%0AXuXcn8mELT7MT5/uJ7uEJkGqzGW3C6pRowavv/46/v7+dOrUifPnz1strX3s2DH69etHu3bt6Nat%0AG8c2xJB+4NJ1tZ8EIf3AJc6EHeXuu++2nIVt2bIF+PtbfmhoKH/++SfBwcHMmDGDRYsW8cILLwAQ%0AHx/P4MGDad++Pe3bt2fbtm1Fvm6tYnGkJMZAIBi4AiAiZzAPWdU0AA7vPMef0fFW2/6MjufIb7aL%0A7NmjspfdLujKlSt06tSJPXv2cPfdd/Ppp59aLa09ZswYZs+eza5du5g+fTp//Wi+zFSwmJ/KGQh4%0AIfwYffv2JSYmhj179mA0GvOtN2/ePBo3bkxYWBhjx47N1/byyy8zduxYIiMjWblyJU899ZTN161V%0API6cC18TEVFKCYBSqsLVSdKc69A22+MGDm07S+sujW9o37llt+Pi4mjXrh3Vq1cnIyMjX9ltMJez%0AiI2NtTqkubCy24Cl7HZ2dral7DZQZNntYcOGcfbsWa5du2bZd0REBKtWrQIKL7ud+5oaNmxo83W7%0Au7vzwAMPAOZy2D9bKTeSmprK9u3bGTp0qGXZgrvftLnfOq41WLhwIZmZmTz00EPXJQZbNm3alK9/%0A4/Lly6SkpBT6urWKx5HE8I1S6hOgtlLqaeAJzB3GWgnIzs7i3LnVXL1q/nC9evUsZ858i5fXIJSq%0AGKUkUhMzbLanJNhut+VmK7udy83NzbKvwsphZ2dnU7t2bUsfDMCFuXu4dqLw6VKq3+JJREQE33//%0APSNHjmT8+PGMGjXKrpiys7PZsWOHJXnmZe11axWP3ZeSRGQ6sAJYCbQEJorIbGcFdjPJzs5i/4GX%0AOHR4AtnZV3OWXeXQ4Qns2/8i2dkVozZ+jTpVbbbXrGu73R6Vvey2vfK+vlq1atGsWTO+/fZbwJyA%0AEm65Zvk5r9znGXe40rBhQ55++mmefPJJdu8usnalRZ8+fZgzZ47leW5CKux1axWPI53PtYEk4Bvg%0AbRGxPoej5rBz51YTH/+T1bb4+J84d25NKUd0Y1rfZXu+haLa7VWZy27bq2Bp7aVLl/L555/j7+9P%0A27Zt+XbfD1RrW+/6PgalqNa2HmFnozAajQQEBLBy5Upefvllu489a9YsoqKi8PPzo02bNsybN8/m%0A69YqniLLbufMwTAfeAjzPQcugDewGggVkWvODrKgkiq7XV5E7RpKcnLh39g8PdvhUf3Ncl8iODtb%0A+OnT/VY7oO8IaEDfp32KNWQ1L112u2hiEtKiz5O45hhkZYOrC3Ueak71wFtQZTzviC67XTbsLbtt%0AzxnDfwE34DYRCRQRI3A75v6JN4oXpgaQkWH7W2NGhtUqIeWOi4ui71NtuWdUK7yae1KjThW8mnty%0Az6hWJZYUTCYTu3fv5vJl8/Xzy5cvs3v37iJveHPEmDFjMBqNBAYGMnjw4AqZFACUQeER1AjX2uaz%0AK9faVfAIalTmSUEr/+zpfB4EdBCRtNwFIpKilHoO2IlODsVWtaqXpdPZevuNjeQpCy4GF1p3aXzD%0Ao49sMZlMrFixgkOHDlmWZWVlsXbtWmJjYxkyZEixb1wDXXZb0+w5Y8jOmxRyiUgqRc0urtmlsdfD%0AxWq/WezZsydfUsjr0KFD7N1b3GK/mqaBfYlBlFJ1lFJ1Cz6Akjt/v4l5eQ2iQYO+VtsaNOiLl9fA%0AUo6ofIqOjrbZ7sjIGq1sKXd3y0Mrf+y5lOQJ7MKBuRM0xyhlwKftLM6dW8ORoxPJzr6Ki0sVWt75%0AFl5eAyvMfQzOlpycXKx2rfyo0rRpWYeg2WBPddWmInKHiDSz8rgjdz2lVFvnhlq5ubi40rjxEKpU%0AMQ/prFLFi8aNh+ikkEdhw0btbdc0zT6O1EoqyuIS3Jem5WMwGPjuu++Awu9Ozjt6qCKX3da0slaS%0AiUGPgdPINpnYF7aRZW+MZ/5zj7PsjfHsC9tIdrbtKqJFqVatGmvWrKF169ZWyy60bt0af39/y3Nb%0AiaGoiqb2sFaaQtMqi5JMDLq/4SaXbTKxfuZUNs6bxZmjh0i5FM+Zo4fYOG8W62dMJbuYH8guLi4M%0AGTKEWrVqWc4aXF1dcXd3Z/r06RiNxkpXdlvTykJJJgbtJncgYjOxv2+32hb7+3YORvxSIsfJW8DN%0A1dWVuLi4Slt2W9PKQklOQVXqpTG08mX/L7bLZ+0L+xmfnr1vaN83a9ltTSsLdiUGpZQn0A9ogvmS%0A0RngJxGx1D4WkU6FbNsP+BAwAJ+JyLsF2r2BBUADIAF4TEROOf5StLKWcsl2B2vKReuT+NjjZi27%0ArWllochLSUqpUcBuoAdQHfAAegK7ctpsbWsAPgLuA9oAw5VSBSepnQ58KSJ+wFuA/qupoGrWq2+7%0AvX6DYh9Dl93WNOez54zhdaBd3rMDAKVUHeA34Esb23YA/hCRP3O2+Rp4EDiYZ502QO7cgWFAxagx%0ArV3H557enDlqvWQFgO8NXkYqKCAggOXLlwP5y26DeY7kJUuW0Lx5c0vZ7fvuu4/+/fvn20festuA%0Apew2YCm77e3tbVfZ7SZNmtCpUyeOHz8OmMtPDx8+nMDAQLp372617HZ2djZubm589NFHeHt7l8j7%0AomklxZ6y20eB9iKSXGC5JxAlIi1sbDsE6CciT+U8Hwl0FJEX8qzzFfCbiHyolBqEeSKg+iJyqbD9%0AVray23lt39GL9PQ4qlVrSpfOmy3LK0KJ4OxsE+tnTLXaAd2iQxceGPsqLi4lc8OeLrttv3PTo8i6%0AmI5r/Wo0GldkxeWbRkX4mypp9pbdtueMYQqwWym1ETiZs+x2oDfwdlFxWFlWMBONA+YopUKACOA0%0AcN0gcaXUGGAMoCcAKadcXAw88M9XORjxC/vCfiblYjw16zfAt2dv2nS/p8SSgrONGTOGgwcPkpGR%0AwejRoyt0UtC0G1FkYhCRL5RSa4G+mDufFRAOvCYiRc3ddwq4Lc/zWzF3XOfd/xnMpb1RStUABhc8%0AO8lZbz7mCYMICgrS90yUUy4GAz49e9/w6KPyQJfd1m52do1KEpFEpVQYeUYl2ZEUACKBFkqpZpjP%0ABB4BHs27glKqPpAgItnAa5hHKGmapmllpMjEoJQyAvMwV1k9hfmM4ValVBLwnIgUWutYRLKUUi8A%0AP2EerrpARA4opd7C3D+xFvNop/8ppQTzpaTni/maNE3TtGKw54xhEfCMiPyWd6FSqhOwEPC3tlEu%0AEdkAbCiwbGKen1cAK+yMt9KrVvXWfP9qmqaVNnsSg0fBpAAgIjuVUh7WNtBuXEDAF0WvpGma5kT2%0A1Er6QSn1vVJqmFKqS85jmFLqe+BHZweoaWAuu200Gmnbti3+/v757nyOiooqsSGrixYt4syZM1bb%0Adu7cSceOHTEajbRu3dpyp3N4eDjbt1uvEZVXwfXmzZvHl1/aug1I08qGPaOSXlJK3Yf5xrTcUUmn%0AgI9yLhNpmoWYhLTd57kSdR5T0lUMtavgEXQL1dvdgnK58crsuSUxAC5cuMD7779vqWcUFBREUND1%0AQ7OzsrJwdXWsHNiiRYvw8fGhcePG17WNHj2ab775Bn9/f0wmE0eOHAHMH/g1atSgS5cuNvddcL3Q%0A0FCHYtO00mLvqKQfgB+cHItWwYlJSPjqEOkH/r430ZR8lWsnLpNxOIG6j7ZGGYo/bUfDhg1p2LCh%0ApeRFeHg406dPZ/369UyePJkzZ84QFxdH/fr1Wbx4MRMmTCA8PJyrV6/y/PPPW+oqvffeeyxevBgX%0AFxfuu+8+goKCiIqKYsSIEVSrVi1fFVcwJyQvL/MMewaDgTZt2hAXF8e8efMwGAwsWbKE2bNnk5SU%0AxDvvvMO1a9eoV68eS5cuJT09/br1Nm/eTI0aNRg3bhwxMTGEhoaSlpZG8+bNWbBgAXXq1KFHjx50%0A7NiRsLAwkpKS+Pzzz+nWrVux30NNs8WeUUl+IrI352c34FXMpS72A++ISJpzQ9QqirTd5/MlhbzS%0AD1wiLfo8HkGNSuRYbm5ugPVJd3bt2sXWrVupVq0a8+fPx9PTk8jISK5evcpdd91Fnz59OHz4MGvW%0ArOG3336jevXqlruo58yZw/Tp062egYwdO5aWLVvSo0cP+vXrx+jRo2natCmhoaGWD3iAxMREdu7c%0AiVKKzz77jPfee4/333//uvU2b/77zvZRo0Yxe/ZsunfvzsSJE3nzzTctc0RkZWXx+++/s2HDBt58%0A8002bdpUIu+hphXGnj6GRXl+fhf4B/A+UA3zMFZNA+BK1Hnb7ZG220tKcHCw5Zv+xo0b+fLLLzEa%0AjXTs2JFLly4RGxvLpk2bePzxx6levToAdevWLXK/EydOJCoqij59+vDVV1/Rr18/q+udOnWKvn37%0A4uvry7Rp0zhw4IDN/SYnJ5OUlET37t0B8yWriIgIS/ugQYMAaNeundWqsZpW0uxJDHnP/XsBT4vI%0Ar8C/AKNTotIqJFPS1WK1OyIzMxMwX9IpqGB57dmzZxMTE0NMTAzHjx+nT58+iIjV0thFad68Oc8+%0A+yybN29mz549XLp0/RnSiy++yAsvvMC+ffv45JNPyMjIcPg4eVWpUgUwv1Y9pahWGuxJDJ5KqYFK%0AqcFAFRHJBBBz9T1dmkKzMNSuUqx2e8XHx1tKVxelb9++zJ0715JIjh49ypUrV+jTpw8LFiwgLc18%0AJTQhIQHAZrnu77//3o4nICgAABflSURBVDJfQ2xsLAaDgdq1a1+3TWHluAvbt6enJ3Xq1GHLli0A%0ALF682HL2oGllwZ7O51+B4JyfdyqlbhGR80qpRoDtmVm0m4pH0C1cO3G58Pb2t9zwvnNncMvMzMTV%0A1ZVBgwYVOakOmMtpx8XFERgYiIjQoEED1qxZQ79+/YiJiSEoKAh3d3fuv/9+/u///o+QkBBCQ0Ot%0Adj4vXryYsWPHUr16dVxdXVm6dCkGg4EBAwYwZMgQvvvuO2bPnl1oOe6C6+X1xRdfWDqf77jjDhYu%0AXHjD75WmFVeRZbfLo8pcdrswFaFEsGQLCUsPWe2Arta2HnVHtC7WkNW8nFl2u7LRZbetqwh/UyWt%0AxMpuK6VaANMwdzrvA8aJyOnih6hVNspFUffR1qRFn+dKZJ77GNrfQvXA4t3HoGla6bHnUtICzLO0%0ARWC+pDSbnDLZmlaQMig8ghqV2LBUTdNKnz2JoaaIfJrz8zSlVKHVVDVN07SKz57EUFUpFcDfw1ar%0AKaUsU1rZKrutaZqmVTz2JIazmG9oy00M54DpedrvKemgNE3TtLJjT2J4FTgpImcBlFKjgcFAHDDZ%0AaZFpmqZpZcKeG9zmAVcBlFJ3A/8DvgCSyZmDWdOcLbfsto+PD0OHDrXrHoaCZs6cabmhrTA9evSg%0AOEOhQ0JCWLGi5Oadmjx5MtOnT7e5TkxMDBs2lHyh44kTJ1rqMm3ZsoW2bdtiNBo5ffo0Q4YMcWhf%0AJf2+aM5lzxmDQUQScn4eBswXkZXASqVUjPNC0yoik8nEnj17iI6OJjk5GU9PTwICAjAajbi42PM9%0AxLq8ZbdHjBhBcnKyw/uYOXMmjz32mKU+UmURExNDVFQU999/f4nu96233rL8vHTpUsaNG8fjjz8O%0AoD/kKzl7/lINSqncBNIL+CVPmz33QfRTSh1RSv2hlJpgpf12pVSYUipaKbVXKVWy/7u1UmMymVix%0AYgVr167l5MmTXL58mZMnT7J27Vq+/fZbq5VQb0S3bt3IyMigbt26JCcn4+Pjg4+Pj6Ua6ZUrV+jf%0Avz/+/v74+PiwfPlyZs2axZkzZ+jZsyc9e/bEZDIREhKCj48Pvr6+zJgxw7L/b7/9lg4dOnDnnXda%0AylTExcXRrdv/t3fu4VVVZxr/vQQ0gBW1gENEK1aDIkGSchmrIKgVqI4dFFSq04lYnV6gVatS7Mg4%0A2I72qQ/aIkUtAi3jKKCFOi0IFKmQ2ioJEC4GrEUsNxHpSCsKGPLNH3udeE44JzmQyzkh3+95zpO9%0A1769e+ec/a291trvN4CioiKKioqqE+6YGWPGjKFHjx5ceeWVCVYdS5cupbCwkIKCAkaPHs2BAwd4%0A7bXXqk3xfvWrX9G2bVsOHjzI/v37Oeuss2o970GDBjFu3LgEbQcPHmTChAnMnj2b3r17M3v2bPbt%0A28fo0aPp27cvhYWFfPDBB0Bk1XHNNdcwdOhQzjnnHO65557q/1uyaxGr5U+bNo05c+YwceJEbrzx%0ARrZs2ULPnj2rt7377rvp27cvvXr14oknnqjzujjZTzpPDM8AL0t6D/gIWAEg6Wyi5qSUSMoBpgBf%0AIErus1LSC2b2etxq/w7MMbOpknoQ5Yc+80hPxMk85eXlVFRUJF1WUVHB2rVrKSwsrNcxKisrWbhw%0AIUOHDqVfv34UFxfz6quvYmb079+fSy65hM2bN5OXl8dvfvMbgOonl0mTJrFs2TI6duxIWVkZ27dv%0AZ/369QAJGeGS2Vx37tyZJUuWkJuby5/+9CdGjRpFaWkp8+bNY9OmTaxbt45du3bRo0cPRo8ezf79%0A+ykuLmbp0qXk5+fzla98halTpzJmzBhWr14NRM0zPXv2ZOXKlVRWVtK/f/+0zr+mtokTJ1JaWspj%0Ajz0GwL333sull17K9OnTef/996n43hJO/1T0XsmaNWtYvXo1xx9/PN27d2fs2LG8++67Ka8FRLYi%0AJSUlXHXVVYwYMSLB4fWpp55Kamu+evXqpNfFaR7U+cRgZj8AvkNkv32xfdK42woYW8fm/YA3zWyz%0AmR0EniXKBJdwCODEMN0BSJ5X0cl6Yje8VKxadfQjm2NeSX369OGMM87glltuoaSkhOHDh9O+fXtO%0AOOEErrnmGlasWEFBQQG//e1vGTduHCtWrKBDhw6H7e+ss85i8+bNjB07lhdffJETTzyxelkym+uP%0AP/6YW2+9lYKCAkaOHMnrr0d1m+XLlzNq1ChycnLIy8vj0kujQXqbNm2iW7du5OfnA59Yabdu3Zqz%0Azz6biooKXnvtNe68806WL1/OihUr0krAk44F9+LFi3nooYfo3bs3gwYNSuiPueyyy+jQoQO5ubn0%0A6NGDt99+u9ZrURepbM1TXReneZBuBrc/Jil7I41NTwO2xs1vA2pWi+4HFksaC7QHLk9Hk5N91NXu%0AfzT9AjHi+xhipOqAzs/Pp6ysjAULFjB+/HiuuOIKJkyYkLDOySefTHl5OYsWLWLKlCnMmTOH6dOn%0AA8ltrh955BFOPfVUysvLqaqqIjc3t3pfyey7a+scHzBgAAsXLqRNmzZcfvnlFBcXc+jQoTo7mVNp%0AS3bs559/nu7duwOfeCXFbx+/j9quRV3EbM2HDBmSUL5gwYKjsjV3soOj7w1Mj2TfjJq/mFHATDPr%0ACnwRmCXpMF2SbpNUKql09+7djSDVqS/JauZHsvxIGThwIPPnz+fDDz9k3759zJs3jwEDBrBjxw7a%0AtWvHTTfdxF133VX9pBJve/3ee+9RVVXFtddeywMPPFDn08zevXvp0qULrVq1YtasWdX9JQMHDuTZ%0AZ5/l0KFD7Ny5k2XLlgFw7rnnsmXLFt58800g0Up74MCBPProo1x44YV06tSJPXv2sHHjRs4///yj%0Aug417byHDBnC5MmTq4NTXfkgjvRaxJPK1jzVdXGaB0eWKf3I2QacHjfflcObim4BhgKY2R8k5QId%0AgYTeKjN7kjA8tk+fPs3PErYFUFhYyNatW1MuLyoqSrnsaCgqKqK4uJh+/foBUVt4YWEhixYt4u67%0A76ZVq1a0adOGqVOnAnDbbbcxbNgwunTpwqOPPsrNN99MVVUVAA8++GCtx/rGN77Btddey9y5cxk8%0AeHB1MqDhw4fz0ksvUVBQQH5+fvXNPzc3lxkzZjBy5EgqKyvp27cvX/va1wDo378/u3btYuDAgQD0%0A6tWLzp07H3UNe/DgwdVNR+PHj+e+++7j9ttvp1evXpgZP//CDzj1+NQZ6rZv335E1yKeVLbmqa6L%0A0zxoVNvtMJrpDaLRTNuBlcCXzWxD3DoLgdlmNlPSecBS4DSrRZjbbmcnVVVVzJ07N2kH9HnnncfI%0AkSPrNWTVOTrcdjs5zeE31dA0mO12fTCzSkljgEVADjDdzDZImgiUmtkLRB3bP5N0B1EzU3FtQcHJ%0AXlq1asWIESNYu3Ytq1atqh4NVFRUxAUXXOBBwXGaCY3dlISZLSAaghpfNiFu+nXgosbW4TQNOTk5%0AFBYW1ntYquM4mcOrcI7jOE4CHhgcx3GcBDwwOI7jOAl4YHAcx3ES8MDgNAtq2m7XZZ+djOZou+04%0AmcADg9OgVFVVsmPHXErLRlLy+4spLRvJjh1zMaufs2rMEmP9+vUcd9xxPP7440e8j3QCg+M4Hhic%0ABqSqqpL1G75FxcbvsnfvKg4c2Mnevauo2Phd1q0fS1VVcm+fI2XAgAHVVhOTJk1qMbbbjtNUNPp7%0ADE7L4Z135rF796Kky3bvXsQ778wnL+/IMn/VJN52u6ysjBkzZrQo223HaQr8icFpMHbsnFOv5bXh%0AttuO03R4YHAajP37d9ax/OhTbcT6GNasWcPkyZM57rjj6rTdLigoYPz48QkpKmPErKYHDRrElClT%0A+OpXv1q9rC7b7dLSUg4ePFi9fn1tt0tKSigpKak21XOcTOOBwWkwcnO71LE8r0GP57bbjtM4eB+D%0A02DkdbmOvXtT32DzulzXoMdz223HaRwa1Xa7sXDb7ezE7BDr1o9N2gHdqdMQCnpOJkoD7jQlbrud%0AnObwm2possJ222lZSDn0PP8nvPPOfHbsnMP+/TvIzc0jr8t1dOky3IOC4zQTPDA4DUqrVq3JyxtR%0A72GpTsORc/LxCX8dpy48MDjOMU6nWwoyLcFpZviopGZEc+wPcpxsxH9LteOBoZmQm5vLnj17/Avt%0AOPXEzNizZw+5ubmZlpK1NHpTkqShwI+Jcj5PM7OHaix/BBgcZtsBnc3spMbW1dzo2rUr27ZtY/fu%0A3ZmW4jjNntzcXLp27ZppGVlLowYGRcNQpgBfALYBKyW9EPI8A2Bmd8StPxbwZMFJaNOmDd26dcu0%0ADMdxWgCN3ZTUD3jTzDab2UHgWeBLtaw/CnimkTU5juM4tdDYgeE0YGvc/LZQdhiSPgN0A15Ksfw2%0ASaWSSr05xXEcp/Fo7MCQ7B3/VL2nNwDPWYqMLmb2pJn1MbM+nTp1ajCBjuM4TiKN3fm8DTg9br4r%0AkMpi8wbgm+nstKys7D1Jb9dTW4yOwHsNtK+GwjWlRzZqguzU5ZrS41jX9Jl0VmrswLASOEdSN2A7%0A0c3/yzVXktQdOBn4Qzo7NbMGe2SQVJqOd0hT4prSIxs1QXbqck3p4ZoiGrUpycwqgTHAIqACmGNm%0AGyRNlHR13KqjgGfNB+k7juNknEZ/j8HMFgALapRNqDF/f2PrcBzHcdLD33yGJzMtIAmuKT2yURNk%0Apy7XlB6uiWaaj8FxHMdpPPyJwXEcx0mgxQYGSUMlbZL0pqTvZloPgKTpkt6VtD7TWmJIOl3SMkkV%0AkjZI+nYWaMqV9Jqk8qDpPzOtKYakHEmrJf0601oAJG2RtE7SGklZkfZQ0kmSnpO0MXyvLswCTd3D%0ANYp9/ibp9izQdUf4jq+X9IykJnH+a5FNScHD6Q3iPJyAUfEeThnSNRD4APiFmfXMpJYYkroAXcxs%0AlaRPAWXAP2fyWilKjtzezD6Q1AYoAb5tZn/MlKYYku4E+gAnmtlVWaBnC9DHzLJmbL6knwMrzGya%0ApOOAdmb2fqZ1xQj3h+1AfzNrqPeljkbHaUTf7R5m9pGkOcACM5vZ2MduqU8MR+rh1CSY2XLgr5nW%0AEY+Z7TSzVWH670TDjpPamjShJjOzD8Jsm/DJeA1HUlfgSmBaprVkK5JOBAYCTwGY2cFsCgqBy4A/%0AZzIoxNEaaCupNZH7dKoXhBuUlhoY0vZwcj5B0plE7revZlZJdZPNGuBdYImZZVwT8ChwD1CVaSFx%0AGLBYUpmk2zItBjgL2A3MCE1u0yS1z7SoGtxAFph5mtl24GHgL8BOYK+ZLW6KY7fUwHAkHk4OIOkE%0A4HngdjP7W6b1mNkhM+tNZLPST1JGm94kXQW8a2ZlmdSRhIvMrAgYBnwzNFdmktZAETDVzAqBfUBW%0A9PEBhKatq4G5WaDlZKKWjG5AHtBe0k1NceyWGhiOxMOpxRPa8Z8HnjazX2ZaTzyhGeJ3wNAMS7kI%0AuDq06T8LXCrpvzMrCcxsR/j7LjCPqBk1k2wDtsU94T1HFCiyhWHAKjPblWkhwOXAW2a228w+Bn4J%0AfL4pDtxSA0O1h1OoIdwAvJBhTVlJ6Oh9Cqgws0mZ1gMgqZOkk8J0W6If0MZMajKz8WbW1czOJPo+%0AvWRmTVK7S4Wk9mHAAKG55gogoyPezOwdYGvwR4OoPT+jgz5qkE05Yf4C/KOkduF3eBlRH1+j0+iW%0AGNmImVVKink45QDTzWxDhmUh6RlgENBR0jbgP8zsqcyq4iLgX4B1oU0f4N5gdZIpugA/D6NHWhF5%0AcGXF8NAs41RgXnRPoTXwP2b2YmYlATAWeDpUyjYDN2dYDwCS2hGNVPy3TGsBMLNXJT0HrAIqgdU0%0A0VvQLXK4quM4jpOaltqU5DiO46TAA4PjOI6TgAcGx3EcJwEPDI7jOE4CHhgcx3GcBDwwOI7jOAl4%0AYDgGkWSSZsXNt5a0O1usoJMhaZCkvcE/Z6Okh9PYprekLzaFvjp0nHk0Vulhu4/COVcEK/F/bQyN%0A9UXSTZLWBgvo8uBxdFITHPd3kvo09nGcRDwwHJvsA3qGt4Ihemln+5HsILg5HjVHuf2K4J9TCFwl%0A6aI61u8NJA0M9dUf9pFT332kwZ/NrNDMziN6Y/oOSQ3ywldD6Zc0FLgDGGZm5xNZWLxC9AJdoxzz%0AaMn08Y8VPDAcuywksoCGGq/5B6uE6ZJWhtrql0J5saS5kv4XWBzK7gmJXsolPRTKqmtxkjoGf6DD%0Atpc0K7bvsPxpSVfXJdzMPgLWEBxvk+kNb81OBK5XlFjlekn3S3pS0mLgF4oS+swI+ldLGhz2107S%0AnFADni3p1bjz+UDSREmvAhdKmhCOuz7sW2G9z4Vr8gfgm3HnmCPpR2GbtZLSfovWzDYDdwLfquP/%0AdCT6PyfpZUXuqosU5ddA0mclvRjKV0g6txZp3wPuCm6fMQPD6Wa2KexrS7hOJcBISbcGzeWSnlf0%0ARjGSZkr6iaRXJG2WNCKUD1Lc06ykxyQV1xQhaaqkUtVIzlTz+Oleb6cWzMw/x9iHKNlPLyKDslyi%0Am+wg4Ndh+X8BN4Xpk4iSFrUHiolMzk4Jy4YR1QzbhflY+e+Ikr8AdAS2hOma218CzA/THYC3gNYp%0ANMfrO5koIdA/pKH3sbh93B+2axvmvwPMCNPnEnnP5AJ3AU+E8p5EdgOx8zHgurh9nhI3PQv4pzC9%0AFrgkTP8IWB+mbwP+PUwfD5QC3VKc85mx7eLKTgI+quO809JPlKfiFaBTmL+eyP4FYClwTpjuT+Tt%0AlOr79FegQy3LtwD3xM1/Om76+8DYMD2TyLW0FdCDKCdKwv8+zD8GFCf5rsW+VzmhvFey4/un/p8W%0A6ZXUEjCztYryJ4wCavoaXUHkBHpXmM8FzgjTS8wslizocqIb64dhn+kkEare3sxeljRFUmfgGuB5%0AM6usZdsBktYC3YGHLDJcq0tvTV6w6IkD4GJgctCyUdLbQH4o/3EoXx+OGeMQkZNsjMGS7iFKknIK%0AsEHScuAkM3s5rDOLKIjGtPaK1YaJAuI5REExHeIt4VOdd7r6uxMFjiXhQScH2KnIQv3zwNxQDlEQ%0Aq1ucVEB0vp8i8syaHRbNjlutp6TvEwWzE4g8yWLMN7Mq4HVJhzVF1cF1inJKtCbyy+pBFKBrHt+p%0AJx4Yjm1eIEr0MQj4dFy5gGstNAVUF0r9ifon4tdLZqZVySfNkDVz0O6rMT8LuJGo/Xx0HXpXmNlV%0AkvKBEknzzGxNHXprUlN/MlKVA+w3s0Nh/7nAT4lqrFsl3U90vqmuS2zfY81sUYrldVHIJw6aqc47%0ALf1h+w1mlpBTWVEWtfctymeRDhuI+hWWmdk6oLekx4C2cevEX/eZROlfy0OT0KC4ZQfipYS/8d8n%0AOPw7haRuRE9Kfc3s/yTNrLFeze+dUw+8j+HYZjowMfyY41kEjI1rLy9Msf1iYHRcG/EpoXwL8Lkw%0APSLJdvHMBG4HsDQdbM3sDeBBYFwdev9OVHNNxXKioEQINmcAm4jy6F4XynsABSm2j9143gu17BFB%0A3/vAXkkXh+U3xm2zCPi6ohwWSMpXmhnKwhPew4SnHFKfd7r6NwGdJF0Y1m0j6XyLEi29JWlkKJek%0AC2qR9iDwsKLUpTHaplqZ6H+yM1yDG2tZL8bbQA9Jx0vqQGQvXZMTiW7+e8OTxrAk6zgNhAeGYxgz%0A22ZmP06y6AGi9ue1ioZZPpBi+xeJnjpKFVlux5o0Hia6+b1C1MdQm4ZdRDXgGUco/3FgYKgpptK7%0AjOiGskbS9Un28VMgR9I6oqaGYjM7EMo7hSaYcUTNEXuTaH8f+BmwDphPlMcjxs3AFEWdzx/FlU8j%0Ayi+wKmh9gtqfzD8bOpYrgDnAZDOLXatU552u/oNEweyHksqJ+ppiiV5uBG4J5RuoJee5RRbrPwEW%0ASno9/N8PkdhEFM99ROlfl5BGngwz2xrOfS3wNJG9dM11ykP5BqIKz+/r2q9z9LjtttOohKeNdUCR%0AmR1288oEioY0tjGz/ZI+S9QRmx9upFlPc9fvZD/ex+A0GpIuJ6rdTcqWoBBoBywLTR0Cvt7MbqrN%0AXb+T5fgTg9OkSBoC/LBG8VtmNjwTepqCuJE88Rwws2Sd5xlD0vc4/D2AuWb2g0zocTKHBwbHcRwn%0AAe98dhzHcRLwwOA4juMk4IHBcRzHScADg+M4jpOABwbHcRwngf8HQF/OQ0IWPGUAAAAASUVORK5C%0AYII=%0A">
            <a:extLst>
              <a:ext uri="{FF2B5EF4-FFF2-40B4-BE49-F238E27FC236}">
                <a16:creationId xmlns:a16="http://schemas.microsoft.com/office/drawing/2014/main" id="{7C5AD638-3FAC-4272-AEC0-E5541291E4A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YYAAAELCAYAAADdriHjAAAABHNCSVQICAgIfAhkiAAAAAlwSFlz%0AAAALEgAACxIB0t1+/AAAADl0RVh0U29mdHdhcmUAbWF0cGxvdGxpYiB2ZXJzaW9uIDIuMS4wLCBo%0AdHRwOi8vbWF0cGxvdGxpYi5vcmcvpW3flQAAIABJREFUeJzs3XlclNX+wPHPYQAXVNwTrdC85sYy%0AIK5pauZSJuWWmam0Ge3Xm97sdlNb/N1MS1NLs1JLzSy31KxMg3AtUHBfyMTcRVkEAYXh+/tjYAIc%0Ahhlh2Dzv12teMs95lu8MMt95nnOe71EigqZpmqblcinrADRN07TyRScGTdM0LR+dGDRN07R8dGLQ%0ANE3T8tGJQdM0TctHJwZN0zQtH6cmBqXUAqXUBaXU/kLaeyilkpVSMTmPic6MR9M0TSuaq5P3vwiY%0AA3xpY50tIvKAk+PQNE3T7OTUMwYRiQASnHkMTdM0rWQ5+4zBHp2VUnuAM8A4ETlQ1Ab169eXpk2b%0AOj0wTdO0ymTXrl0XRaRBUeuVdWLYDXiLSKpS6n5gDdDC2opKqTHAGIDbb7+dqKio0otS0zStElBK%0AnbBnvTIdlSQil0UkNefnDYCbUqp+IevOF5EgEQlq0KDIhKdpmqbdoDJNDEqpRkoplfNzh5x4LpVl%0ATJqmaTc7p15KUkotA3oA9ZVSp4BJgBuAiMwDhgDPKqWygHTgEdHlXjVN08qUUxODiAwvon0O5uGs%0AmqZpWjmh73zWNE3T8tGJQdM0TctHJwZN0zQtn7K+j0HTNK1cWPthNJcvZVCrXlWCXw4o63DKlE4M%0AmqZpwOVLGSRfSC/rMMoFfSlJ0zRNy0cnBk3TNC0fnRg0TdO0fHRi0DRN0/LRiUHTNE3LRycGTdM0%0ALR+dGDRN07R8dGLQNE3T8tGJQdM0TctHJwZN0zQtH50YNE3TtHx0YtA0TdPy0YlB0zRNy8epiUEp%0AtUApdUEptb+I9dorpUxKqSHOjEfTNE0rmrPPGBYB/WytoJQyAFOBn5wci6ZpmmYHpyYGEYkAEopY%0A7UVgJXDBmbFomqZp9inTPgalVBNgIDCvLOPQNE3T/lbWnc8zgVdFxFTUikqpMUqpKKVUVHx8fCmE%0ApmmadnMq66k9g4CvlVIA9YH7lVJZIrKm4IoiMh+YDxAUFCSlGqWmaSXqryeeJPP0adyaNOH2BZ+X%0AdThaAWWaGESkWe7PSqlFwHprSUHTtMol8/Rprp04UdZhaIVwamJQSi0DegD1lVKngEmAG4CI6H4F%0ATdO0csipiUFEhjuwbogTQ9E0TdPsVNadz5qmaVo5U+QZg1JqNlBoZ6+IvFSiEWmapmllyp4zhihg%0AF1AVCARicx5GoMhhppqmaVrFUuQZg4h8AaCUCgF6ikhmzvN5wEanRqdpmqaVOkf6GBoDNfM8r5Gz%0ATNM0TatEHBmV9C4QrZQKy3neHZhc4hFpmqZpZcruxCAiC5VSPwAdcxZNEJFzzglL0zRNKyt2X0pS%0A5roV9wL+IvId4K6U6uC0yDRN07Qy4Ugfw8dAZyD3prUU4KMSj0jTNE0rU470MXQUkUClVDSAiCQq%0ApdydFJemadpNb8WUN7gcf55aDW5hyOtvl9pxHUkMmTmzrQmAUqoBkO2UqDRN0zQux58n8eyZUj+u%0AI5eSZgGrgYZKqSnAVuD/nBKVpmmaVmYcGZW0VCm1C+gFKOAhETnktMg0TdO0MuFoddVY4HLudkqp%0A20XkrxKPStM0TSszdicGpdSLmOdTOI+5RpLC3N/g55zQNE3TtLLgyBnDy0BLEbnkrGA0TdO0sudI%0A5/NJINlZgWiapmnlgyNnDH8C4Uqp74GruQtF5IMSj0rTNE0rM46cMfwF/Ay4Y66ymvsolFJqgVLq%0AglJqfyHtDyql9iqlYpRSUUqprg7Eo2maVmzZpmwObjtDaqL5+25q4lUObjtDdnah85NVeo4MV33z%0ABva/CJgDfFlI+2ZgrYiIUsoP+AZodQPH0TRNc1i2KZufPjvAn9HxlmWmzGzCFh/mxP5L9H2qLS6G%0Am28GZHum9pwpIv9USq3DyhSfIhJc2LYiEqGUamqjPTXPUw9r+9c0TXOWwzvP5UsKef0ZHc+R387R%0AusvNN+2MPWcMi3P+ne6MAJRSA4H/AQ2B/s44hqZpmjWHtp0tsl0nBitEZFfOv7/mFM1rhfmb/RER%0AuVbcAERkNbBaKXU38Dbm0t7XUUqNAcYA3H777cU9rKZpGqmJGTbbUxJst1dWjszH0B84hrlm0hzg%0AD6XUfSUViIhEAM2VUvULaZ8vIkEiEtSgQYOSOqymaTexGnWq2myvWdd2e2XlyHDV94GeIvIHgFKq%0AOfA98MONHlwp9Q/gWE7ncyDmEU/6BjqtwhqzcQxnrpyhsUdj5veZX9bhABD/+T5MiVcx1KlCgyd9%0AyzqccqX1XV6c+7Pw27Na3+VVitGUH44khgu5SSHHn8AFWxsopZYBPYD6SqlTmEtquAGIyDxgMDBK%0AKZUJpAPDRER3QGsV1pkrZzhx+URZh5GPKfEqWRfTyzqMcqlVZy9O7L9ktQP6joAGtOykE4NVSqlB%0AOT8eUEptwDykVIChQKStbUVkeBHtU4Gp9oV6c8vMzOTUqVNkZNyc1zwrivG3jycrOwtXF1cOHSof%0AxYc9rl3FBbh27Wq5iSnztQlgMpFpMJRJTFWrVuXWW2/Fzc2Nvk+15chv5/h12VFMmdkY3FzoPvxO%0AWnbywsVFlXps5YE9ZwwD8vx8Huie83M8UKfEI9KsOnXqFDVr1qRp06aYp9/WyiPXRFeuma7hbnCn%0ARZ0WZR0OAOe+jyKLdNzdq3B769ZlHQ4AGQYDcu0ayt2dqnfeWarHFhEuXbrEqVOnaNasGS4GF1p3%0AacyuH0+QfCGdGnWq3JQjkfKyZ1TS46URiGZbRkaGTgqaVgKUUtSrV4/4eOv3L2iOld1uBrwINM27%0Ana0b3LSSpZOCppUM/bdkmyOdz2uAz4F16LmeNU3TKi1HioBkiMgsEQkTkV9zH06LTCuSUoqRI0da%0AnmdlZdGgQQMeeOCBMozKtvDwcDw9PQkICKBVq1aMGzeuyG1iYmLYsGFDKURnW1xcHD4+Pje0XbVq%0A1QgICKB169Z06NCBL774wgkRFs/kyZNp0qQJRqORFi1aMGjQIA4ePOjUYz77+utFHmPRokWcOXPG%0A8vypp55yelw3O0cSw4dKqUlKqc5KqcDch9Mi04rk4eHB/v37SU83D0X8+eefadKkiUP7yMrKKlYM%0AN7J9t27diI6OJjo6mvXr17Nt2zab69tKDMWNH8BkMhV7H0Vp3rw50dHRHDp0iK+//poZM2awcOHC%0AEtl3ScY/duxYYmJiiI2NZdiwYdxzzz1OuxZvMpmYO2UKbdq0sblewcTw2WefFbmNVjyOJAZf4Gng%0AXcw3u72Pk+onafa77777+P777wFYtmwZw4f/PUL4ypUrPPHEE7Rv356AgAC+++47wPyHNnToUAYM%0AGECfPn0AeO+99/D19cXf358JEyYA0KNHD6KiogC4ePEiTZs2tbr9yJEjLfsGGDFiBGvXri0y9mrV%0AqmE0Gjl9+nSh8V67do2JEyeyfPlyjEYjy5cvZ/LkyYwZM4Y+ffowatQoMjIyePzxx/H19SUgIICw%0AsDAA0tLSePjhh/Hz82PYsGF07NjR8npq1KjBxIkT6dixIzt27OCtt96iffv2+Pj4MGbMGHJvp9m1%0Aaxf+/v507tyZjz76yBK7yWRi/PjxtG/fHj8/Pz755BO7f2d33HEHH3zwAbNmzbL5e3Ik/l27dtG9%0Ae3fatWtH3759OXvWXAPo2LFjnDp1CoCTJ09y+PBhu+McNmwYffr04auvvrK8F9aOMWvWLNq0aYOf%0Anx+PPPIIAKmpqZbfiZ+fHytXrswXd7ehQ/ltzx76jByZ7zW98sorBAYG0qtXL+Lj41mxYgVRUVGM%0AGDECo9FIenp6vv+Xy5Ytw9fXFx8fH1599VVL7DVq1OD111/H39+fTp06cf78ebtft4Z56JY9D+Aw%0A4G7v+s58tGvXTm42Bw8evG6Zh4eH7NmzRwYPHizp6eni7+8vYWFh0r9/fxERee2112Tx4sUiIpKY%0AmCgtWrSQ1NRUWbhwoTRp0kQuXbokIiIbNmyQzp07y5UrV0RELMu7d+8ukZGRIiISHx8v3t7eIiLX%0AbR8eHi4PPvigiIgkJSVJ06ZNJTMz0+rryBtfQkKCBAYGytmzZ4uM9/nnn7fsY9KkSRIYGChpaWki%0AIjJ9+nQJCQkREZFDhw7JbbfdJunp6TJt2jQZM2aMiIjs27dPDAaD5fUAsnz5css+c1+LiMhjjz0m%0Aa9euFRERX19fCQ8PFxGRcePGSdu2bUVE5JNPPpG3335bREQyMjKkXbt28ueff8rRhKOyP36/HE04%0Aatnf8ePHLdvlSkxMlKpVq9p83fbGf+3aNencubNcuHBBRES+/vprefzxx0VE5J577pETU7bJyVcj%0A5PhbEdKzZ0+rv5fc93XatGn5ls2YMUNCQ0NtHsPLy0syMjIs8YuI/Pvf/5aXX37Zsp+EhIR8cacf%0AOSJp+/ZJtw4d8r2mJUuWiIjIm2++afmd5/1/mPf56dOn5bbbbpMLFy5IZmam9OzZU1avXm3ZV+7v%0AcPz48ZbfVV4F/6YWv7Fd5jyzWRa/sb3Q96i0mLKyZO8vP8mMEQNl+sP9ZcaIgbL3l5/EZMoq1n6B%0AKLHjM9aRM4Y9QO0SzktaMfn5+REXF8eyZcu4//7787Vt3LiRd999F6PRSI8ePcjIyOCvv/4CoHfv%0A3tStWxeATZs28fjjj1O9enUAy3Jb8m7fvXt3/vjjDy5cuMCyZcsYPHgwrq6Fj2vYsmULfn5+NGrU%0AiAceeIBGjRoVGW9BwcHBVKtWDYCtW7da+lpatWqFt7c3R48eZevWrZZvsD4+Pvj5+Vm2NxgMDB48%0A2PI8LCyMjh074uvryy+//MKBAwdITk4mKSmJ7t3Nt+7k7c/ZuHEjX375JUajkY4dO3Lp0iViY2OL%0AfN9ySZ4b/At73fbGf+TIEfbv30/v3r0xGo288847nDp1itTUVLZv3275Zn/+wgXLz47GWdgxwPx/%0AcMSIESxZssTye9+0aRPPP/+8ZT916tS5Lu6CXFxcGDZsGACPPfYYW7dutRlbZGQkPXr0oEGDBri6%0AujJixAgiIiIAcHd3t/S1tWvXjri4OIded1nKNplYP3MqG+fNwpRprlNqyrzGxnmzWD9jKtmlcOnT%0AkVFJtwCHlVKR5J/aUw9XLWPBwcGMGzeO8PBwLl36u9SUiLBy5UpatmyZb/3ffvsNDw+PfOtZG77n%0A6upKdrZ5AFrBO67zbg/mD82lS5fy9ddfs2DBApvxduvWjfXr13P06FG6du3KwIEDMRqNNuMtqGD8%0A1hS2HMx3vhoMBstre+6554iKiuK2225j8uTJZGRkFPq+5O579uzZ9O3bN9/y2ET7kkN0dDStc242%0AK+x12xu/iNC2bVt27NiRb53Lly9Tu3ZtvL29ybqYjre3t8N3GUdHRxMUFFToMQC+//57IiIiWLt2%0ALW+//TYHDhwo9L3LjTvTjmMXNaTU1vvj5uZm2d5gMJRIX1RpORCxmdjft1tti/19OwcjfsGnZ2+n%0AxuDIGcMkYCDwf/zdx/C+M4LSHPPEE08wceJEfH3zF0jr27cvs2fPtvwBRUdHW92+T58+LFiwgLS0%0ANAASEhIAaNq0Kbt27QJgxYoVNmMICQlh5syZALRt29auuO+8805ee+01pk6dajPemjVrkpKSUuh+%0A7r77bpYuXQrA0aNH+euvv2jZsiVdu3blm2++AeDgwYPs27fP6va5Sa9+/fqkpqZaXmvt2rXx9PS0%0AfHPNPUZurHPnziUzM9Ny3CtXrtj1uuPi4hg3bhwvvviizddtb/wtW7YkPj7e8qGdmZnJgQMHqFWr%0AFs2aNbO8dyLCnj177IoRYOXKlWzcuJHhw4cXeozs7GxOnjxJz549ee+990hKSiI1NZU+ffowZ84c%0Ay74SExOLPF52drblvf/qq6/o2tU8029hv/+OHTvy66+/cvHiRUwmE8uWLbOc3VVk+3/52Wb7vjDb%0A7SXB7sQg5qGph/l7rudDooerlgu33norL7/88nXL33jjDTIzM/Hz88PHx4c33njD6vb9+vUjODiY%0AoKAgjEYj06ebxxSMGzeOuXPn0qVLFy5evGgzhltuuYXWrVvz+OOO3SgfGhpKREQEx48fLzTenj17%0AcvDgQUvnc0HPPfccJpMJX19fhg0bxqJFi6hSpQrPPfcc8fHx+Pn5MXXqVPz8/PD09Lxu+9q1a/P0%0A00/j6+vLQw89RPv27S1tCxcu5Pnnn6dz586WS1dgHjLZpk0bAgMD8fHx4ZlnnrH5rfTYsWOW4aoP%0AP/wwL774ouW9Kux12xu/u7s7K1as4NVXX8Xf3x+j0cj27eZvnEuXLiU52Vw99MSJE/kGCVgzY8YM%0Ay3DVJUuW8Msvv9CgQYNCj2EymXjssccsHf9jx46ldu3a/Pe//yUxMREfHx/8/f0tAwJs8fDw4MCB%0AA7Rr145ffvmFiRMnAuYvHaGhoZbO51xeXl7873//o2fPnvj7+xMYGMiDDz5Y5HHKu5RLtv/WUi46%0A/45tZet0LN+KSj0MTAPCAQV0A8aLiO2vkk4QFBQkuaMSbhaHDh2yXHooj9LS0vD19WX37t1WP7zK%0AgslkIjMzk6pVq3Ls2DF69erF0aNHcXd3d9oxYxNjS6xWUknFf256FFkX03GtX41G44KKFVNJyTh6%0A9LpaSTVq1CA1NbWILUtOwb+pJRN3kHwhHc+G1Xjsrc6lFkdBy94Yz5mjhV/ya9yyDcPfeu+G9q2U%0A2iUiRf4ncKSP4XWgvYhcyDlAA2ATUOqJQStfNm3axBNPPMG//vWvcpMUwJysevbsSWZmJiLC3Llz%0AnZoUSlpFj1+7MT739LaZGHyd3L8AjiUGl9ykkOMSjvVRaJXUvffee93ooZ9++infuHKAZs2asXr1%0A6lKLq2bNmpTmmeW+fft4+NGHLR2vVQxVqFKlitXOc3s4K/4pU6bw7bff5ls2dOhQXn/99RI/liNK%0A82yhPGvbvRfHd0dZ7YBu0aELbbrf4/QYHEkMPyqlfgKW5TwfRjFmb9Mqt759+143Yqey8/X1ZW3E%0A2nJXdrug119/vcyTgFY4FxcDD/zzVQ5G/MKmz+diyryGwc2de598ljbd78HFxeD8GOxdUUTGA58A%0AfoA/MF9E/u2swDRN025WLgYDPj17U6t+fQBq1a+PT8/epZIUwL4Z3P4B3CIi20RkFbAqZ/ndSqnm%0AInLM2UFqmqZppceeM4aZgLVB5Gk5bYVSSi1QSl1QSu0vpH2EUmpvzmO7Usrfjng0TdM0J7InMTQV%0Akb0FF4pIFOZJe2xZBPSz0X4c6C4ifsDbwHw74tFuQkopXnnlFcvz6dOnM3nyZLu3X7RoEQ0aNMBo%0ANNKqVStmzJhR5Dbh4eGW+wHKUnh4eLkupa5VPvYkhqo22qrZaENEIoAEG+3bRST3lsidwK12xKOV%0AY1mmbL6JPMngudvp8r/NDJ67nW8iT2LKtu9+mcJUqVKFVatWFXmjnS3Dhg0jJiaGbdu2MWXKFE6e%0APGlzfVuJobglFkTEUm5E08obexJDpFLq6YILlVJPArtKMJYn0aOcKrQsUzYvfBXNv1fuZdeJRM4k%0AZ7DrRCL/XrmX55fuJst04x+Erq6ujBkzxuo3/RMnTtCrVy/8/Pzo1atXoYX3ctWrV49//OMfloJy%0A8fHxDB48mPbt29O+fXu2bdtGXFwc8+bNs9wJvGXLFkJCQvjXv/5Fz549efXVV0lISOChhx7Cz8+P%0ATp06sXev+cQ64WICIQNDCAwM5JlnnsHb25uLFy8SFxdH69atee655wgMDOTkyZM8++yzBAUF0bZt%0AWyZNmmSJ8ccff6RVq1Z07dqVVatWWZYXVqJb00qSPYnhn8DjSqlwpdT7OY9fgaeA6+sw3AClVE/M%0AieFVG+uMUUpFKaWi9CTe5dOq3af58cA5q20/HjjHqujTxdr/888/n6/EQ64XXniBUaNGsXfvXkaM%0AGMFLL71kcz9//fUXGRkZlmqlL7/8MmPHjiUyMpKVK1fy1FNP0bRpU0JDQy0T13Tr1g0w10TatGkT%0A77//PpMmTSIgIIC9e/fyf//3f4waNQqAudPm0unuTuzevZuBAwfmS1RHjhxh1KhRREdH4+3tzZQp%0AU4iKimLv3r38+uuv7N27l4yMDJ5++mnWrVvHli1bOHfu7/d0ypQp3HPPPURGRhIWFsb48ePtrtGk%0AafYqclSSiJwHuuR8eOfOa/i9iPySdz2lVJ08l4XsppTyAz4D7hORS4WtJyLzyemDCAoKKt51Cc0p%0AlkfZvjTzTeRJHg667Yb3X6tWLUaNGsWsWbPy1S3asWOH5Vv1yJEj+fe/rY+iXr58OWFhYRw5coRP%0AP/2UqlXNV0k3bdqUb6rIy5cvF1q0b+jQoZaqplu3brVMQHPPPfdw6dIlUi6nsPu33Xy85GPAXIcq%0At+Q0gLe3N506dbI8/+abb5g/fz5ZWVmcPXuWgwcPkp2dTbNmzWjRwnwfxGOPPcb8+ebut40bN7J2%0A7VpLPavcEt3luVyKVvHYfYObiIQBtiphbQYcmupTKXU75uGvI0XkqCPbauXP2aR0m+1nimi3xz//%0A+U8CAwNtFusrrFzzsGHDmDNnDjt27KB///7cd999NGrUiOzsbHbs2JEv2RSmqHLfCoVQ+PeWvNsf%0AP36c6dOnExkZSZ06dQgJCbFUerVV7ttaie6KQkQwJSUhOVVpJTOTrMREDLVrF1lmWys9JVnS4rrf%0AqlJqGbADaKmUOqWUelIpFaqUCs1ZZSJQD/hYKRWjlLq5KuNVMl61bX+wNi6i3R5169bl4Ycf5vPP%0AP7cs69KlC19//TVgriaaW665MJ07d2bkyJF8+OGHANeViI6JiQEcK/cdFhZGnXp1qFKjCoEdAlm/%0Aej2JGYn89NNPhZacvnz5Mh4eHnh6enL+/Hl++MHcxdaqVSuOHz/OsWPmW4SWLVtm2cbeUurlkYiQ%0AefIkmadPQ25SFSHz9GkyT560Ob+CVrpKMjFc91sVkeEi4iUibiJyq4h8LiLzRGReTvtTIlJHRIw5%0Aj/JR+lG7IcOKuEz0cPsbv4yU1yuvvJJvdNKsWbNYuHAhfn5+LF682PKBb8urr77KwoULSUlJYdas%0AWURFReHn50ebNm2YN28eAAMGDGD16tWWzueCJk+ebNnulX+/wuQPJyMiPDv+WbaHbeeuDnfx7dpv%0A8fLyombNmtdt7+/vT0BAAG3btuWJJ57grrvuAsyT2cyfP5/+/fvTtWtXvL29LdvYW0q9PDIlJWG6%0AfNl62+XLmJKSSjkirTB2l90uckdK7RYRhy4l3Shddrt8MmULzy/dbbUDul/bRnw0IhCDS+W7XJCY%0AkciZ1DOW59euXsPF4IKrqysxkTG8O+Fd9u2xPslOaSgvZbev/vkn2TmTQVnjUr06Ve64o9TiKa9l%0At/Na8M8xJJ49Qx2vxjwxs/i3eTmj7HaRxyzBfWkVkMFFMefRAFZFn+abyJOcSUqnce1qPNz+NgYH%0A3lopkwJA4tX8l4rOnjrLK0+9QrZk4+bmxjsz3ymjyMqX3H6FG23XSo/diUEptVhERtpY1qtEI9Mq%0AJFeDCw8H3Vas0UcVTZYp/81u3s29WRH29zQlbi5upR1SuaTc3Gx++Cs3/T6VF470MeSbyFcpZQDa%0A5T4XkULvcNa0yszVYPv7lZtBf+ABGPIM272Rdq30FJkYlFKvKaVSAD+l1OWcRwpwAdC3XWo3vTpV%0AbH+g1a5Su5QiKd8MtWtjqFXLelutWhhq6/epvCgyMYjI/0SkJjBNRGrlPGqKSD0Rea0UYtS0cq12%0AldrUcrf+gVfLvZZODDmUUrjddhtuTZpA7j0LSuHWpAlut92m72MoRxy5we01pVQTwDvvdjmF8jTt%0ApqWU4taat5J0NYmzV85apvb08vCidhV941ZeSilc69QhKz4euXYN5eaGq76EVO7Y3ceglHoX2Ab8%0AFxif8xjnpLg0LR+DwYDRaMTHx4ehQ4eSZmPYo71CQkJYsWJF0SsWYvLkyZbSFEop6lStY+lodnNx%0Ao07VOjopaBWSI53PA4GWInK/iAzIeQQ7KzCtgjJlwe7F8Hkf+KCt+d/diyHbVKzdVqtWjZiYGPbv%0A34+7u7vlJrRcuoy1ppUcRxLDn4AeXqEVzpQFK0Jg7Qtw8je4fMr879oX4NvR5vYS0K1bN/744w+r%0AZaw3btxI586dCQwMZOjQoaSmpgIwYcIE2rRpg5+fH+PG/X2iGxERQZcuXbjjjjssZw+pqan06tWL%0AwMBAfH1985W2njJlCi1btuTee+/lyJEjluUxMTF06tSJAV0H8NLol0hOSubChQu0a2ceuLdnzx6U%0AUpZKq82bNy+Rsx5NcwZHEkMaEKOU+kQpNSv34azAtApozzI4tM5626F1sPfrYh8iKyuLH374AV9f%0AXyB/GWsPDw/eeecdNm3axO7duwkKCuKDDz4gISGB1atXc+DAAfbu3ct///tfy/7Onj3L1q1bWb9+%0APRMmTADMJSlWr17N7t27CQsL45VXXkFE2LVrF19//TXR0dGsWrWKyMhIy35GjRrF1KlTWbd1HXe2%0AvpM5U+fQsGFDMjIyuHz5Mlu2bCEoKIgtW7Zw4sQJGjZsSPXq1Yv9fmiVW60Gt1DHqzG1GtxSqsd1%0A5M7ntTkPTbMuerHt9t2LIeCxG9p1eno6RqMRMJ8xPPnkk5w5cyZfGeudO3dy8OBBS82ha9eu0blz%0AZ2rVqkXVqlV56qmn6N+/f75pMh966CFcXFxo06YN58+fB8yXpf7zn/8QERGBi4sLp0+f5vz582zZ%0AsoWBAwdaPtCDg81XUpOTk0lKSqJ79+7EJsYSPCyYcU+Zz0q6dOnCtm3biIiI4D//+Q8//vgjImKZ%0A30HTbBny+ttlclxHRiV9oZSqBtwuIkeK3EC7+SQXMRFP8qkb3nVuH0NBBctg9+7dO1810ly///47%0Amzdv5uuvv2bOnDn88ot5OpEqVark2x7MFVrj4+PZtWsXbm5uNG3atMhy2IXp1q2b5SzhwQcfZOrU%0AqSil9BzO5VCtelXz/Xszc2QJf/SAAAAgAElEQVRU0gAgBvgx57lRKaXPILS/eTYpot25U3p36tSJ%0Abdu28ccffwCQlpbG0aNHSU1NJTk5mfvvv5+ZM2daTTB5JScn07BhQ9zc3AgLC+PEiROAucz26tWr%0ASU9PJyUlhXXrzJfNPD09qVOnjqUC67pv19GhSwfLNkuWLKFFixa4uLhQt25dNmzYYDmr0cqP4JcD%0AeOytzgS/HFDWoZQ5Ry4lTQY6AOEAIhKjlGrmhJi0iipgpLmzuTCBIwtvKwENGjRg0aJFDB8+nKtX%0ArwLwzjvvULNmTR588EEyMjIQEavzRuc1YsQIBgwYQFBQEEajkVatWpnDDwxk2LBhGI1GvL29810O%0A+uKLLwgNDSUpJYkm3k2Y+tFUAJo2bQqYEwRA165dOXXqVL5Z3TStvLG77LZS6jcR6aiUihaRgJxl%0Ae0XEz6kRWqHLbpeyi3+A6RoY3KH+PwpfL9tkHn1krQO69QAY+gW4GJwXZzkQmxjLNdM13A3utKjT%0AoqzDAcpP2e28Mo4eNd/g5u5O1TvvLJMYKkIp+5LmjLLb+5VSjwIGpVQL4CVg+40GqFUgpmtgulr0%0Aei4GGLLIPPpo92Jzn4LnreYzBf/hlT4paFpl4UhieBF4HbgKfAX8BOhC81p+BlfzyKMbHH2kaVrZ%0As7vzWUTSROR1EWmf8/iviGTY2kYptUApdUEptb+Q9lZKqR1KqatKKV1eQ9M0rRxwZFTSz0qp2nme%0A11FK/VTEZouAfjbaEzBfkppubxyapmmaczly53N9EbHM1i0iiUBDWxvkVF4tdAIfEbkgIpGAntNP%0A0zStnHAkMWQrpW7PfaKU8gbsG9KkaZqmVRiOJIbXga1KqcVKqcVABFBqE/UopcYopaKUUlHx8fGl%0AdVitnCjvZbdLwqJFi3jhhRdsrhMXF8dXX31VYsfMNW/ePL788ksADh8+jNFoJCAggGPHjtGlSxeH%0A9lXS74tW+uxKDMpcB+AAEAgsB74B2olIUX0MJUZE5otIkIgENWjQoLQOqzkoKzuL1bGrGblhJL1X%0A9GbkhpGsjl2NSZfdLhHOSgyhoaGMGjUKgDVr1vDggw8SHR1N8+bN2b5dj0q/2diVGMR8F9waEbko%0AIutFZJ2IXHRybFoFk5WdxfhfxzNx+0Ri4mM4d+UcMfExTNw+kXG/jiMru+TKbl+8eJEPPviA0NDQ%0ASll2OyQkhJdeeum62CZMmMCWLVswGo3MmDEDk8nE+PHjad++PX5+fnzyyScAhIeH06NHD4YMGUJc%0AXBzwdy0oa+9F7rf8DRs2MHPmTD777DN69uwJQI0aNSxxTZs2zXKsSZMmFfm+aBWTI/cx7FRKtc/p%0ALLaLUmoZ0AOor5Q6BUwiZ04HEZmnlGoERAG1MPdh/BNoIyKXHYhLKyfWHVvHpr82WW3b9Ncm1h1b%0Ax8AWA4t1jNyy20FBQVy+fBk3NzdGjBjBxx9/zMWLFy1ltz08PJg6dSoffPABL7zwAqtXr+bw4cMo%0ApUhKsoyhsJTdPnz4MMHBwQwZMsRSdrtWrVpcvHiRTp06ERwczO7duy1lt7OysggMDLR88I8aNYrZ%0As2fT2K8xH0z5gDlT57Bo3iKrZbe7du1qV9lta7G9++67TJ8+nfXr1wMwf/58PD09iYyM5OrVq9x1%0A11306dMHgOjoaA4cOIBh2VlMlzLIyMiwlCC39l4A3H///YSGhlKjRo18CRRg48aNxMbG8vvvvyMi%0ABAcHExERgYeHR6Hvi1YxOZIYegKhSqk44AqgMJ9MFFoSQ0SG29qhiJwDnFtZTSs1q2JX2Wxf/cfq%0AG04MBctue3p6kpCQgKura6Utu20ttoI2btzI3r17LWcUycnJxMbG4u7uTocOHbj11ls5p84BkJmZ%0AafO9KMrGjRvZuHEjAQHmInOpqanExsaSkpJi9X3RKi5HEsN9TotCqxTOpZ2z2X72ytkb3nfBstuz%0AZpnniHJx+ftqaGUru20ttoJEhNmzZ9O3b998y8PDw/Ntn7uuq6troe9FUUSE1157jWeeeSbf8pkz%0AZ+q5rSsZR+58PgHcBtyT83OaI9trlV+j6o1stnt5eDn1+DdD2e2aNWuSkpJied63b1/mzp1LZqb5%0AVqCjR49y5cqVQrd39L3Iq2/fvixYsMDSb3P69GkuXLhQ6PuiVVx2nzEopSYBQUBLYCHmvoIlQIUt%0ALD/y8984lZjOrXWqsfjJjmUdToU3qMUgYuIL/6AZ+I/i9S8U5WYou+3n54erqyv+/v6EhITw8ssv%0AExcXR2BgICJCgwYNWLNmTaHbp6SkOPRe5NWnTx8OHTpE586dAXOn9JIlS2y+L1rF5EjZ7RggANhd%0AWcpu95wezvGLV2hW34OwcT2KH5gTlWmJ4PMHzdVVDVXgljaFrmbKNjHu13FWO6Dvvf1epnefjqGE%0AKqzOmjWLhIQE6taty0svvVQi+ywJuuy2fXTZ7bLhjLLb10RElFKScwCPojbQKjgRSEswl90G879X%0ALkH1umDlmrLBxcC07tNYd2wdq/9YzdkrZ/Hy8GLgPwYS3Dy4xJKCpmnO5Uhi+EYp9QlQWyn1NPAE%0A8KlzwtLKnAgkHoeM5LwLIfkvuJoMdZpZTQ6uLq4MbDGw2MNSNU0rO3YnBhGZrpTqDVzG3M8wUUR+%0AdlpkWtlKSyiQFPLISIb0BKher3RjqgDcXNzy/atpFZFdiUEp9RDwD2CfiIx3bkhauZB2yXb7lUs6%0AMVjR1LNpWYegacVW5HBTpdTHwFigHvC2UuoNp0ellb3cfoUbbdc0rcKy5z6EuzHfu/Aa5vIWDzk1%0AolKQZcrmm8iTnElKB+BMUjrfRJ7ElK2riFsY3IvXrmlahWVPYrgmIiYwT++JuRRGhZVlyuaFr6L5%0A98q9XM0yV+O8mpXNv1fu5fmlu8kyVf4KnXYp6jKRR+leRspbdnvAgAFFVlJNSkri448/LqXobGva%0AtCkXL9pfc3L9+vUEBATg7+9PmzZtLIXx1qxZw8GDB4vcvuB6jhxb08C+xNBKKbU357Evz/N9Sqm9%0Azg6wpK3afZofD1gv3fDjgXOsij5dyhGVU9XrQlVP621VPaFaXatNkpVF0sqVxA1/lNie9xA3/FGS%0AVq5ETCVXdrtu3brXFX8ryFZiMBUzFjAX83OGzMxMxowZw7p169izZw/R0dH06NEDuPHEUL9+fafE%0AqlVe9iSG1sCAnMcDeZ4/kPNvhbI86qTN9m8ibbc7W3T0aLbv6EV09OgyjQOlzENSa9/O3yeJyvy8%0AkKGqkpXF6bH/4uzr/yU9Opqss2dJj47m7Ov/5fQ/xyIl9GHauXPnfB/M1kpBT5gwgWPHjmE0Ghk/%0Afjzh4eH07NmTRx99FF9fXwA++OADfHx88PHxYebMmZb9vf3227Rq1YrevXszfPhwy6QzPXr04D//%0A+Q/du3fnww8/ZN26dXTs2JGAgADuvfdeS6G7S5cu0adPHwICAnjmmWfy1TlasmQJHTp0wGg08swz%0Az1yXpFJSUsjKyqJePfMZWZUqVWjZsiXbt29n7dq1jB8/HqPRyLFjx/j0009p3749/v7+DB48mLS0%0ANKvrnTv39xehzZs3ExAQgK+vL0888YTlDvGmTZsyadIkS6nxw4cPl8jvSquYikwMInLC1qM0gixJ%0AZ3P6FQpzpoh2Z0vPOEV6ehzpGafKNA7A/OFfvd7f/QkGd/PzQgqmJX/3HSk/Wx/BnPLzzyR/t7bY%0AIZlMJjZv3myZIyAtLc1SCjomJoZdu3YRERHBu+++S/PmzYmJiWHatGmAuZDelClTOHjwILt27WLh%0AwoX89ttv7Ny5k08//ZTo6GiioqJYuXIl0dHRrFq1ioJ32CclJfHrr7/yyiuv0LVrV3bu3El0dDSP%0APPII7733HgBvvvkmXbt2JTo6muDgYMscDIcOHWL58uVs27aNmJgYDAYDS5cuzbf/unXrEhwcjLe3%0AN8OHD2fp0qVkZ2fTpUsXgoODmTZtGjExMTRv3pxBgwYRGRnJnj17aN26NZ9//rnV9XJlZ2cTEhLC%0A8uXL2bdvH1lZWcydO9fSXr9+fXbv3s2zzz6rZ2C7ydldBE8p1UkpFamUSlVKXVNKmZRSFW7eBK/a%0A1Wy2Ny6iXStc0oqVtttX2m63Jbfsdr169UhISLCUeE5LS7OUgg4MDOTw4cPExsZa3UeHDh1o1qwZ%0AAFu3bmXgwIF4eHhQo0YNBg0axJYtW9i6dSsPPvgg1apVo2bNmgwYkP+keNiwYZafT506Rd++ffH1%0A9WXatGkcOHAAME/+89hjjwHQv39/S12kzZs3s2vXLtq3b4/RaGTz5s38+eef18X52WefsXnzZjp0%0A6MD06dN54oknrL6e/fv3061bN3x9fVm6dKnl+IXJzMykWbNm3JlTgmL06NFERERY2gcNGgRAu3bt%0ALJP7aDcnR+58ngM8AnyLuZjeKMz3NlQow4JuY9eJxELbH25/WylGU7lknrNddjvzbPHLbicnJ/PA%0AAw/k62OwVgra2gebh8ffVVxslbG2Je8+XnzxRf71r38RHBxMeHg4kydPtrRZK0MtIowePZr//e9/%0ANo8B4Ovri6+vLyNHjqRZs2YsWrTounVCQkJYs2YN/v7+LFq0iPDw8CL2avu15ZbpNhgMTutD0SoG%0Ah8pmi8gfgEFETCKyEPPkPRXK4Ha30q+t9fLQ/do2YnCgnjfoRrk1sl12282r+GW3PT09mTVrFomJ%0A5uRevXp1q6WgC5anLujuu+9mzZo1pKWlceXKFVavXk23bt3o2rUr69atIyMjg9TUVL7//vtC95Gc%0AnEyTJk0Ac3XVvPvOvUT0ww8/WGLt1asXK1as4MKFCwAkJCRYSnrnSk1NzfcBHxMTg7e3N3B9ye2U%0AlBS8vLzIzMzMd0mqsNfu5uZOXFycpSz54sWL6d69e6GvT7t5OZIY0pRS7kCMUuo9pdRYoMIV0jO4%0AKOY8GsB7Q/yo4mp++VVcXXhviB8fjQjE4FKhR+OWqdpDBttuH2y73V4BAQGWb7fVq1fn0UcfpXPn%0Azvj6+jJkyBBSUlKoV68ed911Fz4+Powff/3N+oGBgYSEhNChQwc6duzIU089RUBAAO3btyc4OBh/%0Af38GDRpEUFAQnp7WR2dNnjyZoUOH0q1bt3wjfyZNmkRERASBgYFs3LiR22+/HYA2bdrwzjvv0KdP%0AH/z8/OjduzdnC5xFiQjvvfceLVu2xGg0MmnSJMvZwiOPPMK0adMICAjg2LFjvP3223Ts2JHevXtb%0ASoNbWy+Xi4sLCxcuZOjQofj6+uLi4kJoaOiN/RK0Ss2RstvewHnAHfOd0J7ARyJyzMY2CzCPXrog%0AIj5W2hXwIXA/5ol/QkRkd1GxVOay29t39CI9PY5q1ZrSpfNmy/KKUHZbTCZO/3Os1Q7omr1702Tm%0ADJSh/JfdTk1NpUaNGqSlpXH33Xczf/58AgMDS/QYpUmX3bZOl90unCN9DA+JyIdABvBmzkFexvzB%0AXphFmPsmviyk/T6gRc6jIzA351+tAlIGA01mfEDyd2tJWrmSzLNncfPyovbgwXg+9GCJJQVnGzNm%0ADAcPHiQjI4PRo0dX6KSgaTfCkcQwmuuTQIiVZRYiEqGUampjnw8CX4r5tGWnUqq2UspLRG68l1Ir%0AU8rVldqDB1F78KCyDuWGffXVV2UdgqaVqSITg1JqOPAo0EwplXcgek2giBKcRWoC5L2j7FTOMp0Y%0ANE3Tyog9ZwzbMX9Q1wfez7M8BShuSQxrPb1WOz2UUmOAMYClM0/TNE0reUUmhpy7m08AnZ1w/FNA%0A3hsHbgXOFBLHfGA+mDufS+Lgt9aplu9fTdM0zb5LSSlY/xavABGRWsU4/lrgBaXU15g7nZNLs39h%0A8ZO6n1vTNK0ge2ol1RSRWlYeNYtKCkqpZcAOoKVS6pRS6kmlVKhSKnfw9AbgT+APzPNHP1fM16NV%0AUjdT2e0ePXpcV6OpIHsqrYpJuBJ5jqwkc6G8rKSrXIk8h9iYd+T++++33FU+a9YsWrduzYgRI1i7%0Adi3vvvuu3a8BHH/dWvnhyKgklFJdgRYislApVR+oKSLHC1tfRIbb2l/OaKTnHYlBKwN5i+gVIduU%0AzeGd5zi07SypiRnUqFOV1nd50aqzFy7FuHkwtyQGmGv82Ft2+7nnrv+uYTKZMBRz6GxWVhaurg79%0A+ZSoNWvW8MADD9CmjfX7SsQkJHx1iPQDecaHZGWTuDKWjMMJ1H20Ncpw/e9jw4YNlp8//vhjfvjh%0AB0t9qeDg4JJ9EVq55UgRvUnAq8BrOYvcgSXOCEorZ+r/w3xjW33bpbGyTdn89NkBwhYf5tyfyaQm%0AXuXcn8mELT7MT5/uJ7uEJkGqzGW3C6pRowavv/46/v7+dOrUifPnz1strX3s2DH69etHu3bt6Nat%0AG8c2xJB+4NJ1tZ8EIf3AJc6EHeXuu++2nIVt2bIF+PtbfmhoKH/++SfBwcHMmDGDRYsW8cILLwAQ%0AHx/P4MGDad++Pe3bt2fbtm1Fvm6tYnGkJMZAIBi4AiAiZzAPWdU0AA7vPMef0fFW2/6MjufIb7aL%0A7NmjspfdLujKlSt06tSJPXv2cPfdd/Ppp59aLa09ZswYZs+eza5du5g+fTp//Wi+zFSwmJ/KGQh4%0AIfwYffv2JSYmhj179mA0GvOtN2/ePBo3bkxYWBhjx47N1/byyy8zduxYIiMjWblyJU899ZTN161V%0API6cC18TEVFKCYBSqsLVSdKc69A22+MGDm07S+sujW9o37llt+Pi4mjXrh3Vq1cnIyMjX9ltMJez%0AiI2NtTqkubCy24Cl7HZ2dral7DZQZNntYcOGcfbsWa5du2bZd0REBKtWrQIKL7ud+5oaNmxo83W7%0Au7vzwAMPAOZy2D9bKTeSmprK9u3bGTp0qGXZgrvftLnfOq41WLhwIZmZmTz00EPXJQZbNm3alK9/%0A4/Lly6SkpBT6urWKx5HE8I1S6hOgtlLqaeAJzB3GWgnIzs7i3LnVXL1q/nC9evUsZ858i5fXIJSq%0AGKUkUhMzbLanJNhut+VmK7udy83NzbKvwsphZ2dnU7t2bUsfDMCFuXu4dqLw6VKq3+JJREQE33//%0APSNHjmT8+PGMGjXKrpiys7PZsWOHJXnmZe11axWP3ZeSRGQ6sAJYCbQEJorIbGcFdjPJzs5i/4GX%0AOHR4AtnZV3OWXeXQ4Qns2/8i2dkVozZ+jTpVbbbXrGu73R6Vvey2vfK+vlq1atGsWTO+/fZbwJyA%0AEm65Zvk5r9znGXe40rBhQ55++mmefPJJdu8usnalRZ8+fZgzZ47leW5CKux1axWPI53PtYEk4Bvg%0AbRGxPoej5rBz51YTH/+T1bb4+J84d25NKUd0Y1rfZXu+haLa7VWZy27bq2Bp7aVLl/L555/j7+9P%0A27Zt+XbfD1RrW+/6PgalqNa2HmFnozAajQQEBLBy5Upefvllu489a9YsoqKi8PPzo02bNsybN8/m%0A69YqniLLbufMwTAfeAjzPQcugDewGggVkWvODrKgkiq7XV5E7RpKcnLh39g8PdvhUf3Ncl8iODtb%0A+OnT/VY7oO8IaEDfp32KNWQ1L112u2hiEtKiz5O45hhkZYOrC3Ueak71wFtQZTzviC67XTbsLbtt%0AzxnDfwE34DYRCRQRI3A75v6JN4oXpgaQkWH7W2NGhtUqIeWOi4ui71NtuWdUK7yae1KjThW8mnty%0Az6hWJZYUTCYTu3fv5vJl8/Xzy5cvs3v37iJveHPEmDFjMBqNBAYGMnjw4AqZFACUQeER1AjX2uaz%0AK9faVfAIalTmSUEr/+zpfB4EdBCRtNwFIpKilHoO2IlODsVWtaqXpdPZevuNjeQpCy4GF1p3aXzD%0Ao49sMZlMrFixgkOHDlmWZWVlsXbtWmJjYxkyZEixb1wDXXZb0+w5Y8jOmxRyiUgqRc0urtmlsdfD%0AxWq/WezZsydfUsjr0KFD7N1b3GK/mqaBfYlBlFJ1lFJ1Cz6Akjt/v4l5eQ2iQYO+VtsaNOiLl9fA%0AUo6ofIqOjrbZ7sjIGq1sKXd3y0Mrf+y5lOQJ7MKBuRM0xyhlwKftLM6dW8ORoxPJzr6Ki0sVWt75%0AFl5eAyvMfQzOlpycXKx2rfyo0rRpWYeg2WBPddWmInKHiDSz8rgjdz2lVFvnhlq5ubi40rjxEKpU%0AMQ/prFLFi8aNh+ikkEdhw0btbdc0zT6O1EoqyuIS3Jem5WMwGPjuu++Awu9Ozjt6qCKX3da0slaS%0AiUGPgdPINpnYF7aRZW+MZ/5zj7PsjfHsC9tIdrbtKqJFqVatGmvWrKF169ZWyy60bt0af39/y3Nb%0AiaGoiqb2sFaaQtMqi5JMDLq/4SaXbTKxfuZUNs6bxZmjh0i5FM+Zo4fYOG8W62dMJbuYH8guLi4M%0AGTKEWrVqWc4aXF1dcXd3Z/r06RiNxkpXdlvTykJJJgbtJncgYjOxv2+32hb7+3YORvxSIsfJW8DN%0A1dWVuLi4Slt2W9PKQklOQVXqpTG08mX/L7bLZ+0L+xmfnr1vaN83a9ltTSsLdiUGpZQn0A9ogvmS%0A0RngJxGx1D4WkU6FbNsP+BAwAJ+JyLsF2r2BBUADIAF4TEROOf5StLKWcsl2B2vKReuT+NjjZi27%0ArWllochLSUqpUcBuoAdQHfAAegK7ctpsbWsAPgLuA9oAw5VSBSepnQ58KSJ+wFuA/qupoGrWq2+7%0AvX6DYh9Dl93WNOez54zhdaBd3rMDAKVUHeA34Esb23YA/hCRP3O2+Rp4EDiYZ502QO7cgWFAxagx%0ArV3H557enDlqvWQFgO8NXkYqKCAggOXLlwP5y26DeY7kJUuW0Lx5c0vZ7fvuu4/+/fvn20festuA%0Apew2YCm77e3tbVfZ7SZNmtCpUyeOHz8OmMtPDx8+nMDAQLp372617HZ2djZubm589NFHeHt7l8j7%0AomklxZ6y20eB9iKSXGC5JxAlIi1sbDsE6CciT+U8Hwl0FJEX8qzzFfCbiHyolBqEeSKg+iJyqbD9%0AVray23lt39GL9PQ4qlVrSpfOmy3LK0KJ4OxsE+tnTLXaAd2iQxceGPsqLi4lc8OeLrttv3PTo8i6%0AmI5r/Wo0GldkxeWbRkX4mypp9pbdtueMYQqwWym1ETiZs+x2oDfwdlFxWFlWMBONA+YopUKACOA0%0AcN0gcaXUGGAMoCcAKadcXAw88M9XORjxC/vCfiblYjw16zfAt2dv2nS/p8SSgrONGTOGgwcPkpGR%0AwejRoyt0UtC0G1FkYhCRL5RSa4G+mDufFRAOvCYiRc3ddwq4Lc/zWzF3XOfd/xnMpb1RStUABhc8%0AO8lZbz7mCYMICgrS90yUUy4GAz49e9/w6KPyQJfd1m52do1KEpFEpVQYeUYl2ZEUACKBFkqpZpjP%0ABB4BHs27glKqPpAgItnAa5hHKGmapmllpMjEoJQyAvMwV1k9hfmM4ValVBLwnIgUWutYRLKUUi8A%0AP2EerrpARA4opd7C3D+xFvNop/8ppQTzpaTni/maNE3TtGKw54xhEfCMiPyWd6FSqhOwEPC3tlEu%0AEdkAbCiwbGKen1cAK+yMt9KrVvXWfP9qmqaVNnsSg0fBpAAgIjuVUh7WNtBuXEDAF0WvpGma5kT2%0A1Er6QSn1vVJqmFKqS85jmFLqe+BHZweoaWAuu200Gmnbti3+/v757nyOiooqsSGrixYt4syZM1bb%0Adu7cSceOHTEajbRu3dpyp3N4eDjbt1uvEZVXwfXmzZvHl1/aug1I08qGPaOSXlJK3Yf5xrTcUUmn%0AgI9yLhNpmoWYhLTd57kSdR5T0lUMtavgEXQL1dvdgnK58crsuSUxAC5cuMD7779vqWcUFBREUND1%0AQ7OzsrJwdXWsHNiiRYvw8fGhcePG17WNHj2ab775Bn9/f0wmE0eOHAHMH/g1atSgS5cuNvddcL3Q%0A0FCHYtO00mLvqKQfgB+cHItWwYlJSPjqEOkH/r430ZR8lWsnLpNxOIG6j7ZGGYo/bUfDhg1p2LCh%0ApeRFeHg406dPZ/369UyePJkzZ84QFxdH/fr1Wbx4MRMmTCA8PJyrV6/y/PPPW+oqvffeeyxevBgX%0AFxfuu+8+goKCiIqKYsSIEVSrVi1fFVcwJyQvL/MMewaDgTZt2hAXF8e8efMwGAwsWbKE2bNnk5SU%0AxDvvvMO1a9eoV68eS5cuJT09/br1Nm/eTI0aNRg3bhwxMTGEhoaSlpZG8+bNWbBgAXXq1KFHjx50%0A7NiRsLAwkpKS+Pzzz+nWrVux30NNs8WeUUl+IrI352c34FXMpS72A++ISJpzQ9QqirTd5/MlhbzS%0AD1wiLfo8HkGNSuRYbm5ugPVJd3bt2sXWrVupVq0a8+fPx9PTk8jISK5evcpdd91Fnz59OHz4MGvW%0ArOG3336jevXqlruo58yZw/Tp062egYwdO5aWLVvSo0cP+vXrx+jRo2natCmhoaGWD3iAxMREdu7c%0AiVKKzz77jPfee4/333//uvU2b/77zvZRo0Yxe/ZsunfvzsSJE3nzzTctc0RkZWXx+++/s2HDBt58%0A8002bdpUIu+hphXGnj6GRXl+fhf4B/A+UA3zMFZNA+BK1Hnb7ZG220tKcHCw5Zv+xo0b+fLLLzEa%0AjXTs2JFLly4RGxvLpk2bePzxx6levToAdevWLXK/EydOJCoqij59+vDVV1/Rr18/q+udOnWKvn37%0A4uvry7Rp0zhw4IDN/SYnJ5OUlET37t0B8yWriIgIS/ugQYMAaNeundWqsZpW0uxJDHnP/XsBT4vI%0Ar8C/AKNTotIqJFPS1WK1OyIzMxMwX9IpqGB57dmzZxMTE0NMTAzHjx+nT58+iIjV0thFad68Oc8+%0A+yybN29mz549XLp0/RnSiy++yAsvvMC+ffv45JNPyMjIcPg4eVWpUgUwv1Y9pahWGuxJDJ5KqYFK%0AqcFAFRHJBBBz9T1dmkKzMNSuUqx2e8XHx1tKVxelb9++zJ0715JIjh49ypUrV+jTpw8LFiwgLc18%0AJTQhIQHAZrnu77//3o4nICgAABflSURBVDJfQ2xsLAaDgdq1a1+3TWHluAvbt6enJ3Xq1GHLli0A%0ALF682HL2oGllwZ7O51+B4JyfdyqlbhGR80qpRoDtmVm0m4pH0C1cO3G58Pb2t9zwvnNncMvMzMTV%0A1ZVBgwYVOakOmMtpx8XFERgYiIjQoEED1qxZQ79+/YiJiSEoKAh3d3fuv/9+/u///o+QkBBCQ0Ot%0Adj4vXryYsWPHUr16dVxdXVm6dCkGg4EBAwYwZMgQvvvuO2bPnl1oOe6C6+X1xRdfWDqf77jjDhYu%0AXHjD75WmFVeRZbfLo8pcdrswFaFEsGQLCUsPWe2Arta2HnVHtC7WkNW8nFl2u7LRZbetqwh/UyWt%0AxMpuK6VaANMwdzrvA8aJyOnih6hVNspFUffR1qRFn+dKZJ77GNrfQvXA4t3HoGla6bHnUtICzLO0%0ARWC+pDSbnDLZmlaQMig8ghqV2LBUTdNKnz2JoaaIfJrz8zSlVKHVVDVN07SKz57EUFUpFcDfw1ar%0AKaUsU1rZKrutaZqmVTz2JIazmG9oy00M54DpedrvKemgNE3TtLJjT2J4FTgpImcBlFKjgcFAHDDZ%0AaZFpmqZpZcKeG9zmAVcBlFJ3A/8DvgCSyZmDWdOcLbfsto+PD0OHDrXrHoaCZs6cabmhrTA9evSg%0AOEOhQ0JCWLGi5Oadmjx5MtOnT7e5TkxMDBs2lHyh44kTJ1rqMm3ZsoW2bdtiNBo5ffo0Q4YMcWhf%0AJf2+aM5lzxmDQUQScn4eBswXkZXASqVUjPNC0yoik8nEnj17iI6OJjk5GU9PTwICAjAajbi42PM9%0AxLq8ZbdHjBhBcnKyw/uYOXMmjz32mKU+UmURExNDVFQU999/f4nu96233rL8vHTpUsaNG8fjjz8O%0AoD/kKzl7/lINSqncBNIL+CVPmz33QfRTSh1RSv2hlJpgpf12pVSYUipaKbVXKVWy/7u1UmMymVix%0AYgVr167l5MmTXL58mZMnT7J27Vq+/fZbq5VQb0S3bt3IyMigbt26JCcn4+Pjg4+Pj6Ua6ZUrV+jf%0Avz/+/v74+PiwfPlyZs2axZkzZ+jZsyc9e/bEZDIREhKCj48Pvr6+zJgxw7L/b7/9lg4dOnDnnXda%0AylTExcXRrdv/t3fu4VVVZxr/vQQ0gBW1gENEK1aDIkGSchmrIKgVqI4dFFSq04lYnV6gVatS7Mg4%0A2I72qQ/aIkUtAi3jKKCFOi0IFKmQ2ioJEC4GrEUsNxHpSCsKGPLNH3udeE44JzmQyzkh3+95zpO9%0A1769e+ec/a291trvN4CioiKKioqqE+6YGWPGjKFHjx5ceeWVCVYdS5cupbCwkIKCAkaPHs2BAwd4%0A7bXXqk3xfvWrX9G2bVsOHjzI/v37Oeuss2o970GDBjFu3LgEbQcPHmTChAnMnj2b3r17M3v2bPbt%0A28fo0aPp27cvhYWFfPDBB0Bk1XHNNdcwdOhQzjnnHO65557q/1uyaxGr5U+bNo05c+YwceJEbrzx%0ARrZs2ULPnj2rt7377rvp27cvvXr14oknnqjzujjZTzpPDM8AL0t6D/gIWAEg6Wyi5qSUSMoBpgBf%0AIErus1LSC2b2etxq/w7MMbOpknoQ5Yc+80hPxMk85eXlVFRUJF1WUVHB2rVrKSwsrNcxKisrWbhw%0AIUOHDqVfv34UFxfz6quvYmb079+fSy65hM2bN5OXl8dvfvMbgOonl0mTJrFs2TI6duxIWVkZ27dv%0AZ/369QAJGeGS2Vx37tyZJUuWkJuby5/+9CdGjRpFaWkp8+bNY9OmTaxbt45du3bRo0cPRo8ezf79%0A+ykuLmbp0qXk5+fzla98halTpzJmzBhWr14NRM0zPXv2ZOXKlVRWVtK/f/+0zr+mtokTJ1JaWspj%0Ajz0GwL333sull17K9OnTef/996n43hJO/1T0XsmaNWtYvXo1xx9/PN27d2fs2LG8++67Ka8FRLYi%0AJSUlXHXVVYwYMSLB4fWpp55Kamu+evXqpNfFaR7U+cRgZj8AvkNkv32xfdK42woYW8fm/YA3zWyz%0AmR0EniXKBJdwCODEMN0BSJ5X0cl6Yje8VKxadfQjm2NeSX369OGMM87glltuoaSkhOHDh9O+fXtO%0AOOEErrnmGlasWEFBQQG//e1vGTduHCtWrKBDhw6H7e+ss85i8+bNjB07lhdffJETTzyxelkym+uP%0AP/6YW2+9lYKCAkaOHMnrr0d1m+XLlzNq1ChycnLIy8vj0kujQXqbNm2iW7du5OfnA59Yabdu3Zqz%0Azz6biooKXnvtNe68806WL1/OihUr0krAk44F9+LFi3nooYfo3bs3gwYNSuiPueyyy+jQoQO5ubn0%0A6NGDt99+u9ZrURepbM1TXReneZBuBrc/Jil7I41NTwO2xs1vA2pWi+4HFksaC7QHLk9Hk5N91NXu%0AfzT9AjHi+xhipOqAzs/Pp6ysjAULFjB+/HiuuOIKJkyYkLDOySefTHl5OYsWLWLKlCnMmTOH6dOn%0AA8ltrh955BFOPfVUysvLqaqqIjc3t3pfyey7a+scHzBgAAsXLqRNmzZcfvnlFBcXc+jQoTo7mVNp%0AS3bs559/nu7duwOfeCXFbx+/j9quRV3EbM2HDBmSUL5gwYKjsjV3soOj7w1Mj2TfjJq/mFHATDPr%0ACnwRmCXpMF2SbpNUKql09+7djSDVqS/JauZHsvxIGThwIPPnz+fDDz9k3759zJs3jwEDBrBjxw7a%0AtWvHTTfdxF133VX9pBJve/3ee+9RVVXFtddeywMPPFDn08zevXvp0qULrVq1YtasWdX9JQMHDuTZ%0AZ5/l0KFD7Ny5k2XLlgFw7rnnsmXLFt58800g0Up74MCBPProo1x44YV06tSJPXv2sHHjRs4///yj%0Aug417byHDBnC5MmTq4NTXfkgjvRaxJPK1jzVdXGaB0eWKf3I2QacHjfflcObim4BhgKY2R8k5QId%0AgYTeKjN7kjA8tk+fPs3PErYFUFhYyNatW1MuLyoqSrnsaCgqKqK4uJh+/foBUVt4YWEhixYt4u67%0A76ZVq1a0adOGqVOnAnDbbbcxbNgwunTpwqOPPsrNN99MVVUVAA8++GCtx/rGN77Btddey9y5cxk8%0AeHB1MqDhw4fz0ksvUVBQQH5+fvXNPzc3lxkzZjBy5EgqKyvp27cvX/va1wDo378/u3btYuDAgQD0%0A6tWLzp07H3UNe/DgwdVNR+PHj+e+++7j9ttvp1evXpgZP//CDzj1+NQZ6rZv335E1yKeVLbmqa6L%0A0zxoVNvtMJrpDaLRTNuBlcCXzWxD3DoLgdlmNlPSecBS4DSrRZjbbmcnVVVVzJ07N2kH9HnnncfI%0AkSPrNWTVOTrcdjs5zeE31dA0mO12fTCzSkljgEVADjDdzDZImgiUmtkLRB3bP5N0B1EzU3FtQcHJ%0AXlq1asWIESNYu3Ytq1atqh4NVFRUxAUXXOBBwXGaCY3dlISZLSAaghpfNiFu+nXgosbW4TQNOTk5%0AFBYW1ntYquM4mcOrcI7jOE4CHhgcx3GcBDwwOI7jOAl4YHAcx3ES8MDgNAtq2m7XZZ+djOZou+04%0AmcADg9OgVFVVsmPHXErLRlLy+4spLRvJjh1zMaufs2rMEmP9+vUcd9xxPP7440e8j3QCg+M4Hhic%0ABqSqqpL1G75FxcbvsnfvKg4c2Mnevauo2Phd1q0fS1VVcm+fI2XAgAHVVhOTJk1qMbbbjtNUNPp7%0ADE7L4Z135rF796Kky3bvXsQ778wnL+/IMn/VJN52u6ysjBkzZrQo223HaQr8icFpMHbsnFOv5bXh%0AttuO03R4YHAajP37d9ax/OhTbcT6GNasWcPkyZM57rjj6rTdLigoYPz48QkpKmPErKYHDRrElClT%0A+OpXv1q9rC7b7dLSUg4ePFi9fn1tt0tKSigpKak21XOcTOOBwWkwcnO71LE8r0GP57bbjtM4eB+D%0A02DkdbmOvXtT32DzulzXoMdz223HaRwa1Xa7sXDb7ezE7BDr1o9N2gHdqdMQCnpOJkoD7jQlbrud%0AnObwm2possJ222lZSDn0PP8nvPPOfHbsnMP+/TvIzc0jr8t1dOky3IOC4zQTPDA4DUqrVq3JyxtR%0A72GpTsORc/LxCX8dpy48MDjOMU6nWwoyLcFpZviopGZEc+wPcpxsxH9LteOBoZmQm5vLnj17/Avt%0AOPXEzNizZw+5ubmZlpK1NHpTkqShwI+Jcj5PM7OHaix/BBgcZtsBnc3spMbW1dzo2rUr27ZtY/fu%0A3ZmW4jjNntzcXLp27ZppGVlLowYGRcNQpgBfALYBKyW9EPI8A2Bmd8StPxbwZMFJaNOmDd26dcu0%0ADMdxWgCN3ZTUD3jTzDab2UHgWeBLtaw/CnimkTU5juM4tdDYgeE0YGvc/LZQdhiSPgN0A15Ksfw2%0ASaWSSr05xXEcp/Fo7MCQ7B3/VL2nNwDPWYqMLmb2pJn1MbM+nTp1ajCBjuM4TiKN3fm8DTg9br4r%0AkMpi8wbgm+nstKys7D1Jb9dTW4yOwHsNtK+GwjWlRzZqguzU5ZrS41jX9Jl0VmrswLASOEdSN2A7%0A0c3/yzVXktQdOBn4Qzo7NbMGe2SQVJqOd0hT4prSIxs1QXbqck3p4ZoiGrUpycwqgTHAIqACmGNm%0AGyRNlHR13KqjgGfNB+k7juNknEZ/j8HMFgALapRNqDF/f2PrcBzHcdLD33yGJzMtIAmuKT2yURNk%0Apy7XlB6uiWaaj8FxHMdpPPyJwXEcx0mgxQYGSUMlbZL0pqTvZloPgKTpkt6VtD7TWmJIOl3SMkkV%0AkjZI+nYWaMqV9Jqk8qDpPzOtKYakHEmrJf0601oAJG2RtE7SGklZkfZQ0kmSnpO0MXyvLswCTd3D%0ANYp9/ibp9izQdUf4jq+X9IykJnH+a5FNScHD6Q3iPJyAUfEeThnSNRD4APiFmfXMpJYYkroAXcxs%0AlaRPAWXAP2fyWilKjtzezD6Q1AYoAb5tZn/MlKYYku4E+gAnmtlVWaBnC9DHzLJmbL6knwMrzGya%0ApOOAdmb2fqZ1xQj3h+1AfzNrqPeljkbHaUTf7R5m9pGkOcACM5vZ2MduqU8MR+rh1CSY2XLgr5nW%0AEY+Z7TSzVWH670TDjpPamjShJjOzD8Jsm/DJeA1HUlfgSmBaprVkK5JOBAYCTwGY2cFsCgqBy4A/%0AZzIoxNEaaCupNZH7dKoXhBuUlhoY0vZwcj5B0plE7revZlZJdZPNGuBdYImZZVwT8ChwD1CVaSFx%0AGLBYUpmk2zItBjgL2A3MCE1u0yS1z7SoGtxAFph5mtl24GHgL8BOYK+ZLW6KY7fUwHAkHk4OIOkE%0A4HngdjP7W6b1mNkhM+tNZLPST1JGm94kXQW8a2ZlmdSRhIvMrAgYBnwzNFdmktZAETDVzAqBfUBW%0A9PEBhKatq4G5WaDlZKKWjG5AHtBe0k1NceyWGhiOxMOpxRPa8Z8HnjazX2ZaTzyhGeJ3wNAMS7kI%0AuDq06T8LXCrpvzMrCcxsR/j7LjCPqBk1k2wDtsU94T1HFCiyhWHAKjPblWkhwOXAW2a228w+Bn4J%0AfL4pDtxSA0O1h1OoIdwAvJBhTVlJ6Oh9Cqgws0mZ1gMgqZOkk8J0W6If0MZMajKz8WbW1czOJPo+%0AvWRmTVK7S4Wk9mHAAKG55gogoyPezOwdYGvwR4OoPT+jgz5qkE05Yf4C/KOkduF3eBlRH1+j0+iW%0AGNmImVVKink45QDTzWxDhmUh6RlgENBR0jbgP8zsqcyq4iLgX4B1oU0f4N5gdZIpugA/D6NHWhF5%0AcGXF8NAs41RgXnRPoTXwP2b2YmYlATAWeDpUyjYDN2dYDwCS2hGNVPy3TGsBMLNXJT0HrAIqgdU0%0A0VvQLXK4quM4jpOaltqU5DiO46TAA4PjOI6TgAcGx3EcJwEPDI7jOE4CHhgcx3GcBDwwOI7jOAl4%0AYDgGkWSSZsXNt5a0O1usoJMhaZCkvcE/Z6Okh9PYprekLzaFvjp0nHk0Vulhu4/COVcEK/F/bQyN%0A9UXSTZLWBgvo8uBxdFITHPd3kvo09nGcRDwwHJvsA3qGt4Ihemln+5HsILg5HjVHuf2K4J9TCFwl%0A6aI61u8NJA0M9dUf9pFT332kwZ/NrNDMziN6Y/oOSQ3ywldD6Zc0FLgDGGZm5xNZWLxC9AJdoxzz%0AaMn08Y8VPDAcuywksoCGGq/5B6uE6ZJWhtrql0J5saS5kv4XWBzK7gmJXsolPRTKqmtxkjoGf6DD%0Atpc0K7bvsPxpSVfXJdzMPgLWEBxvk+kNb81OBK5XlFjlekn3S3pS0mLgF4oS+swI+ldLGhz2107S%0AnFADni3p1bjz+UDSREmvAhdKmhCOuz7sW2G9z4Vr8gfgm3HnmCPpR2GbtZLSfovWzDYDdwLfquP/%0AdCT6PyfpZUXuqosU5ddA0mclvRjKV0g6txZp3wPuCm6fMQPD6Wa2KexrS7hOJcBISbcGzeWSnlf0%0ARjGSZkr6iaRXJG2WNCKUD1Lc06ykxyQV1xQhaaqkUtVIzlTz+Oleb6cWzMw/x9iHKNlPLyKDslyi%0Am+wg4Ndh+X8BN4Xpk4iSFrUHiolMzk4Jy4YR1QzbhflY+e+Ikr8AdAS2hOma218CzA/THYC3gNYp%0ANMfrO5koIdA/pKH3sbh93B+2axvmvwPMCNPnEnnP5AJ3AU+E8p5EdgOx8zHgurh9nhI3PQv4pzC9%0AFrgkTP8IWB+mbwP+PUwfD5QC3VKc85mx7eLKTgI+quO809JPlKfiFaBTmL+eyP4FYClwTpjuT+Tt%0AlOr79FegQy3LtwD3xM1/Om76+8DYMD2TyLW0FdCDKCdKwv8+zD8GFCf5rsW+VzmhvFey4/un/p8W%0A6ZXUEjCztYryJ4wCavoaXUHkBHpXmM8FzgjTS8wslizocqIb64dhn+kkEare3sxeljRFUmfgGuB5%0AM6usZdsBktYC3YGHLDJcq0tvTV6w6IkD4GJgctCyUdLbQH4o/3EoXx+OGeMQkZNsjMGS7iFKknIK%0AsEHScuAkM3s5rDOLKIjGtPaK1YaJAuI5REExHeIt4VOdd7r6uxMFjiXhQScH2KnIQv3zwNxQDlEQ%0Aq1ucVEB0vp8i8syaHRbNjlutp6TvEwWzE4g8yWLMN7Mq4HVJhzVF1cF1inJKtCbyy+pBFKBrHt+p%0AJx4Yjm1eIEr0MQj4dFy5gGstNAVUF0r9ifon4tdLZqZVySfNkDVz0O6rMT8LuJGo/Xx0HXpXmNlV%0AkvKBEknzzGxNHXprUlN/MlKVA+w3s0Nh/7nAT4lqrFsl3U90vqmuS2zfY81sUYrldVHIJw6aqc47%0ALf1h+w1mlpBTWVEWtfctymeRDhuI+hWWmdk6oLekx4C2cevEX/eZROlfy0OT0KC4ZQfipYS/8d8n%0AOPw7haRuRE9Kfc3s/yTNrLFeze+dUw+8j+HYZjowMfyY41kEjI1rLy9Msf1iYHRcG/EpoXwL8Lkw%0APSLJdvHMBG4HsDQdbM3sDeBBYFwdev9OVHNNxXKioEQINmcAm4jy6F4XynsABSm2j9143gu17BFB%0A3/vAXkkXh+U3xm2zCPi6ohwWSMpXmhnKwhPew4SnHFKfd7r6NwGdJF0Y1m0j6XyLEi29JWlkKJek%0AC2qR9iDwsKLUpTHaplqZ6H+yM1yDG2tZL8bbQA9Jx0vqQGQvXZMTiW7+e8OTxrAk6zgNhAeGYxgz%0A22ZmP06y6AGi9ue1ioZZPpBi+xeJnjpKFVlux5o0Hia6+b1C1MdQm4ZdRDXgGUco/3FgYKgpptK7%0AjOiGskbS9Un28VMgR9I6oqaGYjM7EMo7hSaYcUTNEXuTaH8f+BmwDphPlMcjxs3AFEWdzx/FlU8j%0Ayi+wKmh9gtqfzD8bOpYrgDnAZDOLXatU552u/oNEweyHksqJ+ppiiV5uBG4J5RuoJee5RRbrPwEW%0ASno9/N8PkdhEFM99ROlfl5BGngwz2xrOfS3wNJG9dM11ykP5BqIKz+/r2q9z9LjtttOohKeNdUCR%0AmR1288oEioY0tjGz/ZI+S9QRmx9upFlPc9fvZD/ex+A0GpIuJ6rdTcqWoBBoBywLTR0Cvt7MbqrN%0AXb+T5fgTg9OkSBoC/LBG8VtmNjwTepqCuJE88Rwws2Sd5xlD0vc4/D2AuWb2g0zocTKHBwbHcRwn%0AAe98dhzHcRLwwOA4juMk4IHBcRzHScADg+M4jpOABwbHcRwngf8HQF/OQ0IWPGUAAAAASUVORK5C%0AYII=%0A">
            <a:extLst>
              <a:ext uri="{FF2B5EF4-FFF2-40B4-BE49-F238E27FC236}">
                <a16:creationId xmlns:a16="http://schemas.microsoft.com/office/drawing/2014/main" id="{D155684E-EB94-48D5-B905-80BA7A6BA71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data:image/png;base64,iVBORw0KGgoAAAANSUhEUgAAAYYAAAELCAYAAADdriHjAAAABHNCSVQICAgIfAhkiAAAAAlwSFlz%0AAAALEgAACxIB0t1+/AAAADl0RVh0U29mdHdhcmUAbWF0cGxvdGxpYiB2ZXJzaW9uIDIuMS4wLCBo%0AdHRwOi8vbWF0cGxvdGxpYi5vcmcvpW3flQAAIABJREFUeJzs3XlclNX+wPHPYQAXVNwTrdC85sYy%0AIK5pauZSJuWWmam0Ge3Xm97sdlNb/N1MS1NLs1JLzSy31KxMg3AtUHBfyMTcRVkEAYXh+/tjYAIc%0Ahhlh2Dzv12teMs95lu8MMt95nnOe71EigqZpmqblcinrADRN07TyRScGTdM0LR+dGDRN07R8dGLQ%0ANE3T8tGJQdM0TctHJwZN0zQtH6cmBqXUAqXUBaXU/kLaeyilkpVSMTmPic6MR9M0TSuaq5P3vwiY%0AA3xpY50tIvKAk+PQNE3T7OTUMwYRiQASnHkMTdM0rWQ5+4zBHp2VUnuAM8A4ETlQ1Ab169eXpk2b%0AOj0wTdO0ymTXrl0XRaRBUeuVdWLYDXiLSKpS6n5gDdDC2opKqTHAGIDbb7+dqKio0otS0zStElBK%0AnbBnvTIdlSQil0UkNefnDYCbUqp+IevOF5EgEQlq0KDIhKdpmqbdoDJNDEqpRkoplfNzh5x4LpVl%0ATJqmaTc7p15KUkotA3oA9ZVSp4BJgBuAiMwDhgDPKqWygHTgEdHlXjVN08qUUxODiAwvon0O5uGs%0AmqZpWjmh73zWNE3T8tGJQdM0TctHJwZN0zQtn7K+j0HTNK1cWPthNJcvZVCrXlWCXw4o63DKlE4M%0AmqZpwOVLGSRfSC/rMMoFfSlJ0zRNy0cnBk3TNC0fnRg0TdO0fHRi0DRN0/LRiUHTNE3LRycGTdM0%0ALR+dGDRN07R8dGLQNE3T8tGJQdM0TctHJwZN0zQtH50YNE3TtHx0YtA0TdPy0YlB0zRNy8epiUEp%0AtUApdUEptb+I9dorpUxKqSHOjEfTNE0rmrPPGBYB/WytoJQyAFOBn5wci6ZpmmYHpyYGEYkAEopY%0A7UVgJXDBmbFomqZp9inTPgalVBNgIDCvLOPQNE3T/lbWnc8zgVdFxFTUikqpMUqpKKVUVHx8fCmE%0ApmmadnMq66k9g4CvlVIA9YH7lVJZIrKm4IoiMh+YDxAUFCSlGqWmaSXqryeeJPP0adyaNOH2BZ+X%0AdThaAWWaGESkWe7PSqlFwHprSUHTtMol8/Rprp04UdZhaIVwamJQSi0DegD1lVKngEmAG4CI6H4F%0ATdO0csipiUFEhjuwbogTQ9E0TdPsVNadz5qmaVo5U+QZg1JqNlBoZ6+IvFSiEWmapmllyp4zhihg%0AF1AVCARicx5GoMhhppqmaVrFUuQZg4h8AaCUCgF6ikhmzvN5wEanRqdpmqaVOkf6GBoDNfM8r5Gz%0ATNM0TatEHBmV9C4QrZQKy3neHZhc4hFpmqZpZcruxCAiC5VSPwAdcxZNEJFzzglL0zRNKyt2X0pS%0A5roV9wL+IvId4K6U6uC0yDRN07Qy4Ugfw8dAZyD3prUU4KMSj0jTNE0rU470MXQUkUClVDSAiCQq%0ApdydFJemadpNb8WUN7gcf55aDW5hyOtvl9pxHUkMmTmzrQmAUqoBkO2UqDRN0zQux58n8eyZUj+u%0AI5eSZgGrgYZKqSnAVuD/nBKVpmmaVmYcGZW0VCm1C+gFKOAhETnktMg0TdO0MuFoddVY4HLudkqp%0A20XkrxKPStM0TSszdicGpdSLmOdTOI+5RpLC3N/g55zQNE3TtLLgyBnDy0BLEbnkrGA0TdO0sudI%0A5/NJINlZgWiapmnlgyNnDH8C4Uqp74GruQtF5IMSj0rTNE0rM46cMfwF/Ay4Y66ymvsolFJqgVLq%0AglJqfyHtDyql9iqlYpRSUUqprg7Eo2maVmzZpmwObjtDaqL5+25q4lUObjtDdnah85NVeo4MV33z%0ABva/CJgDfFlI+2ZgrYiIUsoP+AZodQPH0TRNc1i2KZufPjvAn9HxlmWmzGzCFh/mxP5L9H2qLS6G%0Am28GZHum9pwpIv9USq3DyhSfIhJc2LYiEqGUamqjPTXPUw9r+9c0TXOWwzvP5UsKef0ZHc+R387R%0AusvNN+2MPWcMi3P+ne6MAJRSA4H/AQ2B/s44hqZpmjWHtp0tsl0nBitEZFfOv7/mFM1rhfmb/RER%0AuVbcAERkNbBaKXU38Dbm0t7XUUqNAcYA3H777cU9rKZpGqmJGTbbUxJst1dWjszH0B84hrlm0hzg%0AD6XUfSUViIhEAM2VUvULaZ8vIkEiEtSgQYOSOqymaTexGnWq2myvWdd2e2XlyHDV94GeIvIHgFKq%0AOfA98MONHlwp9Q/gWE7ncyDmEU/6BjqtwhqzcQxnrpyhsUdj5veZX9bhABD/+T5MiVcx1KlCgyd9%0AyzqccqX1XV6c+7Pw27Na3+VVitGUH44khgu5SSHHn8AFWxsopZYBPYD6SqlTmEtquAGIyDxgMDBK%0AKZUJpAPDRER3QGsV1pkrZzhx+URZh5GPKfEqWRfTyzqMcqlVZy9O7L9ktQP6joAGtOykE4NVSqlB%0AOT8eUEptwDykVIChQKStbUVkeBHtU4Gp9oV6c8vMzOTUqVNkZNyc1zwrivG3jycrOwtXF1cOHSof%0AxYc9rl3FBbh27Wq5iSnztQlgMpFpMJRJTFWrVuXWW2/Fzc2Nvk+15chv5/h12VFMmdkY3FzoPvxO%0AWnbywsVFlXps5YE9ZwwD8vx8Huie83M8UKfEI9KsOnXqFDVr1qRp06aYp9/WyiPXRFeuma7hbnCn%0ARZ0WZR0OAOe+jyKLdNzdq3B769ZlHQ4AGQYDcu0ayt2dqnfeWarHFhEuXbrEqVOnaNasGS4GF1p3%0AacyuH0+QfCGdGnWq3JQjkfKyZ1TS46URiGZbRkaGTgqaVgKUUtSrV4/4eOv3L2iOld1uBrwINM27%0Ana0b3LSSpZOCppUM/bdkmyOdz2uAz4F16LmeNU3TKi1HioBkiMgsEQkTkV9zH06LTCuSUoqRI0da%0AnmdlZdGgQQMeeOCBMozKtvDwcDw9PQkICKBVq1aMGzeuyG1iYmLYsGFDKURnW1xcHD4+Pje0XbVq%0A1QgICKB169Z06NCBL774wgkRFs/kyZNp0qQJRqORFi1aMGjQIA4ePOjUYz77+utFHmPRokWcOXPG%0A8vypp55yelw3O0cSw4dKqUlKqc5KqcDch9Mi04rk4eHB/v37SU83D0X8+eefadKkiUP7yMrKKlYM%0AN7J9t27diI6OJjo6mvXr17Nt2zab69tKDMWNH8BkMhV7H0Vp3rw50dHRHDp0iK+//poZM2awcOHC%0AEtl3ScY/duxYYmJiiI2NZdiwYdxzzz1OuxZvMpmYO2UKbdq0sblewcTw2WefFbmNVjyOJAZf4Gng%0AXcw3u72Pk+onafa77777+P777wFYtmwZw4f/PUL4ypUrPPHEE7Rv356AgAC+++47wPyHNnToUAYM%0AGECfPn0AeO+99/D19cXf358JEyYA0KNHD6KiogC4ePEiTZs2tbr9yJEjLfsGGDFiBGvXri0y9mrV%0AqmE0Gjl9+nSh8V67do2JEyeyfPlyjEYjy5cvZ/LkyYwZM4Y+ffowatQoMjIyePzxx/H19SUgIICw%0AsDAA0tLSePjhh/Hz82PYsGF07NjR8npq1KjBxIkT6dixIzt27OCtt96iffv2+Pj4MGbMGHJvp9m1%0Aaxf+/v507tyZjz76yBK7yWRi/PjxtG/fHj8/Pz755BO7f2d33HEHH3zwAbNmzbL5e3Ik/l27dtG9%0Ae3fatWtH3759OXvWXAPo2LFjnDp1CoCTJ09y+PBhu+McNmwYffr04auvvrK8F9aOMWvWLNq0aYOf%0Anx+PPPIIAKmpqZbfiZ+fHytXrswXd7ehQ/ltzx76jByZ7zW98sorBAYG0qtXL+Lj41mxYgVRUVGM%0AGDECo9FIenp6vv+Xy5Ytw9fXFx8fH1599VVL7DVq1OD111/H39+fTp06cf78ebtft4Z56JY9D+Aw%0A4G7v+s58tGvXTm42Bw8evG6Zh4eH7NmzRwYPHizp6eni7+8vYWFh0r9/fxERee2112Tx4sUiIpKY%0AmCgtWrSQ1NRUWbhwoTRp0kQuXbokIiIbNmyQzp07y5UrV0RELMu7d+8ukZGRIiISHx8v3t7eIiLX%0AbR8eHi4PPvigiIgkJSVJ06ZNJTMz0+rryBtfQkKCBAYGytmzZ4uM9/nnn7fsY9KkSRIYGChpaWki%0AIjJ9+nQJCQkREZFDhw7JbbfdJunp6TJt2jQZM2aMiIjs27dPDAaD5fUAsnz5css+c1+LiMhjjz0m%0Aa9euFRERX19fCQ8PFxGRcePGSdu2bUVE5JNPPpG3335bREQyMjKkXbt28ueff8rRhKOyP36/HE04%0Aatnf8ePHLdvlSkxMlKpVq9p83fbGf+3aNencubNcuHBBRES+/vprefzxx0VE5J577pETU7bJyVcj%0A5PhbEdKzZ0+rv5fc93XatGn5ls2YMUNCQ0NtHsPLy0syMjIs8YuI/Pvf/5aXX37Zsp+EhIR8cacf%0AOSJp+/ZJtw4d8r2mJUuWiIjIm2++afmd5/1/mPf56dOn5bbbbpMLFy5IZmam9OzZU1avXm3ZV+7v%0AcPz48ZbfVV4F/6YWv7Fd5jyzWRa/sb3Q96i0mLKyZO8vP8mMEQNl+sP9ZcaIgbL3l5/EZMoq1n6B%0AKLHjM9aRM4Y9QO0SzktaMfn5+REXF8eyZcu4//7787Vt3LiRd999F6PRSI8ePcjIyOCvv/4CoHfv%0A3tStWxeATZs28fjjj1O9enUAy3Jb8m7fvXt3/vjjDy5cuMCyZcsYPHgwrq6Fj2vYsmULfn5+NGrU%0AiAceeIBGjRoVGW9BwcHBVKtWDYCtW7da+lpatWqFt7c3R48eZevWrZZvsD4+Pvj5+Vm2NxgMDB48%0A2PI8LCyMjh074uvryy+//MKBAwdITk4mKSmJ7t3Nt+7k7c/ZuHEjX375JUajkY4dO3Lp0iViY2OL%0AfN9ySZ4b/At73fbGf+TIEfbv30/v3r0xGo288847nDp1itTUVLZv3275Zn/+wgXLz47GWdgxwPx/%0AcMSIESxZssTye9+0aRPPP/+8ZT916tS5Lu6CXFxcGDZsGACPPfYYW7dutRlbZGQkPXr0oEGDBri6%0AujJixAgiIiIAcHd3t/S1tWvXjri4OIded1nKNplYP3MqG+fNwpRprlNqyrzGxnmzWD9jKtmlcOnT%0AkVFJtwCHlVKR5J/aUw9XLWPBwcGMGzeO8PBwLl36u9SUiLBy5UpatmyZb/3ffvsNDw+PfOtZG77n%0A6upKdrZ5AFrBO67zbg/mD82lS5fy9ddfs2DBApvxduvWjfXr13P06FG6du3KwIEDMRqNNuMtqGD8%0A1hS2HMx3vhoMBstre+6554iKiuK2225j8uTJZGRkFPq+5O579uzZ9O3bN9/y2ET7kkN0dDStc242%0AK+x12xu/iNC2bVt27NiRb53Lly9Tu3ZtvL29ybqYjre3t8N3GUdHRxMUFFToMQC+//57IiIiWLt2%0ALW+//TYHDhwo9L3LjTvTjmMXNaTU1vvj5uZm2d5gMJRIX1RpORCxmdjft1tti/19OwcjfsGnZ2+n%0AxuDIGcMkYCDwf/zdx/C+M4LSHPPEE08wceJEfH3zF0jr27cvs2fPtvwBRUdHW92+T58+LFiwgLS0%0ANAASEhIAaNq0Kbt27QJgxYoVNmMICQlh5syZALRt29auuO+8805ee+01pk6dajPemjVrkpKSUuh+%0A7r77bpYuXQrA0aNH+euvv2jZsiVdu3blm2++AeDgwYPs27fP6va5Sa9+/fqkpqZaXmvt2rXx9PS0%0AfHPNPUZurHPnziUzM9Ny3CtXrtj1uuPi4hg3bhwvvviizddtb/wtW7YkPj7e8qGdmZnJgQMHqFWr%0AFs2aNbO8dyLCnj177IoRYOXKlWzcuJHhw4cXeozs7GxOnjxJz549ee+990hKSiI1NZU+ffowZ84c%0Ay74SExOLPF52drblvf/qq6/o2tU8029hv/+OHTvy66+/cvHiRUwmE8uWLbOc3VVk+3/52Wb7vjDb%0A7SXB7sQg5qGph/l7rudDooerlgu33norL7/88nXL33jjDTIzM/Hz88PHx4c33njD6vb9+vUjODiY%0AoKAgjEYj06ebxxSMGzeOuXPn0qVLFy5evGgzhltuuYXWrVvz+OOO3SgfGhpKREQEx48fLzTenj17%0AcvDgQUvnc0HPPfccJpMJX19fhg0bxqJFi6hSpQrPPfcc8fHx+Pn5MXXqVPz8/PD09Lxu+9q1a/P0%0A00/j6+vLQw89RPv27S1tCxcu5Pnnn6dz586WS1dgHjLZpk0bAgMD8fHx4ZlnnrH5rfTYsWOW4aoP%0AP/wwL774ouW9Kux12xu/u7s7K1as4NVXX8Xf3x+j0cj27eZvnEuXLiU52Vw99MSJE/kGCVgzY8YM%0Ay3DVJUuW8Msvv9CgQYNCj2EymXjssccsHf9jx46ldu3a/Pe//yUxMREfHx/8/f0tAwJs8fDw4MCB%0AA7Rr145ffvmFiRMnAuYvHaGhoZbO51xeXl7873//o2fPnvj7+xMYGMiDDz5Y5HHKu5RLtv/WUi46%0A/45tZet0LN+KSj0MTAPCAQV0A8aLiO2vkk4QFBQkuaMSbhaHDh2yXHooj9LS0vD19WX37t1WP7zK%0AgslkIjMzk6pVq3Ls2DF69erF0aNHcXd3d9oxYxNjS6xWUknFf256FFkX03GtX41G44KKFVNJyTh6%0A9LpaSTVq1CA1NbWILUtOwb+pJRN3kHwhHc+G1Xjsrc6lFkdBy94Yz5mjhV/ya9yyDcPfeu+G9q2U%0A2iUiRf4ncKSP4XWgvYhcyDlAA2ATUOqJQStfNm3axBNPPMG//vWvcpMUwJysevbsSWZmJiLC3Llz%0AnZoUSlpFj1+7MT739LaZGHyd3L8AjiUGl9ykkOMSjvVRaJXUvffee93ooZ9++infuHKAZs2asXr1%0A6lKLq2bNmpTmmeW+fft4+NGHLR2vVQxVqFKlitXOc3s4K/4pU6bw7bff5ls2dOhQXn/99RI/liNK%0A82yhPGvbvRfHd0dZ7YBu0aELbbrf4/QYHEkMPyqlfgKW5TwfRjFmb9Mqt759+143Yqey8/X1ZW3E%0A2nJXdrug119/vcyTgFY4FxcDD/zzVQ5G/MKmz+diyryGwc2de598ljbd78HFxeD8GOxdUUTGA58A%0AfoA/MF9E/u2swDRN025WLgYDPj17U6t+fQBq1a+PT8/epZIUwL4Z3P4B3CIi20RkFbAqZ/ndSqnm%0AInLM2UFqmqZppceeM4aZgLVB5Gk5bYVSSi1QSl1QSu0vpH2EUmpvzmO7Usrfjng0TdM0J7InMTQV%0Akb0FF4pIFOZJe2xZBPSz0X4c6C4ifsDbwHw74tFuQkopXnnlFcvz6dOnM3nyZLu3X7RoEQ0aNMBo%0ANNKqVStmzJhR5Dbh4eGW+wHKUnh4eLkupa5VPvYkhqo22qrZaENEIoAEG+3bRST3lsidwK12xKOV%0AY1mmbL6JPMngudvp8r/NDJ67nW8iT2LKtu9+mcJUqVKFVatWFXmjnS3Dhg0jJiaGbdu2MWXKFE6e%0APGlzfVuJobglFkTEUm5E08obexJDpFLq6YILlVJPArtKMJYn0aOcKrQsUzYvfBXNv1fuZdeJRM4k%0AZ7DrRCL/XrmX55fuJst04x+Erq6ujBkzxuo3/RMnTtCrVy/8/Pzo1atXoYX3ctWrV49//OMfloJy%0A8fHxDB48mPbt29O+fXu2bdtGXFwc8+bNs9wJvGXLFkJCQvjXv/5Fz549efXVV0lISOChhx7Cz8+P%0ATp06sXev+cQ64WICIQNDCAwM5JlnnsHb25uLFy8SFxdH69atee655wgMDOTkyZM8++yzBAUF0bZt%0AWyZNmmSJ8ccff6RVq1Z07dqVVatWWZYXVqJb00qSPYnhn8DjSqlwpdT7OY9fgaeA6+sw3AClVE/M%0AieFVG+uMUUpFKaWi9CTe5dOq3af58cA5q20/HjjHqujTxdr/888/n6/EQ64XXniBUaNGsXfvXkaM%0AGMFLL71kcz9//fUXGRkZlmqlL7/8MmPHjiUyMpKVK1fy1FNP0bRpU0JDQy0T13Tr1g0w10TatGkT%0A77//PpMmTSIgIIC9e/fyf//3f4waNQqAudPm0unuTuzevZuBAwfmS1RHjhxh1KhRREdH4+3tzZQp%0AU4iKimLv3r38+uuv7N27l4yMDJ5++mnWrVvHli1bOHfu7/d0ypQp3HPPPURGRhIWFsb48ePtrtGk%0AafYqclSSiJwHuuR8eOfOa/i9iPySdz2lVJ08l4XsppTyAz4D7hORS4WtJyLzyemDCAoKKt51Cc0p%0AlkfZvjTzTeRJHg667Yb3X6tWLUaNGsWsWbPy1S3asWOH5Vv1yJEj+fe/rY+iXr58OWFhYRw5coRP%0AP/2UqlXNV0k3bdqUb6rIy5cvF1q0b+jQoZaqplu3brVMQHPPPfdw6dIlUi6nsPu33Xy85GPAXIcq%0At+Q0gLe3N506dbI8/+abb5g/fz5ZWVmcPXuWgwcPkp2dTbNmzWjRwnwfxGOPPcb8+ebut40bN7J2%0A7VpLPavcEt3luVyKVvHYfYObiIQBtiphbQYcmupTKXU75uGvI0XkqCPbauXP2aR0m+1nimi3xz//%0A+U8CAwNtFusrrFzzsGHDmDNnDjt27KB///7cd999NGrUiOzsbHbs2JEv2RSmqHLfCoVQ+PeWvNsf%0AP36c6dOnExkZSZ06dQgJCbFUerVV7ttaie6KQkQwJSUhOVVpJTOTrMREDLVrF1lmWys9JVnS4rrf%0AqlJqGbADaKmUOqWUelIpFaqUCs1ZZSJQD/hYKRWjlLq5KuNVMl61bX+wNi6i3R5169bl4Ycf5vPP%0AP7cs69KlC19//TVgriaaW665MJ07d2bkyJF8+OGHANeViI6JiQEcK/cdFhZGnXp1qFKjCoEdAlm/%0Aej2JGYn89NNPhZacvnz5Mh4eHnh6enL+/Hl++MHcxdaqVSuOHz/OsWPmW4SWLVtm2cbeUurlkYiQ%0AefIkmadPQ25SFSHz9GkyT560Ob+CVrpKMjFc91sVkeEi4iUibiJyq4h8LiLzRGReTvtTIlJHRIw5%0Aj/JR+lG7IcOKuEz0cPsbv4yU1yuvvJJvdNKsWbNYuHAhfn5+LF682PKBb8urr77KwoULSUlJYdas%0AWURFReHn50ebNm2YN28eAAMGDGD16tWWzueCJk+ebNnulX+/wuQPJyMiPDv+WbaHbeeuDnfx7dpv%0A8fLyombNmtdt7+/vT0BAAG3btuWJJ57grrvuAsyT2cyfP5/+/fvTtWtXvL29LdvYW0q9PDIlJWG6%0AfNl62+XLmJKSSjkirTB2l90uckdK7RYRhy4l3Shddrt8MmULzy/dbbUDul/bRnw0IhCDS+W7XJCY%0AkciZ1DOW59euXsPF4IKrqysxkTG8O+Fd9u2xPslOaSgvZbev/vkn2TmTQVnjUr06Ve64o9TiKa9l%0At/Na8M8xJJ49Qx2vxjwxs/i3eTmj7HaRxyzBfWkVkMFFMefRAFZFn+abyJOcSUqnce1qPNz+NgYH%0A3lopkwJA4tX8l4rOnjrLK0+9QrZk4+bmxjsz3ymjyMqX3H6FG23XSo/diUEptVhERtpY1qtEI9Mq%0AJFeDCw8H3Vas0UcVTZYp/81u3s29WRH29zQlbi5upR1SuaTc3Gx++Cs3/T6VF470MeSbyFcpZQDa%0A5T4XkULvcNa0yszVYPv7lZtBf+ABGPIM272Rdq30FJkYlFKvKaVSAD+l1OWcRwpwAdC3XWo3vTpV%0AbH+g1a5Su5QiKd8MtWtjqFXLelutWhhq6/epvCgyMYjI/0SkJjBNRGrlPGqKSD0Rea0UYtS0cq12%0AldrUcrf+gVfLvZZODDmUUrjddhtuTZpA7j0LSuHWpAlut92m72MoRxy5we01pVQTwDvvdjmF8jTt%0ApqWU4taat5J0NYmzV85apvb08vCidhV941ZeSilc69QhKz4euXYN5eaGq76EVO7Y3ceglHoX2Ab8%0AFxif8xjnpLg0LR+DwYDRaMTHx4ehQ4eSZmPYo71CQkJYsWJF0SsWYvLkyZbSFEop6lStY+lodnNx%0Ao07VOjopaBWSI53PA4GWInK/iAzIeQQ7KzCtgjJlwe7F8Hkf+KCt+d/diyHbVKzdVqtWjZiYGPbv%0A34+7u7vlJrRcuoy1ppUcRxLDn4AeXqEVzpQFK0Jg7Qtw8je4fMr879oX4NvR5vYS0K1bN/744w+r%0AZaw3btxI586dCQwMZOjQoaSmpgIwYcIE2rRpg5+fH+PG/X2iGxERQZcuXbjjjjssZw+pqan06tWL%0AwMBAfH1985W2njJlCi1btuTee+/lyJEjluUxMTF06tSJAV0H8NLol0hOSubChQu0a2ceuLdnzx6U%0AUpZKq82bNy+Rsx5NcwZHEkMaEKOU+kQpNSv34azAtApozzI4tM5626F1sPfrYh8iKyuLH374AV9f%0AXyB/GWsPDw/eeecdNm3axO7duwkKCuKDDz4gISGB1atXc+DAAfbu3ct///tfy/7Onj3L1q1bWb9+%0APRMmTADMJSlWr17N7t27CQsL45VXXkFE2LVrF19//TXR0dGsWrWKyMhIy35GjRrF1KlTWbd1HXe2%0AvpM5U+fQsGFDMjIyuHz5Mlu2bCEoKIgtW7Zw4sQJGjZsSPXq1Yv9fmiVW60Gt1DHqzG1GtxSqsd1%0A5M7ntTkPTbMuerHt9t2LIeCxG9p1eno6RqMRMJ8xPPnkk5w5cyZfGeudO3dy8OBBS82ha9eu0blz%0AZ2rVqkXVqlV56qmn6N+/f75pMh966CFcXFxo06YN58+fB8yXpf7zn/8QERGBi4sLp0+f5vz582zZ%0AsoWBAwdaPtCDg81XUpOTk0lKSqJ79+7EJsYSPCyYcU+Zz0q6dOnCtm3biIiI4D//+Q8//vgjImKZ%0A30HTbBny+ttlclxHRiV9oZSqBtwuIkeK3EC7+SQXMRFP8qkb3nVuH0NBBctg9+7dO1810ly///47%0Amzdv5uuvv2bOnDn88ot5OpEqVark2x7MFVrj4+PZtWsXbm5uNG3atMhy2IXp1q2b5SzhwQcfZOrU%0AqSil9BzO5VCtelXz/Xszc2QJf/SAAAAgAElEQVRU0gAgBvgx57lRKaXPILS/eTYpot25U3p36tSJ%0Abdu28ccffwCQlpbG0aNHSU1NJTk5mfvvv5+ZM2daTTB5JScn07BhQ9zc3AgLC+PEiROAucz26tWr%0ASU9PJyUlhXXrzJfNPD09qVOnjqUC67pv19GhSwfLNkuWLKFFixa4uLhQt25dNmzYYDmr0cqP4JcD%0AeOytzgS/HFDWoZQ5Ry4lTQY6AOEAIhKjlGrmhJi0iipgpLmzuTCBIwtvKwENGjRg0aJFDB8+nKtX%0ArwLwzjvvULNmTR588EEyMjIQEavzRuc1YsQIBgwYQFBQEEajkVatWpnDDwxk2LBhGI1GvL29810O%0A+uKLLwgNDSUpJYkm3k2Y+tFUAJo2bQqYEwRA165dOXXqVL5Z3TStvLG77LZS6jcR6aiUihaRgJxl%0Ae0XEz6kRWqHLbpeyi3+A6RoY3KH+PwpfL9tkHn1krQO69QAY+gW4GJwXZzkQmxjLNdM13A3utKjT%0AoqzDAcpP2e28Mo4eNd/g5u5O1TvvLJMYKkIp+5LmjLLb+5VSjwIGpVQL4CVg+40GqFUgpmtgulr0%0Aei4GGLLIPPpo92Jzn4LnreYzBf/hlT4paFpl4UhieBF4HbgKfAX8BOhC81p+BlfzyKMbHH2kaVrZ%0As7vzWUTSROR1EWmf8/iviGTY2kYptUApdUEptb+Q9lZKqR1KqatKKV1eQ9M0rRxwZFTSz0qp2nme%0A11FK/VTEZouAfjbaEzBfkppubxyapmmaczly53N9EbHM1i0iiUBDWxvkVF4tdAIfEbkgIpGAntNP%0A0zStnHAkMWQrpW7PfaKU8gbsG9KkaZqmVRiOJIbXga1KqcVKqcVABFBqE/UopcYopaKUUlHx8fGl%0AdVitnCjvZbdLwqJFi3jhhRdsrhMXF8dXX31VYsfMNW/ePL788ksADh8+jNFoJCAggGPHjtGlSxeH%0A9lXS74tW+uxKDMpcB+AAEAgsB74B2olIUX0MJUZE5otIkIgENWjQoLQOqzkoKzuL1bGrGblhJL1X%0A9GbkhpGsjl2NSZfdLhHOSgyhoaGMGjUKgDVr1vDggw8SHR1N8+bN2b5dj0q/2diVGMR8F9waEbko%0AIutFZJ2IXHRybFoFk5WdxfhfxzNx+0Ri4mM4d+UcMfExTNw+kXG/jiMru+TKbl+8eJEPPviA0NDQ%0ASll2OyQkhJdeeum62CZMmMCWLVswGo3MmDEDk8nE+PHjad++PX5+fnzyyScAhIeH06NHD4YMGUJc%0AXBzwdy0oa+9F7rf8DRs2MHPmTD777DN69uwJQI0aNSxxTZs2zXKsSZMmFfm+aBWTI/cx7FRKtc/p%0ALLaLUmoZ0AOor5Q6BUwiZ04HEZmnlGoERAG1MPdh/BNoIyKXHYhLKyfWHVvHpr82WW3b9Ncm1h1b%0Ax8AWA4t1jNyy20FBQVy+fBk3NzdGjBjBxx9/zMWLFy1ltz08PJg6dSoffPABL7zwAqtXr+bw4cMo%0ApUhKsoyhsJTdPnz4MMHBwQwZMsRSdrtWrVpcvHiRTp06ERwczO7duy1lt7OysggMDLR88I8aNYrZ%0As2fT2K8xH0z5gDlT57Bo3iKrZbe7du1qV9lta7G9++67TJ8+nfXr1wMwf/58PD09iYyM5OrVq9x1%0A11306dMHgOjoaA4cOIBh2VlMlzLIyMiwlCC39l4A3H///YSGhlKjRo18CRRg48aNxMbG8vvvvyMi%0ABAcHExERgYeHR6Hvi1YxOZIYegKhSqk44AqgMJ9MFFoSQ0SG29qhiJwDnFtZTSs1q2JX2Wxf/cfq%0AG04MBctue3p6kpCQgKura6Utu20ttoI2btzI3r17LWcUycnJxMbG4u7uTocOHbj11ls5p84BkJmZ%0AafO9KMrGjRvZuHEjAQHmInOpqanExsaSkpJi9X3RKi5HEsN9TotCqxTOpZ2z2X72ytkb3nfBstuz%0AZpnniHJx+ftqaGUru20ttoJEhNmzZ9O3b998y8PDw/Ntn7uuq6troe9FUUSE1157jWeeeSbf8pkz%0AZ+q5rSsZR+58PgHcBtyT83OaI9trlV+j6o1stnt5eDn1+DdD2e2aNWuSkpJied63b1/mzp1LZqb5%0AVqCjR49y5cqVQrd39L3Iq2/fvixYsMDSb3P69GkuXLhQ6PuiVVx2nzEopSYBQUBLYCHmvoIlQIUt%0ALD/y8984lZjOrXWqsfjJjmUdToU3qMUgYuIL/6AZ+I/i9S8U5WYou+3n54erqyv+/v6EhITw8ssv%0AExcXR2BgICJCgwYNWLNmTaHbp6SkOPRe5NWnTx8OHTpE586dAXOn9JIlS2y+L1rF5EjZ7RggANhd%0AWcpu95wezvGLV2hW34OwcT2KH5gTlWmJ4PMHzdVVDVXgljaFrmbKNjHu13FWO6Dvvf1epnefjqGE%0AKqzOmjWLhIQE6taty0svvVQi+ywJuuy2fXTZ7bLhjLLb10RElFKScwCPojbQKjgRSEswl90G879X%0ALkH1umDlmrLBxcC07tNYd2wdq/9YzdkrZ/Hy8GLgPwYS3Dy4xJKCpmnO5Uhi+EYp9QlQWyn1NPAE%0A8KlzwtLKnAgkHoeM5LwLIfkvuJoMdZpZTQ6uLq4MbDGw2MNSNU0rO3YnBhGZrpTqDVzG3M8wUUR+%0AdlpkWtlKSyiQFPLISIb0BKher3RjqgDcXNzy/atpFZFdiUEp9RDwD2CfiIx3bkhauZB2yXb7lUs6%0AMVjR1LNpWYegacVW5HBTpdTHwFigHvC2UuoNp0ellb3cfoUbbdc0rcKy5z6EuzHfu/Aa5vIWDzk1%0AolKQZcrmm8iTnElKB+BMUjrfRJ7ElK2riFsY3IvXrmlahWVPYrgmIiYwT++JuRRGhZVlyuaFr6L5%0A98q9XM0yV+O8mpXNv1fu5fmlu8kyVf4KnXYp6jKRR+leRspbdnvAgAFFVlJNSkri448/LqXobGva%0AtCkXL9pfc3L9+vUEBATg7+9PmzZtLIXx1qxZw8GDB4vcvuB6jhxb08C+xNBKKbU357Evz/N9Sqm9%0Azg6wpK3afZofD1gv3fDjgXOsij5dyhGVU9XrQlVP621VPaFaXatNkpVF0sqVxA1/lNie9xA3/FGS%0AVq5ETCVXdrtu3brXFX8ryFZiMBUzFjAX83OGzMxMxowZw7p169izZw/R0dH06NEDuPHEUL9+fafE%0AqlVe9iSG1sCAnMcDeZ4/kPNvhbI86qTN9m8ibbc7W3T0aLbv6EV09OgyjQOlzENSa9/O3yeJyvy8%0AkKGqkpXF6bH/4uzr/yU9Opqss2dJj47m7Ov/5fQ/xyIl9GHauXPnfB/M1kpBT5gwgWPHjmE0Ghk/%0Afjzh4eH07NmTRx99FF9fXwA++OADfHx88PHxYebMmZb9vf3227Rq1YrevXszfPhwy6QzPXr04D//%0A+Q/du3fnww8/ZN26dXTs2JGAgADuvfdeS6G7S5cu0adPHwICAnjmmWfy1TlasmQJHTp0wGg08swz%0Az1yXpFJSUsjKyqJePfMZWZUqVWjZsiXbt29n7dq1jB8/HqPRyLFjx/j0009p3749/v7+DB48mLS0%0ANKvrnTv39xehzZs3ExAQgK+vL0888YTlDvGmTZsyadIkS6nxw4cPl8jvSquYikwMInLC1qM0gixJ%0AZ3P6FQpzpoh2Z0vPOEV6ehzpGafKNA7A/OFfvd7f/QkGd/PzQgqmJX/3HSk/Wx/BnPLzzyR/t7bY%0AIZlMJjZv3myZIyAtLc1SCjomJoZdu3YRERHBu+++S/PmzYmJiWHatGmAuZDelClTOHjwILt27WLh%0AwoX89ttv7Ny5k08//ZTo6GiioqJYuXIl0dHRrFq1ioJ32CclJfHrr7/yyiuv0LVrV3bu3El0dDSP%0APPII7733HgBvvvkmXbt2JTo6muDgYMscDIcOHWL58uVs27aNmJgYDAYDS5cuzbf/unXrEhwcjLe3%0AN8OHD2fp0qVkZ2fTpUsXgoODmTZtGjExMTRv3pxBgwYRGRnJnj17aN26NZ9//rnV9XJlZ2cTEhLC%0A8uXL2bdvH1lZWcydO9fSXr9+fXbv3s2zzz6rZ2C7ydldBE8p1UkpFamUSlVKXVNKmZRSFW7eBK/a%0A1Wy2Ny6iXStc0oqVtttX2m63Jbfsdr169UhISLCUeE5LS7OUgg4MDOTw4cPExsZa3UeHDh1o1qwZ%0AAFu3bmXgwIF4eHhQo0YNBg0axJYtW9i6dSsPPvgg1apVo2bNmgwYkP+keNiwYZafT506Rd++ffH1%0A9WXatGkcOHAAME/+89hjjwHQv39/S12kzZs3s2vXLtq3b4/RaGTz5s38+eef18X52WefsXnzZjp0%0A6MD06dN54oknrL6e/fv3061bN3x9fVm6dKnl+IXJzMykWbNm3JlTgmL06NFERERY2gcNGgRAu3bt%0ALJP7aDcnR+58ngM8AnyLuZjeKMz3NlQow4JuY9eJxELbH25/WylGU7lknrNddjvzbPHLbicnJ/PA%0AAw/k62OwVgra2gebh8ffVVxslbG2Je8+XnzxRf71r38RHBxMeHg4kydPtrRZK0MtIowePZr//e9/%0ANo8B4Ovri6+vLyNHjqRZs2YsWrTounVCQkJYs2YN/v7+LFq0iPDw8CL2avu15ZbpNhgMTutD0SoG%0Ah8pmi8gfgEFETCKyEPPkPRXK4Ha30q+t9fLQ/do2YnCgnjfoRrk1sl12282r+GW3PT09mTVrFomJ%0A5uRevXp1q6WgC5anLujuu+9mzZo1pKWlceXKFVavXk23bt3o2rUr69atIyMjg9TUVL7//vtC95Gc%0AnEyTJk0Ac3XVvPvOvUT0ww8/WGLt1asXK1as4MKFCwAkJCRYSnrnSk1NzfcBHxMTg7e3N3B9ye2U%0AlBS8vLzIzMzMd0mqsNfu5uZOXFycpSz54sWL6d69e6GvT7t5OZIY0pRS7kCMUuo9pdRYoMIV0jO4%0AKOY8GsB7Q/yo4mp++VVcXXhviB8fjQjE4FKhR+OWqdpDBttuH2y73V4BAQGWb7fVq1fn0UcfpXPn%0Azvj6+jJkyBBSUlKoV68ed911Fz4+Powff/3N+oGBgYSEhNChQwc6duzIU089RUBAAO3btyc4OBh/%0Af38GDRpEUFAQnp7WR2dNnjyZoUOH0q1bt3wjfyZNmkRERASBgYFs3LiR22+/HYA2bdrwzjvv0KdP%0AH/z8/OjduzdnC5xFiQjvvfceLVu2xGg0MmnSJMvZwiOPPMK0adMICAjg2LFjvP3223Ts2JHevXtb%0ASoNbWy+Xi4sLCxcuZOjQofj6+uLi4kJoaOiN/RK0Ss2RstvewHnAHfOd0J7ARyJyzMY2CzCPXrog%0AIj5W2hXwIXA/5ol/QkRkd1GxVOay29t39CI9PY5q1ZrSpfNmy/KKUHZbTCZO/3Os1Q7omr1702Tm%0ADJSh/JfdTk1NpUaNGqSlpXH33Xczf/58AgMDS/QYpUmX3bZOl90unCN9DA+JyIdABvBmzkFexvzB%0AXphFmPsmviyk/T6gRc6jIzA351+tAlIGA01mfEDyd2tJWrmSzLNncfPyovbgwXg+9GCJJQVnGzNm%0ADAcPHiQjI4PRo0dX6KSgaTfCkcQwmuuTQIiVZRYiEqGUampjnw8CX4r5tGWnUqq2UspLRG68l1Ir%0AU8rVldqDB1F78KCyDuWGffXVV2UdgqaVqSITg1JqOPAo0EwplXcgek2giBKcRWoC5L2j7FTOMp0Y%0ANE3Tyog9ZwzbMX9Q1wfez7M8BShuSQxrPb1WOz2UUmOAMYClM0/TNE0reUUmhpy7m08AnZ1w/FNA%0A3hsHbgXOFBLHfGA+mDufS+Lgt9aplu9fTdM0zb5LSSlY/xavABGRWsU4/lrgBaXU15g7nZNLs39h%0A8ZO6n1vTNK0ge2ol1RSRWlYeNYtKCkqpZcAOoKVS6pRS6kmlVKhSKnfw9AbgT+APzPNHP1fM16NV%0AUjdT2e0ePXpcV6OpIHsqrYpJuBJ5jqwkc6G8rKSrXIk8h9iYd+T++++33FU+a9YsWrduzYgRI1i7%0Adi3vvvuu3a8BHH/dWvnhyKgklFJdgRYislApVR+oKSLHC1tfRIbb2l/OaKTnHYlBKwN5i+gVIduU%0AzeGd5zi07SypiRnUqFOV1nd50aqzFy7FuHkwtyQGmGv82Ft2+7nnrv+uYTKZMBRz6GxWVhaurg79%0A+ZSoNWvW8MADD9CmjfX7SsQkJHx1iPQDecaHZGWTuDKWjMMJ1H20Ncpw/e9jw4YNlp8//vhjfvjh%0AB0t9qeDg4JJ9EVq55UgRvUnAq8BrOYvcgSXOCEorZ+r/w3xjW33bpbGyTdn89NkBwhYf5tyfyaQm%0AXuXcn8mELT7MT5/uJ7uEJkGqzGW3C6pRowavv/46/v7+dOrUifPnz1strX3s2DH69etHu3bt6Nat%0AG8c2xJB+4NJ1tZ8EIf3AJc6EHeXuu++2nIVt2bIF+PtbfmhoKH/++SfBwcHMmDGDRYsW8cILLwAQ%0AHx/P4MGDad++Pe3bt2fbtm1Fvm6tYnGkJMZAIBi4AiAiZzAPWdU0AA7vPMef0fFW2/6MjufIb7aL%0A7NmjspfdLujKlSt06tSJPXv2cPfdd/Ppp59aLa09ZswYZs+eza5du5g+fTp//Wi+zFSwmJ/KGQh4%0AIfwYffv2JSYmhj179mA0GvOtN2/ePBo3bkxYWBhjx47N1/byyy8zduxYIiMjWblyJU899ZTN161V%0API6cC18TEVFKCYBSqsLVSdKc69A22+MGDm07S+sujW9o37llt+Pi4mjXrh3Vq1cnIyMjX9ltMJez%0AiI2NtTqkubCy24Cl7HZ2dral7DZQZNntYcOGcfbsWa5du2bZd0REBKtWrQIKL7ud+5oaNmxo83W7%0Au7vzwAMPAOZy2D9bKTeSmprK9u3bGTp0qGXZgrvftLnfOq41WLhwIZmZmTz00EPXJQZbNm3alK9/%0A4/Lly6SkpBT6urWKx5HE8I1S6hOgtlLqaeAJzB3GWgnIzs7i3LnVXL1q/nC9evUsZ858i5fXIJSq%0AGKUkUhMzbLanJNhut+VmK7udy83NzbKvwsphZ2dnU7t2bUsfDMCFuXu4dqLw6VKq3+JJREQE33//%0APSNHjmT8+PGMGjXKrpiys7PZsWOHJXnmZe11axWP3ZeSRGQ6sAJYCbQEJorIbGcFdjPJzs5i/4GX%0AOHR4AtnZV3OWXeXQ4Qns2/8i2dkVozZ+jTpVbbbXrGu73R6Vvey2vfK+vlq1atGsWTO+/fZbwJyA%0AEm65Zvk5r9znGXe40rBhQ55++mmefPJJdu8usnalRZ8+fZgzZ47leW5CKux1axWPI53PtYEk4Bvg%0AbRGxPoej5rBz51YTH/+T1bb4+J84d25NKUd0Y1rfZXu+haLa7VWZy27bq2Bp7aVLl/L555/j7+9P%0A27Zt+XbfD1RrW+/6PgalqNa2HmFnozAajQQEBLBy5Upefvllu489a9YsoqKi8PPzo02bNsybN8/m%0A69YqniLLbufMwTAfeAjzPQcugDewGggVkWvODrKgkiq7XV5E7RpKcnLh39g8PdvhUf3Ncl8iODtb%0A+OnT/VY7oO8IaEDfp32KNWQ1L112u2hiEtKiz5O45hhkZYOrC3Ueak71wFtQZTzviC67XTbsLbtt%0AzxnDfwE34DYRCRQRI3A75v6JN4oXpgaQkWH7W2NGhtUqIeWOi4ui71NtuWdUK7yae1KjThW8mnty%0Az6hWJZYUTCYTu3fv5vJl8/Xzy5cvs3v37iJveHPEmDFjMBqNBAYGMnjw4AqZFACUQeER1AjX2uaz%0AK9faVfAIalTmSUEr/+zpfB4EdBCRtNwFIpKilHoO2IlODsVWtaqXpdPZevuNjeQpCy4GF1p3aXzD%0Ao49sMZlMrFixgkOHDlmWZWVlsXbtWmJjYxkyZEixb1wDXXZb0+w5Y8jOmxRyiUgqRc0urtmlsdfD%0AxWq/WezZsydfUsjr0KFD7N1b3GK/mqaBfYlBlFJ1lFJ1Cz6Akjt/v4l5eQ2iQYO+VtsaNOiLl9fA%0AUo6ofIqOjrbZ7sjIGq1sKXd3y0Mrf+y5lOQJ7MKBuRM0xyhlwKftLM6dW8ORoxPJzr6Ki0sVWt75%0AFl5eAyvMfQzOlpycXKx2rfyo0rRpWYeg2WBPddWmInKHiDSz8rgjdz2lVFvnhlq5ubi40rjxEKpU%0AMQ/prFLFi8aNh+ikkEdhw0btbdc0zT6O1EoqyuIS3Jem5WMwGPjuu++Awu9Ozjt6qCKX3da0slaS%0AiUGPgdPINpnYF7aRZW+MZ/5zj7PsjfHsC9tIdrbtKqJFqVatGmvWrKF169ZWyy60bt0af39/y3Nb%0AiaGoiqb2sFaaQtMqi5JMDLq/4SaXbTKxfuZUNs6bxZmjh0i5FM+Zo4fYOG8W62dMJbuYH8guLi4M%0AGTKEWrVqWc4aXF1dcXd3Z/r06RiNxkpXdlvTykJJJgbtJncgYjOxv2+32hb7+3YORvxSIsfJW8DN%0A1dWVuLi4Slt2W9PKQklOQVXqpTG08mX/L7bLZ+0L+xmfnr1vaN83a9ltTSsLdiUGpZQn0A9ogvmS%0A0RngJxGx1D4WkU6FbNsP+BAwAJ+JyLsF2r2BBUADIAF4TEROOf5StLKWcsl2B2vKReuT+NjjZi27%0ArWllochLSUqpUcBuoAdQHfAAegK7ctpsbWsAPgLuA9oAw5VSBSepnQ58KSJ+wFuA/qupoGrWq2+7%0AvX6DYh9Dl93WNOez54zhdaBd3rMDAKVUHeA34Esb23YA/hCRP3O2+Rp4EDiYZ502QO7cgWFAxagx%0ArV3H557enDlqvWQFgO8NXkYqKCAggOXLlwP5y26DeY7kJUuW0Lx5c0vZ7fvuu4/+/fvn20festuA%0Apew2YCm77e3tbVfZ7SZNmtCpUyeOHz8OmMtPDx8+nMDAQLp372617HZ2djZubm589NFHeHt7l8j7%0AomklxZ6y20eB9iKSXGC5JxAlIi1sbDsE6CciT+U8Hwl0FJEX8qzzFfCbiHyolBqEeSKg+iJyqbD9%0AVray23lt39GL9PQ4qlVrSpfOmy3LK0KJ4OxsE+tnTLXaAd2iQxceGPsqLi4lc8OeLrttv3PTo8i6%0AmI5r/Wo0GldkxeWbRkX4mypp9pbdtueMYQqwWym1ETiZs+x2oDfwdlFxWFlWMBONA+YopUKACOA0%0AcN0gcaXUGGAMoCcAKadcXAw88M9XORjxC/vCfiblYjw16zfAt2dv2nS/p8SSgrONGTOGgwcPkpGR%0AwejRoyt0UtC0G1FkYhCRL5RSa4G+mDufFRAOvCYiRc3ddwq4Lc/zWzF3XOfd/xnMpb1RStUABhc8%0AO8lZbz7mCYMICgrS90yUUy4GAz49e9/w6KPyQJfd1m52do1KEpFEpVQYeUYl2ZEUACKBFkqpZpjP%0ABB4BHs27glKqPpAgItnAa5hHKGmapmllpMjEoJQyAvMwV1k9hfmM4ValVBLwnIgUWutYRLKUUi8A%0AP2EerrpARA4opd7C3D+xFvNop/8ppQTzpaTni/maNE3TtGKw54xhEfCMiPyWd6FSqhOwEPC3tlEu%0AEdkAbCiwbGKen1cAK+yMt9KrVvXWfP9qmqaVNnsSg0fBpAAgIjuVUh7WNtBuXEDAF0WvpGma5kT2%0A1Er6QSn1vVJqmFKqS85jmFLqe+BHZweoaWAuu200Gmnbti3+/v757nyOiooqsSGrixYt4syZM1bb%0Adu7cSceOHTEajbRu3dpyp3N4eDjbt1uvEZVXwfXmzZvHl1/aug1I08qGPaOSXlJK3Yf5xrTcUUmn%0AgI9yLhNpmoWYhLTd57kSdR5T0lUMtavgEXQL1dvdgnK58crsuSUxAC5cuMD7779vqWcUFBREUND1%0AQ7OzsrJwdXWsHNiiRYvw8fGhcePG17WNHj2ab775Bn9/f0wmE0eOHAHMH/g1atSgS5cuNvddcL3Q%0A0FCHYtO00mLvqKQfgB+cHItWwYlJSPjqEOkH/r430ZR8lWsnLpNxOIG6j7ZGGYo/bUfDhg1p2LCh%0ApeRFeHg406dPZ/369UyePJkzZ84QFxdH/fr1Wbx4MRMmTCA8PJyrV6/y/PPPW+oqvffeeyxevBgX%0AFxfuu+8+goKCiIqKYsSIEVSrVi1fFVcwJyQvL/MMewaDgTZt2hAXF8e8efMwGAwsWbKE2bNnk5SU%0AxDvvvMO1a9eoV68eS5cuJT09/br1Nm/eTI0aNRg3bhwxMTGEhoaSlpZG8+bNWbBgAXXq1KFHjx50%0A7NiRsLAwkpKS+Pzzz+nWrVux30NNs8WeUUl+IrI352c34FXMpS72A++ISJpzQ9QqirTd5/MlhbzS%0AD1wiLfo8HkGNSuRYbm5ugPVJd3bt2sXWrVupVq0a8+fPx9PTk8jISK5evcpdd91Fnz59OHz4MGvW%0ArOG3336jevXqlruo58yZw/Tp062egYwdO5aWLVvSo0cP+vXrx+jRo2natCmhoaGWD3iAxMREdu7c%0AiVKKzz77jPfee4/333//uvU2b/77zvZRo0Yxe/ZsunfvzsSJE3nzzTctc0RkZWXx+++/s2HDBt58%0A8002bdpUIu+hphXGnj6GRXl+fhf4B/A+UA3zMFZNA+BK1Hnb7ZG220tKcHCw5Zv+xo0b+fLLLzEa%0AjXTs2JFLly4RGxvLpk2bePzxx6levToAdevWLXK/EydOJCoqij59+vDVV1/Rr18/q+udOnWKvn37%0A4uvry7Rp0zhw4IDN/SYnJ5OUlET37t0B8yWriIgIS/ugQYMAaNeundWqsZpW0uxJDHnP/XsBT4vI%0Ar8C/AKNTotIqJFPS1WK1OyIzMxMwX9IpqGB57dmzZxMTE0NMTAzHjx+nT58+iIjV0thFad68Oc8+%0A+yybN29mz549XLp0/RnSiy++yAsvvMC+ffv45JNPyMjIcPg4eVWpUgUwv1Y9pahWGuxJDJ5KqYFK%0AqcFAFRHJBBBz9T1dmkKzMNSuUqx2e8XHx1tKVxelb9++zJ0715JIjh49ypUrV+jTpw8LFiwgLc18%0AJTQhIQHAZrnu77//3o4nICgAABflSURBVDJfQ2xsLAaDgdq1a1+3TWHluAvbt6enJ3Xq1GHLli0A%0ALF682HL2oGllwZ7O51+B4JyfdyqlbhGR80qpRoDtmVm0m4pH0C1cO3G58Pb2t9zwvnNncMvMzMTV%0A1ZVBgwYVOakOmMtpx8XFERgYiIjQoEED1qxZQ79+/YiJiSEoKAh3d3fuv/9+/u///o+QkBBCQ0Ot%0Adj4vXryYsWPHUr16dVxdXVm6dCkGg4EBAwYwZMgQvvvuO2bPnl1oOe6C6+X1xRdfWDqf77jjDhYu%0AXHjD75WmFVeRZbfLo8pcdrswFaFEsGQLCUsPWe2Arta2HnVHtC7WkNW8nFl2u7LRZbetqwh/UyWt%0AxMpuK6VaANMwdzrvA8aJyOnih6hVNspFUffR1qRFn+dKZJ77GNrfQvXA4t3HoGla6bHnUtICzLO0%0ARWC+pDSbnDLZmlaQMig8ghqV2LBUTdNKnz2JoaaIfJrz8zSlVKHVVDVN07SKz57EUFUpFcDfw1ar%0AKaUsU1rZKrutaZqmVTz2JIazmG9oy00M54DpedrvKemgNE3TtLJjT2J4FTgpImcBlFKjgcFAHDDZ%0AaZFpmqZpZcKeG9zmAVcBlFJ3A/8DvgCSyZmDWdOcLbfsto+PD0OHDrXrHoaCZs6cabmhrTA9evSg%0AOEOhQ0JCWLGi5Oadmjx5MtOnT7e5TkxMDBs2lHyh44kTJ1rqMm3ZsoW2bdtiNBo5ffo0Q4YMcWhf%0AJf2+aM5lzxmDQUQScn4eBswXkZXASqVUjPNC0yoik8nEnj17iI6OJjk5GU9PTwICAjAajbi42PM9%0AxLq8ZbdHjBhBcnKyw/uYOXMmjz32mKU+UmURExNDVFQU999/f4nu96233rL8vHTpUsaNG8fjjz8O%0AoD/kKzl7/lINSqncBNIL+CVPmz33QfRTSh1RSv2hlJpgpf12pVSYUipaKbVXKVWy/7u1UmMymVix%0AYgVr167l5MmTXL58mZMnT7J27Vq+/fZbq5VQb0S3bt3IyMigbt26JCcn4+Pjg4+Pj6Ua6ZUrV+jf%0Avz/+/v74+PiwfPlyZs2axZkzZ+jZsyc9e/bEZDIREhKCj48Pvr6+zJgxw7L/b7/9lg4dOnDnnXda%0AylTExcXRrdv/t3fu4VVVZxr/vQQ0gBW1gENEK1aDIkGSchmrIKgVqI4dFFSq04lYnV6gVatS7Mg4%0A2I72qQ/aIkUtAi3jKKCFOi0IFKmQ2ioJEC4GrEUsNxHpSCsKGPLNH3udeE44JzmQyzkh3+95zpO9%0A1769e+ec/a291trvN4CioiKKioqqE+6YGWPGjKFHjx5ceeWVCVYdS5cupbCwkIKCAkaPHs2BAwd4%0A7bXXqk3xfvWrX9G2bVsOHjzI/v37Oeuss2o970GDBjFu3LgEbQcPHmTChAnMnj2b3r17M3v2bPbt%0A28fo0aPp27cvhYWFfPDBB0Bk1XHNNdcwdOhQzjnnHO65557q/1uyaxGr5U+bNo05c+YwceJEbrzx%0ARrZs2ULPnj2rt7377rvp27cvvXr14oknnqjzujjZTzpPDM8AL0t6D/gIWAEg6Wyi5qSUSMoBpgBf%0AIErus1LSC2b2etxq/w7MMbOpknoQ5Yc+80hPxMk85eXlVFRUJF1WUVHB2rVrKSwsrNcxKisrWbhw%0AIUOHDqVfv34UFxfz6quvYmb079+fSy65hM2bN5OXl8dvfvMbgOonl0mTJrFs2TI6duxIWVkZ27dv%0AZ/369QAJGeGS2Vx37tyZJUuWkJuby5/+9CdGjRpFaWkp8+bNY9OmTaxbt45du3bRo0cPRo8ezf79%0A+ykuLmbp0qXk5+fzla98halTpzJmzBhWr14NRM0zPXv2ZOXKlVRWVtK/f/+0zr+mtokTJ1JaWspj%0Ajz0GwL333sull17K9OnTef/996n43hJO/1T0XsmaNWtYvXo1xx9/PN27d2fs2LG8++67Ka8FRLYi%0AJSUlXHXVVYwYMSLB4fWpp55Kamu+evXqpNfFaR7U+cRgZj8AvkNkv32xfdK42woYW8fm/YA3zWyz%0AmR0EniXKBJdwCODEMN0BSJ5X0cl6Yje8VKxadfQjm2NeSX369OGMM87glltuoaSkhOHDh9O+fXtO%0AOOEErrnmGlasWEFBQQG//e1vGTduHCtWrKBDhw6H7e+ss85i8+bNjB07lhdffJETTzyxelkym+uP%0AP/6YW2+9lYKCAkaOHMnrr0d1m+XLlzNq1ChycnLIy8vj0kujQXqbNm2iW7du5OfnA59Yabdu3Zqz%0Azz6biooKXnvtNe68806WL1/OihUr0krAk44F9+LFi3nooYfo3bs3gwYNSuiPueyyy+jQoQO5ubn0%0A6NGDt99+u9ZrURepbM1TXReneZBuBrc/Jil7I41NTwO2xs1vA2pWi+4HFksaC7QHLk9Hk5N91NXu%0AfzT9AjHi+xhipOqAzs/Pp6ysjAULFjB+/HiuuOIKJkyYkLDOySefTHl5OYsWLWLKlCnMmTOH6dOn%0AA8ltrh955BFOPfVUysvLqaqqIjc3t3pfyey7a+scHzBgAAsXLqRNmzZcfvnlFBcXc+jQoTo7mVNp%0AS3bs559/nu7duwOfeCXFbx+/j9quRV3EbM2HDBmSUL5gwYKjsjV3soOj7w1Mj2TfjJq/mFHATDPr%0ACnwRmCXpMF2SbpNUKql09+7djSDVqS/JauZHsvxIGThwIPPnz+fDDz9k3759zJs3jwEDBrBjxw7a%0AtWvHTTfdxF133VX9pBJve/3ee+9RVVXFtddeywMPPFDn08zevXvp0qULrVq1YtasWdX9JQMHDuTZ%0AZ5/l0KFD7Ny5k2XLlgFw7rnnsmXLFt58800g0Up74MCBPProo1x44YV06tSJPXv2sHHjRs4///yj%0Aug417byHDBnC5MmTq4NTXfkgjvRaxJPK1jzVdXGaB0eWKf3I2QacHjfflcObim4BhgKY2R8k5QId%0AgYTeKjN7kjA8tk+fPs3PErYFUFhYyNatW1MuLyoqSrnsaCgqKqK4uJh+/foBUVt4YWEhixYt4u67%0A76ZVq1a0adOGqVOnAnDbbbcxbNgwunTpwqOPPsrNN99MVVUVAA8++GCtx/rGN77Btddey9y5cxk8%0AeHB1MqDhw4fz0ksvUVBQQH5+fvXNPzc3lxkzZjBy5EgqKyvp27cvX/va1wDo378/u3btYuDAgQD0%0A6tWLzp07H3UNe/DgwdVNR+PHj+e+++7j9ttvp1evXpgZP//CDzj1+NQZ6rZv335E1yKeVLbmqa6L%0A0zxoVNvtMJrpDaLRTNuBlcCXzWxD3DoLgdlmNlPSecBS4DSrRZjbbmcnVVVVzJ07N2kH9HnnncfI%0AkSPrNWTVOTrcdjs5zeE31dA0mO12fTCzSkljgEVADjDdzDZImgiUmtkLRB3bP5N0B1EzU3FtQcHJ%0AXlq1asWIESNYu3Ytq1atqh4NVFRUxAUXXOBBwXGaCY3dlISZLSAaghpfNiFu+nXgosbW4TQNOTk5%0AFBYW1ntYquM4mcOrcI7jOE4CHhgcx3GcBDwwOI7jOAl4YHAcx3ES8MDgNAtq2m7XZZ+djOZou+04%0AmcADg9OgVFVVsmPHXErLRlLy+4spLRvJjh1zMaufs2rMEmP9+vUcd9xxPP7440e8j3QCg+M4Hhic%0ABqSqqpL1G75FxcbvsnfvKg4c2Mnevauo2Phd1q0fS1VVcm+fI2XAgAHVVhOTJk1qMbbbjtNUNPp7%0ADE7L4Z135rF796Kky3bvXsQ778wnL+/IMn/VJN52u6ysjBkzZrQo223HaQr8icFpMHbsnFOv5bXh%0AttuO03R4YHAajP37d9ax/OhTbcT6GNasWcPkyZM57rjj6rTdLigoYPz48QkpKmPErKYHDRrElClT%0A+OpXv1q9rC7b7dLSUg4ePFi9fn1tt0tKSigpKak21XOcTOOBwWkwcnO71LE8r0GP57bbjtM4eB+D%0A02DkdbmOvXtT32DzulzXoMdz223HaRwa1Xa7sXDb7ezE7BDr1o9N2gHdqdMQCnpOJkoD7jQlbrud%0AnObwm2possJ222lZSDn0PP8nvPPOfHbsnMP+/TvIzc0jr8t1dOky3IOC4zQTPDA4DUqrVq3JyxtR%0A72GpTsORc/LxCX8dpy48MDjOMU6nWwoyLcFpZviopGZEc+wPcpxsxH9LteOBoZmQm5vLnj17/Avt%0AOPXEzNizZw+5ubmZlpK1NHpTkqShwI+Jcj5PM7OHaix/BBgcZtsBnc3spMbW1dzo2rUr27ZtY/fu%0A3ZmW4jjNntzcXLp27ZppGVlLowYGRcNQpgBfALYBKyW9EPI8A2Bmd8StPxbwZMFJaNOmDd26dcu0%0ADMdxWgCN3ZTUD3jTzDab2UHgWeBLtaw/CnimkTU5juM4tdDYgeE0YGvc/LZQdhiSPgN0A15Ksfw2%0ASaWSSr05xXEcp/Fo7MCQ7B3/VL2nNwDPWYqMLmb2pJn1MbM+nTp1ajCBjuM4TiKN3fm8DTg9br4r%0AkMpi8wbgm+nstKys7D1Jb9dTW4yOwHsNtK+GwjWlRzZqguzU5ZrS41jX9Jl0VmrswLASOEdSN2A7%0A0c3/yzVXktQdOBn4Qzo7NbMGe2SQVJqOd0hT4prSIxs1QXbqck3p4ZoiGrUpycwqgTHAIqACmGNm%0AGyRNlHR13KqjgGfNB+k7juNknEZ/j8HMFgALapRNqDF/f2PrcBzHcdLD33yGJzMtIAmuKT2yURNk%0Apy7XlB6uiWaaj8FxHMdpPPyJwXEcx0mgxQYGSUMlbZL0pqTvZloPgKTpkt6VtD7TWmJIOl3SMkkV%0AkjZI+nYWaMqV9Jqk8qDpPzOtKYakHEmrJf0601oAJG2RtE7SGklZkfZQ0kmSnpO0MXyvLswCTd3D%0ANYp9/ibp9izQdUf4jq+X9IykJnH+a5FNScHD6Q3iPJyAUfEeThnSNRD4APiFmfXMpJYYkroAXcxs%0AlaRPAWXAP2fyWilKjtzezD6Q1AYoAb5tZn/MlKYYku4E+gAnmtlVWaBnC9DHzLJmbL6knwMrzGya%0ApOOAdmb2fqZ1xQj3h+1AfzNrqPeljkbHaUTf7R5m9pGkOcACM5vZ2MduqU8MR+rh1CSY2XLgr5nW%0AEY+Z7TSzVWH670TDjpPamjShJjOzD8Jsm/DJeA1HUlfgSmBaprVkK5JOBAYCTwGY2cFsCgqBy4A/%0AZzIoxNEaaCupNZH7dKoXhBuUlhoY0vZwcj5B0plE7revZlZJdZPNGuBdYImZZVwT8ChwD1CVaSFx%0AGLBYUpmk2zItBjgL2A3MCE1u0yS1z7SoGtxAFph5mtl24GHgL8BOYK+ZLW6KY7fUwHAkHk4OIOkE%0A4HngdjP7W6b1mNkhM+tNZLPST1JGm94kXQW8a2ZlmdSRhIvMrAgYBnwzNFdmktZAETDVzAqBfUBW%0A9PEBhKatq4G5WaDlZKKWjG5AHtBe0k1NceyWGhiOxMOpxRPa8Z8HnjazX2ZaTzyhGeJ3wNAMS7kI%0AuDq06T8LXCrpvzMrCcxsR/j7LjCPqBk1k2wDtsU94T1HFCiyhWHAKjPblWkhwOXAW2a228w+Bn4J%0AfL4pDtxSA0O1h1OoIdwAvJBhTVlJ6Oh9Cqgws0mZ1gMgqZOkk8J0W6If0MZMajKz8WbW1czOJPo+%0AvWRmTVK7S4Wk9mHAAKG55gogoyPezOwdYGvwR4OoPT+jgz5qkE05Yf4C/KOkduF3eBlRH1+j0+iW%0AGNmImVVKink45QDTzWxDhmUh6RlgENBR0jbgP8zsqcyq4iLgX4B1oU0f4N5gdZIpugA/D6NHWhF5%0AcGXF8NAs41RgXnRPoTXwP2b2YmYlATAWeDpUyjYDN2dYDwCS2hGNVPy3TGsBMLNXJT0HrAIqgdU0%0A0VvQLXK4quM4jpOaltqU5DiO46TAA4PjOI6TgAcGx3EcJwEPDI7jOE4CHhgcx3GcBDwwOI7jOAl4%0AYDgGkWSSZsXNt5a0O1usoJMhaZCkvcE/Z6Okh9PYprekLzaFvjp0nHk0Vulhu4/COVcEK/F/bQyN%0A9UXSTZLWBgvo8uBxdFITHPd3kvo09nGcRDwwHJvsA3qGt4Ihemln+5HsILg5HjVHuf2K4J9TCFwl%0A6aI61u8NJA0M9dUf9pFT332kwZ/NrNDMziN6Y/oOSQ3ywldD6Zc0FLgDGGZm5xNZWLxC9AJdoxzz%0AaMn08Y8VPDAcuywksoCGGq/5B6uE6ZJWhtrql0J5saS5kv4XWBzK7gmJXsolPRTKqmtxkjoGf6DD%0Atpc0K7bvsPxpSVfXJdzMPgLWEBxvk+kNb81OBK5XlFjlekn3S3pS0mLgF4oS+swI+ldLGhz2107S%0AnFADni3p1bjz+UDSREmvAhdKmhCOuz7sW2G9z4Vr8gfgm3HnmCPpR2GbtZLSfovWzDYDdwLfquP/%0AdCT6PyfpZUXuqosU5ddA0mclvRjKV0g6txZp3wPuCm6fMQPD6Wa2KexrS7hOJcBISbcGzeWSnlf0%0ARjGSZkr6iaRXJG2WNCKUD1Lc06ykxyQV1xQhaaqkUtVIzlTz+Oleb6cWzMw/x9iHKNlPLyKDslyi%0Am+wg4Ndh+X8BN4Xpk4iSFrUHiolMzk4Jy4YR1QzbhflY+e+Ikr8AdAS2hOma218CzA/THYC3gNYp%0ANMfrO5koIdA/pKH3sbh93B+2axvmvwPMCNPnEnnP5AJ3AU+E8p5EdgOx8zHgurh9nhI3PQv4pzC9%0AFrgkTP8IWB+mbwP+PUwfD5QC3VKc85mx7eLKTgI+quO809JPlKfiFaBTmL+eyP4FYClwTpjuT+Tt%0AlOr79FegQy3LtwD3xM1/Om76+8DYMD2TyLW0FdCDKCdKwv8+zD8GFCf5rsW+VzmhvFey4/un/p8W%0A6ZXUEjCztYryJ4wCavoaXUHkBHpXmM8FzgjTS8wslizocqIb64dhn+kkEare3sxeljRFUmfgGuB5%0AM6usZdsBktYC3YGHLDJcq0tvTV6w6IkD4GJgctCyUdLbQH4o/3EoXx+OGeMQkZNsjMGS7iFKknIK%0AsEHScuAkM3s5rDOLKIjGtPaK1YaJAuI5REExHeIt4VOdd7r6uxMFjiXhQScH2KnIQv3zwNxQDlEQ%0Aq1ucVEB0vp8i8syaHRbNjlutp6TvEwWzE4g8yWLMN7Mq4HVJhzVF1cF1inJKtCbyy+pBFKBrHt+p%0AJx4Yjm1eIEr0MQj4dFy5gGstNAVUF0r9ifon4tdLZqZVySfNkDVz0O6rMT8LuJGo/Xx0HXpXmNlV%0AkvKBEknzzGxNHXprUlN/MlKVA+w3s0Nh/7nAT4lqrFsl3U90vqmuS2zfY81sUYrldVHIJw6aqc47%0ALf1h+w1mlpBTWVEWtfctymeRDhuI+hWWmdk6oLekx4C2cevEX/eZROlfy0OT0KC4ZQfipYS/8d8n%0AOPw7haRuRE9Kfc3s/yTNrLFeze+dUw+8j+HYZjowMfyY41kEjI1rLy9Msf1iYHRcG/EpoXwL8Lkw%0APSLJdvHMBG4HsDQdbM3sDeBBYFwdev9OVHNNxXKioEQINmcAm4jy6F4XynsABSm2j9143gu17BFB%0A3/vAXkkXh+U3xm2zCPi6ohwWSMpXmhnKwhPew4SnHFKfd7r6NwGdJF0Y1m0j6XyLEi29JWlkKJek%0AC2qR9iDwsKLUpTHaplqZ6H+yM1yDG2tZL8bbQA9Jx0vqQGQvXZMTiW7+e8OTxrAk6zgNhAeGYxgz%0A22ZmP06y6AGi9ue1ioZZPpBi+xeJnjpKFVlux5o0Hia6+b1C1MdQm4ZdRDXgGUco/3FgYKgpptK7%0AjOiGskbS9Un28VMgR9I6oqaGYjM7EMo7hSaYcUTNEXuTaH8f+BmwDphPlMcjxs3AFEWdzx/FlU8j%0Ayi+wKmh9gtqfzD8bOpYrgDnAZDOLXatU552u/oNEweyHksqJ+ppiiV5uBG4J5RuoJee5RRbrPwEW%0ASno9/N8PkdhEFM99ROlfl5BGngwz2xrOfS3wNJG9dM11ykP5BqIKz+/r2q9z9LjtttOohKeNdUCR%0AmR1288oEioY0tjGz/ZI+S9QRmx9upFlPc9fvZD/ex+A0GpIuJ6rdTcqWoBBoBywLTR0Cvt7MbqrN%0AXb+T5fgTg9OkSBoC/LBG8VtmNjwTepqCuJE88Rwws2Sd5xlD0vc4/D2AuWb2g0zocTKHBwbHcRwn%0AAe98dhzHcRLwwOA4juMk4IHBcRzHScADg+M4jpOABwbHcRwngf8HQF/OQ0IWPGUAAAAASUVORK5C%0AYII=%0A">
            <a:extLst>
              <a:ext uri="{FF2B5EF4-FFF2-40B4-BE49-F238E27FC236}">
                <a16:creationId xmlns:a16="http://schemas.microsoft.com/office/drawing/2014/main" id="{71E88E5C-3A4A-4CBA-8E14-5C0C6A035F4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data:image/png;base64,iVBORw0KGgoAAAANSUhEUgAAAYYAAAELCAYAAADdriHjAAAABHNCSVQICAgIfAhkiAAAAAlwSFlz%0AAAALEgAACxIB0t1+/AAAADl0RVh0U29mdHdhcmUAbWF0cGxvdGxpYiB2ZXJzaW9uIDIuMS4wLCBo%0AdHRwOi8vbWF0cGxvdGxpYi5vcmcvpW3flQAAIABJREFUeJzs3XlclNX+wPHPYQAXVNwTrdC85sYy%0AIK5pauZSJuWWmam0Ge3Xm97sdlNb/N1MS1NLs1JLzSy31KxMg3AtUHBfyMTcRVkEAYXh+/tjYAIc%0Ahhlh2Dzv12teMs95lu8MMt95nnOe71EigqZpmqblcinrADRN07TyRScGTdM0LR+dGDRN07R8dGLQ%0ANE3T8tGJQdM0TctHJwZN0zQtH6cmBqXUAqXUBaXU/kLaeyilkpVSMTmPic6MR9M0TSuaq5P3vwiY%0AA3xpY50tIvKAk+PQNE3T7OTUMwYRiQASnHkMTdM0rWQ5+4zBHp2VUnuAM8A4ETlQ1Ab169eXpk2b%0AOj0wTdO0ymTXrl0XRaRBUeuVdWLYDXiLSKpS6n5gDdDC2opKqTHAGIDbb7+dqKio0otS0zStElBK%0AnbBnvTIdlSQil0UkNefnDYCbUqp+IevOF5EgEQlq0KDIhKdpmqbdoDJNDEqpRkoplfNzh5x4LpVl%0ATJqmaTc7p15KUkotA3oA9ZVSp4BJgBuAiMwDhgDPKqWygHTgEdHlXjVN08qUUxODiAwvon0O5uGs%0AmqZpWjmh73zWNE3T8tGJQdM0TctHJwZN0zQtn7K+j0HTNK1cWPthNJcvZVCrXlWCXw4o63DKlE4M%0AmqZpwOVLGSRfSC/rMMoFfSlJ0zRNy0cnBk3TNC0fnRg0TdO0fHRi0DRN0/LRiUHTNE3LRycGTdM0%0ALR+dGDRN07R8dGLQNE3T8tGJQdM0TctHJwZN0zQtH50YNE3TtHx0YtA0TdPy0YlB0zRNy8epiUEp%0AtUApdUEptb+I9dorpUxKqSHOjEfTNE0rmrPPGBYB/WytoJQyAFOBn5wci6ZpmmYHpyYGEYkAEopY%0A7UVgJXDBmbFomqZp9inTPgalVBNgIDCvLOPQNE3T/lbWnc8zgVdFxFTUikqpMUqpKKVUVHx8fCmE%0ApmmadnMq66k9g4CvlVIA9YH7lVJZIrKm4IoiMh+YDxAUFCSlGqWmaSXqryeeJPP0adyaNOH2BZ+X%0AdThaAWWaGESkWe7PSqlFwHprSUHTtMol8/Rprp04UdZhaIVwamJQSi0DegD1lVKngEmAG4CI6H4F%0ATdO0csipiUFEhjuwbogTQ9E0TdPsVNadz5qmaVo5U+QZg1JqNlBoZ6+IvFSiEWmapmllyp4zhihg%0AF1AVCARicx5GoMhhppqmaVrFUuQZg4h8AaCUCgF6ikhmzvN5wEanRqdpmqaVOkf6GBoDNfM8r5Gz%0ATNM0TatEHBmV9C4QrZQKy3neHZhc4hFpmqZpZcruxCAiC5VSPwAdcxZNEJFzzglL0zRNKyt2X0pS%0A5roV9wL+IvId4K6U6uC0yDRN07Qy4Ugfw8dAZyD3prUU4KMSj0jTNE0rU470MXQUkUClVDSAiCQq%0ApdydFJemadpNb8WUN7gcf55aDW5hyOtvl9pxHUkMmTmzrQmAUqoBkO2UqDRN0zQux58n8eyZUj+u%0AI5eSZgGrgYZKqSnAVuD/nBKVpmmaVmYcGZW0VCm1C+gFKOAhETnktMg0TdO0MuFoddVY4HLudkqp%0A20XkrxKPStM0TSszdicGpdSLmOdTOI+5RpLC3N/g55zQNE3TtLLgyBnDy0BLEbnkrGA0TdO0sudI%0A5/NJINlZgWiapmnlgyNnDH8C4Uqp74GruQtF5IMSj0rTNE0rM46cMfwF/Ay4Y66ymvsolFJqgVLq%0AglJqfyHtDyql9iqlYpRSUUqprg7Eo2maVmzZpmwObjtDaqL5+25q4lUObjtDdnah85NVeo4MV33z%0ABva/CJgDfFlI+2ZgrYiIUsoP+AZodQPH0TRNc1i2KZufPjvAn9HxlmWmzGzCFh/mxP5L9H2qLS6G%0Am28GZHum9pwpIv9USq3DyhSfIhJc2LYiEqGUamqjPTXPUw9r+9c0TXOWwzvP5UsKef0ZHc+R387R%0AusvNN+2MPWcMi3P+ne6MAJRSA4H/AQ2B/s44hqZpmjWHtp0tsl0nBitEZFfOv7/mFM1rhfmb/RER%0AuVbcAERkNbBaKXU38Dbm0t7XUUqNAcYA3H777cU9rKZpGqmJGTbbUxJst1dWjszH0B84hrlm0hzg%0AD6XUfSUViIhEAM2VUvULaZ8vIkEiEtSgQYOSOqymaTexGnWq2myvWdd2e2XlyHDV94GeIvIHgFKq%0AOfA98MONHlwp9Q/gWE7ncyDmEU/6BjqtwhqzcQxnrpyhsUdj5veZX9bhABD/+T5MiVcx1KlCgyd9%0AyzqccqX1XV6c+7Pw27Na3+VVitGUH44khgu5SSHHn8AFWxsopZYBPYD6SqlTmEtquAGIyDxgMDBK%0AKZUJpAPDRER3QGsV1pkrZzhx+URZh5GPKfEqWRfTyzqMcqlVZy9O7L9ktQP6joAGtOykE4NVSqlB%0AOT8eUEptwDykVIChQKStbUVkeBHtU4Gp9oV6c8vMzOTUqVNkZNyc1zwrivG3jycrOwtXF1cOHSof%0AxYc9rl3FBbh27Wq5iSnztQlgMpFpMJRJTFWrVuXWW2/Fzc2Nvk+15chv5/h12VFMmdkY3FzoPvxO%0AWnbywsVFlXps5YE9ZwwD8vx8Huie83M8UKfEI9KsOnXqFDVr1qRp06aYp9/WyiPXRFeuma7hbnCn%0ARZ0WZR0OAOe+jyKLdNzdq3B769ZlHQ4AGQYDcu0ayt2dqnfeWarHFhEuXbrEqVOnaNasGS4GF1p3%0AacyuH0+QfCGdGnWq3JQjkfKyZ1TS46URiGZbRkaGTgqaVgKUUtSrV4/4eOv3L2iOld1uBrwINM27%0Ana0b3LSSpZOCppUM/bdkmyOdz2uAz4F16LmeNU3TKi1HioBkiMgsEQkTkV9zH06LTCuSUoqRI0da%0AnmdlZdGgQQMeeOCBMozKtvDwcDw9PQkICKBVq1aMGzeuyG1iYmLYsGFDKURnW1xcHD4+Pje0XbVq%0A1QgICKB169Z06NCBL774wgkRFs/kyZNp0qQJRqORFi1aMGjQIA4ePOjUYz77+utFHmPRokWcOXPG%0A8vypp55yelw3O0cSw4dKqUlKqc5KqcDch9Mi04rk4eHB/v37SU83D0X8+eefadKkiUP7yMrKKlYM%0AN7J9t27diI6OJjo6mvXr17Nt2zab69tKDMWNH8BkMhV7H0Vp3rw50dHRHDp0iK+//poZM2awcOHC%0AEtl3ScY/duxYYmJiiI2NZdiwYdxzzz1OuxZvMpmYO2UKbdq0sblewcTw2WefFbmNVjyOJAZf4Gng%0AXcw3u72Pk+onafa77777+P777wFYtmwZw4f/PUL4ypUrPPHEE7Rv356AgAC+++47wPyHNnToUAYM%0AGECfPn0AeO+99/D19cXf358JEyYA0KNHD6KiogC4ePEiTZs2tbr9yJEjLfsGGDFiBGvXri0y9mrV%0AqmE0Gjl9+nSh8V67do2JEyeyfPlyjEYjy5cvZ/LkyYwZM4Y+ffowatQoMjIyePzxx/H19SUgIICw%0AsDAA0tLSePjhh/Hz82PYsGF07NjR8npq1KjBxIkT6dixIzt27OCtt96iffv2+Pj4MGbMGHJvp9m1%0Aaxf+/v507tyZjz76yBK7yWRi/PjxtG/fHj8/Pz755BO7f2d33HEHH3zwAbNmzbL5e3Ik/l27dtG9%0Ae3fatWtH3759OXvWXAPo2LFjnDp1CoCTJ09y+PBhu+McNmwYffr04auvvrK8F9aOMWvWLNq0aYOf%0Anx+PPPIIAKmpqZbfiZ+fHytXrswXd7ehQ/ltzx76jByZ7zW98sorBAYG0qtXL+Lj41mxYgVRUVGM%0AGDECo9FIenp6vv+Xy5Ytw9fXFx8fH1599VVL7DVq1OD111/H39+fTp06cf78ebtft4Z56JY9D+Aw%0A4G7v+s58tGvXTm42Bw8evG6Zh4eH7NmzRwYPHizp6eni7+8vYWFh0r9/fxERee2112Tx4sUiIpKY%0AmCgtWrSQ1NRUWbhwoTRp0kQuXbokIiIbNmyQzp07y5UrV0RELMu7d+8ukZGRIiISHx8v3t7eIiLX%0AbR8eHi4PPvigiIgkJSVJ06ZNJTMz0+rryBtfQkKCBAYGytmzZ4uM9/nnn7fsY9KkSRIYGChpaWki%0AIjJ9+nQJCQkREZFDhw7JbbfdJunp6TJt2jQZM2aMiIjs27dPDAaD5fUAsnz5css+c1+LiMhjjz0m%0Aa9euFRERX19fCQ8PFxGRcePGSdu2bUVE5JNPPpG3335bREQyMjKkXbt28ueff8rRhKOyP36/HE04%0Aatnf8ePHLdvlSkxMlKpVq9p83fbGf+3aNencubNcuHBBRES+/vprefzxx0VE5J577pETU7bJyVcj%0A5PhbEdKzZ0+rv5fc93XatGn5ls2YMUNCQ0NtHsPLy0syMjIs8YuI/Pvf/5aXX37Zsp+EhIR8cacf%0AOSJp+/ZJtw4d8r2mJUuWiIjIm2++afmd5/1/mPf56dOn5bbbbpMLFy5IZmam9OzZU1avXm3ZV+7v%0AcPz48ZbfVV4F/6YWv7Fd5jyzWRa/sb3Q96i0mLKyZO8vP8mMEQNl+sP9ZcaIgbL3l5/EZMoq1n6B%0AKLHjM9aRM4Y9QO0SzktaMfn5+REXF8eyZcu4//7787Vt3LiRd999F6PRSI8ePcjIyOCvv/4CoHfv%0A3tStWxeATZs28fjjj1O9enUAy3Jb8m7fvXt3/vjjDy5cuMCyZcsYPHgwrq6Fj2vYsmULfn5+NGrU%0AiAceeIBGjRoVGW9BwcHBVKtWDYCtW7da+lpatWqFt7c3R48eZevWrZZvsD4+Pvj5+Vm2NxgMDB48%0A2PI8LCyMjh074uvryy+//MKBAwdITk4mKSmJ7t3Nt+7k7c/ZuHEjX375JUajkY4dO3Lp0iViY2OL%0AfN9ySZ4b/At73fbGf+TIEfbv30/v3r0xGo288847nDp1itTUVLZv3275Zn/+wgXLz47GWdgxwPx/%0AcMSIESxZssTye9+0aRPPP/+8ZT916tS5Lu6CXFxcGDZsGACPPfYYW7dutRlbZGQkPXr0oEGDBri6%0AujJixAgiIiIAcHd3t/S1tWvXjri4OIded1nKNplYP3MqG+fNwpRprlNqyrzGxnmzWD9jKtmlcOnT%0AkVFJtwCHlVKR5J/aUw9XLWPBwcGMGzeO8PBwLl36u9SUiLBy5UpatmyZb/3ffvsNDw+PfOtZG77n%0A6upKdrZ5AFrBO67zbg/mD82lS5fy9ddfs2DBApvxduvWjfXr13P06FG6du3KwIEDMRqNNuMtqGD8%0A1hS2HMx3vhoMBstre+6554iKiuK2225j8uTJZGRkFPq+5O579uzZ9O3bN9/y2ET7kkN0dDStc242%0AK+x12xu/iNC2bVt27NiRb53Lly9Tu3ZtvL29ybqYjre3t8N3GUdHRxMUFFToMQC+//57IiIiWLt2%0ALW+//TYHDhwo9L3LjTvTjmMXNaTU1vvj5uZm2d5gMJRIX1RpORCxmdjft1tti/19OwcjfsGnZ2+n%0AxuDIGcMkYCDwf/zdx/C+M4LSHPPEE08wceJEfH3zF0jr27cvs2fPtvwBRUdHW92+T58+LFiwgLS0%0ANAASEhIAaNq0Kbt27QJgxYoVNmMICQlh5syZALRt29auuO+8805ee+01pk6dajPemjVrkpKSUuh+%0A7r77bpYuXQrA0aNH+euvv2jZsiVdu3blm2++AeDgwYPs27fP6va5Sa9+/fqkpqZaXmvt2rXx9PS0%0AfHPNPUZurHPnziUzM9Ny3CtXrtj1uuPi4hg3bhwvvviizddtb/wtW7YkPj7e8qGdmZnJgQMHqFWr%0AFs2aNbO8dyLCnj177IoRYOXKlWzcuJHhw4cXeozs7GxOnjxJz549ee+990hKSiI1NZU+ffowZ84c%0Ay74SExOLPF52drblvf/qq6/o2tU8029hv/+OHTvy66+/cvHiRUwmE8uWLbOc3VVk+3/52Wb7vjDb%0A7SXB7sQg5qGph/l7rudDooerlgu33norL7/88nXL33jjDTIzM/Hz88PHx4c33njD6vb9+vUjODiY%0AoKAgjEYj06ebxxSMGzeOuXPn0qVLFy5evGgzhltuuYXWrVvz+OOO3SgfGhpKREQEx48fLzTenj17%0AcvDgQUvnc0HPPfccJpMJX19fhg0bxqJFi6hSpQrPPfcc8fHx+Pn5MXXqVPz8/PD09Lxu+9q1a/P0%0A00/j6+vLQw89RPv27S1tCxcu5Pnnn6dz586WS1dgHjLZpk0bAgMD8fHx4ZlnnrH5rfTYsWOW4aoP%0AP/wwL774ouW9Kux12xu/u7s7K1as4NVXX8Xf3x+j0cj27eZvnEuXLiU52Vw99MSJE/kGCVgzY8YM%0Ay3DVJUuW8Msvv9CgQYNCj2EymXjssccsHf9jx46ldu3a/Pe//yUxMREfHx/8/f0tAwJs8fDw4MCB%0AA7Rr145ffvmFiRMnAuYvHaGhoZbO51xeXl7873//o2fPnvj7+xMYGMiDDz5Y5HHKu5RLtv/WUi46%0A/45tZet0LN+KSj0MTAPCAQV0A8aLiO2vkk4QFBQkuaMSbhaHDh2yXHooj9LS0vD19WX37t1WP7zK%0AgslkIjMzk6pVq3Ls2DF69erF0aNHcXd3d9oxYxNjS6xWUknFf256FFkX03GtX41G44KKFVNJyTh6%0A9LpaSTVq1CA1NbWILUtOwb+pJRN3kHwhHc+G1Xjsrc6lFkdBy94Yz5mjhV/ya9yyDcPfeu+G9q2U%0A2iUiRf4ncKSP4XWgvYhcyDlAA2ATUOqJQStfNm3axBNPPMG//vWvcpMUwJysevbsSWZmJiLC3Llz%0AnZoUSlpFj1+7MT739LaZGHyd3L8AjiUGl9ykkOMSjvVRaJXUvffee93ooZ9++infuHKAZs2asXr1%0A6lKLq2bNmpTmmeW+fft4+NGHLR2vVQxVqFKlitXOc3s4K/4pU6bw7bff5ls2dOhQXn/99RI/liNK%0A82yhPGvbvRfHd0dZ7YBu0aELbbrf4/QYHEkMPyqlfgKW5TwfRjFmb9Mqt759+143Yqey8/X1ZW3E%0A2nJXdrug119/vcyTgFY4FxcDD/zzVQ5G/MKmz+diyryGwc2de598ljbd78HFxeD8GOxdUUTGA58A%0AfoA/MF9E/u2swDRN025WLgYDPj17U6t+fQBq1a+PT8/epZIUwL4Z3P4B3CIi20RkFbAqZ/ndSqnm%0AInLM2UFqmqZppceeM4aZgLVB5Gk5bYVSSi1QSl1QSu0vpH2EUmpvzmO7Usrfjng0TdM0J7InMTQV%0Akb0FF4pIFOZJe2xZBPSz0X4c6C4ifsDbwHw74tFuQkopXnnlFcvz6dOnM3nyZLu3X7RoEQ0aNMBo%0ANNKqVStmzJhR5Dbh4eGW+wHKUnh4eLkupa5VPvYkhqo22qrZaENEIoAEG+3bRST3lsidwK12xKOV%0AY1mmbL6JPMngudvp8r/NDJ67nW8iT2LKtu9+mcJUqVKFVatWFXmjnS3Dhg0jJiaGbdu2MWXKFE6e%0APGlzfVuJobglFkTEUm5E08obexJDpFLq6YILlVJPArtKMJYn0aOcKrQsUzYvfBXNv1fuZdeJRM4k%0AZ7DrRCL/XrmX55fuJst04x+Erq6ujBkzxuo3/RMnTtCrVy/8/Pzo1atXoYX3ctWrV49//OMfloJy%0A8fHxDB48mPbt29O+fXu2bdtGXFwc8+bNs9wJvGXLFkJCQvjXv/5Fz549efXVV0lISOChhx7Cz8+P%0ATp06sXev+cQ64WICIQNDCAwM5JlnnsHb25uLFy8SFxdH69atee655wgMDOTkyZM8++yzBAUF0bZt%0AWyZNmmSJ8ccff6RVq1Z07dqVVatWWZYXVqJb00qSPYnhn8DjSqlwpdT7OY9fgaeA6+sw3AClVE/M%0AieFVG+uMUUpFKaWi9CTe5dOq3af58cA5q20/HjjHqujTxdr/888/n6/EQ64XXniBUaNGsXfvXkaM%0AGMFLL71kcz9//fUXGRkZlmqlL7/8MmPHjiUyMpKVK1fy1FNP0bRpU0JDQy0T13Tr1g0w10TatGkT%0A77//PpMmTSIgIIC9e/fyf//3f4waNQqAudPm0unuTuzevZuBAwfmS1RHjhxh1KhRREdH4+3tzZQp%0AU4iKimLv3r38+uuv7N27l4yMDJ5++mnWrVvHli1bOHfu7/d0ypQp3HPPPURGRhIWFsb48ePtrtGk%0AafYqclSSiJwHuuR8eOfOa/i9iPySdz2lVJ08l4XsppTyAz4D7hORS4WtJyLzyemDCAoKKt51Cc0p%0AlkfZvjTzTeRJHg667Yb3X6tWLUaNGsWsWbPy1S3asWOH5Vv1yJEj+fe/rY+iXr58OWFhYRw5coRP%0AP/2UqlXNV0k3bdqUb6rIy5cvF1q0b+jQoZaqplu3brVMQHPPPfdw6dIlUi6nsPu33Xy85GPAXIcq%0At+Q0gLe3N506dbI8/+abb5g/fz5ZWVmcPXuWgwcPkp2dTbNmzWjRwnwfxGOPPcb8+ebut40bN7J2%0A7VpLPavcEt3luVyKVvHYfYObiIQBtiphbQYcmupTKXU75uGvI0XkqCPbauXP2aR0m+1nimi3xz//%0A+U8CAwNtFusrrFzzsGHDmDNnDjt27KB///7cd999NGrUiOzsbHbs2JEv2RSmqHLfCoVQ+PeWvNsf%0AP36c6dOnExkZSZ06dQgJCbFUerVV7ttaie6KQkQwJSUhOVVpJTOTrMREDLVrF1lmWys9JVnS4rrf%0AqlJqGbADaKmUOqWUelIpFaqUCs1ZZSJQD/hYKRWjlLq5KuNVMl61bX+wNi6i3R5169bl4Ycf5vPP%0AP7cs69KlC19//TVgriaaW665MJ07d2bkyJF8+OGHANeViI6JiQEcK/cdFhZGnXp1qFKjCoEdAlm/%0Aej2JGYn89NNPhZacvnz5Mh4eHnh6enL+/Hl++MHcxdaqVSuOHz/OsWPmW4SWLVtm2cbeUurlkYiQ%0AefIkmadPQ25SFSHz9GkyT560Ob+CVrpKMjFc91sVkeEi4iUibiJyq4h8LiLzRGReTvtTIlJHRIw5%0Aj/JR+lG7IcOKuEz0cPsbv4yU1yuvvJJvdNKsWbNYuHAhfn5+LF682PKBb8urr77KwoULSUlJYdas%0AWURFReHn50ebNm2YN28eAAMGDGD16tWWzueCJk+ebNnulX+/wuQPJyMiPDv+WbaHbeeuDnfx7dpv%0A8fLyombNmtdt7+/vT0BAAG3btuWJJ57grrvuAsyT2cyfP5/+/fvTtWtXvL29LdvYW0q9PDIlJWG6%0AfNl62+XLmJKSSjkirTB2l90uckdK7RYRhy4l3Shddrt8MmULzy/dbbUDul/bRnw0IhCDS+W7XJCY%0AkciZ1DOW59euXsPF4IKrqysxkTG8O+Fd9u2xPslOaSgvZbev/vkn2TmTQVnjUr06Ve64o9TiKa9l%0At/Na8M8xJJ49Qx2vxjwxs/i3eTmj7HaRxyzBfWkVkMFFMefRAFZFn+abyJOcSUqnce1qPNz+NgYH%0A3lopkwJA4tX8l4rOnjrLK0+9QrZk4+bmxjsz3ymjyMqX3H6FG23XSo/diUEptVhERtpY1qtEI9Mq%0AJFeDCw8H3Vas0UcVTZYp/81u3s29WRH29zQlbi5upR1SuaTc3Gx++Cs3/T6VF470MeSbyFcpZQDa%0A5T4XkULvcNa0yszVYPv7lZtBf+ABGPIM272Rdq30FJkYlFKvKaVSAD+l1OWcRwpwAdC3XWo3vTpV%0AbH+g1a5Su5QiKd8MtWtjqFXLelutWhhq6/epvCgyMYjI/0SkJjBNRGrlPGqKSD0Rea0UYtS0cq12%0AldrUcrf+gVfLvZZODDmUUrjddhtuTZpA7j0LSuHWpAlut92m72MoRxy5we01pVQTwDvvdjmF8jTt%0ApqWU4taat5J0NYmzV85apvb08vCidhV941ZeSilc69QhKz4euXYN5eaGq76EVO7Y3ceglHoX2Ab8%0AFxif8xjnpLg0LR+DwYDRaMTHx4ehQ4eSZmPYo71CQkJYsWJF0SsWYvLkyZbSFEop6lStY+lodnNx%0Ao07VOjopaBWSI53PA4GWInK/iAzIeQQ7KzCtgjJlwe7F8Hkf+KCt+d/diyHbVKzdVqtWjZiYGPbv%0A34+7u7vlJrRcuoy1ppUcRxLDn4AeXqEVzpQFK0Jg7Qtw8je4fMr879oX4NvR5vYS0K1bN/744w+r%0AZaw3btxI586dCQwMZOjQoaSmpgIwYcIE2rRpg5+fH+PG/X2iGxERQZcuXbjjjjssZw+pqan06tWL%0AwMBAfH1985W2njJlCi1btuTee+/lyJEjluUxMTF06tSJAV0H8NLol0hOSubChQu0a2ceuLdnzx6U%0AUpZKq82bNy+Rsx5NcwZHEkMaEKOU+kQpNSv34azAtApozzI4tM5626F1sPfrYh8iKyuLH374AV9f%0AXyB/GWsPDw/eeecdNm3axO7duwkKCuKDDz4gISGB1atXc+DAAfbu3ct///tfy/7Onj3L1q1bWb9+%0APRMmTADMJSlWr17N7t27CQsL45VXXkFE2LVrF19//TXR0dGsWrWKyMhIy35GjRrF1KlTWbd1HXe2%0AvpM5U+fQsGFDMjIyuHz5Mlu2bCEoKIgtW7Zw4sQJGjZsSPXq1Yv9fmiVW60Gt1DHqzG1GtxSqsd1%0A5M7ntTkPTbMuerHt9t2LIeCxG9p1eno6RqMRMJ8xPPnkk5w5cyZfGeudO3dy8OBBS82ha9eu0blz%0AZ2rVqkXVqlV56qmn6N+/f75pMh966CFcXFxo06YN58+fB8yXpf7zn/8QERGBi4sLp0+f5vz582zZ%0AsoWBAwdaPtCDg81XUpOTk0lKSqJ79+7EJsYSPCyYcU+Zz0q6dOnCtm3biIiI4D//+Q8//vgjImKZ%0A30HTbBny+ttlclxHRiV9oZSqBtwuIkeK3EC7+SQXMRFP8qkb3nVuH0NBBctg9+7dO1810ly///47%0Amzdv5uuvv2bOnDn88ot5OpEqVark2x7MFVrj4+PZtWsXbm5uNG3atMhy2IXp1q2b5SzhwQcfZOrU%0AqSil9BzO5VCtelXz/Xszc2QJf/SAAAAgAElEQVRU0gAgBvgx57lRKaXPILS/eTYpot25U3p36tSJ%0Abdu28ccffwCQlpbG0aNHSU1NJTk5mfvvv5+ZM2daTTB5JScn07BhQ9zc3AgLC+PEiROAucz26tWr%0ASU9PJyUlhXXrzJfNPD09qVOnjqUC67pv19GhSwfLNkuWLKFFixa4uLhQt25dNmzYYDmr0cqP4JcD%0AeOytzgS/HFDWoZQ5Ry4lTQY6AOEAIhKjlGrmhJi0iipgpLmzuTCBIwtvKwENGjRg0aJFDB8+nKtX%0ArwLwzjvvULNmTR588EEyMjIQEavzRuc1YsQIBgwYQFBQEEajkVatWpnDDwxk2LBhGI1GvL29810O%0A+uKLLwgNDSUpJYkm3k2Y+tFUAJo2bQqYEwRA165dOXXqVL5Z3TStvLG77LZS6jcR6aiUihaRgJxl%0Ae0XEz6kRWqHLbpeyi3+A6RoY3KH+PwpfL9tkHn1krQO69QAY+gW4GJwXZzkQmxjLNdM13A3utKjT%0AoqzDAcpP2e28Mo4eNd/g5u5O1TvvLJMYKkIp+5LmjLLb+5VSjwIGpVQL4CVg+40GqFUgpmtgulr0%0Aei4GGLLIPPpo92Jzn4LnreYzBf/hlT4paFpl4UhieBF4HbgKfAX8BOhC81p+BlfzyKMbHH2kaVrZ%0As7vzWUTSROR1EWmf8/iviGTY2kYptUApdUEptb+Q9lZKqR1KqatKKV1eQ9M0rRxwZFTSz0qp2nme%0A11FK/VTEZouAfjbaEzBfkppubxyapmmaczly53N9EbHM1i0iiUBDWxvkVF4tdAIfEbkgIpGAntNP%0A0zStnHAkMWQrpW7PfaKU8gbsG9KkaZqmVRiOJIbXga1KqcVKqcVABFBqE/UopcYopaKUUlHx8fGl%0AdVitnCjvZbdLwqJFi3jhhRdsrhMXF8dXX31VYsfMNW/ePL788ksADh8+jNFoJCAggGPHjtGlSxeH%0A9lXS74tW+uxKDMpcB+AAEAgsB74B2olIUX0MJUZE5otIkIgENWjQoLQOqzkoKzuL1bGrGblhJL1X%0A9GbkhpGsjl2NSZfdLhHOSgyhoaGMGjUKgDVr1vDggw8SHR1N8+bN2b5dj0q/2diVGMR8F9waEbko%0AIutFZJ2IXHRybFoFk5WdxfhfxzNx+0Ri4mM4d+UcMfExTNw+kXG/jiMru+TKbl+8eJEPPviA0NDQ%0ASll2OyQkhJdeeum62CZMmMCWLVswGo3MmDEDk8nE+PHjad++PX5+fnzyyScAhIeH06NHD4YMGUJc%0AXBzwdy0oa+9F7rf8DRs2MHPmTD777DN69uwJQI0aNSxxTZs2zXKsSZMmFfm+aBWTI/cx7FRKtc/p%0ALLaLUmoZ0AOor5Q6BUwiZ04HEZmnlGoERAG1MPdh/BNoIyKXHYhLKyfWHVvHpr82WW3b9Ncm1h1b%0Ax8AWA4t1jNyy20FBQVy+fBk3NzdGjBjBxx9/zMWLFy1ltz08PJg6dSoffPABL7zwAqtXr+bw4cMo%0ApUhKsoyhsJTdPnz4MMHBwQwZMsRSdrtWrVpcvHiRTp06ERwczO7duy1lt7OysggMDLR88I8aNYrZ%0As2fT2K8xH0z5gDlT57Bo3iKrZbe7du1qV9lta7G9++67TJ8+nfXr1wMwf/58PD09iYyM5OrVq9x1%0A11306dMHgOjoaA4cOIBh2VlMlzLIyMiwlCC39l4A3H///YSGhlKjRo18CRRg48aNxMbG8vvvvyMi%0ABAcHExERgYeHR6Hvi1YxOZIYegKhSqk44AqgMJ9MFFoSQ0SG29qhiJwDnFtZTSs1q2JX2Wxf/cfq%0AG04MBctue3p6kpCQgKura6Utu20ttoI2btzI3r17LWcUycnJxMbG4u7uTocOHbj11ls5p84BkJmZ%0AafO9KMrGjRvZuHEjAQHmInOpqanExsaSkpJi9X3RKi5HEsN9TotCqxTOpZ2z2X72ytkb3nfBstuz%0AZpnniHJx+ftqaGUru20ttoJEhNmzZ9O3b998y8PDw/Ntn7uuq6troe9FUUSE1157jWeeeSbf8pkz%0AZ+q5rSsZR+58PgHcBtyT83OaI9trlV+j6o1stnt5eDn1+DdD2e2aNWuSkpJied63b1/mzp1LZqb5%0AVqCjR49y5cqVQrd39L3Iq2/fvixYsMDSb3P69GkuXLhQ6PuiVVx2nzEopSYBQUBLYCHmvoIlQIUt%0ALD/y8984lZjOrXWqsfjJjmUdToU3qMUgYuIL/6AZ+I/i9S8U5WYou+3n54erqyv+/v6EhITw8ssv%0AExcXR2BgICJCgwYNWLNmTaHbp6SkOPRe5NWnTx8OHTpE586dAXOn9JIlS2y+L1rF5EjZ7RggANhd%0AWcpu95wezvGLV2hW34OwcT2KH5gTlWmJ4PMHzdVVDVXgljaFrmbKNjHu13FWO6Dvvf1epnefjqGE%0AKqzOmjWLhIQE6taty0svvVQi+ywJuuy2fXTZ7bLhjLLb10RElFKScwCPojbQKjgRSEswl90G879X%0ALkH1umDlmrLBxcC07tNYd2wdq/9YzdkrZ/Hy8GLgPwYS3Dy4xJKCpmnO5Uhi+EYp9QlQWyn1NPAE%0A8KlzwtLKnAgkHoeM5LwLIfkvuJoMdZpZTQ6uLq4MbDGw2MNSNU0rO3YnBhGZrpTqDVzG3M8wUUR+%0AdlpkWtlKSyiQFPLISIb0BKher3RjqgDcXNzy/atpFZFdiUEp9RDwD2CfiIx3bkhauZB2yXb7lUs6%0AMVjR1LNpWYegacVW5HBTpdTHwFigHvC2UuoNp0ellb3cfoUbbdc0rcKy5z6EuzHfu/Aa5vIWDzk1%0AolKQZcrmm8iTnElKB+BMUjrfRJ7ElK2riFsY3IvXrmlahWVPYrgmIiYwT++JuRRGhZVlyuaFr6L5%0A98q9XM0yV+O8mpXNv1fu5fmlu8kyVf4KnXYp6jKRR+leRspbdnvAgAFFVlJNSkri448/LqXobGva%0AtCkXL9pfc3L9+vUEBATg7+9PmzZtLIXx1qxZw8GDB4vcvuB6jhxb08C+xNBKKbU357Evz/N9Sqm9%0Azg6wpK3afZofD1gv3fDjgXOsij5dyhGVU9XrQlVP621VPaFaXatNkpVF0sqVxA1/lNie9xA3/FGS%0AVq5ETCVXdrtu3brXFX8ryFZiMBUzFjAX83OGzMxMxowZw7p169izZw/R0dH06NEDuPHEUL9+fafE%0AqlVe9iSG1sCAnMcDeZ4/kPNvhbI86qTN9m8ibbc7W3T0aLbv6EV09OgyjQOlzENSa9/O3yeJyvy8%0AkKGqkpXF6bH/4uzr/yU9Opqss2dJj47m7Ov/5fQ/xyIl9GHauXPnfB/M1kpBT5gwgWPHjmE0Ghk/%0Afjzh4eH07NmTRx99FF9fXwA++OADfHx88PHxYebMmZb9vf3227Rq1YrevXszfPhwy6QzPXr04D//%0A+Q/du3fnww8/ZN26dXTs2JGAgADuvfdeS6G7S5cu0adPHwICAnjmmWfy1TlasmQJHTp0wGg08swz%0Az1yXpFJSUsjKyqJePfMZWZUqVWjZsiXbt29n7dq1jB8/HqPRyLFjx/j0009p3749/v7+DB48mLS0%0ANKvrnTv39xehzZs3ExAQgK+vL0888YTlDvGmTZsyadIkS6nxw4cPl8jvSquYikwMInLC1qM0gixJ%0AZ3P6FQpzpoh2Z0vPOEV6ehzpGafKNA7A/OFfvd7f/QkGd/PzQgqmJX/3HSk/Wx/BnPLzzyR/t7bY%0AIZlMJjZv3myZIyAtLc1SCjomJoZdu3YRERHBu+++S/PmzYmJiWHatGmAuZDelClTOHjwILt27WLh%0AwoX89ttv7Ny5k08//ZTo6GiioqJYuXIl0dHRrFq1ioJ32CclJfHrr7/yyiuv0LVrV3bu3El0dDSP%0APPII7733HgBvvvkmXbt2JTo6muDgYMscDIcOHWL58uVs27aNmJgYDAYDS5cuzbf/unXrEhwcjLe3%0AN8OHD2fp0qVkZ2fTpUsXgoODmTZtGjExMTRv3pxBgwYRGRnJnj17aN26NZ9//rnV9XJlZ2cTEhLC%0A8uXL2bdvH1lZWcydO9fSXr9+fXbv3s2zzz6rZ2C7ydldBE8p1UkpFamUSlVKXVNKmZRSFW7eBK/a%0A1Wy2Ny6iXStc0oqVtttX2m63Jbfsdr169UhISLCUeE5LS7OUgg4MDOTw4cPExsZa3UeHDh1o1qwZ%0AAFu3bmXgwIF4eHhQo0YNBg0axJYtW9i6dSsPPvgg1apVo2bNmgwYkP+keNiwYZafT506Rd++ffH1%0A9WXatGkcOHAAME/+89hjjwHQv39/S12kzZs3s2vXLtq3b4/RaGTz5s38+eef18X52WefsXnzZjp0%0A6MD06dN54oknrL6e/fv3061bN3x9fVm6dKnl+IXJzMykWbNm3JlTgmL06NFERERY2gcNGgRAu3bt%0ALJP7aDcnR+58ngM8AnyLuZjeKMz3NlQow4JuY9eJxELbH25/WylGU7lknrNddjvzbPHLbicnJ/PA%0AAw/k62OwVgra2gebh8ffVVxslbG2Je8+XnzxRf71r38RHBxMeHg4kydPtrRZK0MtIowePZr//e9/%0ANo8B4Ovri6+vLyNHjqRZs2YsWrTounVCQkJYs2YN/v7+LFq0iPDw8CL2avu15ZbpNhgMTutD0SoG%0Ah8pmi8gfgEFETCKyEPPkPRXK4Ha30q+t9fLQ/do2YnCgnjfoRrk1sl12282r+GW3PT09mTVrFomJ%0A5uRevXp1q6WgC5anLujuu+9mzZo1pKWlceXKFVavXk23bt3o2rUr69atIyMjg9TUVL7//vtC95Gc%0AnEyTJk0Ac3XVvPvOvUT0ww8/WGLt1asXK1as4MKFCwAkJCRYSnrnSk1NzfcBHxMTg7e3N3B9ye2U%0AlBS8vLzIzMzMd0mqsNfu5uZOXFycpSz54sWL6d69e6GvT7t5OZIY0pRS7kCMUuo9pdRYoMIV0jO4%0AKOY8GsB7Q/yo4mp++VVcXXhviB8fjQjE4FKhR+OWqdpDBttuH2y73V4BAQGWb7fVq1fn0UcfpXPn%0Azvj6+jJkyBBSUlKoV68ed911Fz4+Powff/3N+oGBgYSEhNChQwc6duzIU089RUBAAO3btyc4OBh/%0Af38GDRpEUFAQnp7WR2dNnjyZoUOH0q1bt3wjfyZNmkRERASBgYFs3LiR22+/HYA2bdrwzjvv0KdP%0AH/z8/OjduzdnC5xFiQjvvfceLVu2xGg0MmnSJMvZwiOPPMK0adMICAjg2LFjvP3223Ts2JHevXtb%0ASoNbWy+Xi4sLCxcuZOjQofj6+uLi4kJoaOiN/RK0Ss2RstvewHnAHfOd0J7ARyJyzMY2CzCPXrog%0AIj5W2hXwIXA/5ol/QkRkd1GxVOay29t39CI9PY5q1ZrSpfNmy/KKUHZbTCZO/3Os1Q7omr1702Tm%0ADJSh/JfdTk1NpUaNGqSlpXH33Xczf/58AgMDS/QYpUmX3bZOl90unCN9DA+JyIdABvBmzkFexvzB%0AXphFmPsmviyk/T6gRc6jIzA351+tAlIGA01mfEDyd2tJWrmSzLNncfPyovbgwXg+9GCJJQVnGzNm%0ADAcPHiQjI4PRo0dX6KSgaTfCkcQwmuuTQIiVZRYiEqGUampjnw8CX4r5tGWnUqq2UspLRG68l1Ir%0AU8rVldqDB1F78KCyDuWGffXVV2UdgqaVqSITg1JqOPAo0EwplXcgek2giBKcRWoC5L2j7FTOMp0Y%0ANE3Tyog9ZwzbMX9Q1wfez7M8BShuSQxrPb1WOz2UUmOAMYClM0/TNE0reUUmhpy7m08AnZ1w/FNA%0A3hsHbgXOFBLHfGA+mDufS+Lgt9aplu9fTdM0zb5LSSlY/xavABGRWsU4/lrgBaXU15g7nZNLs39h%0A8ZO6n1vTNK0ge2ol1RSRWlYeNYtKCkqpZcAOoKVS6pRS6kmlVKhSKnfw9AbgT+APzPNHP1fM16NV%0AUjdT2e0ePXpcV6OpIHsqrYpJuBJ5jqwkc6G8rKSrXIk8h9iYd+T++++33FU+a9YsWrduzYgRI1i7%0Adi3vvvuu3a8BHH/dWvnhyKgklFJdgRYislApVR+oKSLHC1tfRIbb2l/OaKTnHYlBKwN5i+gVIduU%0AzeGd5zi07SypiRnUqFOV1nd50aqzFy7FuHkwtyQGmGv82Ft2+7nnrv+uYTKZMBRz6GxWVhaurg79%0A+ZSoNWvW8MADD9CmjfX7SsQkJHx1iPQDecaHZGWTuDKWjMMJ1H20Ncpw/e9jw4YNlp8//vhjfvjh%0AB0t9qeDg4JJ9EVq55UgRvUnAq8BrOYvcgSXOCEorZ+r/w3xjW33bpbGyTdn89NkBwhYf5tyfyaQm%0AXuXcn8mELT7MT5/uJ7uEJkGqzGW3C6pRowavv/46/v7+dOrUifPnz1strX3s2DH69etHu3bt6Nat%0AG8c2xJB+4NJ1tZ8EIf3AJc6EHeXuu++2nIVt2bIF+PtbfmhoKH/++SfBwcHMmDGDRYsW8cILLwAQ%0AHx/P4MGDad++Pe3bt2fbtm1Fvm6tYnGkJMZAIBi4AiAiZzAPWdU0AA7vPMef0fFW2/6MjufIb7aL%0A7NmjspfdLujKlSt06tSJPXv2cPfdd/Ppp59aLa09ZswYZs+eza5du5g+fTp//Wi+zFSwmJ/KGQh4%0AIfwYffv2JSYmhj179mA0GvOtN2/ePBo3bkxYWBhjx47N1/byyy8zduxYIiMjWblyJU899ZTN161V%0API6cC18TEVFKCYBSqsLVSdKc69A22+MGDm07S+sujW9o37llt+Pi4mjXrh3Vq1cnIyMjX9ltMJez%0AiI2NtTqkubCy24Cl7HZ2dral7DZQZNntYcOGcfbsWa5du2bZd0REBKtWrQIKL7ud+5oaNmxo83W7%0Au7vzwAMPAOZy2D9bKTeSmprK9u3bGTp0qGXZgrvftLnfOq41WLhwIZmZmTz00EPXJQZbNm3alK9/%0A4/Lly6SkpBT6urWKx5HE8I1S6hOgtlLqaeAJzB3GWgnIzs7i3LnVXL1q/nC9evUsZ858i5fXIJSq%0AGKUkUhMzbLanJNhut+VmK7udy83NzbKvwsphZ2dnU7t2bUsfDMCFuXu4dqLw6VKq3+JJREQE33//%0APSNHjmT8+PGMGjXKrpiys7PZsWOHJXnmZe11axWP3ZeSRGQ6sAJYCbQEJorIbGcFdjPJzs5i/4GX%0AOHR4AtnZV3OWXeXQ4Qns2/8i2dkVozZ+jTpVbbbXrGu73R6Vvey2vfK+vlq1atGsWTO+/fZbwJyA%0AEm65Zvk5r9znGXe40rBhQ55++mmefPJJdu8usnalRZ8+fZgzZ47leW5CKux1axWPI53PtYEk4Bvg%0AbRGxPoej5rBz51YTH/+T1bb4+J84d25NKUd0Y1rfZXu+haLa7VWZy27bq2Bp7aVLl/L555/j7+9P%0A27Zt+XbfD1RrW+/6PgalqNa2HmFnozAajQQEBLBy5Upefvllu489a9YsoqKi8PPzo02bNsybN8/m%0A69YqniLLbufMwTAfeAjzPQcugDewGggVkWvODrKgkiq7XV5E7RpKcnLh39g8PdvhUf3Ncl8iODtb%0A+OnT/VY7oO8IaEDfp32KNWQ1L112u2hiEtKiz5O45hhkZYOrC3Ueak71wFtQZTzviC67XTbsLbtt%0AzxnDfwE34DYRCRQRI3A75v6JN4oXpgaQkWH7W2NGhtUqIeWOi4ui71NtuWdUK7yae1KjThW8mnty%0Az6hWJZYUTCYTu3fv5vJl8/Xzy5cvs3v37iJveHPEmDFjMBqNBAYGMnjw4AqZFACUQeER1AjX2uaz%0AK9faVfAIalTmSUEr/+zpfB4EdBCRtNwFIpKilHoO2IlODsVWtaqXpdPZevuNjeQpCy4GF1p3aXzD%0Ao49sMZlMrFixgkOHDlmWZWVlsXbtWmJjYxkyZEixb1wDXXZb0+w5Y8jOmxRyiUgqRc0urtmlsdfD%0AxWq/WezZsydfUsjr0KFD7N1b3GK/mqaBfYlBlFJ1lFJ1Cz6Akjt/v4l5eQ2iQYO+VtsaNOiLl9fA%0AUo6ofIqOjrbZ7sjIGq1sKXd3y0Mrf+y5lOQJ7MKBuRM0xyhlwKftLM6dW8ORoxPJzr6Ki0sVWt75%0AFl5eAyvMfQzOlpycXKx2rfyo0rRpWYeg2WBPddWmInKHiDSz8rgjdz2lVFvnhlq5ubi40rjxEKpU%0AMQ/prFLFi8aNh+ikkEdhw0btbdc0zT6O1EoqyuIS3Jem5WMwGPjuu++Awu9Ozjt6qCKX3da0slaS%0AiUGPgdPINpnYF7aRZW+MZ/5zj7PsjfHsC9tIdrbtKqJFqVatGmvWrKF169ZWyy60bt0af39/y3Nb%0AiaGoiqb2sFaaQtMqi5JMDLq/4SaXbTKxfuZUNs6bxZmjh0i5FM+Zo4fYOG8W62dMJbuYH8guLi4M%0AGTKEWrVqWc4aXF1dcXd3Z/r06RiNxkpXdlvTykJJJgbtJncgYjOxv2+32hb7+3YORvxSIsfJW8DN%0A1dWVuLi4Slt2W9PKQklOQVXqpTG08mX/L7bLZ+0L+xmfnr1vaN83a9ltTSsLdiUGpZQn0A9ogvmS%0A0RngJxGx1D4WkU6FbNsP+BAwAJ+JyLsF2r2BBUADIAF4TEROOf5StLKWcsl2B2vKReuT+NjjZi27%0ArWllochLSUqpUcBuoAdQHfAAegK7ctpsbWsAPgLuA9oAw5VSBSepnQ58KSJ+wFuA/qupoGrWq2+7%0AvX6DYh9Dl93WNOez54zhdaBd3rMDAKVUHeA34Esb23YA/hCRP3O2+Rp4EDiYZ502QO7cgWFAxagx%0ArV3H557enDlqvWQFgO8NXkYqKCAggOXLlwP5y26DeY7kJUuW0Lx5c0vZ7fvuu4/+/fvn20festuA%0Apew2YCm77e3tbVfZ7SZNmtCpUyeOHz8OmMtPDx8+nMDAQLp372617HZ2djZubm589NFHeHt7l8j7%0AomklxZ6y20eB9iKSXGC5JxAlIi1sbDsE6CciT+U8Hwl0FJEX8qzzFfCbiHyolBqEeSKg+iJyqbD9%0AVray23lt39GL9PQ4qlVrSpfOmy3LK0KJ4OxsE+tnTLXaAd2iQxceGPsqLi4lc8OeLrttv3PTo8i6%0AmI5r/Wo0GldkxeWbRkX4mypp9pbdtueMYQqwWym1ETiZs+x2oDfwdlFxWFlWMBONA+YopUKACOA0%0AcN0gcaXUGGAMoCcAKadcXAw88M9XORjxC/vCfiblYjw16zfAt2dv2nS/p8SSgrONGTOGgwcPkpGR%0AwejRoyt0UtC0G1FkYhCRL5RSa4G+mDufFRAOvCYiRc3ddwq4Lc/zWzF3XOfd/xnMpb1RStUABhc8%0AO8lZbz7mCYMICgrS90yUUy4GAz49e9/w6KPyQJfd1m52do1KEpFEpVQYeUYl2ZEUACKBFkqpZpjP%0ABB4BHs27glKqPpAgItnAa5hHKGmapmllpMjEoJQyAvMwV1k9hfmM4ValVBLwnIgUWutYRLKUUi8A%0AP2EerrpARA4opd7C3D+xFvNop/8ppQTzpaTni/maNE3TtGKw54xhEfCMiPyWd6FSqhOwEPC3tlEu%0AEdkAbCiwbGKen1cAK+yMt9KrVvXWfP9qmqaVNnsSg0fBpAAgIjuVUh7WNtBuXEDAF0WvpGma5kT2%0A1Er6QSn1vVJqmFKqS85jmFLqe+BHZweoaWAuu200Gmnbti3+/v757nyOiooqsSGrixYt4syZM1bb%0Adu7cSceOHTEajbRu3dpyp3N4eDjbt1uvEZVXwfXmzZvHl1/aug1I08qGPaOSXlJK3Yf5xrTcUUmn%0AgI9yLhNpmoWYhLTd57kSdR5T0lUMtavgEXQL1dvdgnK58crsuSUxAC5cuMD7779vqWcUFBREUND1%0AQ7OzsrJwdXWsHNiiRYvw8fGhcePG17WNHj2ab775Bn9/f0wmE0eOHAHMH/g1atSgS5cuNvddcL3Q%0A0FCHYtO00mLvqKQfgB+cHItWwYlJSPjqEOkH/r430ZR8lWsnLpNxOIG6j7ZGGYo/bUfDhg1p2LCh%0ApeRFeHg406dPZ/369UyePJkzZ84QFxdH/fr1Wbx4MRMmTCA8PJyrV6/y/PPPW+oqvffeeyxevBgX%0AFxfuu+8+goKCiIqKYsSIEVSrVi1fFVcwJyQvL/MMewaDgTZt2hAXF8e8efMwGAwsWbKE2bNnk5SU%0AxDvvvMO1a9eoV68eS5cuJT09/br1Nm/eTI0aNRg3bhwxMTGEhoaSlpZG8+bNWbBgAXXq1KFHjx50%0A7NiRsLAwkpKS+Pzzz+nWrVux30NNs8WeUUl+IrI352c34FXMpS72A++ISJpzQ9QqirTd5/MlhbzS%0AD1wiLfo8HkGNSuRYbm5ugPVJd3bt2sXWrVupVq0a8+fPx9PTk8jISK5evcpdd91Fnz59OHz4MGvW%0ArOG3336jevXqlruo58yZw/Tp062egYwdO5aWLVvSo0cP+vXrx+jRo2natCmhoaGWD3iAxMREdu7c%0AiVKKzz77jPfee4/333//uvU2b/77zvZRo0Yxe/ZsunfvzsSJE3nzzTctc0RkZWXx+++/s2HDBt58%0A8002bdpUIu+hphXGnj6GRXl+fhf4B/A+UA3zMFZNA+BK1Hnb7ZG220tKcHCw5Zv+xo0b+fLLLzEa%0AjXTs2JFLly4RGxvLpk2bePzxx6levToAdevWLXK/EydOJCoqij59+vDVV1/Rr18/q+udOnWKvn37%0A4uvry7Rp0zhw4IDN/SYnJ5OUlET37t0B8yWriIgIS/ugQYMAaNeundWqsZpW0uxJDHnP/XsBT4vI%0Ar8C/AKNTotIqJFPS1WK1OyIzMxMwX9IpqGB57dmzZxMTE0NMTAzHjx+nT58+iIjV0thFad68Oc8+%0A+yybN29mz549XLp0/RnSiy++yAsvvMC+ffv45JNPyMjIcPg4eVWpUgUwv1Y9pahWGuxJDJ5KqYFK%0AqcFAFRHJBBBz9T1dmkKzMNSuUqx2e8XHx1tKVxelb9++zJ0715JIjh49ypUrV+jTpw8LFiwgLc18%0AJTQhIQHAZrnu77//3o4nICgAABflSURBVDJfQ2xsLAaDgdq1a1+3TWHluAvbt6enJ3Xq1GHLli0A%0ALF682HL2oGllwZ7O51+B4JyfdyqlbhGR80qpRoDtmVm0m4pH0C1cO3G58Pb2t9zwvnNncMvMzMTV%0A1ZVBgwYVOakOmMtpx8XFERgYiIjQoEED1qxZQ79+/YiJiSEoKAh3d3fuv/9+/u///o+QkBBCQ0Ot%0Adj4vXryYsWPHUr16dVxdXVm6dCkGg4EBAwYwZMgQvvvuO2bPnl1oOe6C6+X1xRdfWDqf77jjDhYu%0AXHjD75WmFVeRZbfLo8pcdrswFaFEsGQLCUsPWe2Arta2HnVHtC7WkNW8nFl2u7LRZbetqwh/UyWt%0AxMpuK6VaANMwdzrvA8aJyOnih6hVNspFUffR1qRFn+dKZJ77GNrfQvXA4t3HoGla6bHnUtICzLO0%0ARWC+pDSbnDLZmlaQMig8ghqV2LBUTdNKnz2JoaaIfJrz8zSlVKHVVDVN07SKz57EUFUpFcDfw1ar%0AKaUsU1rZKrutaZqmVTz2JIazmG9oy00M54DpedrvKemgNE3TtLJjT2J4FTgpImcBlFKjgcFAHDDZ%0AaZFpmqZpZcKeG9zmAVcBlFJ3A/8DvgCSyZmDWdOcLbfsto+PD0OHDrXrHoaCZs6cabmhrTA9evSg%0AOEOhQ0JCWLGi5Oadmjx5MtOnT7e5TkxMDBs2lHyh44kTJ1rqMm3ZsoW2bdtiNBo5ffo0Q4YMcWhf%0AJf2+aM5lzxmDQUQScn4eBswXkZXASqVUjPNC0yoik8nEnj17iI6OJjk5GU9PTwICAjAajbi42PM9%0AxLq8ZbdHjBhBcnKyw/uYOXMmjz32mKU+UmURExNDVFQU999/f4nu96233rL8vHTpUsaNG8fjjz8O%0AoD/kKzl7/lINSqncBNIL+CVPmz33QfRTSh1RSv2hlJpgpf12pVSYUipaKbVXKVWy/7u1UmMymVix%0AYgVr167l5MmTXL58mZMnT7J27Vq+/fZbq5VQb0S3bt3IyMigbt26JCcn4+Pjg4+Pj6Ua6ZUrV+jf%0Avz/+/v74+PiwfPlyZs2axZkzZ+jZsyc9e/bEZDIREhKCj48Pvr6+zJgxw7L/b7/9lg4dOnDnnXda%0AylTExcXRrdv/t3fu4VVVZxr/vQQ0gBW1gENEK1aDIkGSchmrIKgVqI4dFFSq04lYnV6gVatS7Mg4%0A2I72qQ/aIkUtAi3jKKCFOi0IFKmQ2ioJEC4GrEUsNxHpSCsKGPLNH3udeE44JzmQyzkh3+95zpO9%0A1769e+ec/a291trvN4CioiKKioqqE+6YGWPGjKFHjx5ceeWVCVYdS5cupbCwkIKCAkaPHs2BAwd4%0A7bXXqk3xfvWrX9G2bVsOHjzI/v37Oeuss2o970GDBjFu3LgEbQcPHmTChAnMnj2b3r17M3v2bPbt%0A28fo0aPp27cvhYWFfPDBB0Bk1XHNNdcwdOhQzjnnHO65557q/1uyaxGr5U+bNo05c+YwceJEbrzx%0ARrZs2ULPnj2rt7377rvp27cvvXr14oknnqjzujjZTzpPDM8AL0t6D/gIWAEg6Wyi5qSUSMoBpgBf%0AIErus1LSC2b2etxq/w7MMbOpknoQ5Yc+80hPxMk85eXlVFRUJF1WUVHB2rVrKSwsrNcxKisrWbhw%0AIUOHDqVfv34UFxfz6quvYmb079+fSy65hM2bN5OXl8dvfvMbgOonl0mTJrFs2TI6duxIWVkZ27dv%0AZ/369QAJGeGS2Vx37tyZJUuWkJuby5/+9CdGjRpFaWkp8+bNY9OmTaxbt45du3bRo0cPRo8ezf79%0A+ykuLmbp0qXk5+fzla98halTpzJmzBhWr14NRM0zPXv2ZOXKlVRWVtK/f/+0zr+mtokTJ1JaWspj%0Ajz0GwL333sull17K9OnTef/996n43hJO/1T0XsmaNWtYvXo1xx9/PN27d2fs2LG8++67Ka8FRLYi%0AJSUlXHXVVYwYMSLB4fWpp55Kamu+evXqpNfFaR7U+cRgZj8AvkNkv32xfdK42woYW8fm/YA3zWyz%0AmR0EniXKBJdwCODEMN0BSJ5X0cl6Yje8VKxadfQjm2NeSX369OGMM87glltuoaSkhOHDh9O+fXtO%0AOOEErrnmGlasWEFBQQG//e1vGTduHCtWrKBDhw6H7e+ss85i8+bNjB07lhdffJETTzyxelkym+uP%0AP/6YW2+9lYKCAkaOHMnrr0d1m+XLlzNq1ChycnLIy8vj0kujQXqbNm2iW7du5OfnA59Yabdu3Zqz%0Azz6biooKXnvtNe68806WL1/OihUr0krAk44F9+LFi3nooYfo3bs3gwYNSuiPueyyy+jQoQO5ubn0%0A6NGDt99+u9ZrURepbM1TXReneZBuBrc/Jil7I41NTwO2xs1vA2pWi+4HFksaC7QHLk9Hk5N91NXu%0AfzT9AjHi+xhipOqAzs/Pp6ysjAULFjB+/HiuuOIKJkyYkLDOySefTHl5OYsWLWLKlCnMmTOH6dOn%0AA8ltrh955BFOPfVUysvLqaqqIjc3t3pfyey7a+scHzBgAAsXLqRNmzZcfvnlFBcXc+jQoTo7mVNp%0AS3bs559/nu7duwOfeCXFbx+/j9quRV3EbM2HDBmSUL5gwYKjsjV3soOj7w1Mj2TfjJq/mFHATDPr%0ACnwRmCXpMF2SbpNUKql09+7djSDVqS/JauZHsvxIGThwIPPnz+fDDz9k3759zJs3jwEDBrBjxw7a%0AtWvHTTfdxF133VX9pBJve/3ee+9RVVXFtddeywMPPFDn08zevXvp0qULrVq1YtasWdX9JQMHDuTZ%0AZ5/l0KFD7Ny5k2XLlgFw7rnnsmXLFt58800g0Up74MCBPProo1x44YV06tSJPXv2sHHjRs4///yj%0Aug417byHDBnC5MmTq4NTXfkgjvRaxJPK1jzVdXGaB0eWKf3I2QacHjfflcObim4BhgKY2R8k5QId%0AgYTeKjN7kjA8tk+fPs3PErYFUFhYyNatW1MuLyoqSrnsaCgqKqK4uJh+/foBUVt4YWEhixYt4u67%0A76ZVq1a0adOGqVOnAnDbbbcxbNgwunTpwqOPPsrNN99MVVUVAA8++GCtx/rGN77Btddey9y5cxk8%0AeHB1MqDhw4fz0ksvUVBQQH5+fvXNPzc3lxkzZjBy5EgqKyvp27cvX/va1wDo378/u3btYuDAgQD0%0A6tWLzp07H3UNe/DgwdVNR+PHj+e+++7j9ttvp1evXpgZP//CDzj1+NQZ6rZv335E1yKeVLbmqa6L%0A0zxoVNvtMJrpDaLRTNuBlcCXzWxD3DoLgdlmNlPSecBS4DSrRZjbbmcnVVVVzJ07N2kH9HnnncfI%0AkSPrNWTVOTrcdjs5zeE31dA0mO12fTCzSkljgEVADjDdzDZImgiUmtkLRB3bP5N0B1EzU3FtQcHJ%0AXlq1asWIESNYu3Ytq1atqh4NVFRUxAUXXOBBwXGaCY3dlISZLSAaghpfNiFu+nXgosbW4TQNOTk5%0AFBYW1ntYquM4mcOrcI7jOE4CHhgcx3GcBDwwOI7jOAl4YHAcx3ES8MDgNAtq2m7XZZ+djOZou+04%0AmcADg9OgVFVVsmPHXErLRlLy+4spLRvJjh1zMaufs2rMEmP9+vUcd9xxPP7440e8j3QCg+M4Hhic%0ABqSqqpL1G75FxcbvsnfvKg4c2Mnevauo2Phd1q0fS1VVcm+fI2XAgAHVVhOTJk1qMbbbjtNUNPp7%0ADE7L4Z135rF796Kky3bvXsQ778wnL+/IMn/VJN52u6ysjBkzZrQo223HaQr8icFpMHbsnFOv5bXh%0AttuO03R4YHAajP37d9ax/OhTbcT6GNasWcPkyZM57rjj6rTdLigoYPz48QkpKmPErKYHDRrElClT%0A+OpXv1q9rC7b7dLSUg4ePFi9fn1tt0tKSigpKak21XOcTOOBwWkwcnO71LE8r0GP57bbjtM4eB+D%0A02DkdbmOvXtT32DzulzXoMdz223HaRwa1Xa7sXDb7ezE7BDr1o9N2gHdqdMQCnpOJkoD7jQlbrud%0AnObwm2possJ222lZSDn0PP8nvPPOfHbsnMP+/TvIzc0jr8t1dOky3IOC4zQTPDA4DUqrVq3JyxtR%0A72GpTsORc/LxCX8dpy48MDjOMU6nWwoyLcFpZviopGZEc+wPcpxsxH9LteOBoZmQm5vLnj17/Avt%0AOPXEzNizZw+5ubmZlpK1NHpTkqShwI+Jcj5PM7OHaix/BBgcZtsBnc3spMbW1dzo2rUr27ZtY/fu%0A3ZmW4jjNntzcXLp27ZppGVlLowYGRcNQpgBfALYBKyW9EPI8A2Bmd8StPxbwZMFJaNOmDd26dcu0%0ADMdxWgCN3ZTUD3jTzDab2UHgWeBLtaw/CnimkTU5juM4tdDYgeE0YGvc/LZQdhiSPgN0A15Ksfw2%0ASaWSSr05xXEcp/Fo7MCQ7B3/VL2nNwDPWYqMLmb2pJn1MbM+nTp1ajCBjuM4TiKN3fm8DTg9br4r%0AkMpi8wbgm+nstKys7D1Jb9dTW4yOwHsNtK+GwjWlRzZqguzU5ZrS41jX9Jl0VmrswLASOEdSN2A7%0A0c3/yzVXktQdOBn4Qzo7NbMGe2SQVJqOd0hT4prSIxs1QXbqck3p4ZoiGrUpycwqgTHAIqACmGNm%0AGyRNlHR13KqjgGfNB+k7juNknEZ/j8HMFgALapRNqDF/f2PrcBzHcdLD33yGJzMtIAmuKT2yURNk%0Apy7XlB6uiWaaj8FxHMdpPPyJwXEcx0mgxQYGSUMlbZL0pqTvZloPgKTpkt6VtD7TWmJIOl3SMkkV%0AkjZI+nYWaMqV9Jqk8qDpPzOtKYakHEmrJf0601oAJG2RtE7SGklZkfZQ0kmSnpO0MXyvLswCTd3D%0ANYp9/ibp9izQdUf4jq+X9IykJnH+a5FNScHD6Q3iPJyAUfEeThnSNRD4APiFmfXMpJYYkroAXcxs%0AlaRPAWXAP2fyWilKjtzezD6Q1AYoAb5tZn/MlKYYku4E+gAnmtlVWaBnC9DHzLJmbL6knwMrzGya%0ApOOAdmb2fqZ1xQj3h+1AfzNrqPeljkbHaUTf7R5m9pGkOcACM5vZ2MduqU8MR+rh1CSY2XLgr5nW%0AEY+Z7TSzVWH670TDjpPamjShJjOzD8Jsm/DJeA1HUlfgSmBaprVkK5JOBAYCTwGY2cFsCgqBy4A/%0AZzIoxNEaaCupNZH7dKoXhBuUlhoY0vZwcj5B0plE7revZlZJdZPNGuBdYImZZVwT8ChwD1CVaSFx%0AGLBYUpmk2zItBjgL2A3MCE1u0yS1z7SoGtxAFph5mtl24GHgL8BOYK+ZLW6KY7fUwHAkHk4OIOkE%0A4HngdjP7W6b1mNkhM+tNZLPST1JGm94kXQW8a2ZlmdSRhIvMrAgYBnwzNFdmktZAETDVzAqBfUBW%0A9PEBhKatq4G5WaDlZKKWjG5AHtBe0k1NceyWGhiOxMOpxRPa8Z8HnjazX2ZaTzyhGeJ3wNAMS7kI%0AuDq06T8LXCrpvzMrCcxsR/j7LjCPqBk1k2wDtsU94T1HFCiyhWHAKjPblWkhwOXAW2a228w+Bn4J%0AfL4pDtxSA0O1h1OoIdwAvJBhTVlJ6Oh9Cqgws0mZ1gMgqZOkk8J0W6If0MZMajKz8WbW1czOJPo+%0AvWRmTVK7S4Wk9mHAAKG55gogoyPezOwdYGvwR4OoPT+jgz5qkE05Yf4C/KOkduF3eBlRH1+j0+iW%0AGNmImVVKink45QDTzWxDhmUh6RlgENBR0jbgP8zsqcyq4iLgX4B1oU0f4N5gdZIpugA/D6NHWhF5%0AcGXF8NAs41RgXnRPoTXwP2b2YmYlATAWeDpUyjYDN2dYDwCS2hGNVPy3TGsBMLNXJT0HrAIqgdU0%0A0VvQLXK4quM4jpOaltqU5DiO46TAA4PjOI6TgAcGx3EcJwEPDI7jOE4CHhgcx3GcBDwwOI7jOAl4%0AYDgGkWSSZsXNt5a0O1usoJMhaZCkvcE/Z6Okh9PYprekLzaFvjp0nHk0Vulhu4/COVcEK/F/bQyN%0A9UXSTZLWBgvo8uBxdFITHPd3kvo09nGcRDwwHJvsA3qGt4Ihemln+5HsILg5HjVHuf2K4J9TCFwl%0A6aI61u8NJA0M9dUf9pFT332kwZ/NrNDMziN6Y/oOSQ3ywldD6Zc0FLgDGGZm5xNZWLxC9AJdoxzz%0AaMn08Y8VPDAcuywksoCGGq/5B6uE6ZJWhtrql0J5saS5kv4XWBzK7gmJXsolPRTKqmtxkjoGf6DD%0Atpc0K7bvsPxpSVfXJdzMPgLWEBxvk+kNb81OBK5XlFjlekn3S3pS0mLgF4oS+swI+ldLGhz2107S%0AnFADni3p1bjz+UDSREmvAhdKmhCOuz7sW2G9z4Vr8gfgm3HnmCPpR2GbtZLSfovWzDYDdwLfquP/%0AdCT6PyfpZUXuqosU5ddA0mclvRjKV0g6txZp3wPuCm6fMQPD6Wa2KexrS7hOJcBISbcGzeWSnlf0%0ARjGSZkr6iaRXJG2WNCKUD1Lc06ykxyQV1xQhaaqkUtVIzlTz+Oleb6cWzMw/x9iHKNlPLyKDslyi%0Am+wg4Ndh+X8BN4Xpk4iSFrUHiolMzk4Jy4YR1QzbhflY+e+Ikr8AdAS2hOma218CzA/THYC3gNYp%0ANMfrO5koIdA/pKH3sbh93B+2axvmvwPMCNPnEnnP5AJ3AU+E8p5EdgOx8zHgurh9nhI3PQv4pzC9%0AFrgkTP8IWB+mbwP+PUwfD5QC3VKc85mx7eLKTgI+quO809JPlKfiFaBTmL+eyP4FYClwTpjuT+Tt%0AlOr79FegQy3LtwD3xM1/Om76+8DYMD2TyLW0FdCDKCdKwv8+zD8GFCf5rsW+VzmhvFey4/un/p8W%0A6ZXUEjCztYryJ4wCavoaXUHkBHpXmM8FzgjTS8wslizocqIb64dhn+kkEare3sxeljRFUmfgGuB5%0AM6usZdsBktYC3YGHLDJcq0tvTV6w6IkD4GJgctCyUdLbQH4o/3EoXx+OGeMQkZNsjMGS7iFKknIK%0AsEHScuAkM3s5rDOLKIjGtPaK1YaJAuI5REExHeIt4VOdd7r6uxMFjiXhQScH2KnIQv3zwNxQDlEQ%0Aq1ucVEB0vp8i8syaHRbNjlutp6TvEwWzE4g8yWLMN7Mq4HVJhzVF1cF1inJKtCbyy+pBFKBrHt+p%0AJx4Yjm1eIEr0MQj4dFy5gGstNAVUF0r9ifon4tdLZqZVySfNkDVz0O6rMT8LuJGo/Xx0HXpXmNlV%0AkvKBEknzzGxNHXprUlN/MlKVA+w3s0Nh/7nAT4lqrFsl3U90vqmuS2zfY81sUYrldVHIJw6aqc47%0ALf1h+w1mlpBTWVEWtfctymeRDhuI+hWWmdk6oLekx4C2cevEX/eZROlfy0OT0KC4ZQfipYS/8d8n%0AOPw7haRuRE9Kfc3s/yTNrLFeze+dUw+8j+HYZjowMfyY41kEjI1rLy9Msf1iYHRcG/EpoXwL8Lkw%0APSLJdvHMBG4HsDQdbM3sDeBBYFwdev9OVHNNxXKioEQINmcAm4jy6F4XynsABSm2j9143gu17BFB%0A3/vAXkkXh+U3xm2zCPi6ohwWSMpXmhnKwhPew4SnHFKfd7r6NwGdJF0Y1m0j6XyLEi29JWlkKJek%0AC2qR9iDwsKLUpTHaplqZ6H+yM1yDG2tZL8bbQA9Jx0vqQGQvXZMTiW7+e8OTxrAk6zgNhAeGYxgz%0A22ZmP06y6AGi9ue1ioZZPpBi+xeJnjpKFVlux5o0Hia6+b1C1MdQm4ZdRDXgGUco/3FgYKgpptK7%0AjOiGskbS9Un28VMgR9I6oqaGYjM7EMo7hSaYcUTNEXuTaH8f+BmwDphPlMcjxs3AFEWdzx/FlU8j%0Ayi+wKmh9gtqfzD8bOpYrgDnAZDOLXatU552u/oNEweyHksqJ+ppiiV5uBG4J5RuoJee5RRbrPwEW%0ASno9/N8PkdhEFM99ROlfl5BGngwz2xrOfS3wNJG9dM11ykP5BqIKz+/r2q9z9LjtttOohKeNdUCR%0AmR1288oEioY0tjGz/ZI+S9QRmx9upFlPc9fvZD/ex+A0GpIuJ6rdTcqWoBBoBywLTR0Cvt7MbqrN%0AXb+T5fgTg9OkSBoC/LBG8VtmNjwTepqCuJE88Rwws2Sd5xlD0vc4/D2AuWb2g0zocTKHBwbHcRwn%0AAe98dhzHcRLwwOA4juMk4IHBcRzHScADg+M4jpOABwbHcRwngf8HQF/OQ0IWPGUAAAAASUVORK5C%0AYII=%0A">
            <a:extLst>
              <a:ext uri="{FF2B5EF4-FFF2-40B4-BE49-F238E27FC236}">
                <a16:creationId xmlns:a16="http://schemas.microsoft.com/office/drawing/2014/main" id="{CA780DC2-4FAE-4B5C-8DFC-E3F30A61C18C}"/>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data:image/png;base64,iVBORw0KGgoAAAANSUhEUgAAAYYAAAELCAYAAADdriHjAAAABHNCSVQICAgIfAhkiAAAAAlwSFlz%0AAAALEgAACxIB0t1+/AAAADl0RVh0U29mdHdhcmUAbWF0cGxvdGxpYiB2ZXJzaW9uIDIuMS4wLCBo%0AdHRwOi8vbWF0cGxvdGxpYi5vcmcvpW3flQAAIABJREFUeJzs3XlclNX+wPHPYQAXVNwTrdC85sYy%0AIK5pauZSJuWWmam0Ge3Xm97sdlNb/N1MS1NLs1JLzSy31KxMg3AtUHBfyMTcRVkEAYXh+/tjYAIc%0Ahhlh2Dzv12teMs95lu8MMt95nnOe71EigqZpmqblcinrADRN07TyRScGTdM0LR+dGDRN07R8dGLQ%0ANE3T8tGJQdM0TctHJwZN0zQtH6cmBqXUAqXUBaXU/kLaeyilkpVSMTmPic6MR9M0TSuaq5P3vwiY%0AA3xpY50tIvKAk+PQNE3T7OTUMwYRiQASnHkMTdM0rWQ5+4zBHp2VUnuAM8A4ETlQ1Ab169eXpk2b%0AOj0wTdO0ymTXrl0XRaRBUeuVdWLYDXiLSKpS6n5gDdDC2opKqTHAGIDbb7+dqKio0otS0zStElBK%0AnbBnvTIdlSQil0UkNefnDYCbUqp+IevOF5EgEQlq0KDIhKdpmqbdoDJNDEqpRkoplfNzh5x4LpVl%0ATJqmaTc7p15KUkotA3oA9ZVSp4BJgBuAiMwDhgDPKqWygHTgEdHlXjVN08qUUxODiAwvon0O5uGs%0AmqZpWjmh73zWNE3T8tGJQdM0TctHJwZN0zQtn7K+j0HTNK1cWPthNJcvZVCrXlWCXw4o63DKlE4M%0AmqZpwOVLGSRfSC/rMMoFfSlJ0zRNy0cnBk3TNC0fnRg0TdO0fHRi0DRN0/LRiUHTNE3LRycGTdM0%0ALR+dGDRN07R8dGLQNE3T8tGJQdM0TctHJwZN0zQtH50YNE3TtHx0YtA0TdPy0YlB0zRNy8epiUEp%0AtUApdUEptb+I9dorpUxKqSHOjEfTNE0rmrPPGBYB/WytoJQyAFOBn5wci6ZpmmYHpyYGEYkAEopY%0A7UVgJXDBmbFomqZp9inTPgalVBNgIDCvLOPQNE3T/lbWnc8zgVdFxFTUikqpMUqpKKVUVHx8fCmE%0ApmmadnMq66k9g4CvlVIA9YH7lVJZIrKm4IoiMh+YDxAUFCSlGqWmaSXqryeeJPP0adyaNOH2BZ+X%0AdThaAWWaGESkWe7PSqlFwHprSUHTtMol8/Rprp04UdZhaIVwamJQSi0DegD1lVKngEmAG4CI6H4F%0ATdO0csipiUFEhjuwbogTQ9E0TdPsVNadz5qmaVo5U+QZg1JqNlBoZ6+IvFSiEWmapmllyp4zhihg%0AF1AVCARicx5GoMhhppqmaVrFUuQZg4h8AaCUCgF6ikhmzvN5wEanRqdpmqaVOkf6GBoDNfM8r5Gz%0ATNM0TatEHBmV9C4QrZQKy3neHZhc4hFpmqZpZcruxCAiC5VSPwAdcxZNEJFzzglL0zRNKyt2X0pS%0A5roV9wL+IvId4K6U6uC0yDRN07Qy4Ugfw8dAZyD3prUU4KMSj0jTNE0rU470MXQUkUClVDSAiCQq%0ApdydFJemadpNb8WUN7gcf55aDW5hyOtvl9pxHUkMmTmzrQmAUqoBkO2UqDRN0zQux58n8eyZUj+u%0AI5eSZgGrgYZKqSnAVuD/nBKVpmmaVmYcGZW0VCm1C+gFKOAhETnktMg0TdO0MuFoddVY4HLudkqp%0A20XkrxKPStM0TSszdicGpdSLmOdTOI+5RpLC3N/g55zQNE3TtLLgyBnDy0BLEbnkrGA0TdO0sudI%0A5/NJINlZgWiapmnlgyNnDH8C4Uqp74GruQtF5IMSj0rTNE0rM46cMfwF/Ay4Y66ymvsolFJqgVLq%0AglJqfyHtDyql9iqlYpRSUUqprg7Eo2maVmzZpmwObjtDaqL5+25q4lUObjtDdnah85NVeo4MV33z%0ABva/CJgDfFlI+2ZgrYiIUsoP+AZodQPH0TRNc1i2KZufPjvAn9HxlmWmzGzCFh/mxP5L9H2qLS6G%0Am28GZHum9pwpIv9USq3DyhSfIhJc2LYiEqGUamqjPTXPUw9r+9c0TXOWwzvP5UsKef0ZHc+R387R%0AusvNN+2MPWcMi3P+ne6MAJRSA4H/AQ2B/s44hqZpmjWHtp0tsl0nBitEZFfOv7/mFM1rhfmb/RER%0AuVbcAERkNbBaKXU38Dbm0t7XUUqNAcYA3H777cU9rKZpGqmJGTbbUxJst1dWjszH0B84hrlm0hzg%0AD6XUfSUViIhEAM2VUvULaZ8vIkEiEtSgQYOSOqymaTexGnWq2myvWdd2e2XlyHDV94GeIvIHgFKq%0AOfA98MONHlwp9Q/gWE7ncyDmEU/6BjqtwhqzcQxnrpyhsUdj5veZX9bhABD/+T5MiVcx1KlCgyd9%0AyzqccqX1XV6c+7Pw27Na3+VVitGUH44khgu5SSHHn8AFWxsopZYBPYD6SqlTmEtquAGIyDxgMDBK%0AKZUJpAPDRER3QGsV1pkrZzhx+URZh5GPKfEqWRfTyzqMcqlVZy9O7L9ktQP6joAGtOykE4NVSqlB%0AOT8eUEptwDykVIChQKStbUVkeBHtU4Gp9oV6c8vMzOTUqVNkZNyc1zwrivG3jycrOwtXF1cOHSof%0AxYc9rl3FBbh27Wq5iSnztQlgMpFpMJRJTFWrVuXWW2/Fzc2Nvk+15chv5/h12VFMmdkY3FzoPvxO%0AWnbywsVFlXps5YE9ZwwD8vx8Huie83M8UKfEI9KsOnXqFDVr1qRp06aYp9/WyiPXRFeuma7hbnCn%0ARZ0WZR0OAOe+jyKLdNzdq3B769ZlHQ4AGQYDcu0ayt2dqnfeWarHFhEuXbrEqVOnaNasGS4GF1p3%0AacyuH0+QfCGdGnWq3JQjkfKyZ1TS46URiGZbRkaGTgqaVgKUUtSrV4/4eOv3L2iOld1uBrwINM27%0Ana0b3LSSpZOCppUM/bdkmyOdz2uAz4F16LmeNU3TKi1HioBkiMgsEQkTkV9zH06LTCuSUoqRI0da%0AnmdlZdGgQQMeeOCBMozKtvDwcDw9PQkICKBVq1aMGzeuyG1iYmLYsGFDKURnW1xcHD4+Pje0XbVq%0A1QgICKB169Z06NCBL774wgkRFs/kyZNp0qQJRqORFi1aMGjQIA4ePOjUYz77+utFHmPRokWcOXPG%0A8vypp55yelw3O0cSw4dKqUlKqc5KqcDch9Mi04rk4eHB/v37SU83D0X8+eefadKkiUP7yMrKKlYM%0AN7J9t27diI6OJjo6mvXr17Nt2zab69tKDMWNH8BkMhV7H0Vp3rw50dHRHDp0iK+//poZM2awcOHC%0AEtl3ScY/duxYYmJiiI2NZdiwYdxzzz1OuxZvMpmYO2UKbdq0sblewcTw2WefFbmNVjyOJAZf4Gng%0AXcw3u72Pk+onafa77777+P777wFYtmwZw4f/PUL4ypUrPPHEE7Rv356AgAC+++47wPyHNnToUAYM%0AGECfPn0AeO+99/D19cXf358JEyYA0KNHD6KiogC4ePEiTZs2tbr9yJEjLfsGGDFiBGvXri0y9mrV%0AqmE0Gjl9+nSh8V67do2JEyeyfPlyjEYjy5cvZ/LkyYwZM4Y+ffowatQoMjIyePzxx/H19SUgIICw%0AsDAA0tLSePjhh/Hz82PYsGF07NjR8npq1KjBxIkT6dixIzt27OCtt96iffv2+Pj4MGbMGHJvp9m1%0Aaxf+/v507tyZjz76yBK7yWRi/PjxtG/fHj8/Pz755BO7f2d33HEHH3zwAbNmzbL5e3Ik/l27dtG9%0Ae3fatWtH3759OXvWXAPo2LFjnDp1CoCTJ09y+PBhu+McNmwYffr04auvvrK8F9aOMWvWLNq0aYOf%0Anx+PPPIIAKmpqZbfiZ+fHytXrswXd7ehQ/ltzx76jByZ7zW98sorBAYG0qtXL+Lj41mxYgVRUVGM%0AGDECo9FIenp6vv+Xy5Ytw9fXFx8fH1599VVL7DVq1OD111/H39+fTp06cf78ebtft4Z56JY9D+Aw%0A4G7v+s58tGvXTm42Bw8evG6Zh4eH7NmzRwYPHizp6eni7+8vYWFh0r9/fxERee2112Tx4sUiIpKY%0AmCgtWrSQ1NRUWbhwoTRp0kQuXbokIiIbNmyQzp07y5UrV0RELMu7d+8ukZGRIiISHx8v3t7eIiLX%0AbR8eHi4PPvigiIgkJSVJ06ZNJTMz0+rryBtfQkKCBAYGytmzZ4uM9/nnn7fsY9KkSRIYGChpaWki%0AIjJ9+nQJCQkREZFDhw7JbbfdJunp6TJt2jQZM2aMiIjs27dPDAaD5fUAsnz5css+c1+LiMhjjz0m%0Aa9euFRERX19fCQ8PFxGRcePGSdu2bUVE5JNPPpG3335bREQyMjKkXbt28ueff8rRhKOyP36/HE04%0Aatnf8ePHLdvlSkxMlKpVq9p83fbGf+3aNencubNcuHBBRES+/vprefzxx0VE5J577pETU7bJyVcj%0A5PhbEdKzZ0+rv5fc93XatGn5ls2YMUNCQ0NtHsPLy0syMjIs8YuI/Pvf/5aXX37Zsp+EhIR8cacf%0AOSJp+/ZJtw4d8r2mJUuWiIjIm2++afmd5/1/mPf56dOn5bbbbpMLFy5IZmam9OzZU1avXm3ZV+7v%0AcPz48ZbfVV4F/6YWv7Fd5jyzWRa/sb3Q96i0mLKyZO8vP8mMEQNl+sP9ZcaIgbL3l5/EZMoq1n6B%0AKLHjM9aRM4Y9QO0SzktaMfn5+REXF8eyZcu4//7787Vt3LiRd999F6PRSI8ePcjIyOCvv/4CoHfv%0A3tStWxeATZs28fjjj1O9enUAy3Jb8m7fvXt3/vjjDy5cuMCyZcsYPHgwrq6Fj2vYsmULfn5+NGrU%0AiAceeIBGjRoVGW9BwcHBVKtWDYCtW7da+lpatWqFt7c3R48eZevWrZZvsD4+Pvj5+Vm2NxgMDB48%0A2PI8LCyMjh074uvryy+//MKBAwdITk4mKSmJ7t3Nt+7k7c/ZuHEjX375JUajkY4dO3Lp0iViY2OL%0AfN9ySZ4b/At73fbGf+TIEfbv30/v3r0xGo288847nDp1itTUVLZv3275Zn/+wgXLz47GWdgxwPx/%0AcMSIESxZssTye9+0aRPPP/+8ZT916tS5Lu6CXFxcGDZsGACPPfYYW7dutRlbZGQkPXr0oEGDBri6%0AujJixAgiIiIAcHd3t/S1tWvXjri4OIded1nKNplYP3MqG+fNwpRprlNqyrzGxnmzWD9jKtmlcOnT%0AkVFJtwCHlVKR5J/aUw9XLWPBwcGMGzeO8PBwLl36u9SUiLBy5UpatmyZb/3ffvsNDw+PfOtZG77n%0A6upKdrZ5AFrBO67zbg/mD82lS5fy9ddfs2DBApvxduvWjfXr13P06FG6du3KwIEDMRqNNuMtqGD8%0A1hS2HMx3vhoMBstre+6554iKiuK2225j8uTJZGRkFPq+5O579uzZ9O3bN9/y2ET7kkN0dDStc242%0AK+x12xu/iNC2bVt27NiRb53Lly9Tu3ZtvL29ybqYjre3t8N3GUdHRxMUFFToMQC+//57IiIiWLt2%0ALW+//TYHDhwo9L3LjTvTjmMXNaTU1vvj5uZm2d5gMJRIX1RpORCxmdjft1tti/19OwcjfsGnZ2+n%0AxuDIGcMkYCDwf/zdx/C+M4LSHPPEE08wceJEfH3zF0jr27cvs2fPtvwBRUdHW92+T58+LFiwgLS0%0ANAASEhIAaNq0Kbt27QJgxYoVNmMICQlh5syZALRt29auuO+8805ee+01pk6dajPemjVrkpKSUuh+%0A7r77bpYuXQrA0aNH+euvv2jZsiVdu3blm2++AeDgwYPs27fP6va5Sa9+/fqkpqZaXmvt2rXx9PS0%0AfHPNPUZurHPnziUzM9Ny3CtXrtj1uuPi4hg3bhwvvviizddtb/wtW7YkPj7e8qGdmZnJgQMHqFWr%0AFs2aNbO8dyLCnj177IoRYOXKlWzcuJHhw4cXeozs7GxOnjxJz549ee+990hKSiI1NZU+ffowZ84c%0Ay74SExOLPF52drblvf/qq6/o2tU8029hv/+OHTvy66+/cvHiRUwmE8uWLbOc3VVk+3/52Wb7vjDb%0A7SXB7sQg5qGph/l7rudDooerlgu33norL7/88nXL33jjDTIzM/Hz88PHx4c33njD6vb9+vUjODiY%0AoKAgjEYj06ebxxSMGzeOuXPn0qVLFy5evGgzhltuuYXWrVvz+OOO3SgfGhpKREQEx48fLzTenj17%0AcvDgQUvnc0HPPfccJpMJX19fhg0bxqJFi6hSpQrPPfcc8fHx+Pn5MXXqVPz8/PD09Lxu+9q1a/P0%0A00/j6+vLQw89RPv27S1tCxcu5Pnnn6dz586WS1dgHjLZpk0bAgMD8fHx4ZlnnrH5rfTYsWOW4aoP%0AP/wwL774ouW9Kux12xu/u7s7K1as4NVXX8Xf3x+j0cj27eZvnEuXLiU52Vw99MSJE/kGCVgzY8YM%0Ay3DVJUuW8Msvv9CgQYNCj2EymXjssccsHf9jx46ldu3a/Pe//yUxMREfHx/8/f0tAwJs8fDw4MCB%0AA7Rr145ffvmFiRMnAuYvHaGhoZbO51xeXl7873//o2fPnvj7+xMYGMiDDz5Y5HHKu5RLtv/WUi46%0A/45tZet0LN+KSj0MTAPCAQV0A8aLiO2vkk4QFBQkuaMSbhaHDh2yXHooj9LS0vD19WX37t1WP7zK%0AgslkIjMzk6pVq3Ls2DF69erF0aNHcXd3d9oxYxNjS6xWUknFf256FFkX03GtX41G44KKFVNJyTh6%0A9LpaSTVq1CA1NbWILUtOwb+pJRN3kHwhHc+G1Xjsrc6lFkdBy94Yz5mjhV/ya9yyDcPfeu+G9q2U%0A2iUiRf4ncKSP4XWgvYhcyDlAA2ATUOqJQStfNm3axBNPPMG//vWvcpMUwJysevbsSWZmJiLC3Llz%0AnZoUSlpFj1+7MT739LaZGHyd3L8AjiUGl9ykkOMSjvVRaJXUvffee93ooZ9++infuHKAZs2asXr1%0A6lKLq2bNmpTmmeW+fft4+NGHLR2vVQxVqFKlitXOc3s4K/4pU6bw7bff5ls2dOhQXn/99RI/liNK%0A82yhPGvbvRfHd0dZ7YBu0aELbbrf4/QYHEkMPyqlfgKW5TwfRjFmb9Mqt759+143Yqey8/X1ZW3E%0A2nJXdrug119/vcyTgFY4FxcDD/zzVQ5G/MKmz+diyryGwc2de598ljbd78HFxeD8GOxdUUTGA58A%0AfoA/MF9E/u2swDRN025WLgYDPj17U6t+fQBq1a+PT8/epZIUwL4Z3P4B3CIi20RkFbAqZ/ndSqnm%0AInLM2UFqmqZppceeM4aZgLVB5Gk5bYVSSi1QSl1QSu0vpH2EUmpvzmO7Usrfjng0TdM0J7InMTQV%0Akb0FF4pIFOZJe2xZBPSz0X4c6C4ifsDbwHw74tFuQkopXnnlFcvz6dOnM3nyZLu3X7RoEQ0aNMBo%0ANNKqVStmzJhR5Dbh4eGW+wHKUnh4eLkupa5VPvYkhqo22qrZaENEIoAEG+3bRST3lsidwK12xKOV%0AY1mmbL6JPMngudvp8r/NDJ67nW8iT2LKtu9+mcJUqVKFVatWFXmjnS3Dhg0jJiaGbdu2MWXKFE6e%0APGlzfVuJobglFkTEUm5E08obexJDpFLq6YILlVJPArtKMJYn0aOcKrQsUzYvfBXNv1fuZdeJRM4k%0AZ7DrRCL/XrmX55fuJst04x+Erq6ujBkzxuo3/RMnTtCrVy/8/Pzo1atXoYX3ctWrV49//OMfloJy%0A8fHxDB48mPbt29O+fXu2bdtGXFwc8+bNs9wJvGXLFkJCQvjXv/5Fz549efXVV0lISOChhx7Cz8+P%0ATp06sXev+cQ64WICIQNDCAwM5JlnnsHb25uLFy8SFxdH69atee655wgMDOTkyZM8++yzBAUF0bZt%0AWyZNmmSJ8ccff6RVq1Z07dqVVatWWZYXVqJb00qSPYnhn8DjSqlwpdT7OY9fgaeA6+sw3AClVE/M%0AieFVG+uMUUpFKaWi9CTe5dOq3af58cA5q20/HjjHqujTxdr/888/n6/EQ64XXniBUaNGsXfvXkaM%0AGMFLL71kcz9//fUXGRkZlmqlL7/8MmPHjiUyMpKVK1fy1FNP0bRpU0JDQy0T13Tr1g0w10TatGkT%0A77//PpMmTSIgIIC9e/fyf//3f4waNQqAudPm0unuTuzevZuBAwfmS1RHjhxh1KhRREdH4+3tzZQp%0AU4iKimLv3r38+uuv7N27l4yMDJ5++mnWrVvHli1bOHfu7/d0ypQp3HPPPURGRhIWFsb48ePtrtGk%0AafYqclSSiJwHuuR8eOfOa/i9iPySdz2lVJ08l4XsppTyAz4D7hORS4WtJyLzyemDCAoKKt51Cc0p%0AlkfZvjTzTeRJHg667Yb3X6tWLUaNGsWsWbPy1S3asWOH5Vv1yJEj+fe/rY+iXr58OWFhYRw5coRP%0AP/2UqlXNV0k3bdqUb6rIy5cvF1q0b+jQoZaqplu3brVMQHPPPfdw6dIlUi6nsPu33Xy85GPAXIcq%0At+Q0gLe3N506dbI8/+abb5g/fz5ZWVmcPXuWgwcPkp2dTbNmzWjRwnwfxGOPPcb8+ebut40bN7J2%0A7VpLPavcEt3luVyKVvHYfYObiIQBtiphbQYcmupTKXU75uGvI0XkqCPbauXP2aR0m+1nimi3xz//%0A+U8CAwNtFusrrFzzsGHDmDNnDjt27KB///7cd999NGrUiOzsbHbs2JEv2RSmqHLfCoVQ+PeWvNsf%0AP36c6dOnExkZSZ06dQgJCbFUerVV7ttaie6KQkQwJSUhOVVpJTOTrMREDLVrF1lmWys9JVnS4rrf%0AqlJqGbADaKmUOqWUelIpFaqUCs1ZZSJQD/hYKRWjlLq5KuNVMl61bX+wNi6i3R5169bl4Ycf5vPP%0AP7cs69KlC19//TVgriaaW665MJ07d2bkyJF8+OGHANeViI6JiQEcK/cdFhZGnXp1qFKjCoEdAlm/%0Aej2JGYn89NNPhZacvnz5Mh4eHnh6enL+/Hl++MHcxdaqVSuOHz/OsWPmW4SWLVtm2cbeUurlkYiQ%0AefIkmadPQ25SFSHz9GkyT560Ob+CVrpKMjFc91sVkeEi4iUibiJyq4h8LiLzRGReTvtTIlJHRIw5%0Aj/JR+lG7IcOKuEz0cPsbv4yU1yuvvJJvdNKsWbNYuHAhfn5+LF682PKBb8urr77KwoULSUlJYdas%0AWURFReHn50ebNm2YN28eAAMGDGD16tWWzueCJk+ebNnulX+/wuQPJyMiPDv+WbaHbeeuDnfx7dpv%0A8fLyombNmtdt7+/vT0BAAG3btuWJJ57grrvuAsyT2cyfP5/+/fvTtWtXvL29LdvYW0q9PDIlJWG6%0AfNl62+XLmJKSSjkirTB2l90uckdK7RYRhy4l3Shddrt8MmULzy/dbbUDul/bRnw0IhCDS+W7XJCY%0AkciZ1DOW59euXsPF4IKrqysxkTG8O+Fd9u2xPslOaSgvZbev/vkn2TmTQVnjUr06Ve64o9TiKa9l%0At/Na8M8xJJ49Qx2vxjwxs/i3eTmj7HaRxyzBfWkVkMFFMefRAFZFn+abyJOcSUqnce1qPNz+NgYH%0A3lopkwJA4tX8l4rOnjrLK0+9QrZk4+bmxjsz3ymjyMqX3H6FG23XSo/diUEptVhERtpY1qtEI9Mq%0AJFeDCw8H3Vas0UcVTZYp/81u3s29WRH29zQlbi5upR1SuaTc3Gx++Cs3/T6VF470MeSbyFcpZQDa%0A5T4XkULvcNa0yszVYPv7lZtBf+ABGPIM272Rdq30FJkYlFKvKaVSAD+l1OWcRwpwAdC3XWo3vTpV%0AbH+g1a5Su5QiKd8MtWtjqFXLelutWhhq6/epvCgyMYjI/0SkJjBNRGrlPGqKSD0Rea0UYtS0cq12%0AldrUcrf+gVfLvZZODDmUUrjddhtuTZpA7j0LSuHWpAlut92m72MoRxy5we01pVQTwDvvdjmF8jTt%0ApqWU4taat5J0NYmzV85apvb08vCidhV941ZeSilc69QhKz4euXYN5eaGq76EVO7Y3ceglHoX2Ab8%0AFxif8xjnpLg0LR+DwYDRaMTHx4ehQ4eSZmPYo71CQkJYsWJF0SsWYvLkyZbSFEop6lStY+lodnNx%0Ao07VOjopaBWSI53PA4GWInK/iAzIeQQ7KzCtgjJlwe7F8Hkf+KCt+d/diyHbVKzdVqtWjZiYGPbv%0A34+7u7vlJrRcuoy1ppUcRxLDn4AeXqEVzpQFK0Jg7Qtw8je4fMr879oX4NvR5vYS0K1bN/744w+r%0AZaw3btxI586dCQwMZOjQoaSmpgIwYcIE2rRpg5+fH+PG/X2iGxERQZcuXbjjjjssZw+pqan06tWL%0AwMBAfH1985W2njJlCi1btuTee+/lyJEjluUxMTF06tSJAV0H8NLol0hOSubChQu0a2ceuLdnzx6U%0AUpZKq82bNy+Rsx5NcwZHEkMaEKOU+kQpNSv34azAtApozzI4tM5626F1sPfrYh8iKyuLH374AV9f%0AXyB/GWsPDw/eeecdNm3axO7duwkKCuKDDz4gISGB1atXc+DAAfbu3ct///tfy/7Onj3L1q1bWb9+%0APRMmTADMJSlWr17N7t27CQsL45VXXkFE2LVrF19//TXR0dGsWrWKyMhIy35GjRrF1KlTWbd1HXe2%0AvpM5U+fQsGFDMjIyuHz5Mlu2bCEoKIgtW7Zw4sQJGjZsSPXq1Yv9fmiVW60Gt1DHqzG1GtxSqsd1%0A5M7ntTkPTbMuerHt9t2LIeCxG9p1eno6RqMRMJ8xPPnkk5w5cyZfGeudO3dy8OBBS82ha9eu0blz%0AZ2rVqkXVqlV56qmn6N+/f75pMh966CFcXFxo06YN58+fB8yXpf7zn/8QERGBi4sLp0+f5vz582zZ%0AsoWBAwdaPtCDg81XUpOTk0lKSqJ79+7EJsYSPCyYcU+Zz0q6dOnCtm3biIiI4D//+Q8//vgjImKZ%0A30HTbBny+ttlclxHRiV9oZSqBtwuIkeK3EC7+SQXMRFP8qkb3nVuH0NBBctg9+7dO1810ly///47%0Amzdv5uuvv2bOnDn88ot5OpEqVark2x7MFVrj4+PZtWsXbm5uNG3atMhy2IXp1q2b5SzhwQcfZOrU%0AqSil9BzO5VCtelXz/Xszc2QJf/SAAAAgAElEQVRU0gAgBvgx57lRKaXPILS/eTYpot25U3p36tSJ%0Abdu28ccffwCQlpbG0aNHSU1NJTk5mfvvv5+ZM2daTTB5JScn07BhQ9zc3AgLC+PEiROAucz26tWr%0ASU9PJyUlhXXrzJfNPD09qVOnjqUC67pv19GhSwfLNkuWLKFFixa4uLhQt25dNmzYYDmr0cqP4JcD%0AeOytzgS/HFDWoZQ5Ry4lTQY6AOEAIhKjlGrmhJi0iipgpLmzuTCBIwtvKwENGjRg0aJFDB8+nKtX%0ArwLwzjvvULNmTR588EEyMjIQEavzRuc1YsQIBgwYQFBQEEajkVatWpnDDwxk2LBhGI1GvL29810O%0A+uKLLwgNDSUpJYkm3k2Y+tFUAJo2bQqYEwRA165dOXXqVL5Z3TStvLG77LZS6jcR6aiUihaRgJxl%0Ae0XEz6kRWqHLbpeyi3+A6RoY3KH+PwpfL9tkHn1krQO69QAY+gW4GJwXZzkQmxjLNdM13A3utKjT%0AoqzDAcpP2e28Mo4eNd/g5u5O1TvvLJMYKkIp+5LmjLLb+5VSjwIGpVQL4CVg+40GqFUgpmtgulr0%0Aei4GGLLIPPpo92Jzn4LnreYzBf/hlT4paFpl4UhieBF4HbgKfAX8BOhC81p+BlfzyKMbHH2kaVrZ%0As7vzWUTSROR1EWmf8/iviGTY2kYptUApdUEptb+Q9lZKqR1KqatKKV1eQ9M0rRxwZFTSz0qp2nme%0A11FK/VTEZouAfjbaEzBfkppubxyapmmaczly53N9EbHM1i0iiUBDWxvkVF4tdAIfEbkgIpGAntNP%0A0zStnHAkMWQrpW7PfaKU8gbsG9KkaZqmVRiOJIbXga1KqcVKqcVABFBqE/UopcYopaKUUlHx8fGl%0AdVitnCjvZbdLwqJFi3jhhRdsrhMXF8dXX31VYsfMNW/ePL788ksADh8+jNFoJCAggGPHjtGlSxeH%0A9lXS74tW+uxKDMpcB+AAEAgsB74B2olIUX0MJUZE5otIkIgENWjQoLQOqzkoKzuL1bGrGblhJL1X%0A9GbkhpGsjl2NSZfdLhHOSgyhoaGMGjUKgDVr1vDggw8SHR1N8+bN2b5dj0q/2diVGMR8F9waEbko%0AIutFZJ2IXHRybFoFk5WdxfhfxzNx+0Ri4mM4d+UcMfExTNw+kXG/jiMru+TKbl+8eJEPPviA0NDQ%0ASll2OyQkhJdeeum62CZMmMCWLVswGo3MmDEDk8nE+PHjad++PX5+fnzyyScAhIeH06NHD4YMGUJc%0AXBzwdy0oa+9F7rf8DRs2MHPmTD777DN69uwJQI0aNSxxTZs2zXKsSZMmFfm+aBWTI/cx7FRKtc/p%0ALLaLUmoZ0AOor5Q6BUwiZ04HEZmnlGoERAG1MPdh/BNoIyKXHYhLKyfWHVvHpr82WW3b9Ncm1h1b%0Ax8AWA4t1jNyy20FBQVy+fBk3NzdGjBjBxx9/zMWLFy1ltz08PJg6dSoffPABL7zwAqtXr+bw4cMo%0ApUhKsoyhsJTdPnz4MMHBwQwZMsRSdrtWrVpcvHiRTp06ERwczO7duy1lt7OysggMDLR88I8aNYrZ%0As2fT2K8xH0z5gDlT57Bo3iKrZbe7du1qV9lta7G9++67TJ8+nfXr1wMwf/58PD09iYyM5OrVq9x1%0A11306dMHgOjoaA4cOIBh2VlMlzLIyMiwlCC39l4A3H///YSGhlKjRo18CRRg48aNxMbG8vvvvyMi%0ABAcHExERgYeHR6Hvi1YxOZIYegKhSqk44AqgMJ9MFFoSQ0SG29qhiJwDnFtZTSs1q2JX2Wxf/cfq%0AG04MBctue3p6kpCQgKura6Utu20ttoI2btzI3r17LWcUycnJxMbG4u7uTocOHbj11ls5p84BkJmZ%0AafO9KMrGjRvZuHEjAQHmInOpqanExsaSkpJi9X3RKi5HEsN9TotCqxTOpZ2z2X72ytkb3nfBstuz%0AZpnniHJx+ftqaGUru20ttoJEhNmzZ9O3b998y8PDw/Ntn7uuq6troe9FUUSE1157jWeeeSbf8pkz%0AZ+q5rSsZR+58PgHcBtyT83OaI9trlV+j6o1stnt5eDn1+DdD2e2aNWuSkpJied63b1/mzp1LZqb5%0AVqCjR49y5cqVQrd39L3Iq2/fvixYsMDSb3P69GkuXLhQ6PuiVVx2nzEopSYBQUBLYCHmvoIlQIUt%0ALD/y8984lZjOrXWqsfjJjmUdToU3qMUgYuIL/6AZ+I/i9S8U5WYou+3n54erqyv+/v6EhITw8ssv%0AExcXR2BgICJCgwYNWLNmTaHbp6SkOPRe5NWnTx8OHTpE586dAXOn9JIlS2y+L1rF5EjZ7RggANhd%0AWcpu95wezvGLV2hW34OwcT2KH5gTlWmJ4PMHzdVVDVXgljaFrmbKNjHu13FWO6Dvvf1epnefjqGE%0AKqzOmjWLhIQE6taty0svvVQi+ywJuuy2fXTZ7bLhjLLb10RElFKScwCPojbQKjgRSEswl90G879X%0ALkH1umDlmrLBxcC07tNYd2wdq/9YzdkrZ/Hy8GLgPwYS3Dy4xJKCpmnO5Uhi+EYp9QlQWyn1NPAE%0A8KlzwtLKnAgkHoeM5LwLIfkvuJoMdZpZTQ6uLq4MbDGw2MNSNU0rO3YnBhGZrpTqDVzG3M8wUUR+%0AdlpkWtlKSyiQFPLISIb0BKher3RjqgDcXNzy/atpFZFdiUEp9RDwD2CfiIx3bkhauZB2yXb7lUs6%0AMVjR1LNpWYegacVW5HBTpdTHwFigHvC2UuoNp0ellb3cfoUbbdc0rcKy5z6EuzHfu/Aa5vIWDzk1%0AolKQZcrmm8iTnElKB+BMUjrfRJ7ElK2riFsY3IvXrmlahWVPYrgmIiYwT++JuRRGhZVlyuaFr6L5%0A98q9XM0yV+O8mpXNv1fu5fmlu8kyVf4KnXYp6jKRR+leRspbdnvAgAFFVlJNSkri448/LqXobGva%0AtCkXL9pfc3L9+vUEBATg7+9PmzZtLIXx1qxZw8GDB4vcvuB6jhxb08C+xNBKKbU357Evz/N9Sqm9%0Azg6wpK3afZofD1gv3fDjgXOsij5dyhGVU9XrQlVP621VPaFaXatNkpVF0sqVxA1/lNie9xA3/FGS%0AVq5ETCVXdrtu3brXFX8ryFZiMBUzFjAX83OGzMxMxowZw7p169izZw/R0dH06NEDuPHEUL9+fafE%0AqlVe9iSG1sCAnMcDeZ4/kPNvhbI86qTN9m8ibbc7W3T0aLbv6EV09OgyjQOlzENSa9/O3yeJyvy8%0AkKGqkpXF6bH/4uzr/yU9Opqss2dJj47m7Ov/5fQ/xyIl9GHauXPnfB/M1kpBT5gwgWPHjmE0Ghk/%0Afjzh4eH07NmTRx99FF9fXwA++OADfHx88PHxYebMmZb9vf3227Rq1YrevXszfPhwy6QzPXr04D//%0A+Q/du3fnww8/ZN26dXTs2JGAgADuvfdeS6G7S5cu0adPHwICAnjmmWfy1TlasmQJHTp0wGg08swz%0Az1yXpFJSUsjKyqJePfMZWZUqVWjZsiXbt29n7dq1jB8/HqPRyLFjx/j0009p3749/v7+DB48mLS0%0ANKvrnTv39xehzZs3ExAQgK+vL0888YTlDvGmTZsyadIkS6nxw4cPl8jvSquYikwMInLC1qM0gixJ%0AZ3P6FQpzpoh2Z0vPOEV6ehzpGafKNA7A/OFfvd7f/QkGd/PzQgqmJX/3HSk/Wx/BnPLzzyR/t7bY%0AIZlMJjZv3myZIyAtLc1SCjomJoZdu3YRERHBu+++S/PmzYmJiWHatGmAuZDelClTOHjwILt27WLh%0AwoX89ttv7Ny5k08//ZTo6GiioqJYuXIl0dHRrFq1ioJ32CclJfHrr7/yyiuv0LVrV3bu3El0dDSP%0APPII7733HgBvvvkmXbt2JTo6muDgYMscDIcOHWL58uVs27aNmJgYDAYDS5cuzbf/unXrEhwcjLe3%0AN8OHD2fp0qVkZ2fTpUsXgoODmTZtGjExMTRv3pxBgwYRGRnJnj17aN26NZ9//rnV9XJlZ2cTEhLC%0A8uXL2bdvH1lZWcydO9fSXr9+fXbv3s2zzz6rZ2C7ydldBE8p1UkpFamUSlVKXVNKmZRSFW7eBK/a%0A1Wy2Ny6iXStc0oqVtttX2m63Jbfsdr169UhISLCUeE5LS7OUgg4MDOTw4cPExsZa3UeHDh1o1qwZ%0AAFu3bmXgwIF4eHhQo0YNBg0axJYtW9i6dSsPPvgg1apVo2bNmgwYkP+keNiwYZafT506Rd++ffH1%0A9WXatGkcOHAAME/+89hjjwHQv39/S12kzZs3s2vXLtq3b4/RaGTz5s38+eef18X52WefsXnzZjp0%0A6MD06dN54oknrL6e/fv3061bN3x9fVm6dKnl+IXJzMykWbNm3JlTgmL06NFERERY2gcNGgRAu3bt%0ALJP7aDcnR+58ngM8AnyLuZjeKMz3NlQow4JuY9eJxELbH25/WylGU7lknrNddjvzbPHLbicnJ/PA%0AAw/k62OwVgra2gebh8ffVVxslbG2Je8+XnzxRf71r38RHBxMeHg4kydPtrRZK0MtIowePZr//e9/%0ANo8B4Ovri6+vLyNHjqRZs2YsWrTounVCQkJYs2YN/v7+LFq0iPDw8CL2avu15ZbpNhgMTutD0SoG%0Ah8pmi8gfgEFETCKyEPPkPRXK4Ha30q+t9fLQ/do2YnCgnjfoRrk1sl12282r+GW3PT09mTVrFomJ%0A5uRevXp1q6WgC5anLujuu+9mzZo1pKWlceXKFVavXk23bt3o2rUr69atIyMjg9TUVL7//vtC95Gc%0AnEyTJk0Ac3XVvPvOvUT0ww8/WGLt1asXK1as4MKFCwAkJCRYSnrnSk1NzfcBHxMTg7e3N3B9ye2U%0AlBS8vLzIzMzMd0mqsNfu5uZOXFycpSz54sWL6d69e6GvT7t5OZIY0pRS7kCMUuo9pdRYoMIV0jO4%0AKOY8GsB7Q/yo4mp++VVcXXhviB8fjQjE4FKhR+OWqdpDBttuH2y73V4BAQGWb7fVq1fn0UcfpXPn%0Azvj6+jJkyBBSUlKoV68ed911Fz4+Powff/3N+oGBgYSEhNChQwc6duzIU089RUBAAO3btyc4OBh/%0Af38GDRpEUFAQnp7WR2dNnjyZoUOH0q1bt3wjfyZNmkRERASBgYFs3LiR22+/HYA2bdrwzjvv0KdP%0AH/z8/OjduzdnC5xFiQjvvfceLVu2xGg0MmnSJMvZwiOPPMK0adMICAjg2LFjvP3223Ts2JHevXtb%0ASoNbWy+Xi4sLCxcuZOjQofj6+uLi4kJoaOiN/RK0Ss2RstvewHnAHfOd0J7ARyJyzMY2CzCPXrog%0AIj5W2hXwIXA/5ol/QkRkd1GxVOay29t39CI9PY5q1ZrSpfNmy/KKUHZbTCZO/3Os1Q7omr1702Tm%0ADJSh/JfdTk1NpUaNGqSlpXH33Xczf/58AgMDS/QYpUmX3bZOl90unCN9DA+JyIdABvBmzkFexvzB%0AXphFmPsmviyk/T6gRc6jIzA351+tAlIGA01mfEDyd2tJWrmSzLNncfPyovbgwXg+9GCJJQVnGzNm%0ADAcPHiQjI4PRo0dX6KSgaTfCkcQwmuuTQIiVZRYiEqGUampjnw8CX4r5tGWnUqq2UspLRG68l1Ir%0AU8rVldqDB1F78KCyDuWGffXVV2UdgqaVqSITg1JqOPAo0EwplXcgek2giBKcRWoC5L2j7FTOMp0Y%0ANE3Tyog9ZwzbMX9Q1wfez7M8BShuSQxrPb1WOz2UUmOAMYClM0/TNE0reUUmhpy7m08AnZ1w/FNA%0A3hsHbgXOFBLHfGA+mDufS+Lgt9aplu9fTdM0zb5LSSlY/xavABGRWsU4/lrgBaXU15g7nZNLs39h%0A8ZO6n1vTNK0ge2ol1RSRWlYeNYtKCkqpZcAOoKVS6pRS6kmlVKhSKnfw9AbgT+APzPNHP1fM16NV%0AUjdT2e0ePXpcV6OpIHsqrYpJuBJ5jqwkc6G8rKSrXIk8h9iYd+T++++33FU+a9YsWrduzYgRI1i7%0Adi3vvvuu3a8BHH/dWvnhyKgklFJdgRYislApVR+oKSLHC1tfRIbb2l/OaKTnHYlBKwN5i+gVIduU%0AzeGd5zi07SypiRnUqFOV1nd50aqzFy7FuHkwtyQGmGv82Ft2+7nnrv+uYTKZMBRz6GxWVhaurg79%0A+ZSoNWvW8MADD9CmjfX7SsQkJHx1iPQDecaHZGWTuDKWjMMJ1H20Ncpw/e9jw4YNlp8//vhjfvjh%0AB0t9qeDg4JJ9EVq55UgRvUnAq8BrOYvcgSXOCEorZ+r/w3xjW33bpbGyTdn89NkBwhYf5tyfyaQm%0AXuXcn8mELT7MT5/uJ7uEJkGqzGW3C6pRowavv/46/v7+dOrUifPnz1strX3s2DH69etHu3bt6Nat%0AG8c2xJB+4NJ1tZ8EIf3AJc6EHeXuu++2nIVt2bIF+PtbfmhoKH/++SfBwcHMmDGDRYsW8cILLwAQ%0AHx/P4MGDad++Pe3bt2fbtm1Fvm6tYnGkJMZAIBi4AiAiZzAPWdU0AA7vPMef0fFW2/6MjufIb7aL%0A7NmjspfdLujKlSt06tSJPXv2cPfdd/Ppp59aLa09ZswYZs+eza5du5g+fTp//Wi+zFSwmJ/KGQh4%0AIfwYffv2JSYmhj179mA0GvOtN2/ePBo3bkxYWBhjx47N1/byyy8zduxYIiMjWblyJU899ZTN161V%0API6cC18TEVFKCYBSqsLVSdKc69A22+MGDm07S+sujW9o37llt+Pi4mjXrh3Vq1cnIyMjX9ltMJez%0AiI2NtTqkubCy24Cl7HZ2dral7DZQZNntYcOGcfbsWa5du2bZd0REBKtWrQIKL7ud+5oaNmxo83W7%0Au7vzwAMPAOZy2D9bKTeSmprK9u3bGTp0qGXZgrvftLnfOq41WLhwIZmZmTz00EPXJQZbNm3alK9/%0A4/Lly6SkpBT6urWKx5HE8I1S6hOgtlLqaeAJzB3GWgnIzs7i3LnVXL1q/nC9evUsZ858i5fXIJSq%0AGKUkUhMzbLanJNhut+VmK7udy83NzbKvwsphZ2dnU7t2bUsfDMCFuXu4dqLw6VKq3+JJREQE33//%0APSNHjmT8+PGMGjXKrpiys7PZsWOHJXnmZe11axWP3ZeSRGQ6sAJYCbQEJorIbGcFdjPJzs5i/4GX%0AOHR4AtnZV3OWXeXQ4Qns2/8i2dkVozZ+jTpVbbbXrGu73R6Vvey2vfK+vlq1atGsWTO+/fZbwJyA%0AEm65Zvk5r9znGXe40rBhQ55++mmefPJJdu8usnalRZ8+fZgzZ47leW5CKux1axWPI53PtYEk4Bvg%0AbRGxPoej5rBz51YTH/+T1bb4+J84d25NKUd0Y1rfZXu+haLa7VWZy27bq2Bp7aVLl/L555/j7+9P%0A27Zt+XbfD1RrW+/6PgalqNa2HmFnozAajQQEBLBy5Upefvllu489a9YsoqKi8PPzo02bNsybN8/m%0A69YqniLLbufMwTAfeAjzPQcugDewGggVkWvODrKgkiq7XV5E7RpKcnLh39g8PdvhUf3Ncl8iODtb%0A+OnT/VY7oO8IaEDfp32KNWQ1L112u2hiEtKiz5O45hhkZYOrC3Ueak71wFtQZTzviC67XTbsLbtt%0AzxnDfwE34DYRCRQRI3A75v6JN4oXpgaQkWH7W2NGhtUqIeWOi4ui71NtuWdUK7yae1KjThW8mnty%0Az6hWJZYUTCYTu3fv5vJl8/Xzy5cvs3v37iJveHPEmDFjMBqNBAYGMnjw4AqZFACUQeER1AjX2uaz%0AK9faVfAIalTmSUEr/+zpfB4EdBCRtNwFIpKilHoO2IlODsVWtaqXpdPZevuNjeQpCy4GF1p3aXzD%0Ao49sMZlMrFixgkOHDlmWZWVlsXbtWmJjYxkyZEixb1wDXXZb0+w5Y8jOmxRyiUgqRc0urtmlsdfD%0AxWq/WezZsydfUsjr0KFD7N1b3GK/mqaBfYlBlFJ1lFJ1Cz6Akjt/v4l5eQ2iQYO+VtsaNOiLl9fA%0AUo6ofIqOjrbZ7sjIGq1sKXd3y0Mrf+y5lOQJ7MKBuRM0xyhlwKftLM6dW8ORoxPJzr6Ki0sVWt75%0AFl5eAyvMfQzOlpycXKx2rfyo0rRpWYeg2WBPddWmInKHiDSz8rgjdz2lVFvnhlq5ubi40rjxEKpU%0AMQ/prFLFi8aNh+ikkEdhw0btbdc0zT6O1EoqyuIS3Jem5WMwGPjuu++Awu9Ozjt6qCKX3da0slaS%0AiUGPgdPINpnYF7aRZW+MZ/5zj7PsjfHsC9tIdrbtKqJFqVatGmvWrKF169ZWyy60bt0af39/y3Nb%0AiaGoiqb2sFaaQtMqi5JMDLq/4SaXbTKxfuZUNs6bxZmjh0i5FM+Zo4fYOG8W62dMJbuYH8guLi4M%0AGTKEWrVqWc4aXF1dcXd3Z/r06RiNxkpXdlvTykJJJgbtJncgYjOxv2+32hb7+3YORvxSIsfJW8DN%0A1dWVuLi4Slt2W9PKQklOQVXqpTG08mX/L7bLZ+0L+xmfnr1vaN83a9ltTSsLdiUGpZQn0A9ogvmS%0A0RngJxGx1D4WkU6FbNsP+BAwAJ+JyLsF2r2BBUADIAF4TEROOf5StLKWcsl2B2vKReuT+NjjZi27%0ArWllochLSUqpUcBuoAdQHfAAegK7ctpsbWsAPgLuA9oAw5VSBSepnQ58KSJ+wFuA/qupoGrWq2+7%0AvX6DYh9Dl93WNOez54zhdaBd3rMDAKVUHeA34Esb23YA/hCRP3O2+Rp4EDiYZ502QO7cgWFAxagx%0ArV3H557enDlqvWQFgO8NXkYqKCAggOXLlwP5y26DeY7kJUuW0Lx5c0vZ7fvuu4/+/fvn20festuA%0Apew2YCm77e3tbVfZ7SZNmtCpUyeOHz8OmMtPDx8+nMDAQLp372617HZ2djZubm589NFHeHt7l8j7%0AomklxZ6y20eB9iKSXGC5JxAlIi1sbDsE6CciT+U8Hwl0FJEX8qzzFfCbiHyolBqEeSKg+iJyqbD9%0AVray23lt39GL9PQ4qlVrSpfOmy3LK0KJ4OxsE+tnTLXaAd2iQxceGPsqLi4lc8OeLrttv3PTo8i6%0AmI5r/Wo0GldkxeWbRkX4mypp9pbdtueMYQqwWym1ETiZs+x2oDfwdlFxWFlWMBONA+YopUKACOA0%0AcN0gcaXUGGAMoCcAKadcXAw88M9XORjxC/vCfiblYjw16zfAt2dv2nS/p8SSgrONGTOGgwcPkpGR%0AwejRoyt0UtC0G1FkYhCRL5RSa4G+mDufFRAOvCYiRc3ddwq4Lc/zWzF3XOfd/xnMpb1RStUABhc8%0AO8lZbz7mCYMICgrS90yUUy4GAz49e9/w6KPyQJfd1m52do1KEpFEpVQYeUYl2ZEUACKBFkqpZpjP%0ABB4BHs27glKqPpAgItnAa5hHKGmapmllpMjEoJQyAvMwV1k9hfmM4ValVBLwnIgUWutYRLKUUi8A%0AP2EerrpARA4opd7C3D+xFvNop/8ppQTzpaTni/maNE3TtGKw54xhEfCMiPyWd6FSqhOwEPC3tlEu%0AEdkAbCiwbGKen1cAK+yMt9KrVvXWfP9qmqaVNnsSg0fBpAAgIjuVUh7WNtBuXEDAF0WvpGma5kT2%0A1Er6QSn1vVJqmFKqS85jmFLqe+BHZweoaWAuu200Gmnbti3+/v757nyOiooqsSGrixYt4syZM1bb%0Adu7cSceOHTEajbRu3dpyp3N4eDjbt1uvEZVXwfXmzZvHl1/aug1I08qGPaOSXlJK3Yf5xrTcUUmn%0AgI9yLhNpmoWYhLTd57kSdR5T0lUMtavgEXQL1dvdgnK58crsuSUxAC5cuMD7779vqWcUFBREUND1%0AQ7OzsrJwdXWsHNiiRYvw8fGhcePG17WNHj2ab775Bn9/f0wmE0eOHAHMH/g1atSgS5cuNvddcL3Q%0A0FCHYtO00mLvqKQfgB+cHItWwYlJSPjqEOkH/r430ZR8lWsnLpNxOIG6j7ZGGYo/bUfDhg1p2LCh%0ApeRFeHg406dPZ/369UyePJkzZ84QFxdH/fr1Wbx4MRMmTCA8PJyrV6/y/PPPW+oqvffeeyxevBgX%0AFxfuu+8+goKCiIqKYsSIEVSrVi1fFVcwJyQvL/MMewaDgTZt2hAXF8e8efMwGAwsWbKE2bNnk5SU%0AxDvvvMO1a9eoV68eS5cuJT09/br1Nm/eTI0aNRg3bhwxMTGEhoaSlpZG8+bNWbBgAXXq1KFHjx50%0A7NiRsLAwkpKS+Pzzz+nWrVux30NNs8WeUUl+IrI352c34FXMpS72A++ISJpzQ9QqirTd5/MlhbzS%0AD1wiLfo8HkGNSuRYbm5ugPVJd3bt2sXWrVupVq0a8+fPx9PTk8jISK5evcpdd91Fnz59OHz4MGvW%0ArOG3336jevXqlruo58yZw/Tp062egYwdO5aWLVvSo0cP+vXrx+jRo2natCmhoaGWD3iAxMREdu7c%0AiVKKzz77jPfee4/333//uvU2b/77zvZRo0Yxe/ZsunfvzsSJE3nzzTctc0RkZWXx+++/s2HDBt58%0A8002bdpUIu+hphXGnj6GRXl+fhf4B/A+UA3zMFZNA+BK1Hnb7ZG220tKcHCw5Zv+xo0b+fLLLzEa%0AjXTs2JFLly4RGxvLpk2bePzxx6levToAdevWLXK/EydOJCoqij59+vDVV1/Rr18/q+udOnWKvn37%0A4uvry7Rp0zhw4IDN/SYnJ5OUlET37t0B8yWriIgIS/ugQYMAaNeundWqsZpW0uxJDHnP/XsBT4vI%0Ar8C/AKNTotIqJFPS1WK1OyIzMxMwX9IpqGB57dmzZxMTE0NMTAzHjx+nT58+iIjV0thFad68Oc8+%0A+yybN29mz549XLp0/RnSiy++yAsvvMC+ffv45JNPyMjIcPg4eVWpUgUwv1Y9pahWGuxJDJ5KqYFK%0AqcFAFRHJBBBz9T1dmkKzMNSuUqx2e8XHx1tKVxelb9++zJ0715JIjh49ypUrV+jTpw8LFiwgLc18%0AJTQhIQHAZrnu77//3o4nICgAABflSURBVDJfQ2xsLAaDgdq1a1+3TWHluAvbt6enJ3Xq1GHLli0A%0ALF682HL2oGllwZ7O51+B4JyfdyqlbhGR80qpRoDtmVm0m4pH0C1cO3G58Pb2t9zwvnNncMvMzMTV%0A1ZVBgwYVOakOmMtpx8XFERgYiIjQoEED1qxZQ79+/YiJiSEoKAh3d3fuv/9+/u///o+QkBBCQ0Ot%0Adj4vXryYsWPHUr16dVxdXVm6dCkGg4EBAwYwZMgQvvvuO2bPnl1oOe6C6+X1xRdfWDqf77jjDhYu%0AXHjD75WmFVeRZbfLo8pcdrswFaFEsGQLCUsPWe2Arta2HnVHtC7WkNW8nFl2u7LRZbetqwh/UyWt%0AxMpuK6VaANMwdzrvA8aJyOnih6hVNspFUffR1qRFn+dKZJ77GNrfQvXA4t3HoGla6bHnUtICzLO0%0ARWC+pDSbnDLZmlaQMig8ghqV2LBUTdNKnz2JoaaIfJrz8zSlVKHVVDVN07SKz57EUFUpFcDfw1ar%0AKaUsU1rZKrutaZqmVTz2JIazmG9oy00M54DpedrvKemgNE3TtLJjT2J4FTgpImcBlFKjgcFAHDDZ%0AaZFpmqZpZcKeG9zmAVcBlFJ3A/8DvgCSyZmDWdOcLbfsto+PD0OHDrXrHoaCZs6cabmhrTA9evSg%0AOEOhQ0JCWLGi5Oadmjx5MtOnT7e5TkxMDBs2lHyh44kTJ1rqMm3ZsoW2bdtiNBo5ffo0Q4YMcWhf%0AJf2+aM5lzxmDQUQScn4eBswXkZXASqVUjPNC0yoik8nEnj17iI6OJjk5GU9PTwICAjAajbi42PM9%0AxLq8ZbdHjBhBcnKyw/uYOXMmjz32mKU+UmURExNDVFQU999/f4nu96233rL8vHTpUsaNG8fjjz8O%0AoD/kKzl7/lINSqncBNIL+CVPmz33QfRTSh1RSv2hlJpgpf12pVSYUipaKbVXKVWy/7u1UmMymVix%0AYgVr167l5MmTXL58mZMnT7J27Vq+/fZbq5VQb0S3bt3IyMigbt26JCcn4+Pjg4+Pj6Ua6ZUrV+jf%0Avz/+/v74+PiwfPlyZs2axZkzZ+jZsyc9e/bEZDIREhKCj48Pvr6+zJgxw7L/b7/9lg4dOnDnnXda%0AylTExcXRrdv/t3fu4VVVZxr/vQQ0gBW1gENEK1aDIkGSchmrIKgVqI4dFFSq04lYnV6gVatS7Mg4%0A2I72qQ/aIkUtAi3jKKCFOi0IFKmQ2ioJEC4GrEUsNxHpSCsKGPLNH3udeE44JzmQyzkh3+95zpO9%0A1769e+ec/a291trvN4CioiKKioqqE+6YGWPGjKFHjx5ceeWVCVYdS5cupbCwkIKCAkaPHs2BAwd4%0A7bXXqk3xfvWrX9G2bVsOHjzI/v37Oeuss2o970GDBjFu3LgEbQcPHmTChAnMnj2b3r17M3v2bPbt%0A28fo0aPp27cvhYWFfPDBB0Bk1XHNNdcwdOhQzjnnHO65557q/1uyaxGr5U+bNo05c+YwceJEbrzx%0ARrZs2ULPnj2rt7377rvp27cvvXr14oknnqjzujjZTzpPDM8AL0t6D/gIWAEg6Wyi5qSUSMoBpgBf%0AIErus1LSC2b2etxq/w7MMbOpknoQ5Yc+80hPxMk85eXlVFRUJF1WUVHB2rVrKSwsrNcxKisrWbhw%0AIUOHDqVfv34UFxfz6quvYmb079+fSy65hM2bN5OXl8dvfvMbgOonl0mTJrFs2TI6duxIWVkZ27dv%0AZ/369QAJGeGS2Vx37tyZJUuWkJuby5/+9CdGjRpFaWkp8+bNY9OmTaxbt45du3bRo0cPRo8ezf79%0A+ykuLmbp0qXk5+fzla98halTpzJmzBhWr14NRM0zPXv2ZOXKlVRWVtK/f/+0zr+mtokTJ1JaWspj%0Ajz0GwL333sull17K9OnTef/996n43hJO/1T0XsmaNWtYvXo1xx9/PN27d2fs2LG8++67Ka8FRLYi%0AJSUlXHXVVYwYMSLB4fWpp55Kamu+evXqpNfFaR7U+cRgZj8AvkNkv32xfdK42woYW8fm/YA3zWyz%0AmR0EniXKBJdwCODEMN0BSJ5X0cl6Yje8VKxadfQjm2NeSX369OGMM87glltuoaSkhOHDh9O+fXtO%0AOOEErrnmGlasWEFBQQG//e1vGTduHCtWrKBDhw6H7e+ss85i8+bNjB07lhdffJETTzyxelkym+uP%0AP/6YW2+9lYKCAkaOHMnrr0d1m+XLlzNq1ChycnLIy8vj0kujQXqbNm2iW7du5OfnA59Yabdu3Zqz%0Azz6biooKXnvtNe68806WL1/OihUr0krAk44F9+LFi3nooYfo3bs3gwYNSuiPueyyy+jQoQO5ubn0%0A6NGDt99+u9ZrURepbM1TXReneZBuBrc/Jil7I41NTwO2xs1vA2pWi+4HFksaC7QHLk9Hk5N91NXu%0AfzT9AjHi+xhipOqAzs/Pp6ysjAULFjB+/HiuuOIKJkyYkLDOySefTHl5OYsWLWLKlCnMmTOH6dOn%0AA8ltrh955BFOPfVUysvLqaqqIjc3t3pfyey7a+scHzBgAAsXLqRNmzZcfvnlFBcXc+jQoTo7mVNp%0AS3bs559/nu7duwOfeCXFbx+/j9quRV3EbM2HDBmSUL5gwYKjsjV3soOj7w1Mj2TfjJq/mFHATDPr%0ACnwRmCXpMF2SbpNUKql09+7djSDVqS/JauZHsvxIGThwIPPnz+fDDz9k3759zJs3jwEDBrBjxw7a%0AtWvHTTfdxF133VX9pBJve/3ee+9RVVXFtddeywMPPFDn08zevXvp0qULrVq1YtasWdX9JQMHDuTZ%0AZ5/l0KFD7Ny5k2XLlgFw7rnnsmXLFt58800g0Up74MCBPProo1x44YV06tSJPXv2sHHjRs4///yj%0Aug417byHDBnC5MmTq4NTXfkgjvRaxJPK1jzVdXGaB0eWKf3I2QacHjfflcObim4BhgKY2R8k5QId%0AgYTeKjN7kjA8tk+fPs3PErYFUFhYyNatW1MuLyoqSrnsaCgqKqK4uJh+/foBUVt4YWEhixYt4u67%0A76ZVq1a0adOGqVOnAnDbbbcxbNgwunTpwqOPPsrNN99MVVUVAA8++GCtx/rGN77Btddey9y5cxk8%0AeHB1MqDhw4fz0ksvUVBQQH5+fvXNPzc3lxkzZjBy5EgqKyvp27cvX/va1wDo378/u3btYuDAgQD0%0A6tWLzp07H3UNe/DgwdVNR+PHj+e+++7j9ttvp1evXpgZP//CDzj1+NQZ6rZv335E1yKeVLbmqa6L%0A0zxoVNvtMJrpDaLRTNuBlcCXzWxD3DoLgdlmNlPSecBS4DSrRZjbbmcnVVVVzJ07N2kH9HnnncfI%0AkSPrNWTVOTrcdjs5zeE31dA0mO12fTCzSkljgEVADjDdzDZImgiUmtkLRB3bP5N0B1EzU3FtQcHJ%0AXlq1asWIESNYu3Ytq1atqh4NVFRUxAUXXOBBwXGaCY3dlISZLSAaghpfNiFu+nXgosbW4TQNOTk5%0AFBYW1ntYquM4mcOrcI7jOE4CHhgcx3GcBDwwOI7jOAl4YHAcx3ES8MDgNAtq2m7XZZ+djOZou+04%0AmcADg9OgVFVVsmPHXErLRlLy+4spLRvJjh1zMaufs2rMEmP9+vUcd9xxPP7440e8j3QCg+M4Hhic%0ABqSqqpL1G75FxcbvsnfvKg4c2Mnevauo2Phd1q0fS1VVcm+fI2XAgAHVVhOTJk1qMbbbjtNUNPp7%0ADE7L4Z135rF796Kky3bvXsQ778wnL+/IMn/VJN52u6ysjBkzZrQo223HaQr8icFpMHbsnFOv5bXh%0AttuO03R4YHAajP37d9ax/OhTbcT6GNasWcPkyZM57rjj6rTdLigoYPz48QkpKmPErKYHDRrElClT%0A+OpXv1q9rC7b7dLSUg4ePFi9fn1tt0tKSigpKak21XOcTOOBwWkwcnO71LE8r0GP57bbjtM4eB+D%0A02DkdbmOvXtT32DzulzXoMdz223HaRwa1Xa7sXDb7ezE7BDr1o9N2gHdqdMQCnpOJkoD7jQlbrud%0AnObwm2possJ222lZSDn0PP8nvPPOfHbsnMP+/TvIzc0jr8t1dOky3IOC4zQTPDA4DUqrVq3JyxtR%0A72GpTsORc/LxCX8dpy48MDjOMU6nWwoyLcFpZviopGZEc+wPcpxsxH9LteOBoZmQm5vLnj17/Avt%0AOPXEzNizZw+5ubmZlpK1NHpTkqShwI+Jcj5PM7OHaix/BBgcZtsBnc3spMbW1dzo2rUr27ZtY/fu%0A3ZmW4jjNntzcXLp27ZppGVlLowYGRcNQpgBfALYBKyW9EPI8A2Bmd8StPxbwZMFJaNOmDd26dcu0%0ADMdxWgCN3ZTUD3jTzDab2UHgWeBLtaw/CnimkTU5juM4tdDYgeE0YGvc/LZQdhiSPgN0A15Ksfw2%0ASaWSSr05xXEcp/Fo7MCQ7B3/VL2nNwDPWYqMLmb2pJn1MbM+nTp1ajCBjuM4TiKN3fm8DTg9br4r%0AkMpi8wbgm+nstKys7D1Jb9dTW4yOwHsNtK+GwjWlRzZqguzU5ZrS41jX9Jl0VmrswLASOEdSN2A7%0A0c3/yzVXktQdOBn4Qzo7NbMGe2SQVJqOd0hT4prSIxs1QXbqck3p4ZoiGrUpycwqgTHAIqACmGNm%0AGyRNlHR13KqjgGfNB+k7juNknEZ/j8HMFgALapRNqDF/f2PrcBzHcdLD33yGJzMtIAmuKT2yURNk%0Apy7XlB6uiWaaj8FxHMdpPPyJwXEcx0mgxQYGSUMlbZL0pqTvZloPgKTpkt6VtD7TWmJIOl3SMkkV%0AkjZI+nYWaMqV9Jqk8qDpPzOtKYakHEmrJf0601oAJG2RtE7SGklZkfZQ0kmSnpO0MXyvLswCTd3D%0ANYp9/ibp9izQdUf4jq+X9IykJnH+a5FNScHD6Q3iPJyAUfEeThnSNRD4APiFmfXMpJYYkroAXcxs%0AlaRPAWXAP2fyWilKjtzezD6Q1AYoAb5tZn/MlKYYku4E+gAnmtlVWaBnC9DHzLJmbL6knwMrzGya%0ApOOAdmb2fqZ1xQj3h+1AfzNrqPeljkbHaUTf7R5m9pGkOcACM5vZ2MduqU8MR+rh1CSY2XLgr5nW%0AEY+Z7TSzVWH670TDjpPamjShJjOzD8Jsm/DJeA1HUlfgSmBaprVkK5JOBAYCTwGY2cFsCgqBy4A/%0AZzIoxNEaaCupNZH7dKoXhBuUlhoY0vZwcj5B0plE7revZlZJdZPNGuBdYImZZVwT8ChwD1CVaSFx%0AGLBYUpmk2zItBjgL2A3MCE1u0yS1z7SoGtxAFph5mtl24GHgL8BOYK+ZLW6KY7fUwHAkHk4OIOkE%0A4HngdjP7W6b1mNkhM+tNZLPST1JGm94kXQW8a2ZlmdSRhIvMrAgYBnwzNFdmktZAETDVzAqBfUBW%0A9PEBhKatq4G5WaDlZKKWjG5AHtBe0k1NceyWGhiOxMOpxRPa8Z8HnjazX2ZaTzyhGeJ3wNAMS7kI%0AuDq06T8LXCrpvzMrCcxsR/j7LjCPqBk1k2wDtsU94T1HFCiyhWHAKjPblWkhwOXAW2a228w+Bn4J%0AfL4pDtxSA0O1h1OoIdwAvJBhTVlJ6Oh9Cqgws0mZ1gMgqZOkk8J0W6If0MZMajKz8WbW1czOJPo+%0AvWRmTVK7S4Wk9mHAAKG55gogoyPezOwdYGvwR4OoPT+jgz5qkE05Yf4C/KOkduF3eBlRH1+j0+iW%0AGNmImVVKink45QDTzWxDhmUh6RlgENBR0jbgP8zsqcyq4iLgX4B1oU0f4N5gdZIpugA/D6NHWhF5%0AcGXF8NAs41RgXnRPoTXwP2b2YmYlATAWeDpUyjYDN2dYDwCS2hGNVPy3TGsBMLNXJT0HrAIqgdU0%0A0VvQLXK4quM4jpOaltqU5DiO46TAA4PjOI6TgAcGx3EcJwEPDI7jOE4CHhgcx3GcBDwwOI7jOAl4%0AYDgGkWSSZsXNt5a0O1usoJMhaZCkvcE/Z6Okh9PYprekLzaFvjp0nHk0Vulhu4/COVcEK/F/bQyN%0A9UXSTZLWBgvo8uBxdFITHPd3kvo09nGcRDwwHJvsA3qGt4Ihemln+5HsILg5HjVHuf2K4J9TCFwl%0A6aI61u8NJA0M9dUf9pFT332kwZ/NrNDMziN6Y/oOSQ3ywldD6Zc0FLgDGGZm5xNZWLxC9AJdoxzz%0AaMn08Y8VPDAcuywksoCGGq/5B6uE6ZJWhtrql0J5saS5kv4XWBzK7gmJXsolPRTKqmtxkjoGf6DD%0Atpc0K7bvsPxpSVfXJdzMPgLWEBxvk+kNb81OBK5XlFjlekn3S3pS0mLgF4oS+swI+ldLGhz2107S%0AnFADni3p1bjz+UDSREmvAhdKmhCOuz7sW2G9z4Vr8gfgm3HnmCPpR2GbtZLSfovWzDYDdwLfquP/%0AdCT6PyfpZUXuqosU5ddA0mclvRjKV0g6txZp3wPuCm6fMQPD6Wa2KexrS7hOJcBISbcGzeWSnlf0%0ARjGSZkr6iaRXJG2WNCKUD1Lc06ykxyQV1xQhaaqkUtVIzlTz+Oleb6cWzMw/x9iHKNlPLyKDslyi%0Am+wg4Ndh+X8BN4Xpk4iSFrUHiolMzk4Jy4YR1QzbhflY+e+Ikr8AdAS2hOma218CzA/THYC3gNYp%0ANMfrO5koIdA/pKH3sbh93B+2axvmvwPMCNPnEnnP5AJ3AU+E8p5EdgOx8zHgurh9nhI3PQv4pzC9%0AFrgkTP8IWB+mbwP+PUwfD5QC3VKc85mx7eLKTgI+quO809JPlKfiFaBTmL+eyP4FYClwTpjuT+Tt%0AlOr79FegQy3LtwD3xM1/Om76+8DYMD2TyLW0FdCDKCdKwv8+zD8GFCf5rsW+VzmhvFey4/un/p8W%0A6ZXUEjCztYryJ4wCavoaXUHkBHpXmM8FzgjTS8wslizocqIb64dhn+kkEare3sxeljRFUmfgGuB5%0AM6usZdsBktYC3YGHLDJcq0tvTV6w6IkD4GJgctCyUdLbQH4o/3EoXx+OGeMQkZNsjMGS7iFKknIK%0AsEHScuAkM3s5rDOLKIjGtPaK1YaJAuI5REExHeIt4VOdd7r6uxMFjiXhQScH2KnIQv3zwNxQDlEQ%0Aq1ucVEB0vp8i8syaHRbNjlutp6TvEwWzE4g8yWLMN7Mq4HVJhzVF1cF1inJKtCbyy+pBFKBrHt+p%0AJx4Yjm1eIEr0MQj4dFy5gGstNAVUF0r9ifon4tdLZqZVySfNkDVz0O6rMT8LuJGo/Xx0HXpXmNlV%0AkvKBEknzzGxNHXprUlN/MlKVA+w3s0Nh/7nAT4lqrFsl3U90vqmuS2zfY81sUYrldVHIJw6aqc47%0ALf1h+w1mlpBTWVEWtfctymeRDhuI+hWWmdk6oLekx4C2cevEX/eZROlfy0OT0KC4ZQfipYS/8d8n%0AOPw7haRuRE9Kfc3s/yTNrLFeze+dUw+8j+HYZjowMfyY41kEjI1rLy9Msf1iYHRcG/EpoXwL8Lkw%0APSLJdvHMBG4HsDQdbM3sDeBBYFwdev9OVHNNxXKioEQINmcAm4jy6F4XynsABSm2j9143gu17BFB%0A3/vAXkkXh+U3xm2zCPi6ohwWSMpXmhnKwhPew4SnHFKfd7r6NwGdJF0Y1m0j6XyLEi29JWlkKJek%0AC2qR9iDwsKLUpTHaplqZ6H+yM1yDG2tZL8bbQA9Jx0vqQGQvXZMTiW7+e8OTxrAk6zgNhAeGYxgz%0A22ZmP06y6AGi9ue1ioZZPpBi+xeJnjpKFVlux5o0Hia6+b1C1MdQm4ZdRDXgGUco/3FgYKgpptK7%0AjOiGskbS9Un28VMgR9I6oqaGYjM7EMo7hSaYcUTNEXuTaH8f+BmwDphPlMcjxs3AFEWdzx/FlU8j%0Ayi+wKmh9gtqfzD8bOpYrgDnAZDOLXatU552u/oNEweyHksqJ+ppiiV5uBG4J5RuoJee5RRbrPwEW%0ASno9/N8PkdhEFM99ROlfl5BGngwz2xrOfS3wNJG9dM11ykP5BqIKz+/r2q9z9LjtttOohKeNdUCR%0AmR1288oEioY0tjGz/ZI+S9QRmx9upFlPc9fvZD/ex+A0GpIuJ6rdTcqWoBBoBywLTR0Cvt7MbqrN%0AXb+T5fgTg9OkSBoC/LBG8VtmNjwTepqCuJE88Rwws2Sd5xlD0vc4/D2AuWb2g0zocTKHBwbHcRwn%0AAe98dhzHcRLwwOA4juMk4IHBcRzHScADg+M4jpOABwbHcRwngf8HQF/OQ0IWPGUAAAAASUVORK5C%0AYII=%0A">
            <a:extLst>
              <a:ext uri="{FF2B5EF4-FFF2-40B4-BE49-F238E27FC236}">
                <a16:creationId xmlns:a16="http://schemas.microsoft.com/office/drawing/2014/main" id="{D4B0B169-9205-467C-B2AE-B26E2DD76E46}"/>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CA29D4DE-5813-431E-9E1E-F4C12FF7E8A2}"/>
              </a:ext>
            </a:extLst>
          </p:cNvPr>
          <p:cNvPicPr/>
          <p:nvPr/>
        </p:nvPicPr>
        <p:blipFill rotWithShape="1">
          <a:blip r:embed="rId2"/>
          <a:srcRect l="25986" t="35985" r="50206" b="36466"/>
          <a:stretch/>
        </p:blipFill>
        <p:spPr bwMode="auto">
          <a:xfrm>
            <a:off x="220140" y="3822289"/>
            <a:ext cx="5706533" cy="2853691"/>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061D5513-AD1F-4222-949B-90C966BA7A39}"/>
              </a:ext>
            </a:extLst>
          </p:cNvPr>
          <p:cNvPicPr/>
          <p:nvPr/>
        </p:nvPicPr>
        <p:blipFill rotWithShape="1">
          <a:blip r:embed="rId3"/>
          <a:srcRect l="25900" t="37995" r="51129" b="36242"/>
          <a:stretch/>
        </p:blipFill>
        <p:spPr bwMode="auto">
          <a:xfrm>
            <a:off x="5943600" y="3856155"/>
            <a:ext cx="5088472" cy="285369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20080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FF69E-AB96-4C7C-B8A2-EC595D20CF29}"/>
              </a:ext>
            </a:extLst>
          </p:cNvPr>
          <p:cNvSpPr>
            <a:spLocks noGrp="1"/>
          </p:cNvSpPr>
          <p:nvPr>
            <p:ph type="title"/>
          </p:nvPr>
        </p:nvSpPr>
        <p:spPr/>
        <p:txBody>
          <a:bodyPr/>
          <a:lstStyle/>
          <a:p>
            <a:r>
              <a:rPr lang="en-US" dirty="0"/>
              <a:t>What did the modeling stage reveal?</a:t>
            </a:r>
          </a:p>
        </p:txBody>
      </p:sp>
      <p:sp>
        <p:nvSpPr>
          <p:cNvPr id="3" name="Content Placeholder 2">
            <a:extLst>
              <a:ext uri="{FF2B5EF4-FFF2-40B4-BE49-F238E27FC236}">
                <a16:creationId xmlns:a16="http://schemas.microsoft.com/office/drawing/2014/main" id="{D880751E-B185-444A-A9BD-AB1651F03375}"/>
              </a:ext>
            </a:extLst>
          </p:cNvPr>
          <p:cNvSpPr>
            <a:spLocks noGrp="1"/>
          </p:cNvSpPr>
          <p:nvPr>
            <p:ph idx="1"/>
          </p:nvPr>
        </p:nvSpPr>
        <p:spPr/>
        <p:txBody>
          <a:bodyPr>
            <a:noAutofit/>
          </a:bodyPr>
          <a:lstStyle/>
          <a:p>
            <a:pPr marL="0" indent="0">
              <a:buNone/>
            </a:pPr>
            <a:r>
              <a:rPr lang="en-US" sz="2000" dirty="0">
                <a:latin typeface="Arial" panose="020B0604020202020204" pitchFamily="34" charset="0"/>
                <a:cs typeface="Arial" panose="020B0604020202020204" pitchFamily="34" charset="0"/>
              </a:rPr>
              <a:t>Low R-squared values in linear regression models indicated that the relationship between Mercury Retrograde Degree and  SP500_DeltaPercent_Combined and </a:t>
            </a:r>
            <a:r>
              <a:rPr lang="en-US" sz="2000" dirty="0" err="1">
                <a:latin typeface="Arial" panose="020B0604020202020204" pitchFamily="34" charset="0"/>
                <a:cs typeface="Arial" panose="020B0604020202020204" pitchFamily="34" charset="0"/>
              </a:rPr>
              <a:t>VIX_DeltaPErcent_Combined</a:t>
            </a:r>
            <a:r>
              <a:rPr lang="en-US" sz="2000" dirty="0">
                <a:latin typeface="Arial" panose="020B0604020202020204" pitchFamily="34" charset="0"/>
                <a:cs typeface="Arial" panose="020B0604020202020204" pitchFamily="34" charset="0"/>
              </a:rPr>
              <a:t> variables is not linear. R-squared values were even lower in similar models for Federal Reserve Conference variable.</a:t>
            </a:r>
          </a:p>
          <a:p>
            <a:pPr marL="0" indent="0">
              <a:buNone/>
            </a:pPr>
            <a:r>
              <a:rPr lang="en-US" sz="2000" dirty="0">
                <a:latin typeface="Arial" panose="020B0604020202020204" pitchFamily="34" charset="0"/>
                <a:cs typeface="Arial" panose="020B0604020202020204" pitchFamily="34" charset="0"/>
              </a:rPr>
              <a:t>Using KNN models to predict Mercury Retrograde category based on S&amp;P 500 High, Low, Open and Close variables produced about 55% accuracy, which is only slightly better than a random guess.</a:t>
            </a:r>
          </a:p>
          <a:p>
            <a:pPr marL="0" indent="0">
              <a:buNone/>
            </a:pPr>
            <a:r>
              <a:rPr lang="en-US" sz="2000" dirty="0">
                <a:latin typeface="Arial" panose="020B0604020202020204" pitchFamily="34" charset="0"/>
                <a:cs typeface="Arial" panose="020B0604020202020204" pitchFamily="34" charset="0"/>
              </a:rPr>
              <a:t>The cross validation score of logistic regression model predicting Mercury Retrograde category based on VIX High, Low, Open and Close variables was only slightly higher than 50 percent.</a:t>
            </a:r>
          </a:p>
          <a:p>
            <a:pPr marL="0" indent="0">
              <a:buNone/>
            </a:pPr>
            <a:r>
              <a:rPr lang="en-US" sz="2000" dirty="0">
                <a:latin typeface="Arial" panose="020B0604020202020204" pitchFamily="34" charset="0"/>
                <a:cs typeface="Arial" panose="020B0604020202020204" pitchFamily="34" charset="0"/>
              </a:rPr>
              <a:t>Similar KNN and logistic regression models for the Federal Reserve Conference predictions had scores above 97 %, which are pretty good. However, such high accuracy must be due to a fact that 95 percent of the observations had the same value of 0 (No Conference).</a:t>
            </a:r>
          </a:p>
          <a:p>
            <a:pPr marL="0" indent="0">
              <a:buNone/>
            </a:pPr>
            <a:r>
              <a:rPr lang="en-US" sz="2000" dirty="0">
                <a:latin typeface="Arial" panose="020B0604020202020204" pitchFamily="34" charset="0"/>
                <a:cs typeface="Arial" panose="020B0604020202020204" pitchFamily="34" charset="0"/>
              </a:rPr>
              <a:t>Due to limited time, no other modeling techniques were performed for this project.</a:t>
            </a:r>
          </a:p>
        </p:txBody>
      </p:sp>
      <p:sp>
        <p:nvSpPr>
          <p:cNvPr id="4" name="Rectangle 1">
            <a:extLst>
              <a:ext uri="{FF2B5EF4-FFF2-40B4-BE49-F238E27FC236}">
                <a16:creationId xmlns:a16="http://schemas.microsoft.com/office/drawing/2014/main" id="{B487FD2E-9F27-4B54-B19D-3A5625DC9B83}"/>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Mercury_Retrograde_Degree_Granular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9854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F4787-8A5D-4247-82F6-63AA22BFA0F6}"/>
              </a:ext>
            </a:extLst>
          </p:cNvPr>
          <p:cNvSpPr>
            <a:spLocks noGrp="1"/>
          </p:cNvSpPr>
          <p:nvPr>
            <p:ph type="title"/>
          </p:nvPr>
        </p:nvSpPr>
        <p:spPr/>
        <p:txBody>
          <a:bodyPr/>
          <a:lstStyle/>
          <a:p>
            <a:r>
              <a:rPr lang="en-US" dirty="0"/>
              <a:t>What is the Conclusion?</a:t>
            </a:r>
          </a:p>
        </p:txBody>
      </p:sp>
      <p:sp>
        <p:nvSpPr>
          <p:cNvPr id="3" name="Content Placeholder 2">
            <a:extLst>
              <a:ext uri="{FF2B5EF4-FFF2-40B4-BE49-F238E27FC236}">
                <a16:creationId xmlns:a16="http://schemas.microsoft.com/office/drawing/2014/main" id="{0B6BDE75-E9BB-420B-A83C-247F183C67FB}"/>
              </a:ext>
            </a:extLst>
          </p:cNvPr>
          <p:cNvSpPr>
            <a:spLocks noGrp="1"/>
          </p:cNvSpPr>
          <p:nvPr>
            <p:ph idx="1"/>
          </p:nvPr>
        </p:nvSpPr>
        <p:spPr/>
        <p:txBody>
          <a:bodyPr>
            <a:normAutofit/>
          </a:bodyPr>
          <a:lstStyle/>
          <a:p>
            <a:pPr marL="0" indent="0">
              <a:buNone/>
            </a:pPr>
            <a:r>
              <a:rPr lang="en-US" sz="1400" dirty="0">
                <a:latin typeface="Arial" panose="020B0604020202020204" pitchFamily="34" charset="0"/>
                <a:cs typeface="Arial" panose="020B0604020202020204" pitchFamily="34" charset="0"/>
              </a:rPr>
              <a:t>Data is everything:</a:t>
            </a:r>
          </a:p>
          <a:p>
            <a:pPr marL="0" indent="0">
              <a:buNone/>
            </a:pPr>
            <a:endParaRPr lang="en-US" sz="1400" dirty="0">
              <a:latin typeface="Arial" panose="020B0604020202020204" pitchFamily="34" charset="0"/>
              <a:cs typeface="Arial" panose="020B0604020202020204" pitchFamily="34" charset="0"/>
            </a:endParaRPr>
          </a:p>
          <a:p>
            <a:pPr marL="514350" indent="-514350">
              <a:buAutoNum type="alphaUcParenR"/>
            </a:pPr>
            <a:r>
              <a:rPr lang="en-US" sz="1400" dirty="0">
                <a:latin typeface="Arial" panose="020B0604020202020204" pitchFamily="34" charset="0"/>
                <a:cs typeface="Arial" panose="020B0604020202020204" pitchFamily="34" charset="0"/>
              </a:rPr>
              <a:t>The dataset did not have any additional variables describing Mercury Retrograde stages other than the stage itself. As a result, no additional features could be fed into models. </a:t>
            </a:r>
          </a:p>
          <a:p>
            <a:pPr marL="514350" indent="-514350">
              <a:buAutoNum type="alphaUcParenR"/>
            </a:pPr>
            <a:r>
              <a:rPr lang="en-US" sz="1400" dirty="0">
                <a:latin typeface="Arial" panose="020B0604020202020204" pitchFamily="34" charset="0"/>
                <a:cs typeface="Arial" panose="020B0604020202020204" pitchFamily="34" charset="0"/>
              </a:rPr>
              <a:t>The Mercury Retrograde calendar only covered the last 7 years, which resulted in just about 2500 observations.</a:t>
            </a:r>
          </a:p>
          <a:p>
            <a:pPr marL="514350" indent="-514350">
              <a:buAutoNum type="alphaUcParenR"/>
            </a:pPr>
            <a:r>
              <a:rPr lang="en-US" sz="1400" dirty="0">
                <a:latin typeface="Arial" panose="020B0604020202020204" pitchFamily="34" charset="0"/>
                <a:cs typeface="Arial" panose="020B0604020202020204" pitchFamily="34" charset="0"/>
              </a:rPr>
              <a:t>The dataset did not include indicators for any additional economic news releases (Jobless Claims, Employment Situation etc.), so that the performance of the control variable could be evaluated more accurately.</a:t>
            </a:r>
          </a:p>
          <a:p>
            <a:pPr marL="514350" indent="-514350">
              <a:buAutoNum type="alphaUcParenR"/>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Time is of essence:</a:t>
            </a:r>
          </a:p>
          <a:p>
            <a:pPr marL="0" indent="0">
              <a:buNone/>
            </a:pPr>
            <a:r>
              <a:rPr lang="en-US" sz="1400" dirty="0">
                <a:latin typeface="Arial" panose="020B0604020202020204" pitchFamily="34" charset="0"/>
                <a:cs typeface="Arial" panose="020B0604020202020204" pitchFamily="34" charset="0"/>
              </a:rPr>
              <a:t>A)        Having more time for the project could have allowed to explore additional variety of models</a:t>
            </a:r>
          </a:p>
          <a:p>
            <a:pPr marL="0" indent="0">
              <a:buNone/>
            </a:pPr>
            <a:r>
              <a:rPr lang="en-US" sz="1400" dirty="0">
                <a:latin typeface="Arial" panose="020B0604020202020204" pitchFamily="34" charset="0"/>
                <a:cs typeface="Arial" panose="020B0604020202020204" pitchFamily="34" charset="0"/>
              </a:rPr>
              <a:t>B)        Including Times Series topic in the class curriculum could have helped with this project</a:t>
            </a:r>
          </a:p>
          <a:p>
            <a:pPr marL="514350" indent="-514350">
              <a:buAutoNum type="alphaUcParenR"/>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There is some correlation between Mercury Retrograde and SP500 volatility but more data and time are needed to provide more defined results. Small individual investors trading S&amp;P500 futures may still be wise to limit their positions during a period between Mercury Retrograde and Direct Station dates.</a:t>
            </a:r>
          </a:p>
        </p:txBody>
      </p:sp>
    </p:spTree>
    <p:extLst>
      <p:ext uri="{BB962C8B-B14F-4D97-AF65-F5344CB8AC3E}">
        <p14:creationId xmlns:p14="http://schemas.microsoft.com/office/powerpoint/2010/main" val="1167068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868</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Courier New</vt:lpstr>
      <vt:lpstr>Office Theme</vt:lpstr>
      <vt:lpstr>Does Mercury Retrograde have any effect on S&amp;P 500 volatility?</vt:lpstr>
      <vt:lpstr>What is the Project About?</vt:lpstr>
      <vt:lpstr>What data was used for the project?</vt:lpstr>
      <vt:lpstr>What did data analysis show?</vt:lpstr>
      <vt:lpstr>What did the modeling stage reveal?</vt:lpstr>
      <vt:lpstr>What is the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Mercury Retrograde have any effect on S&amp;P 500 volatility?</dc:title>
  <dc:creator>Morozova, Albina</dc:creator>
  <cp:lastModifiedBy>Morozova, Albina</cp:lastModifiedBy>
  <cp:revision>14</cp:revision>
  <dcterms:created xsi:type="dcterms:W3CDTF">2018-02-01T22:57:49Z</dcterms:created>
  <dcterms:modified xsi:type="dcterms:W3CDTF">2018-02-02T00:39:12Z</dcterms:modified>
</cp:coreProperties>
</file>