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5" r:id="rId4"/>
    <p:sldId id="266" r:id="rId5"/>
    <p:sldId id="257" r:id="rId6"/>
    <p:sldId id="262" r:id="rId7"/>
    <p:sldId id="264" r:id="rId8"/>
    <p:sldId id="258" r:id="rId9"/>
    <p:sldId id="271" r:id="rId10"/>
    <p:sldId id="270" r:id="rId11"/>
    <p:sldId id="269" r:id="rId12"/>
    <p:sldId id="259" r:id="rId13"/>
    <p:sldId id="261" r:id="rId14"/>
    <p:sldId id="268"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5"/>
    <p:restoredTop sz="94658"/>
  </p:normalViewPr>
  <p:slideViewPr>
    <p:cSldViewPr snapToGrid="0" snapToObjects="1">
      <p:cViewPr varScale="1">
        <p:scale>
          <a:sx n="120" d="100"/>
          <a:sy n="120" d="100"/>
        </p:scale>
        <p:origin x="1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2C558-2DBE-46BB-BB3F-67A0EBEA30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44C6034-DF9B-4E69-B6C0-75DFA70C6885}">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Data was collected from previous Walmart sales for year 2021 and 2022</a:t>
          </a:r>
        </a:p>
      </dgm:t>
    </dgm:pt>
    <dgm:pt modelId="{63183F2A-8834-46AD-8C9A-B8B600F40ADB}" type="parTrans" cxnId="{422F4EE4-FB1E-473B-ACCD-12D96353D35D}">
      <dgm:prSet/>
      <dgm:spPr/>
      <dgm:t>
        <a:bodyPr/>
        <a:lstStyle/>
        <a:p>
          <a:endParaRPr lang="en-US"/>
        </a:p>
      </dgm:t>
    </dgm:pt>
    <dgm:pt modelId="{6805BEE1-E0CA-4807-AB50-9A2E73DA1B8A}" type="sibTrans" cxnId="{422F4EE4-FB1E-473B-ACCD-12D96353D35D}">
      <dgm:prSet/>
      <dgm:spPr/>
      <dgm:t>
        <a:bodyPr/>
        <a:lstStyle/>
        <a:p>
          <a:endParaRPr lang="en-US"/>
        </a:p>
      </dgm:t>
    </dgm:pt>
    <dgm:pt modelId="{D770C281-D595-4AA4-BCE2-E34A562F5F94}">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The data contains sales transactions that include product details, quantities sold, selling and buying prices, as well as the mode and type of sale. It’s structured across two sheets:</a:t>
          </a:r>
        </a:p>
      </dgm:t>
    </dgm:pt>
    <dgm:pt modelId="{34E32E4D-8E33-4C09-BC8D-28461EED6567}" type="parTrans" cxnId="{8A95C11B-4A53-4AD3-A810-33837C8461EB}">
      <dgm:prSet/>
      <dgm:spPr/>
      <dgm:t>
        <a:bodyPr/>
        <a:lstStyle/>
        <a:p>
          <a:endParaRPr lang="en-US"/>
        </a:p>
      </dgm:t>
    </dgm:pt>
    <dgm:pt modelId="{EDAD2466-C617-44F9-A822-2C541054C523}" type="sibTrans" cxnId="{8A95C11B-4A53-4AD3-A810-33837C8461EB}">
      <dgm:prSet/>
      <dgm:spPr/>
      <dgm:t>
        <a:bodyPr/>
        <a:lstStyle/>
        <a:p>
          <a:endParaRPr lang="en-US"/>
        </a:p>
      </dgm:t>
    </dgm:pt>
    <dgm:pt modelId="{A7CEFCBB-6002-425A-9777-2FBA30990C2B}">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Input Data:</a:t>
          </a:r>
          <a:r>
            <a:rPr lang="en-US" sz="1800">
              <a:latin typeface="Times New Roman" panose="02020603050405020304" pitchFamily="18" charset="0"/>
              <a:cs typeface="Times New Roman" panose="02020603050405020304" pitchFamily="18" charset="0"/>
            </a:rPr>
            <a:t> Contains transaction-level details like date, product ID, quantity, sale type (e.g., direct sales, online, wholesaler), payment mode (e.g., cash, online), and discount percentages.</a:t>
          </a:r>
        </a:p>
      </dgm:t>
    </dgm:pt>
    <dgm:pt modelId="{67C08722-00C2-4293-B561-85DCC681FD20}" type="parTrans" cxnId="{3D1284A7-7E2D-4ADE-B1B6-7F3BBF4F6816}">
      <dgm:prSet/>
      <dgm:spPr/>
      <dgm:t>
        <a:bodyPr/>
        <a:lstStyle/>
        <a:p>
          <a:endParaRPr lang="en-US"/>
        </a:p>
      </dgm:t>
    </dgm:pt>
    <dgm:pt modelId="{253AD9CA-5E3A-4CCB-B4F6-B406DD7D6220}" type="sibTrans" cxnId="{3D1284A7-7E2D-4ADE-B1B6-7F3BBF4F6816}">
      <dgm:prSet/>
      <dgm:spPr/>
      <dgm:t>
        <a:bodyPr/>
        <a:lstStyle/>
        <a:p>
          <a:endParaRPr lang="en-US"/>
        </a:p>
      </dgm:t>
    </dgm:pt>
    <dgm:pt modelId="{CF7700AC-BDF4-4C39-9114-E5C9EFA15154}">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Master Data:</a:t>
          </a:r>
          <a:r>
            <a:rPr lang="en-US" sz="1800" dirty="0">
              <a:latin typeface="Times New Roman" panose="02020603050405020304" pitchFamily="18" charset="0"/>
              <a:cs typeface="Times New Roman" panose="02020603050405020304" pitchFamily="18" charset="0"/>
            </a:rPr>
            <a:t> Provides additional information on products, including category, unit of measure, buying price, and selling price.</a:t>
          </a:r>
        </a:p>
      </dgm:t>
    </dgm:pt>
    <dgm:pt modelId="{ABEB1C12-A7B0-491A-875A-4AD6E8418292}" type="parTrans" cxnId="{BAC3F067-B531-4C7D-9DFC-41E50C527921}">
      <dgm:prSet/>
      <dgm:spPr/>
      <dgm:t>
        <a:bodyPr/>
        <a:lstStyle/>
        <a:p>
          <a:endParaRPr lang="en-US"/>
        </a:p>
      </dgm:t>
    </dgm:pt>
    <dgm:pt modelId="{1B13938F-EB64-487A-8819-C0B6055403B7}" type="sibTrans" cxnId="{BAC3F067-B531-4C7D-9DFC-41E50C527921}">
      <dgm:prSet/>
      <dgm:spPr/>
      <dgm:t>
        <a:bodyPr/>
        <a:lstStyle/>
        <a:p>
          <a:endParaRPr lang="en-US"/>
        </a:p>
      </dgm:t>
    </dgm:pt>
    <dgm:pt modelId="{C84F4B9F-5BC3-49DE-B935-051BD7419285}" type="pres">
      <dgm:prSet presAssocID="{0122C558-2DBE-46BB-BB3F-67A0EBEA303C}" presName="root" presStyleCnt="0">
        <dgm:presLayoutVars>
          <dgm:dir/>
          <dgm:resizeHandles val="exact"/>
        </dgm:presLayoutVars>
      </dgm:prSet>
      <dgm:spPr/>
    </dgm:pt>
    <dgm:pt modelId="{40174CCB-EE0C-4414-ACB3-D6F692918D88}" type="pres">
      <dgm:prSet presAssocID="{644C6034-DF9B-4E69-B6C0-75DFA70C6885}" presName="compNode" presStyleCnt="0"/>
      <dgm:spPr/>
    </dgm:pt>
    <dgm:pt modelId="{19BA71F8-171B-4D5D-B0F2-E7D62C8A29C1}" type="pres">
      <dgm:prSet presAssocID="{644C6034-DF9B-4E69-B6C0-75DFA70C6885}" presName="bgRect" presStyleLbl="bgShp" presStyleIdx="0" presStyleCnt="4"/>
      <dgm:spPr/>
    </dgm:pt>
    <dgm:pt modelId="{05B6DFD1-CB54-40BC-B9CF-8A2F786B3BB2}" type="pres">
      <dgm:prSet presAssocID="{644C6034-DF9B-4E69-B6C0-75DFA70C68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AE23D0BE-6D42-4CAD-A071-6FE321A70942}" type="pres">
      <dgm:prSet presAssocID="{644C6034-DF9B-4E69-B6C0-75DFA70C6885}" presName="spaceRect" presStyleCnt="0"/>
      <dgm:spPr/>
    </dgm:pt>
    <dgm:pt modelId="{3BB77635-2866-4D32-865C-C180DD2F1B7F}" type="pres">
      <dgm:prSet presAssocID="{644C6034-DF9B-4E69-B6C0-75DFA70C6885}" presName="parTx" presStyleLbl="revTx" presStyleIdx="0" presStyleCnt="4">
        <dgm:presLayoutVars>
          <dgm:chMax val="0"/>
          <dgm:chPref val="0"/>
        </dgm:presLayoutVars>
      </dgm:prSet>
      <dgm:spPr/>
    </dgm:pt>
    <dgm:pt modelId="{A6C2E8FB-73B9-4636-8AB6-A25356C74794}" type="pres">
      <dgm:prSet presAssocID="{6805BEE1-E0CA-4807-AB50-9A2E73DA1B8A}" presName="sibTrans" presStyleCnt="0"/>
      <dgm:spPr/>
    </dgm:pt>
    <dgm:pt modelId="{9A097C14-73F4-4FE6-9178-01F1660F43F0}" type="pres">
      <dgm:prSet presAssocID="{D770C281-D595-4AA4-BCE2-E34A562F5F94}" presName="compNode" presStyleCnt="0"/>
      <dgm:spPr/>
    </dgm:pt>
    <dgm:pt modelId="{2134A2DB-25E9-4754-AE99-E447EF2FE1B9}" type="pres">
      <dgm:prSet presAssocID="{D770C281-D595-4AA4-BCE2-E34A562F5F94}" presName="bgRect" presStyleLbl="bgShp" presStyleIdx="1" presStyleCnt="4"/>
      <dgm:spPr/>
    </dgm:pt>
    <dgm:pt modelId="{A29F0FFE-2DAE-4977-B37C-BD7DABA04F01}" type="pres">
      <dgm:prSet presAssocID="{D770C281-D595-4AA4-BCE2-E34A562F5F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9208CE2-6204-4A50-9341-FF1E2AF48940}" type="pres">
      <dgm:prSet presAssocID="{D770C281-D595-4AA4-BCE2-E34A562F5F94}" presName="spaceRect" presStyleCnt="0"/>
      <dgm:spPr/>
    </dgm:pt>
    <dgm:pt modelId="{456C630E-7973-4E70-9DE7-EB31D48ED492}" type="pres">
      <dgm:prSet presAssocID="{D770C281-D595-4AA4-BCE2-E34A562F5F94}" presName="parTx" presStyleLbl="revTx" presStyleIdx="1" presStyleCnt="4">
        <dgm:presLayoutVars>
          <dgm:chMax val="0"/>
          <dgm:chPref val="0"/>
        </dgm:presLayoutVars>
      </dgm:prSet>
      <dgm:spPr/>
    </dgm:pt>
    <dgm:pt modelId="{E9CA2E9C-1DA1-4EE7-97B0-0839AA142491}" type="pres">
      <dgm:prSet presAssocID="{EDAD2466-C617-44F9-A822-2C541054C523}" presName="sibTrans" presStyleCnt="0"/>
      <dgm:spPr/>
    </dgm:pt>
    <dgm:pt modelId="{8123C19E-AEBD-4AF8-AE18-7B71E2AF1E58}" type="pres">
      <dgm:prSet presAssocID="{A7CEFCBB-6002-425A-9777-2FBA30990C2B}" presName="compNode" presStyleCnt="0"/>
      <dgm:spPr/>
    </dgm:pt>
    <dgm:pt modelId="{028ED9DF-F3F8-43B0-9E23-4E17452A65DA}" type="pres">
      <dgm:prSet presAssocID="{A7CEFCBB-6002-425A-9777-2FBA30990C2B}" presName="bgRect" presStyleLbl="bgShp" presStyleIdx="2" presStyleCnt="4"/>
      <dgm:spPr/>
    </dgm:pt>
    <dgm:pt modelId="{0B8E6BC2-8E3B-4704-B80B-83AFF06FA09D}" type="pres">
      <dgm:prSet presAssocID="{A7CEFCBB-6002-425A-9777-2FBA30990C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FA986132-8D65-4BD1-BF8F-CB1FE0809BF5}" type="pres">
      <dgm:prSet presAssocID="{A7CEFCBB-6002-425A-9777-2FBA30990C2B}" presName="spaceRect" presStyleCnt="0"/>
      <dgm:spPr/>
    </dgm:pt>
    <dgm:pt modelId="{5C63C77A-4E28-4ED8-9368-83C5F33A853D}" type="pres">
      <dgm:prSet presAssocID="{A7CEFCBB-6002-425A-9777-2FBA30990C2B}" presName="parTx" presStyleLbl="revTx" presStyleIdx="2" presStyleCnt="4">
        <dgm:presLayoutVars>
          <dgm:chMax val="0"/>
          <dgm:chPref val="0"/>
        </dgm:presLayoutVars>
      </dgm:prSet>
      <dgm:spPr/>
    </dgm:pt>
    <dgm:pt modelId="{0762832A-2F8D-4402-8D0A-6AD72D5C8FA7}" type="pres">
      <dgm:prSet presAssocID="{253AD9CA-5E3A-4CCB-B4F6-B406DD7D6220}" presName="sibTrans" presStyleCnt="0"/>
      <dgm:spPr/>
    </dgm:pt>
    <dgm:pt modelId="{01508B4B-28A9-4C96-9904-BE774B7F0410}" type="pres">
      <dgm:prSet presAssocID="{CF7700AC-BDF4-4C39-9114-E5C9EFA15154}" presName="compNode" presStyleCnt="0"/>
      <dgm:spPr/>
    </dgm:pt>
    <dgm:pt modelId="{2B25B226-9DA0-43B5-8760-E85896FA16F1}" type="pres">
      <dgm:prSet presAssocID="{CF7700AC-BDF4-4C39-9114-E5C9EFA15154}" presName="bgRect" presStyleLbl="bgShp" presStyleIdx="3" presStyleCnt="4"/>
      <dgm:spPr/>
    </dgm:pt>
    <dgm:pt modelId="{640C9E7D-60A8-4DA0-9E6B-652229E42B72}" type="pres">
      <dgm:prSet presAssocID="{CF7700AC-BDF4-4C39-9114-E5C9EFA151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EB152F86-6F8D-4357-B546-6BB4B432571E}" type="pres">
      <dgm:prSet presAssocID="{CF7700AC-BDF4-4C39-9114-E5C9EFA15154}" presName="spaceRect" presStyleCnt="0"/>
      <dgm:spPr/>
    </dgm:pt>
    <dgm:pt modelId="{6C02BC23-ABEC-4923-A4F1-7B13F09CB4D2}" type="pres">
      <dgm:prSet presAssocID="{CF7700AC-BDF4-4C39-9114-E5C9EFA15154}" presName="parTx" presStyleLbl="revTx" presStyleIdx="3" presStyleCnt="4">
        <dgm:presLayoutVars>
          <dgm:chMax val="0"/>
          <dgm:chPref val="0"/>
        </dgm:presLayoutVars>
      </dgm:prSet>
      <dgm:spPr/>
    </dgm:pt>
  </dgm:ptLst>
  <dgm:cxnLst>
    <dgm:cxn modelId="{8A95C11B-4A53-4AD3-A810-33837C8461EB}" srcId="{0122C558-2DBE-46BB-BB3F-67A0EBEA303C}" destId="{D770C281-D595-4AA4-BCE2-E34A562F5F94}" srcOrd="1" destOrd="0" parTransId="{34E32E4D-8E33-4C09-BC8D-28461EED6567}" sibTransId="{EDAD2466-C617-44F9-A822-2C541054C523}"/>
    <dgm:cxn modelId="{C8ADD04F-4BDA-7847-A847-48C4D8930894}" type="presOf" srcId="{CF7700AC-BDF4-4C39-9114-E5C9EFA15154}" destId="{6C02BC23-ABEC-4923-A4F1-7B13F09CB4D2}" srcOrd="0" destOrd="0" presId="urn:microsoft.com/office/officeart/2018/2/layout/IconVerticalSolidList"/>
    <dgm:cxn modelId="{BAC3F067-B531-4C7D-9DFC-41E50C527921}" srcId="{0122C558-2DBE-46BB-BB3F-67A0EBEA303C}" destId="{CF7700AC-BDF4-4C39-9114-E5C9EFA15154}" srcOrd="3" destOrd="0" parTransId="{ABEB1C12-A7B0-491A-875A-4AD6E8418292}" sibTransId="{1B13938F-EB64-487A-8819-C0B6055403B7}"/>
    <dgm:cxn modelId="{1B5253A3-DD4A-D14F-9706-A0C498E93364}" type="presOf" srcId="{644C6034-DF9B-4E69-B6C0-75DFA70C6885}" destId="{3BB77635-2866-4D32-865C-C180DD2F1B7F}" srcOrd="0" destOrd="0" presId="urn:microsoft.com/office/officeart/2018/2/layout/IconVerticalSolidList"/>
    <dgm:cxn modelId="{DADD91A5-649E-6341-A19F-88C1096382E0}" type="presOf" srcId="{0122C558-2DBE-46BB-BB3F-67A0EBEA303C}" destId="{C84F4B9F-5BC3-49DE-B935-051BD7419285}" srcOrd="0" destOrd="0" presId="urn:microsoft.com/office/officeart/2018/2/layout/IconVerticalSolidList"/>
    <dgm:cxn modelId="{3D1284A7-7E2D-4ADE-B1B6-7F3BBF4F6816}" srcId="{0122C558-2DBE-46BB-BB3F-67A0EBEA303C}" destId="{A7CEFCBB-6002-425A-9777-2FBA30990C2B}" srcOrd="2" destOrd="0" parTransId="{67C08722-00C2-4293-B561-85DCC681FD20}" sibTransId="{253AD9CA-5E3A-4CCB-B4F6-B406DD7D6220}"/>
    <dgm:cxn modelId="{80B0FFC9-2F83-7745-8786-E4064D6F30CD}" type="presOf" srcId="{A7CEFCBB-6002-425A-9777-2FBA30990C2B}" destId="{5C63C77A-4E28-4ED8-9368-83C5F33A853D}" srcOrd="0" destOrd="0" presId="urn:microsoft.com/office/officeart/2018/2/layout/IconVerticalSolidList"/>
    <dgm:cxn modelId="{422F4EE4-FB1E-473B-ACCD-12D96353D35D}" srcId="{0122C558-2DBE-46BB-BB3F-67A0EBEA303C}" destId="{644C6034-DF9B-4E69-B6C0-75DFA70C6885}" srcOrd="0" destOrd="0" parTransId="{63183F2A-8834-46AD-8C9A-B8B600F40ADB}" sibTransId="{6805BEE1-E0CA-4807-AB50-9A2E73DA1B8A}"/>
    <dgm:cxn modelId="{3F792BF2-DA4D-E44E-96D9-D2011789E097}" type="presOf" srcId="{D770C281-D595-4AA4-BCE2-E34A562F5F94}" destId="{456C630E-7973-4E70-9DE7-EB31D48ED492}" srcOrd="0" destOrd="0" presId="urn:microsoft.com/office/officeart/2018/2/layout/IconVerticalSolidList"/>
    <dgm:cxn modelId="{4562A381-8C02-5646-B333-B2F4D71A0C62}" type="presParOf" srcId="{C84F4B9F-5BC3-49DE-B935-051BD7419285}" destId="{40174CCB-EE0C-4414-ACB3-D6F692918D88}" srcOrd="0" destOrd="0" presId="urn:microsoft.com/office/officeart/2018/2/layout/IconVerticalSolidList"/>
    <dgm:cxn modelId="{81904AE7-156C-9E47-A625-A4C835EF7C03}" type="presParOf" srcId="{40174CCB-EE0C-4414-ACB3-D6F692918D88}" destId="{19BA71F8-171B-4D5D-B0F2-E7D62C8A29C1}" srcOrd="0" destOrd="0" presId="urn:microsoft.com/office/officeart/2018/2/layout/IconVerticalSolidList"/>
    <dgm:cxn modelId="{BABA4DAC-60AF-BD41-B975-CC47CACB2D6A}" type="presParOf" srcId="{40174CCB-EE0C-4414-ACB3-D6F692918D88}" destId="{05B6DFD1-CB54-40BC-B9CF-8A2F786B3BB2}" srcOrd="1" destOrd="0" presId="urn:microsoft.com/office/officeart/2018/2/layout/IconVerticalSolidList"/>
    <dgm:cxn modelId="{F27EE8A1-3D0C-7D44-AF8E-E0D7590A74CA}" type="presParOf" srcId="{40174CCB-EE0C-4414-ACB3-D6F692918D88}" destId="{AE23D0BE-6D42-4CAD-A071-6FE321A70942}" srcOrd="2" destOrd="0" presId="urn:microsoft.com/office/officeart/2018/2/layout/IconVerticalSolidList"/>
    <dgm:cxn modelId="{740071C6-44D9-3C43-9D21-38E28F64D88D}" type="presParOf" srcId="{40174CCB-EE0C-4414-ACB3-D6F692918D88}" destId="{3BB77635-2866-4D32-865C-C180DD2F1B7F}" srcOrd="3" destOrd="0" presId="urn:microsoft.com/office/officeart/2018/2/layout/IconVerticalSolidList"/>
    <dgm:cxn modelId="{965BCA54-6F76-7C48-95C0-3951DDB44773}" type="presParOf" srcId="{C84F4B9F-5BC3-49DE-B935-051BD7419285}" destId="{A6C2E8FB-73B9-4636-8AB6-A25356C74794}" srcOrd="1" destOrd="0" presId="urn:microsoft.com/office/officeart/2018/2/layout/IconVerticalSolidList"/>
    <dgm:cxn modelId="{CAD2D3F4-F3A2-CF48-9A56-942883E1BCA8}" type="presParOf" srcId="{C84F4B9F-5BC3-49DE-B935-051BD7419285}" destId="{9A097C14-73F4-4FE6-9178-01F1660F43F0}" srcOrd="2" destOrd="0" presId="urn:microsoft.com/office/officeart/2018/2/layout/IconVerticalSolidList"/>
    <dgm:cxn modelId="{141F87F5-F1CA-4B44-8C4A-DCA9BC6EBFBC}" type="presParOf" srcId="{9A097C14-73F4-4FE6-9178-01F1660F43F0}" destId="{2134A2DB-25E9-4754-AE99-E447EF2FE1B9}" srcOrd="0" destOrd="0" presId="urn:microsoft.com/office/officeart/2018/2/layout/IconVerticalSolidList"/>
    <dgm:cxn modelId="{12EB07E3-A2C3-304F-9613-7816BB1C25B6}" type="presParOf" srcId="{9A097C14-73F4-4FE6-9178-01F1660F43F0}" destId="{A29F0FFE-2DAE-4977-B37C-BD7DABA04F01}" srcOrd="1" destOrd="0" presId="urn:microsoft.com/office/officeart/2018/2/layout/IconVerticalSolidList"/>
    <dgm:cxn modelId="{1850B676-E091-054D-A983-2A7D2EF58861}" type="presParOf" srcId="{9A097C14-73F4-4FE6-9178-01F1660F43F0}" destId="{D9208CE2-6204-4A50-9341-FF1E2AF48940}" srcOrd="2" destOrd="0" presId="urn:microsoft.com/office/officeart/2018/2/layout/IconVerticalSolidList"/>
    <dgm:cxn modelId="{AE755D2E-0022-924A-9756-3D87A9E82834}" type="presParOf" srcId="{9A097C14-73F4-4FE6-9178-01F1660F43F0}" destId="{456C630E-7973-4E70-9DE7-EB31D48ED492}" srcOrd="3" destOrd="0" presId="urn:microsoft.com/office/officeart/2018/2/layout/IconVerticalSolidList"/>
    <dgm:cxn modelId="{D081C117-E2BC-DC4D-A769-F7298C62CD36}" type="presParOf" srcId="{C84F4B9F-5BC3-49DE-B935-051BD7419285}" destId="{E9CA2E9C-1DA1-4EE7-97B0-0839AA142491}" srcOrd="3" destOrd="0" presId="urn:microsoft.com/office/officeart/2018/2/layout/IconVerticalSolidList"/>
    <dgm:cxn modelId="{DF6ECE5A-2865-AB49-95EC-599D1F71630B}" type="presParOf" srcId="{C84F4B9F-5BC3-49DE-B935-051BD7419285}" destId="{8123C19E-AEBD-4AF8-AE18-7B71E2AF1E58}" srcOrd="4" destOrd="0" presId="urn:microsoft.com/office/officeart/2018/2/layout/IconVerticalSolidList"/>
    <dgm:cxn modelId="{58A4B322-D3AD-4649-AF61-9AAB8FCE9269}" type="presParOf" srcId="{8123C19E-AEBD-4AF8-AE18-7B71E2AF1E58}" destId="{028ED9DF-F3F8-43B0-9E23-4E17452A65DA}" srcOrd="0" destOrd="0" presId="urn:microsoft.com/office/officeart/2018/2/layout/IconVerticalSolidList"/>
    <dgm:cxn modelId="{AE0D460E-587A-0E47-96C5-362C6F9BD3BB}" type="presParOf" srcId="{8123C19E-AEBD-4AF8-AE18-7B71E2AF1E58}" destId="{0B8E6BC2-8E3B-4704-B80B-83AFF06FA09D}" srcOrd="1" destOrd="0" presId="urn:microsoft.com/office/officeart/2018/2/layout/IconVerticalSolidList"/>
    <dgm:cxn modelId="{6E759579-F667-CB49-9A4E-F5C7254AAF43}" type="presParOf" srcId="{8123C19E-AEBD-4AF8-AE18-7B71E2AF1E58}" destId="{FA986132-8D65-4BD1-BF8F-CB1FE0809BF5}" srcOrd="2" destOrd="0" presId="urn:microsoft.com/office/officeart/2018/2/layout/IconVerticalSolidList"/>
    <dgm:cxn modelId="{844EE479-5778-5F4E-AD2E-BA90BB4502C1}" type="presParOf" srcId="{8123C19E-AEBD-4AF8-AE18-7B71E2AF1E58}" destId="{5C63C77A-4E28-4ED8-9368-83C5F33A853D}" srcOrd="3" destOrd="0" presId="urn:microsoft.com/office/officeart/2018/2/layout/IconVerticalSolidList"/>
    <dgm:cxn modelId="{51BFD168-9C87-E341-9F4E-A73EE17CE07E}" type="presParOf" srcId="{C84F4B9F-5BC3-49DE-B935-051BD7419285}" destId="{0762832A-2F8D-4402-8D0A-6AD72D5C8FA7}" srcOrd="5" destOrd="0" presId="urn:microsoft.com/office/officeart/2018/2/layout/IconVerticalSolidList"/>
    <dgm:cxn modelId="{7862383E-C890-FB49-8B9F-7CFE42DCE93D}" type="presParOf" srcId="{C84F4B9F-5BC3-49DE-B935-051BD7419285}" destId="{01508B4B-28A9-4C96-9904-BE774B7F0410}" srcOrd="6" destOrd="0" presId="urn:microsoft.com/office/officeart/2018/2/layout/IconVerticalSolidList"/>
    <dgm:cxn modelId="{D17CA0F9-0B1E-D445-A862-00C6531DA21C}" type="presParOf" srcId="{01508B4B-28A9-4C96-9904-BE774B7F0410}" destId="{2B25B226-9DA0-43B5-8760-E85896FA16F1}" srcOrd="0" destOrd="0" presId="urn:microsoft.com/office/officeart/2018/2/layout/IconVerticalSolidList"/>
    <dgm:cxn modelId="{04454811-B7CC-944E-B24D-FF9217F4D28F}" type="presParOf" srcId="{01508B4B-28A9-4C96-9904-BE774B7F0410}" destId="{640C9E7D-60A8-4DA0-9E6B-652229E42B72}" srcOrd="1" destOrd="0" presId="urn:microsoft.com/office/officeart/2018/2/layout/IconVerticalSolidList"/>
    <dgm:cxn modelId="{2154ED6F-C314-0F4A-B580-7269DD036BA8}" type="presParOf" srcId="{01508B4B-28A9-4C96-9904-BE774B7F0410}" destId="{EB152F86-6F8D-4357-B546-6BB4B432571E}" srcOrd="2" destOrd="0" presId="urn:microsoft.com/office/officeart/2018/2/layout/IconVerticalSolidList"/>
    <dgm:cxn modelId="{DFFBBADE-4D36-1745-98FA-5860BCAF00AF}" type="presParOf" srcId="{01508B4B-28A9-4C96-9904-BE774B7F0410}" destId="{6C02BC23-ABEC-4923-A4F1-7B13F09CB4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3D1A39-DCC9-4E8A-9A1A-EA68284961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02CB95D-9DDA-4716-A85B-AFAC6A7D0B5F}">
      <dgm:prSet custT="1"/>
      <dgm:spPr/>
      <dgm:t>
        <a:bodyPr/>
        <a:lstStyle/>
        <a:p>
          <a:r>
            <a:rPr lang="en-US" sz="1800" b="1" dirty="0">
              <a:latin typeface="Times New Roman" panose="02020603050405020304" pitchFamily="18" charset="0"/>
              <a:cs typeface="Times New Roman" panose="02020603050405020304" pitchFamily="18" charset="0"/>
            </a:rPr>
            <a:t>Total Sales: </a:t>
          </a:r>
          <a:r>
            <a:rPr lang="en-US" sz="1800" dirty="0">
              <a:latin typeface="Times New Roman" panose="02020603050405020304" pitchFamily="18" charset="0"/>
              <a:cs typeface="Times New Roman" panose="02020603050405020304" pitchFamily="18" charset="0"/>
            </a:rPr>
            <a:t>Represents the sum of selling values from all transactions. It indicates overall revenue generated.</a:t>
          </a:r>
        </a:p>
      </dgm:t>
    </dgm:pt>
    <dgm:pt modelId="{AC9DFC54-F83A-454E-A541-D1F957DC64C3}" type="parTrans" cxnId="{8E2C01BF-16C5-466E-AC93-D09D3E3E5060}">
      <dgm:prSet/>
      <dgm:spPr/>
      <dgm:t>
        <a:bodyPr/>
        <a:lstStyle/>
        <a:p>
          <a:endParaRPr lang="en-US"/>
        </a:p>
      </dgm:t>
    </dgm:pt>
    <dgm:pt modelId="{5F7F49D6-6D87-4B45-A297-5A40993CE90F}" type="sibTrans" cxnId="{8E2C01BF-16C5-466E-AC93-D09D3E3E5060}">
      <dgm:prSet/>
      <dgm:spPr/>
      <dgm:t>
        <a:bodyPr/>
        <a:lstStyle/>
        <a:p>
          <a:endParaRPr lang="en-US"/>
        </a:p>
      </dgm:t>
    </dgm:pt>
    <dgm:pt modelId="{67AF3DFF-D87C-4964-9A32-685D2DCC32B6}">
      <dgm:prSet custT="1"/>
      <dgm:spPr/>
      <dgm:t>
        <a:bodyPr/>
        <a:lstStyle/>
        <a:p>
          <a:r>
            <a:rPr lang="en-US" sz="1800" b="1" dirty="0">
              <a:latin typeface="Times New Roman" panose="02020603050405020304" pitchFamily="18" charset="0"/>
              <a:cs typeface="Times New Roman" panose="02020603050405020304" pitchFamily="18" charset="0"/>
            </a:rPr>
            <a:t>Total Quantity Sold: </a:t>
          </a:r>
          <a:r>
            <a:rPr lang="en-US" sz="1800" dirty="0">
              <a:latin typeface="Times New Roman" panose="02020603050405020304" pitchFamily="18" charset="0"/>
              <a:cs typeface="Times New Roman" panose="02020603050405020304" pitchFamily="18" charset="0"/>
            </a:rPr>
            <a:t>Shows the total number of units sold across all products, reflecting sales volume.</a:t>
          </a:r>
        </a:p>
      </dgm:t>
    </dgm:pt>
    <dgm:pt modelId="{775F9373-F4FC-4521-B824-7F252FD27CB5}" type="parTrans" cxnId="{07984CFF-71E8-48AF-B345-1EF0BB6C7DA0}">
      <dgm:prSet/>
      <dgm:spPr/>
      <dgm:t>
        <a:bodyPr/>
        <a:lstStyle/>
        <a:p>
          <a:endParaRPr lang="en-US"/>
        </a:p>
      </dgm:t>
    </dgm:pt>
    <dgm:pt modelId="{DC4BC084-C4EB-405B-B1BE-C7FAC3700492}" type="sibTrans" cxnId="{07984CFF-71E8-48AF-B345-1EF0BB6C7DA0}">
      <dgm:prSet/>
      <dgm:spPr/>
      <dgm:t>
        <a:bodyPr/>
        <a:lstStyle/>
        <a:p>
          <a:endParaRPr lang="en-US"/>
        </a:p>
      </dgm:t>
    </dgm:pt>
    <dgm:pt modelId="{C186A031-5233-4304-9718-27F122F99558}">
      <dgm:prSet custT="1"/>
      <dgm:spPr/>
      <dgm:t>
        <a:bodyPr/>
        <a:lstStyle/>
        <a:p>
          <a:r>
            <a:rPr lang="en-US" sz="1800" b="1" dirty="0">
              <a:latin typeface="Times New Roman" panose="02020603050405020304" pitchFamily="18" charset="0"/>
              <a:cs typeface="Times New Roman" panose="02020603050405020304" pitchFamily="18" charset="0"/>
            </a:rPr>
            <a:t>Total Profit: </a:t>
          </a:r>
          <a:r>
            <a:rPr lang="en-US" sz="1800" dirty="0">
              <a:latin typeface="Times New Roman" panose="02020603050405020304" pitchFamily="18" charset="0"/>
              <a:cs typeface="Times New Roman" panose="02020603050405020304" pitchFamily="18" charset="0"/>
            </a:rPr>
            <a:t>Calculated as the difference between total selling value and total buying value. It measures overall profitability.</a:t>
          </a:r>
        </a:p>
      </dgm:t>
    </dgm:pt>
    <dgm:pt modelId="{B27D8329-DAEB-47BC-AAB0-41C0709C7E56}" type="parTrans" cxnId="{7D1B4226-AC3E-4CE6-86DD-F11F6A432073}">
      <dgm:prSet/>
      <dgm:spPr/>
      <dgm:t>
        <a:bodyPr/>
        <a:lstStyle/>
        <a:p>
          <a:endParaRPr lang="en-US"/>
        </a:p>
      </dgm:t>
    </dgm:pt>
    <dgm:pt modelId="{254E5BC3-B83D-4A5A-951D-B00042DDF890}" type="sibTrans" cxnId="{7D1B4226-AC3E-4CE6-86DD-F11F6A432073}">
      <dgm:prSet/>
      <dgm:spPr/>
      <dgm:t>
        <a:bodyPr/>
        <a:lstStyle/>
        <a:p>
          <a:endParaRPr lang="en-US"/>
        </a:p>
      </dgm:t>
    </dgm:pt>
    <dgm:pt modelId="{B944DF57-7BBF-4149-822B-693F0DD21551}">
      <dgm:prSet custT="1"/>
      <dgm:spPr/>
      <dgm:t>
        <a:bodyPr/>
        <a:lstStyle/>
        <a:p>
          <a:r>
            <a:rPr lang="en-US" sz="1800" b="1" dirty="0">
              <a:latin typeface="Times New Roman" panose="02020603050405020304" pitchFamily="18" charset="0"/>
              <a:cs typeface="Times New Roman" panose="02020603050405020304" pitchFamily="18" charset="0"/>
            </a:rPr>
            <a:t>Average Profit Percentage : </a:t>
          </a:r>
          <a:r>
            <a:rPr lang="en-US" sz="1800" dirty="0">
              <a:latin typeface="Times New Roman" panose="02020603050405020304" pitchFamily="18" charset="0"/>
              <a:cs typeface="Times New Roman" panose="02020603050405020304" pitchFamily="18" charset="0"/>
            </a:rPr>
            <a:t>Average margin on sales, showing the efficiency of pricing and cost management.</a:t>
          </a:r>
        </a:p>
      </dgm:t>
    </dgm:pt>
    <dgm:pt modelId="{25776D09-2D60-4C14-AB34-8BD9035A9550}" type="parTrans" cxnId="{F3363B56-4F1C-4381-B481-19092AF8114B}">
      <dgm:prSet/>
      <dgm:spPr/>
      <dgm:t>
        <a:bodyPr/>
        <a:lstStyle/>
        <a:p>
          <a:endParaRPr lang="en-US"/>
        </a:p>
      </dgm:t>
    </dgm:pt>
    <dgm:pt modelId="{5F0A785B-F794-4BFB-B04A-2D9351303738}" type="sibTrans" cxnId="{F3363B56-4F1C-4381-B481-19092AF8114B}">
      <dgm:prSet/>
      <dgm:spPr/>
      <dgm:t>
        <a:bodyPr/>
        <a:lstStyle/>
        <a:p>
          <a:endParaRPr lang="en-US"/>
        </a:p>
      </dgm:t>
    </dgm:pt>
    <dgm:pt modelId="{AE1CE15A-83D4-4382-BC09-5D14F269C2FE}">
      <dgm:prSet custT="1"/>
      <dgm:spPr/>
      <dgm:t>
        <a:bodyPr/>
        <a:lstStyle/>
        <a:p>
          <a:r>
            <a:rPr lang="en-US" sz="1800" b="1" dirty="0">
              <a:latin typeface="Times New Roman" panose="02020603050405020304" pitchFamily="18" charset="0"/>
              <a:cs typeface="Times New Roman" panose="02020603050405020304" pitchFamily="18" charset="0"/>
            </a:rPr>
            <a:t>Top Categories by Sales: </a:t>
          </a:r>
          <a:r>
            <a:rPr lang="en-US" sz="1800" dirty="0">
              <a:latin typeface="Times New Roman" panose="02020603050405020304" pitchFamily="18" charset="0"/>
              <a:cs typeface="Times New Roman" panose="02020603050405020304" pitchFamily="18" charset="0"/>
            </a:rPr>
            <a:t>Highlights the leading categories contributing to total sales:</a:t>
          </a:r>
        </a:p>
      </dgm:t>
    </dgm:pt>
    <dgm:pt modelId="{AC8F1A9B-8EDA-4A0F-8434-8984B1E4BCD1}" type="parTrans" cxnId="{825359F5-18C5-4FF1-A154-41613EE69995}">
      <dgm:prSet/>
      <dgm:spPr/>
      <dgm:t>
        <a:bodyPr/>
        <a:lstStyle/>
        <a:p>
          <a:endParaRPr lang="en-US"/>
        </a:p>
      </dgm:t>
    </dgm:pt>
    <dgm:pt modelId="{4069DAFE-E5EF-4E19-97EB-C53D26F329B2}" type="sibTrans" cxnId="{825359F5-18C5-4FF1-A154-41613EE69995}">
      <dgm:prSet/>
      <dgm:spPr/>
      <dgm:t>
        <a:bodyPr/>
        <a:lstStyle/>
        <a:p>
          <a:endParaRPr lang="en-US"/>
        </a:p>
      </dgm:t>
    </dgm:pt>
    <dgm:pt modelId="{C644F229-AE7A-4460-A811-28506630998D}">
      <dgm:prSet custT="1"/>
      <dgm:spPr/>
      <dgm:t>
        <a:bodyPr/>
        <a:lstStyle/>
        <a:p>
          <a:r>
            <a:rPr lang="en-US" sz="1800" b="1" dirty="0">
              <a:latin typeface="Times New Roman" panose="02020603050405020304" pitchFamily="18" charset="0"/>
              <a:cs typeface="Times New Roman" panose="02020603050405020304" pitchFamily="18" charset="0"/>
            </a:rPr>
            <a:t>Payment Mode Distribution on sales :</a:t>
          </a:r>
          <a:r>
            <a:rPr lang="en-US" sz="1800" dirty="0">
              <a:latin typeface="Times New Roman" panose="02020603050405020304" pitchFamily="18" charset="0"/>
              <a:cs typeface="Times New Roman" panose="02020603050405020304" pitchFamily="18" charset="0"/>
            </a:rPr>
            <a:t>Shows the preference for payment methods among customers(Online or Offline).</a:t>
          </a:r>
        </a:p>
      </dgm:t>
    </dgm:pt>
    <dgm:pt modelId="{AE44E26E-C85B-42B6-B627-198499F85FD6}" type="parTrans" cxnId="{287CE191-FEDE-4E01-9478-AC0B61EC5481}">
      <dgm:prSet/>
      <dgm:spPr/>
      <dgm:t>
        <a:bodyPr/>
        <a:lstStyle/>
        <a:p>
          <a:endParaRPr lang="en-US"/>
        </a:p>
      </dgm:t>
    </dgm:pt>
    <dgm:pt modelId="{4D7728C0-D266-4B48-B56F-B99DC0BF0EE5}" type="sibTrans" cxnId="{287CE191-FEDE-4E01-9478-AC0B61EC5481}">
      <dgm:prSet/>
      <dgm:spPr/>
      <dgm:t>
        <a:bodyPr/>
        <a:lstStyle/>
        <a:p>
          <a:endParaRPr lang="en-US"/>
        </a:p>
      </dgm:t>
    </dgm:pt>
    <dgm:pt modelId="{4CACC751-2710-464B-8BCB-F3740CB1844E}">
      <dgm:prSet custT="1"/>
      <dgm:spPr/>
      <dgm:t>
        <a:bodyPr/>
        <a:lstStyle/>
        <a:p>
          <a:r>
            <a:rPr lang="en-US" sz="1800" b="1" dirty="0">
              <a:latin typeface="Times New Roman" panose="02020603050405020304" pitchFamily="18" charset="0"/>
              <a:cs typeface="Times New Roman" panose="02020603050405020304" pitchFamily="18" charset="0"/>
            </a:rPr>
            <a:t>Sales Type Distribution: </a:t>
          </a:r>
          <a:r>
            <a:rPr lang="en-US" sz="1800" dirty="0">
              <a:latin typeface="Times New Roman" panose="02020603050405020304" pitchFamily="18" charset="0"/>
              <a:cs typeface="Times New Roman" panose="02020603050405020304" pitchFamily="18" charset="0"/>
            </a:rPr>
            <a:t>Helps identify the dominant sales channels and adjust strategies accordingly(Direct Sales , Online or Wholesaler).</a:t>
          </a:r>
        </a:p>
      </dgm:t>
    </dgm:pt>
    <dgm:pt modelId="{0874452D-50B3-4AB7-833B-AD8E19AE5B1B}" type="parTrans" cxnId="{8FF354FF-896D-449D-A1DC-468A38B5E6F9}">
      <dgm:prSet/>
      <dgm:spPr/>
      <dgm:t>
        <a:bodyPr/>
        <a:lstStyle/>
        <a:p>
          <a:endParaRPr lang="en-US"/>
        </a:p>
      </dgm:t>
    </dgm:pt>
    <dgm:pt modelId="{15ED4691-406E-43CF-BE7F-0F197152DCF7}" type="sibTrans" cxnId="{8FF354FF-896D-449D-A1DC-468A38B5E6F9}">
      <dgm:prSet/>
      <dgm:spPr/>
      <dgm:t>
        <a:bodyPr/>
        <a:lstStyle/>
        <a:p>
          <a:endParaRPr lang="en-US"/>
        </a:p>
      </dgm:t>
    </dgm:pt>
    <dgm:pt modelId="{FE8CD848-8858-0740-9DAB-8753D59C5E62}" type="pres">
      <dgm:prSet presAssocID="{403D1A39-DCC9-4E8A-9A1A-EA6828496135}" presName="vert0" presStyleCnt="0">
        <dgm:presLayoutVars>
          <dgm:dir/>
          <dgm:animOne val="branch"/>
          <dgm:animLvl val="lvl"/>
        </dgm:presLayoutVars>
      </dgm:prSet>
      <dgm:spPr/>
    </dgm:pt>
    <dgm:pt modelId="{FDF73251-3579-EC42-A747-05176D974C8D}" type="pres">
      <dgm:prSet presAssocID="{002CB95D-9DDA-4716-A85B-AFAC6A7D0B5F}" presName="thickLine" presStyleLbl="alignNode1" presStyleIdx="0" presStyleCnt="7"/>
      <dgm:spPr/>
    </dgm:pt>
    <dgm:pt modelId="{6A88382F-6742-9841-92AD-3BC2F1862458}" type="pres">
      <dgm:prSet presAssocID="{002CB95D-9DDA-4716-A85B-AFAC6A7D0B5F}" presName="horz1" presStyleCnt="0"/>
      <dgm:spPr/>
    </dgm:pt>
    <dgm:pt modelId="{5BDB281D-B77E-7049-B186-49F077A222E7}" type="pres">
      <dgm:prSet presAssocID="{002CB95D-9DDA-4716-A85B-AFAC6A7D0B5F}" presName="tx1" presStyleLbl="revTx" presStyleIdx="0" presStyleCnt="7"/>
      <dgm:spPr/>
    </dgm:pt>
    <dgm:pt modelId="{152614D9-F4B9-0F42-9680-F6A1835FC70B}" type="pres">
      <dgm:prSet presAssocID="{002CB95D-9DDA-4716-A85B-AFAC6A7D0B5F}" presName="vert1" presStyleCnt="0"/>
      <dgm:spPr/>
    </dgm:pt>
    <dgm:pt modelId="{8F4321F8-C5FF-4946-B533-39D01515F595}" type="pres">
      <dgm:prSet presAssocID="{67AF3DFF-D87C-4964-9A32-685D2DCC32B6}" presName="thickLine" presStyleLbl="alignNode1" presStyleIdx="1" presStyleCnt="7"/>
      <dgm:spPr/>
    </dgm:pt>
    <dgm:pt modelId="{90720BA3-23A7-DE4A-85AB-685EC283CCF1}" type="pres">
      <dgm:prSet presAssocID="{67AF3DFF-D87C-4964-9A32-685D2DCC32B6}" presName="horz1" presStyleCnt="0"/>
      <dgm:spPr/>
    </dgm:pt>
    <dgm:pt modelId="{40178C0A-E9AD-FE4D-9BAF-BA5B27FA54AA}" type="pres">
      <dgm:prSet presAssocID="{67AF3DFF-D87C-4964-9A32-685D2DCC32B6}" presName="tx1" presStyleLbl="revTx" presStyleIdx="1" presStyleCnt="7"/>
      <dgm:spPr/>
    </dgm:pt>
    <dgm:pt modelId="{43B860DF-CA9E-354C-B199-8305B07F50C7}" type="pres">
      <dgm:prSet presAssocID="{67AF3DFF-D87C-4964-9A32-685D2DCC32B6}" presName="vert1" presStyleCnt="0"/>
      <dgm:spPr/>
    </dgm:pt>
    <dgm:pt modelId="{21D759F7-1954-DC42-A00F-5E39E03FF2C3}" type="pres">
      <dgm:prSet presAssocID="{C186A031-5233-4304-9718-27F122F99558}" presName="thickLine" presStyleLbl="alignNode1" presStyleIdx="2" presStyleCnt="7"/>
      <dgm:spPr/>
    </dgm:pt>
    <dgm:pt modelId="{56871277-4509-BE4F-9B51-0D5D3E11F2C4}" type="pres">
      <dgm:prSet presAssocID="{C186A031-5233-4304-9718-27F122F99558}" presName="horz1" presStyleCnt="0"/>
      <dgm:spPr/>
    </dgm:pt>
    <dgm:pt modelId="{68EB3DB5-D795-B146-9983-CC939AB3D49E}" type="pres">
      <dgm:prSet presAssocID="{C186A031-5233-4304-9718-27F122F99558}" presName="tx1" presStyleLbl="revTx" presStyleIdx="2" presStyleCnt="7"/>
      <dgm:spPr/>
    </dgm:pt>
    <dgm:pt modelId="{4B8BA656-177E-E649-A083-B43AD33FD59B}" type="pres">
      <dgm:prSet presAssocID="{C186A031-5233-4304-9718-27F122F99558}" presName="vert1" presStyleCnt="0"/>
      <dgm:spPr/>
    </dgm:pt>
    <dgm:pt modelId="{E89CDD78-CED6-324B-9885-17412E40ECC7}" type="pres">
      <dgm:prSet presAssocID="{B944DF57-7BBF-4149-822B-693F0DD21551}" presName="thickLine" presStyleLbl="alignNode1" presStyleIdx="3" presStyleCnt="7"/>
      <dgm:spPr/>
    </dgm:pt>
    <dgm:pt modelId="{099C69B0-A802-2C46-97A5-2F1F2661E863}" type="pres">
      <dgm:prSet presAssocID="{B944DF57-7BBF-4149-822B-693F0DD21551}" presName="horz1" presStyleCnt="0"/>
      <dgm:spPr/>
    </dgm:pt>
    <dgm:pt modelId="{E593AE3D-4542-1E4D-B254-73B59DCC61D4}" type="pres">
      <dgm:prSet presAssocID="{B944DF57-7BBF-4149-822B-693F0DD21551}" presName="tx1" presStyleLbl="revTx" presStyleIdx="3" presStyleCnt="7"/>
      <dgm:spPr/>
    </dgm:pt>
    <dgm:pt modelId="{43E009C1-301F-E540-8362-21375EDF9A87}" type="pres">
      <dgm:prSet presAssocID="{B944DF57-7BBF-4149-822B-693F0DD21551}" presName="vert1" presStyleCnt="0"/>
      <dgm:spPr/>
    </dgm:pt>
    <dgm:pt modelId="{0DF7D9E1-C789-C942-94E2-74CCCAA82CBF}" type="pres">
      <dgm:prSet presAssocID="{AE1CE15A-83D4-4382-BC09-5D14F269C2FE}" presName="thickLine" presStyleLbl="alignNode1" presStyleIdx="4" presStyleCnt="7"/>
      <dgm:spPr/>
    </dgm:pt>
    <dgm:pt modelId="{8A57FA02-E1AC-3345-8AE0-CA8E7586AE74}" type="pres">
      <dgm:prSet presAssocID="{AE1CE15A-83D4-4382-BC09-5D14F269C2FE}" presName="horz1" presStyleCnt="0"/>
      <dgm:spPr/>
    </dgm:pt>
    <dgm:pt modelId="{8D7FD59C-9A36-6F47-9CAC-A76F66F85F98}" type="pres">
      <dgm:prSet presAssocID="{AE1CE15A-83D4-4382-BC09-5D14F269C2FE}" presName="tx1" presStyleLbl="revTx" presStyleIdx="4" presStyleCnt="7"/>
      <dgm:spPr/>
    </dgm:pt>
    <dgm:pt modelId="{D0922E94-4D41-2141-AAED-D7F14981CB35}" type="pres">
      <dgm:prSet presAssocID="{AE1CE15A-83D4-4382-BC09-5D14F269C2FE}" presName="vert1" presStyleCnt="0"/>
      <dgm:spPr/>
    </dgm:pt>
    <dgm:pt modelId="{A2EC2D84-DC62-1E48-B7D2-433A9085A94F}" type="pres">
      <dgm:prSet presAssocID="{C644F229-AE7A-4460-A811-28506630998D}" presName="thickLine" presStyleLbl="alignNode1" presStyleIdx="5" presStyleCnt="7"/>
      <dgm:spPr/>
    </dgm:pt>
    <dgm:pt modelId="{04663B09-C807-3B4B-ABBA-AC4207E29A06}" type="pres">
      <dgm:prSet presAssocID="{C644F229-AE7A-4460-A811-28506630998D}" presName="horz1" presStyleCnt="0"/>
      <dgm:spPr/>
    </dgm:pt>
    <dgm:pt modelId="{F00AC6D8-032D-0648-9EE1-E2FD16CD65D8}" type="pres">
      <dgm:prSet presAssocID="{C644F229-AE7A-4460-A811-28506630998D}" presName="tx1" presStyleLbl="revTx" presStyleIdx="5" presStyleCnt="7"/>
      <dgm:spPr/>
    </dgm:pt>
    <dgm:pt modelId="{A5E29C33-4700-8B44-B1B3-133E5C4684B3}" type="pres">
      <dgm:prSet presAssocID="{C644F229-AE7A-4460-A811-28506630998D}" presName="vert1" presStyleCnt="0"/>
      <dgm:spPr/>
    </dgm:pt>
    <dgm:pt modelId="{4B90DAAF-95D7-7141-9068-A5077DDCB2C0}" type="pres">
      <dgm:prSet presAssocID="{4CACC751-2710-464B-8BCB-F3740CB1844E}" presName="thickLine" presStyleLbl="alignNode1" presStyleIdx="6" presStyleCnt="7"/>
      <dgm:spPr/>
    </dgm:pt>
    <dgm:pt modelId="{C45C08CE-A7BC-5847-9FDC-3C4692F8E1A5}" type="pres">
      <dgm:prSet presAssocID="{4CACC751-2710-464B-8BCB-F3740CB1844E}" presName="horz1" presStyleCnt="0"/>
      <dgm:spPr/>
    </dgm:pt>
    <dgm:pt modelId="{DA36B5E5-396B-8941-BA2C-94AAECE82DEC}" type="pres">
      <dgm:prSet presAssocID="{4CACC751-2710-464B-8BCB-F3740CB1844E}" presName="tx1" presStyleLbl="revTx" presStyleIdx="6" presStyleCnt="7"/>
      <dgm:spPr/>
    </dgm:pt>
    <dgm:pt modelId="{E88DD0C4-A164-8341-97D4-A7D1F7AC0E96}" type="pres">
      <dgm:prSet presAssocID="{4CACC751-2710-464B-8BCB-F3740CB1844E}" presName="vert1" presStyleCnt="0"/>
      <dgm:spPr/>
    </dgm:pt>
  </dgm:ptLst>
  <dgm:cxnLst>
    <dgm:cxn modelId="{BB2DE215-CED9-5E42-A6C5-853092C0CF43}" type="presOf" srcId="{67AF3DFF-D87C-4964-9A32-685D2DCC32B6}" destId="{40178C0A-E9AD-FE4D-9BAF-BA5B27FA54AA}" srcOrd="0" destOrd="0" presId="urn:microsoft.com/office/officeart/2008/layout/LinedList"/>
    <dgm:cxn modelId="{9C6AC816-B4F2-4D48-A8C3-5CF72FEA795F}" type="presOf" srcId="{403D1A39-DCC9-4E8A-9A1A-EA6828496135}" destId="{FE8CD848-8858-0740-9DAB-8753D59C5E62}" srcOrd="0" destOrd="0" presId="urn:microsoft.com/office/officeart/2008/layout/LinedList"/>
    <dgm:cxn modelId="{325A5919-0C65-5E4B-A5A5-FF9F4C8FD6AB}" type="presOf" srcId="{002CB95D-9DDA-4716-A85B-AFAC6A7D0B5F}" destId="{5BDB281D-B77E-7049-B186-49F077A222E7}" srcOrd="0" destOrd="0" presId="urn:microsoft.com/office/officeart/2008/layout/LinedList"/>
    <dgm:cxn modelId="{7D1B4226-AC3E-4CE6-86DD-F11F6A432073}" srcId="{403D1A39-DCC9-4E8A-9A1A-EA6828496135}" destId="{C186A031-5233-4304-9718-27F122F99558}" srcOrd="2" destOrd="0" parTransId="{B27D8329-DAEB-47BC-AAB0-41C0709C7E56}" sibTransId="{254E5BC3-B83D-4A5A-951D-B00042DDF890}"/>
    <dgm:cxn modelId="{F3363B56-4F1C-4381-B481-19092AF8114B}" srcId="{403D1A39-DCC9-4E8A-9A1A-EA6828496135}" destId="{B944DF57-7BBF-4149-822B-693F0DD21551}" srcOrd="3" destOrd="0" parTransId="{25776D09-2D60-4C14-AB34-8BD9035A9550}" sibTransId="{5F0A785B-F794-4BFB-B04A-2D9351303738}"/>
    <dgm:cxn modelId="{A694DE5C-694E-7543-B1A0-62AC56E2C2EC}" type="presOf" srcId="{4CACC751-2710-464B-8BCB-F3740CB1844E}" destId="{DA36B5E5-396B-8941-BA2C-94AAECE82DEC}" srcOrd="0" destOrd="0" presId="urn:microsoft.com/office/officeart/2008/layout/LinedList"/>
    <dgm:cxn modelId="{073BC65E-DD41-B143-8A02-9DDA232779C7}" type="presOf" srcId="{B944DF57-7BBF-4149-822B-693F0DD21551}" destId="{E593AE3D-4542-1E4D-B254-73B59DCC61D4}" srcOrd="0" destOrd="0" presId="urn:microsoft.com/office/officeart/2008/layout/LinedList"/>
    <dgm:cxn modelId="{9A17FC5F-27E5-7B4F-B375-116134B7EDDC}" type="presOf" srcId="{AE1CE15A-83D4-4382-BC09-5D14F269C2FE}" destId="{8D7FD59C-9A36-6F47-9CAC-A76F66F85F98}" srcOrd="0" destOrd="0" presId="urn:microsoft.com/office/officeart/2008/layout/LinedList"/>
    <dgm:cxn modelId="{287CE191-FEDE-4E01-9478-AC0B61EC5481}" srcId="{403D1A39-DCC9-4E8A-9A1A-EA6828496135}" destId="{C644F229-AE7A-4460-A811-28506630998D}" srcOrd="5" destOrd="0" parTransId="{AE44E26E-C85B-42B6-B627-198499F85FD6}" sibTransId="{4D7728C0-D266-4B48-B56F-B99DC0BF0EE5}"/>
    <dgm:cxn modelId="{6E4A31AC-500C-424E-92F5-6BF8F576F251}" type="presOf" srcId="{C644F229-AE7A-4460-A811-28506630998D}" destId="{F00AC6D8-032D-0648-9EE1-E2FD16CD65D8}" srcOrd="0" destOrd="0" presId="urn:microsoft.com/office/officeart/2008/layout/LinedList"/>
    <dgm:cxn modelId="{8E2C01BF-16C5-466E-AC93-D09D3E3E5060}" srcId="{403D1A39-DCC9-4E8A-9A1A-EA6828496135}" destId="{002CB95D-9DDA-4716-A85B-AFAC6A7D0B5F}" srcOrd="0" destOrd="0" parTransId="{AC9DFC54-F83A-454E-A541-D1F957DC64C3}" sibTransId="{5F7F49D6-6D87-4B45-A297-5A40993CE90F}"/>
    <dgm:cxn modelId="{825359F5-18C5-4FF1-A154-41613EE69995}" srcId="{403D1A39-DCC9-4E8A-9A1A-EA6828496135}" destId="{AE1CE15A-83D4-4382-BC09-5D14F269C2FE}" srcOrd="4" destOrd="0" parTransId="{AC8F1A9B-8EDA-4A0F-8434-8984B1E4BCD1}" sibTransId="{4069DAFE-E5EF-4E19-97EB-C53D26F329B2}"/>
    <dgm:cxn modelId="{FB3523FA-FBAD-DB4B-8BB3-28B0C8BE5406}" type="presOf" srcId="{C186A031-5233-4304-9718-27F122F99558}" destId="{68EB3DB5-D795-B146-9983-CC939AB3D49E}" srcOrd="0" destOrd="0" presId="urn:microsoft.com/office/officeart/2008/layout/LinedList"/>
    <dgm:cxn modelId="{07984CFF-71E8-48AF-B345-1EF0BB6C7DA0}" srcId="{403D1A39-DCC9-4E8A-9A1A-EA6828496135}" destId="{67AF3DFF-D87C-4964-9A32-685D2DCC32B6}" srcOrd="1" destOrd="0" parTransId="{775F9373-F4FC-4521-B824-7F252FD27CB5}" sibTransId="{DC4BC084-C4EB-405B-B1BE-C7FAC3700492}"/>
    <dgm:cxn modelId="{8FF354FF-896D-449D-A1DC-468A38B5E6F9}" srcId="{403D1A39-DCC9-4E8A-9A1A-EA6828496135}" destId="{4CACC751-2710-464B-8BCB-F3740CB1844E}" srcOrd="6" destOrd="0" parTransId="{0874452D-50B3-4AB7-833B-AD8E19AE5B1B}" sibTransId="{15ED4691-406E-43CF-BE7F-0F197152DCF7}"/>
    <dgm:cxn modelId="{E2D174BC-2CE5-4846-8DE5-8F12787B1397}" type="presParOf" srcId="{FE8CD848-8858-0740-9DAB-8753D59C5E62}" destId="{FDF73251-3579-EC42-A747-05176D974C8D}" srcOrd="0" destOrd="0" presId="urn:microsoft.com/office/officeart/2008/layout/LinedList"/>
    <dgm:cxn modelId="{283DEC2A-6DCE-BC47-98BD-A43FE9641EFE}" type="presParOf" srcId="{FE8CD848-8858-0740-9DAB-8753D59C5E62}" destId="{6A88382F-6742-9841-92AD-3BC2F1862458}" srcOrd="1" destOrd="0" presId="urn:microsoft.com/office/officeart/2008/layout/LinedList"/>
    <dgm:cxn modelId="{1A8DD950-9CA2-BF46-B0A5-D1BEEBAE3D02}" type="presParOf" srcId="{6A88382F-6742-9841-92AD-3BC2F1862458}" destId="{5BDB281D-B77E-7049-B186-49F077A222E7}" srcOrd="0" destOrd="0" presId="urn:microsoft.com/office/officeart/2008/layout/LinedList"/>
    <dgm:cxn modelId="{EEA2482F-848F-F94E-8449-B3D1B4D1E8F8}" type="presParOf" srcId="{6A88382F-6742-9841-92AD-3BC2F1862458}" destId="{152614D9-F4B9-0F42-9680-F6A1835FC70B}" srcOrd="1" destOrd="0" presId="urn:microsoft.com/office/officeart/2008/layout/LinedList"/>
    <dgm:cxn modelId="{06A26AA0-FB7B-674E-9CE1-1E9E67974327}" type="presParOf" srcId="{FE8CD848-8858-0740-9DAB-8753D59C5E62}" destId="{8F4321F8-C5FF-4946-B533-39D01515F595}" srcOrd="2" destOrd="0" presId="urn:microsoft.com/office/officeart/2008/layout/LinedList"/>
    <dgm:cxn modelId="{F4262F4D-C3E3-9249-88AD-AD05994AF1F5}" type="presParOf" srcId="{FE8CD848-8858-0740-9DAB-8753D59C5E62}" destId="{90720BA3-23A7-DE4A-85AB-685EC283CCF1}" srcOrd="3" destOrd="0" presId="urn:microsoft.com/office/officeart/2008/layout/LinedList"/>
    <dgm:cxn modelId="{9367E948-1CFD-7345-8DBF-C8FEC38470C9}" type="presParOf" srcId="{90720BA3-23A7-DE4A-85AB-685EC283CCF1}" destId="{40178C0A-E9AD-FE4D-9BAF-BA5B27FA54AA}" srcOrd="0" destOrd="0" presId="urn:microsoft.com/office/officeart/2008/layout/LinedList"/>
    <dgm:cxn modelId="{1FECA70D-926A-7C47-AEAD-A7ED79AA01AC}" type="presParOf" srcId="{90720BA3-23A7-DE4A-85AB-685EC283CCF1}" destId="{43B860DF-CA9E-354C-B199-8305B07F50C7}" srcOrd="1" destOrd="0" presId="urn:microsoft.com/office/officeart/2008/layout/LinedList"/>
    <dgm:cxn modelId="{00619D5E-1FA1-804F-B762-D03A48B2ACED}" type="presParOf" srcId="{FE8CD848-8858-0740-9DAB-8753D59C5E62}" destId="{21D759F7-1954-DC42-A00F-5E39E03FF2C3}" srcOrd="4" destOrd="0" presId="urn:microsoft.com/office/officeart/2008/layout/LinedList"/>
    <dgm:cxn modelId="{D6E0AB89-289A-9F4C-B728-96410D2624DD}" type="presParOf" srcId="{FE8CD848-8858-0740-9DAB-8753D59C5E62}" destId="{56871277-4509-BE4F-9B51-0D5D3E11F2C4}" srcOrd="5" destOrd="0" presId="urn:microsoft.com/office/officeart/2008/layout/LinedList"/>
    <dgm:cxn modelId="{A190A1FD-4DEF-FA4B-9084-75F5A06A9FC7}" type="presParOf" srcId="{56871277-4509-BE4F-9B51-0D5D3E11F2C4}" destId="{68EB3DB5-D795-B146-9983-CC939AB3D49E}" srcOrd="0" destOrd="0" presId="urn:microsoft.com/office/officeart/2008/layout/LinedList"/>
    <dgm:cxn modelId="{09359F05-102F-994C-A2B0-D01A6DAA9376}" type="presParOf" srcId="{56871277-4509-BE4F-9B51-0D5D3E11F2C4}" destId="{4B8BA656-177E-E649-A083-B43AD33FD59B}" srcOrd="1" destOrd="0" presId="urn:microsoft.com/office/officeart/2008/layout/LinedList"/>
    <dgm:cxn modelId="{7A7FF42F-F80C-E74A-84E9-B268C814054F}" type="presParOf" srcId="{FE8CD848-8858-0740-9DAB-8753D59C5E62}" destId="{E89CDD78-CED6-324B-9885-17412E40ECC7}" srcOrd="6" destOrd="0" presId="urn:microsoft.com/office/officeart/2008/layout/LinedList"/>
    <dgm:cxn modelId="{13ED1675-EC71-4244-9F19-D9CB52BA4537}" type="presParOf" srcId="{FE8CD848-8858-0740-9DAB-8753D59C5E62}" destId="{099C69B0-A802-2C46-97A5-2F1F2661E863}" srcOrd="7" destOrd="0" presId="urn:microsoft.com/office/officeart/2008/layout/LinedList"/>
    <dgm:cxn modelId="{4289975D-FEE9-0343-98AF-89D9AB202A07}" type="presParOf" srcId="{099C69B0-A802-2C46-97A5-2F1F2661E863}" destId="{E593AE3D-4542-1E4D-B254-73B59DCC61D4}" srcOrd="0" destOrd="0" presId="urn:microsoft.com/office/officeart/2008/layout/LinedList"/>
    <dgm:cxn modelId="{D7755733-A119-9748-BFCE-8DAC9A38C6F7}" type="presParOf" srcId="{099C69B0-A802-2C46-97A5-2F1F2661E863}" destId="{43E009C1-301F-E540-8362-21375EDF9A87}" srcOrd="1" destOrd="0" presId="urn:microsoft.com/office/officeart/2008/layout/LinedList"/>
    <dgm:cxn modelId="{116C2F15-5700-174B-A08D-F28F46A53333}" type="presParOf" srcId="{FE8CD848-8858-0740-9DAB-8753D59C5E62}" destId="{0DF7D9E1-C789-C942-94E2-74CCCAA82CBF}" srcOrd="8" destOrd="0" presId="urn:microsoft.com/office/officeart/2008/layout/LinedList"/>
    <dgm:cxn modelId="{18C05640-4F1F-7847-BD8E-AC60F65E02FC}" type="presParOf" srcId="{FE8CD848-8858-0740-9DAB-8753D59C5E62}" destId="{8A57FA02-E1AC-3345-8AE0-CA8E7586AE74}" srcOrd="9" destOrd="0" presId="urn:microsoft.com/office/officeart/2008/layout/LinedList"/>
    <dgm:cxn modelId="{7B30B117-E2AF-1E44-A63C-53BFBA4D6A19}" type="presParOf" srcId="{8A57FA02-E1AC-3345-8AE0-CA8E7586AE74}" destId="{8D7FD59C-9A36-6F47-9CAC-A76F66F85F98}" srcOrd="0" destOrd="0" presId="urn:microsoft.com/office/officeart/2008/layout/LinedList"/>
    <dgm:cxn modelId="{AEA809C8-896A-2D4D-8AAA-838CD543F2F2}" type="presParOf" srcId="{8A57FA02-E1AC-3345-8AE0-CA8E7586AE74}" destId="{D0922E94-4D41-2141-AAED-D7F14981CB35}" srcOrd="1" destOrd="0" presId="urn:microsoft.com/office/officeart/2008/layout/LinedList"/>
    <dgm:cxn modelId="{733A5044-F38A-684B-A407-34F9A8147DED}" type="presParOf" srcId="{FE8CD848-8858-0740-9DAB-8753D59C5E62}" destId="{A2EC2D84-DC62-1E48-B7D2-433A9085A94F}" srcOrd="10" destOrd="0" presId="urn:microsoft.com/office/officeart/2008/layout/LinedList"/>
    <dgm:cxn modelId="{04041971-946B-DA4A-8785-0F3C57B0A2FA}" type="presParOf" srcId="{FE8CD848-8858-0740-9DAB-8753D59C5E62}" destId="{04663B09-C807-3B4B-ABBA-AC4207E29A06}" srcOrd="11" destOrd="0" presId="urn:microsoft.com/office/officeart/2008/layout/LinedList"/>
    <dgm:cxn modelId="{A6AC6476-7A0B-1C49-9C05-8DB3F137BBA6}" type="presParOf" srcId="{04663B09-C807-3B4B-ABBA-AC4207E29A06}" destId="{F00AC6D8-032D-0648-9EE1-E2FD16CD65D8}" srcOrd="0" destOrd="0" presId="urn:microsoft.com/office/officeart/2008/layout/LinedList"/>
    <dgm:cxn modelId="{704EBD37-7441-9A41-A55F-1CE75C400428}" type="presParOf" srcId="{04663B09-C807-3B4B-ABBA-AC4207E29A06}" destId="{A5E29C33-4700-8B44-B1B3-133E5C4684B3}" srcOrd="1" destOrd="0" presId="urn:microsoft.com/office/officeart/2008/layout/LinedList"/>
    <dgm:cxn modelId="{DBA6FF50-79B9-BF47-90B1-A761F4068492}" type="presParOf" srcId="{FE8CD848-8858-0740-9DAB-8753D59C5E62}" destId="{4B90DAAF-95D7-7141-9068-A5077DDCB2C0}" srcOrd="12" destOrd="0" presId="urn:microsoft.com/office/officeart/2008/layout/LinedList"/>
    <dgm:cxn modelId="{C3B18B0B-FBAA-234D-9153-C3225B29D955}" type="presParOf" srcId="{FE8CD848-8858-0740-9DAB-8753D59C5E62}" destId="{C45C08CE-A7BC-5847-9FDC-3C4692F8E1A5}" srcOrd="13" destOrd="0" presId="urn:microsoft.com/office/officeart/2008/layout/LinedList"/>
    <dgm:cxn modelId="{D28FBAC2-BA40-2043-B891-B7483D79BEB2}" type="presParOf" srcId="{C45C08CE-A7BC-5847-9FDC-3C4692F8E1A5}" destId="{DA36B5E5-396B-8941-BA2C-94AAECE82DEC}" srcOrd="0" destOrd="0" presId="urn:microsoft.com/office/officeart/2008/layout/LinedList"/>
    <dgm:cxn modelId="{696D1E79-19F1-EE41-89C7-188C1CEAA668}" type="presParOf" srcId="{C45C08CE-A7BC-5847-9FDC-3C4692F8E1A5}" destId="{E88DD0C4-A164-8341-97D4-A7D1F7AC0E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20FFDE-BD06-4D07-8D3A-4F6F53427EFC}"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DA996128-D0B7-4B0B-A027-044143213B21}">
      <dgm:prSet/>
      <dgm:spPr/>
      <dgm:t>
        <a:bodyPr/>
        <a:lstStyle/>
        <a:p>
          <a:r>
            <a:rPr lang="en-US" b="1" dirty="0">
              <a:latin typeface="Times New Roman" panose="02020603050405020304" pitchFamily="18" charset="0"/>
              <a:cs typeface="Times New Roman" panose="02020603050405020304" pitchFamily="18" charset="0"/>
            </a:rPr>
            <a:t>T</a:t>
          </a:r>
          <a:r>
            <a:rPr lang="en-US" b="1" i="0" baseline="0" dirty="0">
              <a:latin typeface="Times New Roman" panose="02020603050405020304" pitchFamily="18" charset="0"/>
              <a:cs typeface="Times New Roman" panose="02020603050405020304" pitchFamily="18" charset="0"/>
            </a:rPr>
            <a:t>otal sales</a:t>
          </a:r>
          <a:r>
            <a:rPr lang="en-US" b="0" i="0" baseline="0" dirty="0">
              <a:latin typeface="Times New Roman" panose="02020603050405020304" pitchFamily="18" charset="0"/>
              <a:cs typeface="Times New Roman" panose="02020603050405020304" pitchFamily="18" charset="0"/>
            </a:rPr>
            <a:t> of $400K and a </a:t>
          </a:r>
          <a:r>
            <a:rPr lang="en-US" b="1" i="0" baseline="0" dirty="0">
              <a:latin typeface="Times New Roman" panose="02020603050405020304" pitchFamily="18" charset="0"/>
              <a:cs typeface="Times New Roman" panose="02020603050405020304" pitchFamily="18" charset="0"/>
            </a:rPr>
            <a:t>total profit</a:t>
          </a:r>
          <a:r>
            <a:rPr lang="en-US" b="0" i="0" baseline="0" dirty="0">
              <a:latin typeface="Times New Roman" panose="02020603050405020304" pitchFamily="18" charset="0"/>
              <a:cs typeface="Times New Roman" panose="02020603050405020304" pitchFamily="18" charset="0"/>
            </a:rPr>
            <a:t> of $67K, the business demonstrates solid revenue generation and profitability.</a:t>
          </a:r>
          <a:endParaRPr lang="en-US" dirty="0">
            <a:latin typeface="Times New Roman" panose="02020603050405020304" pitchFamily="18" charset="0"/>
            <a:cs typeface="Times New Roman" panose="02020603050405020304" pitchFamily="18" charset="0"/>
          </a:endParaRPr>
        </a:p>
      </dgm:t>
    </dgm:pt>
    <dgm:pt modelId="{4217293F-2ADB-4825-981D-388242F20B74}" type="parTrans" cxnId="{EF6F82A3-ED08-4F94-BF8A-16472A842D43}">
      <dgm:prSet/>
      <dgm:spPr/>
      <dgm:t>
        <a:bodyPr/>
        <a:lstStyle/>
        <a:p>
          <a:endParaRPr lang="en-US"/>
        </a:p>
      </dgm:t>
    </dgm:pt>
    <dgm:pt modelId="{FEF16CD7-A892-4D20-9D26-5CB98688E77B}" type="sibTrans" cxnId="{EF6F82A3-ED08-4F94-BF8A-16472A842D43}">
      <dgm:prSet/>
      <dgm:spPr/>
      <dgm:t>
        <a:bodyPr/>
        <a:lstStyle/>
        <a:p>
          <a:endParaRPr lang="en-US"/>
        </a:p>
      </dgm:t>
    </dgm:pt>
    <dgm:pt modelId="{C8D74720-E698-4FDA-B38A-1CC5C84761E1}">
      <dgm:prSet/>
      <dgm:spPr/>
      <dgm:t>
        <a:bodyPr/>
        <a:lstStyle/>
        <a:p>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average profit margin</a:t>
          </a:r>
          <a:r>
            <a:rPr lang="en-US">
              <a:latin typeface="Times New Roman" panose="02020603050405020304" pitchFamily="18" charset="0"/>
              <a:cs typeface="Times New Roman" panose="02020603050405020304" pitchFamily="18" charset="0"/>
            </a:rPr>
            <a:t> is </a:t>
          </a:r>
          <a:r>
            <a:rPr lang="en-US" b="1">
              <a:latin typeface="Times New Roman" panose="02020603050405020304" pitchFamily="18" charset="0"/>
              <a:cs typeface="Times New Roman" panose="02020603050405020304" pitchFamily="18" charset="0"/>
            </a:rPr>
            <a:t>20%</a:t>
          </a:r>
          <a:r>
            <a:rPr lang="en-US">
              <a:latin typeface="Times New Roman" panose="02020603050405020304" pitchFamily="18" charset="0"/>
              <a:cs typeface="Times New Roman" panose="02020603050405020304" pitchFamily="18" charset="0"/>
            </a:rPr>
            <a:t>, showing effective cost management</a:t>
          </a:r>
        </a:p>
      </dgm:t>
    </dgm:pt>
    <dgm:pt modelId="{B134A015-C885-4B37-97F3-C454702CD7EC}" type="parTrans" cxnId="{CE58F9C2-879F-4CE4-8F1D-7968AEF14753}">
      <dgm:prSet/>
      <dgm:spPr/>
      <dgm:t>
        <a:bodyPr/>
        <a:lstStyle/>
        <a:p>
          <a:endParaRPr lang="en-US"/>
        </a:p>
      </dgm:t>
    </dgm:pt>
    <dgm:pt modelId="{BB8B75B2-C689-4EF1-96A9-886B117C09E4}" type="sibTrans" cxnId="{CE58F9C2-879F-4CE4-8F1D-7968AEF14753}">
      <dgm:prSet/>
      <dgm:spPr/>
      <dgm:t>
        <a:bodyPr/>
        <a:lstStyle/>
        <a:p>
          <a:endParaRPr lang="en-US"/>
        </a:p>
      </dgm:t>
    </dgm:pt>
    <dgm:pt modelId="{9CAAD53B-6B76-40B8-A420-C016A709B08C}">
      <dgm:prSet/>
      <dgm:spPr/>
      <dgm:t>
        <a:bodyPr/>
        <a:lstStyle/>
        <a:p>
          <a:r>
            <a:rPr lang="en-US">
              <a:latin typeface="Times New Roman" panose="02020603050405020304" pitchFamily="18" charset="0"/>
              <a:cs typeface="Times New Roman" panose="02020603050405020304" pitchFamily="18" charset="0"/>
            </a:rPr>
            <a:t>The top categories driving sales are </a:t>
          </a:r>
          <a:r>
            <a:rPr lang="en-US" b="1">
              <a:latin typeface="Times New Roman" panose="02020603050405020304" pitchFamily="18" charset="0"/>
              <a:cs typeface="Times New Roman" panose="02020603050405020304" pitchFamily="18" charset="0"/>
            </a:rPr>
            <a:t>Drinks</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Cosmetics</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Clothing </a:t>
          </a:r>
          <a:endParaRPr lang="en-US">
            <a:latin typeface="Times New Roman" panose="02020603050405020304" pitchFamily="18" charset="0"/>
            <a:cs typeface="Times New Roman" panose="02020603050405020304" pitchFamily="18" charset="0"/>
          </a:endParaRPr>
        </a:p>
      </dgm:t>
    </dgm:pt>
    <dgm:pt modelId="{D14680A0-7DCE-4254-A5A7-287F71B32B33}" type="parTrans" cxnId="{E80D81A0-AB0D-40E1-B37A-454560CA36E9}">
      <dgm:prSet/>
      <dgm:spPr/>
      <dgm:t>
        <a:bodyPr/>
        <a:lstStyle/>
        <a:p>
          <a:endParaRPr lang="en-US"/>
        </a:p>
      </dgm:t>
    </dgm:pt>
    <dgm:pt modelId="{2B8C8979-6E31-44ED-9315-47FBEA33777B}" type="sibTrans" cxnId="{E80D81A0-AB0D-40E1-B37A-454560CA36E9}">
      <dgm:prSet/>
      <dgm:spPr/>
      <dgm:t>
        <a:bodyPr/>
        <a:lstStyle/>
        <a:p>
          <a:endParaRPr lang="en-US"/>
        </a:p>
      </dgm:t>
    </dgm:pt>
    <dgm:pt modelId="{F774F46B-4BF4-4208-95F7-951AE8324EF0}">
      <dgm:prSet/>
      <dgm:spPr/>
      <dgm:t>
        <a:bodyPr/>
        <a:lstStyle/>
        <a:p>
          <a:r>
            <a:rPr lang="en-US" b="0" i="0" baseline="0">
              <a:latin typeface="Times New Roman" panose="02020603050405020304" pitchFamily="18" charset="0"/>
              <a:cs typeface="Times New Roman" panose="02020603050405020304" pitchFamily="18" charset="0"/>
            </a:rPr>
            <a:t>This insight suggests a strong consumer demand for these categories, and efforts to expand product lines or marketing in these segments could enhance sales further.</a:t>
          </a:r>
          <a:endParaRPr lang="en-US">
            <a:latin typeface="Times New Roman" panose="02020603050405020304" pitchFamily="18" charset="0"/>
            <a:cs typeface="Times New Roman" panose="02020603050405020304" pitchFamily="18" charset="0"/>
          </a:endParaRPr>
        </a:p>
      </dgm:t>
    </dgm:pt>
    <dgm:pt modelId="{E73D8B6E-4B74-4D99-AFAD-ADAEC052C8B8}" type="parTrans" cxnId="{C036FCD6-AA0D-4D30-B1CE-982A17058453}">
      <dgm:prSet/>
      <dgm:spPr/>
      <dgm:t>
        <a:bodyPr/>
        <a:lstStyle/>
        <a:p>
          <a:endParaRPr lang="en-US"/>
        </a:p>
      </dgm:t>
    </dgm:pt>
    <dgm:pt modelId="{4AB51F27-37B7-433F-8A10-5CBEEDEE861F}" type="sibTrans" cxnId="{C036FCD6-AA0D-4D30-B1CE-982A17058453}">
      <dgm:prSet/>
      <dgm:spPr/>
      <dgm:t>
        <a:bodyPr/>
        <a:lstStyle/>
        <a:p>
          <a:endParaRPr lang="en-US"/>
        </a:p>
      </dgm:t>
    </dgm:pt>
    <dgm:pt modelId="{20DBE0B3-C204-49C1-B06B-6996BA0CC626}">
      <dgm:prSet/>
      <dgm:spPr/>
      <dgm:t>
        <a:bodyPr/>
        <a:lstStyle/>
        <a:p>
          <a:r>
            <a:rPr lang="en-US">
              <a:latin typeface="Times New Roman" panose="02020603050405020304" pitchFamily="18" charset="0"/>
              <a:cs typeface="Times New Roman" panose="02020603050405020304" pitchFamily="18" charset="0"/>
            </a:rPr>
            <a:t>Payment methods are almost evenly split, with </a:t>
          </a:r>
          <a:r>
            <a:rPr lang="en-US" b="1">
              <a:latin typeface="Times New Roman" panose="02020603050405020304" pitchFamily="18" charset="0"/>
              <a:cs typeface="Times New Roman" panose="02020603050405020304" pitchFamily="18" charset="0"/>
            </a:rPr>
            <a:t>cash at 50.1%</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online at 49.9%</a:t>
          </a:r>
          <a:r>
            <a:rPr lang="en-US">
              <a:latin typeface="Times New Roman" panose="02020603050405020304" pitchFamily="18" charset="0"/>
              <a:cs typeface="Times New Roman" panose="02020603050405020304" pitchFamily="18" charset="0"/>
            </a:rPr>
            <a:t>.</a:t>
          </a:r>
        </a:p>
      </dgm:t>
    </dgm:pt>
    <dgm:pt modelId="{8D0BE71E-7C7E-4C9F-96E3-8CB39EB1860F}" type="parTrans" cxnId="{BFE986BF-8DDB-4237-939A-709DC435C00B}">
      <dgm:prSet/>
      <dgm:spPr/>
      <dgm:t>
        <a:bodyPr/>
        <a:lstStyle/>
        <a:p>
          <a:endParaRPr lang="en-US"/>
        </a:p>
      </dgm:t>
    </dgm:pt>
    <dgm:pt modelId="{052E6E2C-C63E-4EFC-8DBE-98F658BE5A15}" type="sibTrans" cxnId="{BFE986BF-8DDB-4237-939A-709DC435C00B}">
      <dgm:prSet/>
      <dgm:spPr/>
      <dgm:t>
        <a:bodyPr/>
        <a:lstStyle/>
        <a:p>
          <a:endParaRPr lang="en-US"/>
        </a:p>
      </dgm:t>
    </dgm:pt>
    <dgm:pt modelId="{54D564DB-CE65-4D87-A5D8-FCC47A2B2306}">
      <dgm:prSet/>
      <dgm:spPr/>
      <dgm:t>
        <a:bodyPr/>
        <a:lstStyle/>
        <a:p>
          <a:r>
            <a:rPr lang="en-US" b="1" dirty="0">
              <a:latin typeface="Times New Roman" panose="02020603050405020304" pitchFamily="18" charset="0"/>
              <a:cs typeface="Times New Roman" panose="02020603050405020304" pitchFamily="18" charset="0"/>
            </a:rPr>
            <a:t>Direct sales lead</a:t>
          </a:r>
          <a:r>
            <a:rPr lang="en-US" dirty="0">
              <a:latin typeface="Times New Roman" panose="02020603050405020304" pitchFamily="18" charset="0"/>
              <a:cs typeface="Times New Roman" panose="02020603050405020304" pitchFamily="18" charset="0"/>
            </a:rPr>
            <a:t> at </a:t>
          </a:r>
          <a:r>
            <a:rPr lang="en-US" b="1" dirty="0">
              <a:latin typeface="Times New Roman" panose="02020603050405020304" pitchFamily="18" charset="0"/>
              <a:cs typeface="Times New Roman" panose="02020603050405020304" pitchFamily="18" charset="0"/>
            </a:rPr>
            <a:t>53.7%</a:t>
          </a:r>
          <a:r>
            <a:rPr lang="en-US" dirty="0">
              <a:latin typeface="Times New Roman" panose="02020603050405020304" pitchFamily="18" charset="0"/>
              <a:cs typeface="Times New Roman" panose="02020603050405020304" pitchFamily="18" charset="0"/>
            </a:rPr>
            <a:t>, followed by </a:t>
          </a:r>
          <a:r>
            <a:rPr lang="en-US" b="1" dirty="0">
              <a:latin typeface="Times New Roman" panose="02020603050405020304" pitchFamily="18" charset="0"/>
              <a:cs typeface="Times New Roman" panose="02020603050405020304" pitchFamily="18" charset="0"/>
            </a:rPr>
            <a:t>online sales at 31.7%</a:t>
          </a:r>
          <a:r>
            <a:rPr lang="en-US" dirty="0">
              <a:latin typeface="Times New Roman" panose="02020603050405020304" pitchFamily="18" charset="0"/>
              <a:cs typeface="Times New Roman" panose="02020603050405020304" pitchFamily="18" charset="0"/>
            </a:rPr>
            <a:t>.</a:t>
          </a:r>
        </a:p>
      </dgm:t>
    </dgm:pt>
    <dgm:pt modelId="{03979E87-DEB4-4FDC-BE85-8E40B4E90C71}" type="parTrans" cxnId="{D3EFE02D-A17D-4BEB-B3CB-F4A170E0703B}">
      <dgm:prSet/>
      <dgm:spPr/>
      <dgm:t>
        <a:bodyPr/>
        <a:lstStyle/>
        <a:p>
          <a:endParaRPr lang="en-US"/>
        </a:p>
      </dgm:t>
    </dgm:pt>
    <dgm:pt modelId="{8A1811EA-E855-4835-B981-07752A269964}" type="sibTrans" cxnId="{D3EFE02D-A17D-4BEB-B3CB-F4A170E0703B}">
      <dgm:prSet/>
      <dgm:spPr/>
      <dgm:t>
        <a:bodyPr/>
        <a:lstStyle/>
        <a:p>
          <a:endParaRPr lang="en-US"/>
        </a:p>
      </dgm:t>
    </dgm:pt>
    <dgm:pt modelId="{0B6296FB-2A3F-406D-AE99-D2E2205A7F1D}" type="pres">
      <dgm:prSet presAssocID="{BA20FFDE-BD06-4D07-8D3A-4F6F53427EFC}" presName="root" presStyleCnt="0">
        <dgm:presLayoutVars>
          <dgm:dir/>
          <dgm:resizeHandles val="exact"/>
        </dgm:presLayoutVars>
      </dgm:prSet>
      <dgm:spPr/>
    </dgm:pt>
    <dgm:pt modelId="{2193E04B-2E4C-431E-88EF-D1FB3297BE2E}" type="pres">
      <dgm:prSet presAssocID="{DA996128-D0B7-4B0B-A027-044143213B21}" presName="compNode" presStyleCnt="0"/>
      <dgm:spPr/>
    </dgm:pt>
    <dgm:pt modelId="{A218CF94-CBE0-4629-8B0A-38B9F96DDCC1}" type="pres">
      <dgm:prSet presAssocID="{DA996128-D0B7-4B0B-A027-044143213B21}" presName="bgRect" presStyleLbl="bgShp" presStyleIdx="0" presStyleCnt="6"/>
      <dgm:spPr/>
    </dgm:pt>
    <dgm:pt modelId="{273633CF-37F6-497E-A06E-0827AB2E2ACC}" type="pres">
      <dgm:prSet presAssocID="{DA996128-D0B7-4B0B-A027-044143213B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58B795FB-9AA5-4635-B37D-784AEF2F851B}" type="pres">
      <dgm:prSet presAssocID="{DA996128-D0B7-4B0B-A027-044143213B21}" presName="spaceRect" presStyleCnt="0"/>
      <dgm:spPr/>
    </dgm:pt>
    <dgm:pt modelId="{BF64E0E2-FD6A-41E0-A386-A26A5460DF36}" type="pres">
      <dgm:prSet presAssocID="{DA996128-D0B7-4B0B-A027-044143213B21}" presName="parTx" presStyleLbl="revTx" presStyleIdx="0" presStyleCnt="6">
        <dgm:presLayoutVars>
          <dgm:chMax val="0"/>
          <dgm:chPref val="0"/>
        </dgm:presLayoutVars>
      </dgm:prSet>
      <dgm:spPr/>
    </dgm:pt>
    <dgm:pt modelId="{ACA394EF-D22B-4000-90DF-C4925EBC3627}" type="pres">
      <dgm:prSet presAssocID="{FEF16CD7-A892-4D20-9D26-5CB98688E77B}" presName="sibTrans" presStyleCnt="0"/>
      <dgm:spPr/>
    </dgm:pt>
    <dgm:pt modelId="{EA35F736-9FEF-4695-8870-DE36E533ED00}" type="pres">
      <dgm:prSet presAssocID="{C8D74720-E698-4FDA-B38A-1CC5C84761E1}" presName="compNode" presStyleCnt="0"/>
      <dgm:spPr/>
    </dgm:pt>
    <dgm:pt modelId="{F786C960-C2CD-4B8F-A3A2-DC48A8FF8B77}" type="pres">
      <dgm:prSet presAssocID="{C8D74720-E698-4FDA-B38A-1CC5C84761E1}" presName="bgRect" presStyleLbl="bgShp" presStyleIdx="1" presStyleCnt="6"/>
      <dgm:spPr/>
    </dgm:pt>
    <dgm:pt modelId="{A3B1044C-1B7F-40B2-8813-90BAAD298D13}" type="pres">
      <dgm:prSet presAssocID="{C8D74720-E698-4FDA-B38A-1CC5C84761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47BBE91B-A9B0-420C-ACFE-407B9A54870B}" type="pres">
      <dgm:prSet presAssocID="{C8D74720-E698-4FDA-B38A-1CC5C84761E1}" presName="spaceRect" presStyleCnt="0"/>
      <dgm:spPr/>
    </dgm:pt>
    <dgm:pt modelId="{2919A009-09F5-4605-883B-644651B0B2D7}" type="pres">
      <dgm:prSet presAssocID="{C8D74720-E698-4FDA-B38A-1CC5C84761E1}" presName="parTx" presStyleLbl="revTx" presStyleIdx="1" presStyleCnt="6">
        <dgm:presLayoutVars>
          <dgm:chMax val="0"/>
          <dgm:chPref val="0"/>
        </dgm:presLayoutVars>
      </dgm:prSet>
      <dgm:spPr/>
    </dgm:pt>
    <dgm:pt modelId="{4B878334-EDA9-4789-960A-4EFB2FC6D05D}" type="pres">
      <dgm:prSet presAssocID="{BB8B75B2-C689-4EF1-96A9-886B117C09E4}" presName="sibTrans" presStyleCnt="0"/>
      <dgm:spPr/>
    </dgm:pt>
    <dgm:pt modelId="{B607D48E-7CFC-44E5-A7DF-2D2A352E5D8C}" type="pres">
      <dgm:prSet presAssocID="{9CAAD53B-6B76-40B8-A420-C016A709B08C}" presName="compNode" presStyleCnt="0"/>
      <dgm:spPr/>
    </dgm:pt>
    <dgm:pt modelId="{8FFEDF00-BAFC-4331-9574-A118F7362262}" type="pres">
      <dgm:prSet presAssocID="{9CAAD53B-6B76-40B8-A420-C016A709B08C}" presName="bgRect" presStyleLbl="bgShp" presStyleIdx="2" presStyleCnt="6"/>
      <dgm:spPr/>
    </dgm:pt>
    <dgm:pt modelId="{DCAF63C7-700C-4AF0-B8C5-D9605A2A3823}" type="pres">
      <dgm:prSet presAssocID="{9CAAD53B-6B76-40B8-A420-C016A709B08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0C9202BD-A0A0-48CC-A02D-F99B25464CAB}" type="pres">
      <dgm:prSet presAssocID="{9CAAD53B-6B76-40B8-A420-C016A709B08C}" presName="spaceRect" presStyleCnt="0"/>
      <dgm:spPr/>
    </dgm:pt>
    <dgm:pt modelId="{14F58D80-BB78-4238-80F3-40AB3D9CCABD}" type="pres">
      <dgm:prSet presAssocID="{9CAAD53B-6B76-40B8-A420-C016A709B08C}" presName="parTx" presStyleLbl="revTx" presStyleIdx="2" presStyleCnt="6">
        <dgm:presLayoutVars>
          <dgm:chMax val="0"/>
          <dgm:chPref val="0"/>
        </dgm:presLayoutVars>
      </dgm:prSet>
      <dgm:spPr/>
    </dgm:pt>
    <dgm:pt modelId="{71B473DA-517C-4075-AC2D-56F2A47475E0}" type="pres">
      <dgm:prSet presAssocID="{2B8C8979-6E31-44ED-9315-47FBEA33777B}" presName="sibTrans" presStyleCnt="0"/>
      <dgm:spPr/>
    </dgm:pt>
    <dgm:pt modelId="{3CEA0ADF-DD37-4E93-9F5D-799F86C035EA}" type="pres">
      <dgm:prSet presAssocID="{F774F46B-4BF4-4208-95F7-951AE8324EF0}" presName="compNode" presStyleCnt="0"/>
      <dgm:spPr/>
    </dgm:pt>
    <dgm:pt modelId="{3A75FCD8-842B-4154-B835-9B13A6E094CF}" type="pres">
      <dgm:prSet presAssocID="{F774F46B-4BF4-4208-95F7-951AE8324EF0}" presName="bgRect" presStyleLbl="bgShp" presStyleIdx="3" presStyleCnt="6"/>
      <dgm:spPr/>
    </dgm:pt>
    <dgm:pt modelId="{00D66707-E827-4969-A898-8A4E333A5136}" type="pres">
      <dgm:prSet presAssocID="{F774F46B-4BF4-4208-95F7-951AE8324E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9C3BA972-E680-4B2D-B2FE-9CE743AC8C74}" type="pres">
      <dgm:prSet presAssocID="{F774F46B-4BF4-4208-95F7-951AE8324EF0}" presName="spaceRect" presStyleCnt="0"/>
      <dgm:spPr/>
    </dgm:pt>
    <dgm:pt modelId="{2CB095C4-89ED-45D0-9D3E-53DFA8A1D679}" type="pres">
      <dgm:prSet presAssocID="{F774F46B-4BF4-4208-95F7-951AE8324EF0}" presName="parTx" presStyleLbl="revTx" presStyleIdx="3" presStyleCnt="6">
        <dgm:presLayoutVars>
          <dgm:chMax val="0"/>
          <dgm:chPref val="0"/>
        </dgm:presLayoutVars>
      </dgm:prSet>
      <dgm:spPr/>
    </dgm:pt>
    <dgm:pt modelId="{2652CD93-98AE-455C-85B0-CCDAB0F4F8F3}" type="pres">
      <dgm:prSet presAssocID="{4AB51F27-37B7-433F-8A10-5CBEEDEE861F}" presName="sibTrans" presStyleCnt="0"/>
      <dgm:spPr/>
    </dgm:pt>
    <dgm:pt modelId="{ED08D05B-3CF5-4A56-ACCA-4EEAA59A95B8}" type="pres">
      <dgm:prSet presAssocID="{20DBE0B3-C204-49C1-B06B-6996BA0CC626}" presName="compNode" presStyleCnt="0"/>
      <dgm:spPr/>
    </dgm:pt>
    <dgm:pt modelId="{0F0C23B8-82C8-467C-8B86-CD9E6A0E9D1D}" type="pres">
      <dgm:prSet presAssocID="{20DBE0B3-C204-49C1-B06B-6996BA0CC626}" presName="bgRect" presStyleLbl="bgShp" presStyleIdx="4" presStyleCnt="6"/>
      <dgm:spPr/>
    </dgm:pt>
    <dgm:pt modelId="{12B81456-1B3E-4E17-B9CA-26F585979A54}" type="pres">
      <dgm:prSet presAssocID="{20DBE0B3-C204-49C1-B06B-6996BA0CC6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E65EA430-0711-4536-B5FB-000DA506F70B}" type="pres">
      <dgm:prSet presAssocID="{20DBE0B3-C204-49C1-B06B-6996BA0CC626}" presName="spaceRect" presStyleCnt="0"/>
      <dgm:spPr/>
    </dgm:pt>
    <dgm:pt modelId="{4D747080-96EE-4F6D-8E6C-158E9D79D171}" type="pres">
      <dgm:prSet presAssocID="{20DBE0B3-C204-49C1-B06B-6996BA0CC626}" presName="parTx" presStyleLbl="revTx" presStyleIdx="4" presStyleCnt="6">
        <dgm:presLayoutVars>
          <dgm:chMax val="0"/>
          <dgm:chPref val="0"/>
        </dgm:presLayoutVars>
      </dgm:prSet>
      <dgm:spPr/>
    </dgm:pt>
    <dgm:pt modelId="{57134D87-9914-42FD-839F-CA2385FE8CE4}" type="pres">
      <dgm:prSet presAssocID="{052E6E2C-C63E-4EFC-8DBE-98F658BE5A15}" presName="sibTrans" presStyleCnt="0"/>
      <dgm:spPr/>
    </dgm:pt>
    <dgm:pt modelId="{FC8264FD-67DE-4139-87EE-F1ED710BDC87}" type="pres">
      <dgm:prSet presAssocID="{54D564DB-CE65-4D87-A5D8-FCC47A2B2306}" presName="compNode" presStyleCnt="0"/>
      <dgm:spPr/>
    </dgm:pt>
    <dgm:pt modelId="{FADA9BC4-D3E6-426B-97E1-74AF86BB028B}" type="pres">
      <dgm:prSet presAssocID="{54D564DB-CE65-4D87-A5D8-FCC47A2B2306}" presName="bgRect" presStyleLbl="bgShp" presStyleIdx="5" presStyleCnt="6"/>
      <dgm:spPr/>
    </dgm:pt>
    <dgm:pt modelId="{5B073B8C-7D42-44BB-B6D5-F51314DB1726}" type="pres">
      <dgm:prSet presAssocID="{54D564DB-CE65-4D87-A5D8-FCC47A2B23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re"/>
        </a:ext>
      </dgm:extLst>
    </dgm:pt>
    <dgm:pt modelId="{89EA30C4-78F5-4785-A143-EB693D095DC4}" type="pres">
      <dgm:prSet presAssocID="{54D564DB-CE65-4D87-A5D8-FCC47A2B2306}" presName="spaceRect" presStyleCnt="0"/>
      <dgm:spPr/>
    </dgm:pt>
    <dgm:pt modelId="{0AB8927B-E3B4-40DB-BE25-851FC0D19B57}" type="pres">
      <dgm:prSet presAssocID="{54D564DB-CE65-4D87-A5D8-FCC47A2B2306}" presName="parTx" presStyleLbl="revTx" presStyleIdx="5" presStyleCnt="6">
        <dgm:presLayoutVars>
          <dgm:chMax val="0"/>
          <dgm:chPref val="0"/>
        </dgm:presLayoutVars>
      </dgm:prSet>
      <dgm:spPr/>
    </dgm:pt>
  </dgm:ptLst>
  <dgm:cxnLst>
    <dgm:cxn modelId="{74B8192B-F2B0-4984-BC20-4915A074BD8E}" type="presOf" srcId="{54D564DB-CE65-4D87-A5D8-FCC47A2B2306}" destId="{0AB8927B-E3B4-40DB-BE25-851FC0D19B57}" srcOrd="0" destOrd="0" presId="urn:microsoft.com/office/officeart/2018/2/layout/IconVerticalSolidList"/>
    <dgm:cxn modelId="{D3EFE02D-A17D-4BEB-B3CB-F4A170E0703B}" srcId="{BA20FFDE-BD06-4D07-8D3A-4F6F53427EFC}" destId="{54D564DB-CE65-4D87-A5D8-FCC47A2B2306}" srcOrd="5" destOrd="0" parTransId="{03979E87-DEB4-4FDC-BE85-8E40B4E90C71}" sibTransId="{8A1811EA-E855-4835-B981-07752A269964}"/>
    <dgm:cxn modelId="{224C6B64-B811-492D-82E8-17357CF8DFB3}" type="presOf" srcId="{20DBE0B3-C204-49C1-B06B-6996BA0CC626}" destId="{4D747080-96EE-4F6D-8E6C-158E9D79D171}" srcOrd="0" destOrd="0" presId="urn:microsoft.com/office/officeart/2018/2/layout/IconVerticalSolidList"/>
    <dgm:cxn modelId="{7672169C-9879-4F9C-8E8F-ABD6087FBAB6}" type="presOf" srcId="{BA20FFDE-BD06-4D07-8D3A-4F6F53427EFC}" destId="{0B6296FB-2A3F-406D-AE99-D2E2205A7F1D}" srcOrd="0" destOrd="0" presId="urn:microsoft.com/office/officeart/2018/2/layout/IconVerticalSolidList"/>
    <dgm:cxn modelId="{E80D81A0-AB0D-40E1-B37A-454560CA36E9}" srcId="{BA20FFDE-BD06-4D07-8D3A-4F6F53427EFC}" destId="{9CAAD53B-6B76-40B8-A420-C016A709B08C}" srcOrd="2" destOrd="0" parTransId="{D14680A0-7DCE-4254-A5A7-287F71B32B33}" sibTransId="{2B8C8979-6E31-44ED-9315-47FBEA33777B}"/>
    <dgm:cxn modelId="{EF6F82A3-ED08-4F94-BF8A-16472A842D43}" srcId="{BA20FFDE-BD06-4D07-8D3A-4F6F53427EFC}" destId="{DA996128-D0B7-4B0B-A027-044143213B21}" srcOrd="0" destOrd="0" parTransId="{4217293F-2ADB-4825-981D-388242F20B74}" sibTransId="{FEF16CD7-A892-4D20-9D26-5CB98688E77B}"/>
    <dgm:cxn modelId="{A98853AC-67B4-4C23-A24F-FF7233CB839B}" type="presOf" srcId="{C8D74720-E698-4FDA-B38A-1CC5C84761E1}" destId="{2919A009-09F5-4605-883B-644651B0B2D7}" srcOrd="0" destOrd="0" presId="urn:microsoft.com/office/officeart/2018/2/layout/IconVerticalSolidList"/>
    <dgm:cxn modelId="{1B75D3B1-0705-46F0-8F65-A2610E425437}" type="presOf" srcId="{9CAAD53B-6B76-40B8-A420-C016A709B08C}" destId="{14F58D80-BB78-4238-80F3-40AB3D9CCABD}" srcOrd="0" destOrd="0" presId="urn:microsoft.com/office/officeart/2018/2/layout/IconVerticalSolidList"/>
    <dgm:cxn modelId="{4634C1BE-C066-46C7-920B-DD18D4D7716F}" type="presOf" srcId="{DA996128-D0B7-4B0B-A027-044143213B21}" destId="{BF64E0E2-FD6A-41E0-A386-A26A5460DF36}" srcOrd="0" destOrd="0" presId="urn:microsoft.com/office/officeart/2018/2/layout/IconVerticalSolidList"/>
    <dgm:cxn modelId="{BFE986BF-8DDB-4237-939A-709DC435C00B}" srcId="{BA20FFDE-BD06-4D07-8D3A-4F6F53427EFC}" destId="{20DBE0B3-C204-49C1-B06B-6996BA0CC626}" srcOrd="4" destOrd="0" parTransId="{8D0BE71E-7C7E-4C9F-96E3-8CB39EB1860F}" sibTransId="{052E6E2C-C63E-4EFC-8DBE-98F658BE5A15}"/>
    <dgm:cxn modelId="{CE58F9C2-879F-4CE4-8F1D-7968AEF14753}" srcId="{BA20FFDE-BD06-4D07-8D3A-4F6F53427EFC}" destId="{C8D74720-E698-4FDA-B38A-1CC5C84761E1}" srcOrd="1" destOrd="0" parTransId="{B134A015-C885-4B37-97F3-C454702CD7EC}" sibTransId="{BB8B75B2-C689-4EF1-96A9-886B117C09E4}"/>
    <dgm:cxn modelId="{6A36ECC7-0EFA-45EF-8BDA-76102253DB4F}" type="presOf" srcId="{F774F46B-4BF4-4208-95F7-951AE8324EF0}" destId="{2CB095C4-89ED-45D0-9D3E-53DFA8A1D679}" srcOrd="0" destOrd="0" presId="urn:microsoft.com/office/officeart/2018/2/layout/IconVerticalSolidList"/>
    <dgm:cxn modelId="{C036FCD6-AA0D-4D30-B1CE-982A17058453}" srcId="{BA20FFDE-BD06-4D07-8D3A-4F6F53427EFC}" destId="{F774F46B-4BF4-4208-95F7-951AE8324EF0}" srcOrd="3" destOrd="0" parTransId="{E73D8B6E-4B74-4D99-AFAD-ADAEC052C8B8}" sibTransId="{4AB51F27-37B7-433F-8A10-5CBEEDEE861F}"/>
    <dgm:cxn modelId="{6F1E6EDB-EC25-45B5-A15F-DAB97AEE915C}" type="presParOf" srcId="{0B6296FB-2A3F-406D-AE99-D2E2205A7F1D}" destId="{2193E04B-2E4C-431E-88EF-D1FB3297BE2E}" srcOrd="0" destOrd="0" presId="urn:microsoft.com/office/officeart/2018/2/layout/IconVerticalSolidList"/>
    <dgm:cxn modelId="{1785E3BE-AC33-4146-AB30-578F7F472095}" type="presParOf" srcId="{2193E04B-2E4C-431E-88EF-D1FB3297BE2E}" destId="{A218CF94-CBE0-4629-8B0A-38B9F96DDCC1}" srcOrd="0" destOrd="0" presId="urn:microsoft.com/office/officeart/2018/2/layout/IconVerticalSolidList"/>
    <dgm:cxn modelId="{9E52933F-9C31-4C6D-81A8-CA71E60FFA66}" type="presParOf" srcId="{2193E04B-2E4C-431E-88EF-D1FB3297BE2E}" destId="{273633CF-37F6-497E-A06E-0827AB2E2ACC}" srcOrd="1" destOrd="0" presId="urn:microsoft.com/office/officeart/2018/2/layout/IconVerticalSolidList"/>
    <dgm:cxn modelId="{C2A3FFDF-461C-45BC-8039-E8C90206FC5C}" type="presParOf" srcId="{2193E04B-2E4C-431E-88EF-D1FB3297BE2E}" destId="{58B795FB-9AA5-4635-B37D-784AEF2F851B}" srcOrd="2" destOrd="0" presId="urn:microsoft.com/office/officeart/2018/2/layout/IconVerticalSolidList"/>
    <dgm:cxn modelId="{63822DFB-94F6-4B57-9052-54F4D4433BC2}" type="presParOf" srcId="{2193E04B-2E4C-431E-88EF-D1FB3297BE2E}" destId="{BF64E0E2-FD6A-41E0-A386-A26A5460DF36}" srcOrd="3" destOrd="0" presId="urn:microsoft.com/office/officeart/2018/2/layout/IconVerticalSolidList"/>
    <dgm:cxn modelId="{C4FE55A3-676F-484C-B7E8-5F3799F15217}" type="presParOf" srcId="{0B6296FB-2A3F-406D-AE99-D2E2205A7F1D}" destId="{ACA394EF-D22B-4000-90DF-C4925EBC3627}" srcOrd="1" destOrd="0" presId="urn:microsoft.com/office/officeart/2018/2/layout/IconVerticalSolidList"/>
    <dgm:cxn modelId="{7C77570E-6181-4ED9-BBFC-A97F24554409}" type="presParOf" srcId="{0B6296FB-2A3F-406D-AE99-D2E2205A7F1D}" destId="{EA35F736-9FEF-4695-8870-DE36E533ED00}" srcOrd="2" destOrd="0" presId="urn:microsoft.com/office/officeart/2018/2/layout/IconVerticalSolidList"/>
    <dgm:cxn modelId="{E431D1EB-89C4-4F57-A7B1-76427C91E20B}" type="presParOf" srcId="{EA35F736-9FEF-4695-8870-DE36E533ED00}" destId="{F786C960-C2CD-4B8F-A3A2-DC48A8FF8B77}" srcOrd="0" destOrd="0" presId="urn:microsoft.com/office/officeart/2018/2/layout/IconVerticalSolidList"/>
    <dgm:cxn modelId="{F962D751-E5C1-4BD1-A0DF-8EB8DF963054}" type="presParOf" srcId="{EA35F736-9FEF-4695-8870-DE36E533ED00}" destId="{A3B1044C-1B7F-40B2-8813-90BAAD298D13}" srcOrd="1" destOrd="0" presId="urn:microsoft.com/office/officeart/2018/2/layout/IconVerticalSolidList"/>
    <dgm:cxn modelId="{10B1CF86-4FF8-422F-A378-D4F6C856EE51}" type="presParOf" srcId="{EA35F736-9FEF-4695-8870-DE36E533ED00}" destId="{47BBE91B-A9B0-420C-ACFE-407B9A54870B}" srcOrd="2" destOrd="0" presId="urn:microsoft.com/office/officeart/2018/2/layout/IconVerticalSolidList"/>
    <dgm:cxn modelId="{992E048B-46EC-47ED-9578-3D77F4A3D59C}" type="presParOf" srcId="{EA35F736-9FEF-4695-8870-DE36E533ED00}" destId="{2919A009-09F5-4605-883B-644651B0B2D7}" srcOrd="3" destOrd="0" presId="urn:microsoft.com/office/officeart/2018/2/layout/IconVerticalSolidList"/>
    <dgm:cxn modelId="{666F0E47-7200-4709-8690-9ABD472791E6}" type="presParOf" srcId="{0B6296FB-2A3F-406D-AE99-D2E2205A7F1D}" destId="{4B878334-EDA9-4789-960A-4EFB2FC6D05D}" srcOrd="3" destOrd="0" presId="urn:microsoft.com/office/officeart/2018/2/layout/IconVerticalSolidList"/>
    <dgm:cxn modelId="{6108886D-E4DC-4331-A006-807A002408F4}" type="presParOf" srcId="{0B6296FB-2A3F-406D-AE99-D2E2205A7F1D}" destId="{B607D48E-7CFC-44E5-A7DF-2D2A352E5D8C}" srcOrd="4" destOrd="0" presId="urn:microsoft.com/office/officeart/2018/2/layout/IconVerticalSolidList"/>
    <dgm:cxn modelId="{16E1FAA7-AEB0-41E6-96C4-172F949344CE}" type="presParOf" srcId="{B607D48E-7CFC-44E5-A7DF-2D2A352E5D8C}" destId="{8FFEDF00-BAFC-4331-9574-A118F7362262}" srcOrd="0" destOrd="0" presId="urn:microsoft.com/office/officeart/2018/2/layout/IconVerticalSolidList"/>
    <dgm:cxn modelId="{6186501F-23E8-4209-ABF0-5B73CF9A2A4B}" type="presParOf" srcId="{B607D48E-7CFC-44E5-A7DF-2D2A352E5D8C}" destId="{DCAF63C7-700C-4AF0-B8C5-D9605A2A3823}" srcOrd="1" destOrd="0" presId="urn:microsoft.com/office/officeart/2018/2/layout/IconVerticalSolidList"/>
    <dgm:cxn modelId="{8249904E-E3AA-4A58-B1B2-8D3B1AE0AD90}" type="presParOf" srcId="{B607D48E-7CFC-44E5-A7DF-2D2A352E5D8C}" destId="{0C9202BD-A0A0-48CC-A02D-F99B25464CAB}" srcOrd="2" destOrd="0" presId="urn:microsoft.com/office/officeart/2018/2/layout/IconVerticalSolidList"/>
    <dgm:cxn modelId="{565258DD-78C2-48ED-A0DE-3BD903ABFFD7}" type="presParOf" srcId="{B607D48E-7CFC-44E5-A7DF-2D2A352E5D8C}" destId="{14F58D80-BB78-4238-80F3-40AB3D9CCABD}" srcOrd="3" destOrd="0" presId="urn:microsoft.com/office/officeart/2018/2/layout/IconVerticalSolidList"/>
    <dgm:cxn modelId="{8495C36D-5E89-4DFC-8479-A1CABD0C4784}" type="presParOf" srcId="{0B6296FB-2A3F-406D-AE99-D2E2205A7F1D}" destId="{71B473DA-517C-4075-AC2D-56F2A47475E0}" srcOrd="5" destOrd="0" presId="urn:microsoft.com/office/officeart/2018/2/layout/IconVerticalSolidList"/>
    <dgm:cxn modelId="{13489225-C933-4B54-8307-302DDEDB430F}" type="presParOf" srcId="{0B6296FB-2A3F-406D-AE99-D2E2205A7F1D}" destId="{3CEA0ADF-DD37-4E93-9F5D-799F86C035EA}" srcOrd="6" destOrd="0" presId="urn:microsoft.com/office/officeart/2018/2/layout/IconVerticalSolidList"/>
    <dgm:cxn modelId="{CA36D10D-CF05-4DDA-8E88-DB7F68414AA9}" type="presParOf" srcId="{3CEA0ADF-DD37-4E93-9F5D-799F86C035EA}" destId="{3A75FCD8-842B-4154-B835-9B13A6E094CF}" srcOrd="0" destOrd="0" presId="urn:microsoft.com/office/officeart/2018/2/layout/IconVerticalSolidList"/>
    <dgm:cxn modelId="{53A3BD0B-4362-4941-BC39-035FB16D00F2}" type="presParOf" srcId="{3CEA0ADF-DD37-4E93-9F5D-799F86C035EA}" destId="{00D66707-E827-4969-A898-8A4E333A5136}" srcOrd="1" destOrd="0" presId="urn:microsoft.com/office/officeart/2018/2/layout/IconVerticalSolidList"/>
    <dgm:cxn modelId="{81FD746E-434B-4808-A88E-E0DBB55780C7}" type="presParOf" srcId="{3CEA0ADF-DD37-4E93-9F5D-799F86C035EA}" destId="{9C3BA972-E680-4B2D-B2FE-9CE743AC8C74}" srcOrd="2" destOrd="0" presId="urn:microsoft.com/office/officeart/2018/2/layout/IconVerticalSolidList"/>
    <dgm:cxn modelId="{0C25E12C-E2BC-4B6C-9FA1-F74B2BFEB697}" type="presParOf" srcId="{3CEA0ADF-DD37-4E93-9F5D-799F86C035EA}" destId="{2CB095C4-89ED-45D0-9D3E-53DFA8A1D679}" srcOrd="3" destOrd="0" presId="urn:microsoft.com/office/officeart/2018/2/layout/IconVerticalSolidList"/>
    <dgm:cxn modelId="{D85E6762-E4A5-49DC-93B8-78FE41A3D78D}" type="presParOf" srcId="{0B6296FB-2A3F-406D-AE99-D2E2205A7F1D}" destId="{2652CD93-98AE-455C-85B0-CCDAB0F4F8F3}" srcOrd="7" destOrd="0" presId="urn:microsoft.com/office/officeart/2018/2/layout/IconVerticalSolidList"/>
    <dgm:cxn modelId="{EC5C641E-F5CD-4A7F-A4A4-95530325713D}" type="presParOf" srcId="{0B6296FB-2A3F-406D-AE99-D2E2205A7F1D}" destId="{ED08D05B-3CF5-4A56-ACCA-4EEAA59A95B8}" srcOrd="8" destOrd="0" presId="urn:microsoft.com/office/officeart/2018/2/layout/IconVerticalSolidList"/>
    <dgm:cxn modelId="{408E1A4A-5102-4510-AED4-6DFF7BB12BFA}" type="presParOf" srcId="{ED08D05B-3CF5-4A56-ACCA-4EEAA59A95B8}" destId="{0F0C23B8-82C8-467C-8B86-CD9E6A0E9D1D}" srcOrd="0" destOrd="0" presId="urn:microsoft.com/office/officeart/2018/2/layout/IconVerticalSolidList"/>
    <dgm:cxn modelId="{3F5F1A17-417F-4567-AA0B-59D07B844CD8}" type="presParOf" srcId="{ED08D05B-3CF5-4A56-ACCA-4EEAA59A95B8}" destId="{12B81456-1B3E-4E17-B9CA-26F585979A54}" srcOrd="1" destOrd="0" presId="urn:microsoft.com/office/officeart/2018/2/layout/IconVerticalSolidList"/>
    <dgm:cxn modelId="{3825E6FF-44B7-4206-9994-2EA2F9D520FD}" type="presParOf" srcId="{ED08D05B-3CF5-4A56-ACCA-4EEAA59A95B8}" destId="{E65EA430-0711-4536-B5FB-000DA506F70B}" srcOrd="2" destOrd="0" presId="urn:microsoft.com/office/officeart/2018/2/layout/IconVerticalSolidList"/>
    <dgm:cxn modelId="{6E06AFF2-E12D-41D1-8C59-E05AB971BD35}" type="presParOf" srcId="{ED08D05B-3CF5-4A56-ACCA-4EEAA59A95B8}" destId="{4D747080-96EE-4F6D-8E6C-158E9D79D171}" srcOrd="3" destOrd="0" presId="urn:microsoft.com/office/officeart/2018/2/layout/IconVerticalSolidList"/>
    <dgm:cxn modelId="{D757D84A-120B-45C4-A281-EC7408050689}" type="presParOf" srcId="{0B6296FB-2A3F-406D-AE99-D2E2205A7F1D}" destId="{57134D87-9914-42FD-839F-CA2385FE8CE4}" srcOrd="9" destOrd="0" presId="urn:microsoft.com/office/officeart/2018/2/layout/IconVerticalSolidList"/>
    <dgm:cxn modelId="{AC7B2245-DC60-4F49-BC71-E029CA256B91}" type="presParOf" srcId="{0B6296FB-2A3F-406D-AE99-D2E2205A7F1D}" destId="{FC8264FD-67DE-4139-87EE-F1ED710BDC87}" srcOrd="10" destOrd="0" presId="urn:microsoft.com/office/officeart/2018/2/layout/IconVerticalSolidList"/>
    <dgm:cxn modelId="{FE1DF465-7DA6-4CD6-B7CB-898D6AA8CBF2}" type="presParOf" srcId="{FC8264FD-67DE-4139-87EE-F1ED710BDC87}" destId="{FADA9BC4-D3E6-426B-97E1-74AF86BB028B}" srcOrd="0" destOrd="0" presId="urn:microsoft.com/office/officeart/2018/2/layout/IconVerticalSolidList"/>
    <dgm:cxn modelId="{194D0576-732D-4BD4-9656-22D623769333}" type="presParOf" srcId="{FC8264FD-67DE-4139-87EE-F1ED710BDC87}" destId="{5B073B8C-7D42-44BB-B6D5-F51314DB1726}" srcOrd="1" destOrd="0" presId="urn:microsoft.com/office/officeart/2018/2/layout/IconVerticalSolidList"/>
    <dgm:cxn modelId="{04276F8A-5110-4EDC-B899-E6C8FC07D4F2}" type="presParOf" srcId="{FC8264FD-67DE-4139-87EE-F1ED710BDC87}" destId="{89EA30C4-78F5-4785-A143-EB693D095DC4}" srcOrd="2" destOrd="0" presId="urn:microsoft.com/office/officeart/2018/2/layout/IconVerticalSolidList"/>
    <dgm:cxn modelId="{2E55A45E-8C2D-4A03-A40C-7A2D444E7C1B}" type="presParOf" srcId="{FC8264FD-67DE-4139-87EE-F1ED710BDC87}" destId="{0AB8927B-E3B4-40DB-BE25-851FC0D19B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DF4DA-314F-4027-9718-48B8A78786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C15F5F-ED66-4F89-959D-46FBA90D192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analysis of the Walmart sales dashboard reveals that the business has been successful in generating consistent revenue and profit, with strong customer demand in key product categories. </a:t>
          </a:r>
        </a:p>
      </dgm:t>
    </dgm:pt>
    <dgm:pt modelId="{100EDAB0-0C27-471B-8239-AB899165BC9B}" type="parTrans" cxnId="{C2673731-1F76-450D-9D4B-EFDAC92BF391}">
      <dgm:prSet/>
      <dgm:spPr/>
      <dgm:t>
        <a:bodyPr/>
        <a:lstStyle/>
        <a:p>
          <a:endParaRPr lang="en-US"/>
        </a:p>
      </dgm:t>
    </dgm:pt>
    <dgm:pt modelId="{B0C9AF66-880F-4E57-BE2F-065EFEAA9175}" type="sibTrans" cxnId="{C2673731-1F76-450D-9D4B-EFDAC92BF391}">
      <dgm:prSet/>
      <dgm:spPr/>
      <dgm:t>
        <a:bodyPr/>
        <a:lstStyle/>
        <a:p>
          <a:endParaRPr lang="en-US"/>
        </a:p>
      </dgm:t>
    </dgm:pt>
    <dgm:pt modelId="{CFD1E5B5-A981-41C3-847F-E1946AE741D6}">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To further enhance performance, the business could focus on Promoting high-demand categories like Drinks and Cosmetics through targeted marketing campaigns.</a:t>
          </a:r>
        </a:p>
      </dgm:t>
    </dgm:pt>
    <dgm:pt modelId="{F0DA1682-335F-4456-8D03-C14DE45A8883}" type="parTrans" cxnId="{712083B3-3F3A-45E0-8813-ADEF145D0518}">
      <dgm:prSet/>
      <dgm:spPr/>
      <dgm:t>
        <a:bodyPr/>
        <a:lstStyle/>
        <a:p>
          <a:endParaRPr lang="en-US"/>
        </a:p>
      </dgm:t>
    </dgm:pt>
    <dgm:pt modelId="{06177524-22FE-4298-B2F5-20E64BAEB35F}" type="sibTrans" cxnId="{712083B3-3F3A-45E0-8813-ADEF145D0518}">
      <dgm:prSet/>
      <dgm:spPr/>
      <dgm:t>
        <a:bodyPr/>
        <a:lstStyle/>
        <a:p>
          <a:endParaRPr lang="en-US"/>
        </a:p>
      </dgm:t>
    </dgm:pt>
    <dgm:pt modelId="{1B4C88EC-7E53-43BF-8761-DB6AC16BD8F6}">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Leveraging online channels to increase the share of digital sales.</a:t>
          </a:r>
        </a:p>
      </dgm:t>
    </dgm:pt>
    <dgm:pt modelId="{056ABC7D-D5C1-426C-BD79-1E824208D814}" type="parTrans" cxnId="{0CED0271-3C83-4D6F-BA0E-262E4887CFDC}">
      <dgm:prSet/>
      <dgm:spPr/>
      <dgm:t>
        <a:bodyPr/>
        <a:lstStyle/>
        <a:p>
          <a:endParaRPr lang="en-US"/>
        </a:p>
      </dgm:t>
    </dgm:pt>
    <dgm:pt modelId="{D4332D87-62EA-4AE8-8A28-F586BBDB8173}" type="sibTrans" cxnId="{0CED0271-3C83-4D6F-BA0E-262E4887CFDC}">
      <dgm:prSet/>
      <dgm:spPr/>
      <dgm:t>
        <a:bodyPr/>
        <a:lstStyle/>
        <a:p>
          <a:endParaRPr lang="en-US"/>
        </a:p>
      </dgm:t>
    </dgm:pt>
    <dgm:pt modelId="{6F3715B9-1B4E-497C-8C0B-2E19649B5499}">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Optimizing payment processesto encourage more online transactions.</a:t>
          </a:r>
        </a:p>
      </dgm:t>
    </dgm:pt>
    <dgm:pt modelId="{CACBE56D-E538-4059-BD07-DCA0E2E90760}" type="parTrans" cxnId="{7E1AD978-7554-49E7-85E7-D3389EF659C6}">
      <dgm:prSet/>
      <dgm:spPr/>
      <dgm:t>
        <a:bodyPr/>
        <a:lstStyle/>
        <a:p>
          <a:endParaRPr lang="en-US"/>
        </a:p>
      </dgm:t>
    </dgm:pt>
    <dgm:pt modelId="{B7EC08E6-F15D-4EFB-82BE-6D89A4CE2CEE}" type="sibTrans" cxnId="{7E1AD978-7554-49E7-85E7-D3389EF659C6}">
      <dgm:prSet/>
      <dgm:spPr/>
      <dgm:t>
        <a:bodyPr/>
        <a:lstStyle/>
        <a:p>
          <a:endParaRPr lang="en-US"/>
        </a:p>
      </dgm:t>
    </dgm:pt>
    <dgm:pt modelId="{4112B2EC-0836-4AFC-9312-1409FB686AAE}">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Overall, the business is positioned well, with growth opportunities in both online sales and specific product categories. The focus should be on capitalizing on these insights to drive future growth and profitability.</a:t>
          </a:r>
        </a:p>
      </dgm:t>
    </dgm:pt>
    <dgm:pt modelId="{32E3D0FD-432C-4819-BC18-943D70EB0949}" type="parTrans" cxnId="{DFC30B93-738D-4249-BFEB-0C999009699C}">
      <dgm:prSet/>
      <dgm:spPr/>
      <dgm:t>
        <a:bodyPr/>
        <a:lstStyle/>
        <a:p>
          <a:endParaRPr lang="en-US"/>
        </a:p>
      </dgm:t>
    </dgm:pt>
    <dgm:pt modelId="{8B861645-616B-4863-8BBA-D202271CBC00}" type="sibTrans" cxnId="{DFC30B93-738D-4249-BFEB-0C999009699C}">
      <dgm:prSet/>
      <dgm:spPr/>
      <dgm:t>
        <a:bodyPr/>
        <a:lstStyle/>
        <a:p>
          <a:endParaRPr lang="en-US"/>
        </a:p>
      </dgm:t>
    </dgm:pt>
    <dgm:pt modelId="{483001CA-59D4-40D8-A595-094BDCC709FC}" type="pres">
      <dgm:prSet presAssocID="{8ABDF4DA-314F-4027-9718-48B8A78786DA}" presName="root" presStyleCnt="0">
        <dgm:presLayoutVars>
          <dgm:dir/>
          <dgm:resizeHandles val="exact"/>
        </dgm:presLayoutVars>
      </dgm:prSet>
      <dgm:spPr/>
    </dgm:pt>
    <dgm:pt modelId="{8B4620A7-78C1-497A-8ACB-26090C1B1073}" type="pres">
      <dgm:prSet presAssocID="{F0C15F5F-ED66-4F89-959D-46FBA90D192A}" presName="compNode" presStyleCnt="0"/>
      <dgm:spPr/>
    </dgm:pt>
    <dgm:pt modelId="{1B1CFD20-005F-4538-9EE1-CC7D6F477920}" type="pres">
      <dgm:prSet presAssocID="{F0C15F5F-ED66-4F89-959D-46FBA90D192A}" presName="bgRect" presStyleLbl="bgShp" presStyleIdx="0" presStyleCnt="5"/>
      <dgm:spPr/>
    </dgm:pt>
    <dgm:pt modelId="{E26D81A8-D2B8-40B0-8F33-E66875C8C904}" type="pres">
      <dgm:prSet presAssocID="{F0C15F5F-ED66-4F89-959D-46FBA90D19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149C761D-765F-452A-A390-CB03827D088A}" type="pres">
      <dgm:prSet presAssocID="{F0C15F5F-ED66-4F89-959D-46FBA90D192A}" presName="spaceRect" presStyleCnt="0"/>
      <dgm:spPr/>
    </dgm:pt>
    <dgm:pt modelId="{B148A436-5859-4BFD-832E-DE386B814879}" type="pres">
      <dgm:prSet presAssocID="{F0C15F5F-ED66-4F89-959D-46FBA90D192A}" presName="parTx" presStyleLbl="revTx" presStyleIdx="0" presStyleCnt="5">
        <dgm:presLayoutVars>
          <dgm:chMax val="0"/>
          <dgm:chPref val="0"/>
        </dgm:presLayoutVars>
      </dgm:prSet>
      <dgm:spPr/>
    </dgm:pt>
    <dgm:pt modelId="{6BD640EE-F655-4F6F-BEAE-B31FA13CE3E3}" type="pres">
      <dgm:prSet presAssocID="{B0C9AF66-880F-4E57-BE2F-065EFEAA9175}" presName="sibTrans" presStyleCnt="0"/>
      <dgm:spPr/>
    </dgm:pt>
    <dgm:pt modelId="{3DDD15A8-5E0F-4FD6-9EFB-1AB5C4FF25DB}" type="pres">
      <dgm:prSet presAssocID="{CFD1E5B5-A981-41C3-847F-E1946AE741D6}" presName="compNode" presStyleCnt="0"/>
      <dgm:spPr/>
    </dgm:pt>
    <dgm:pt modelId="{358CE61F-E1B9-4E3A-96B7-4DD07D40CF13}" type="pres">
      <dgm:prSet presAssocID="{CFD1E5B5-A981-41C3-847F-E1946AE741D6}" presName="bgRect" presStyleLbl="bgShp" presStyleIdx="1" presStyleCnt="5"/>
      <dgm:spPr/>
    </dgm:pt>
    <dgm:pt modelId="{CA7E7DB6-034D-4F25-A889-E8AD856F6C66}" type="pres">
      <dgm:prSet presAssocID="{CFD1E5B5-A981-41C3-847F-E1946AE741D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ttle"/>
        </a:ext>
      </dgm:extLst>
    </dgm:pt>
    <dgm:pt modelId="{02E8B033-7A25-4420-8F2A-445ECB5E865D}" type="pres">
      <dgm:prSet presAssocID="{CFD1E5B5-A981-41C3-847F-E1946AE741D6}" presName="spaceRect" presStyleCnt="0"/>
      <dgm:spPr/>
    </dgm:pt>
    <dgm:pt modelId="{D028E833-87E6-4AF4-B460-FA3246AE06D2}" type="pres">
      <dgm:prSet presAssocID="{CFD1E5B5-A981-41C3-847F-E1946AE741D6}" presName="parTx" presStyleLbl="revTx" presStyleIdx="1" presStyleCnt="5">
        <dgm:presLayoutVars>
          <dgm:chMax val="0"/>
          <dgm:chPref val="0"/>
        </dgm:presLayoutVars>
      </dgm:prSet>
      <dgm:spPr/>
    </dgm:pt>
    <dgm:pt modelId="{FD6AEBFC-BD07-4298-BD65-9050D90C0C2E}" type="pres">
      <dgm:prSet presAssocID="{06177524-22FE-4298-B2F5-20E64BAEB35F}" presName="sibTrans" presStyleCnt="0"/>
      <dgm:spPr/>
    </dgm:pt>
    <dgm:pt modelId="{171BA9F2-E063-423F-95C3-FA07C418BE90}" type="pres">
      <dgm:prSet presAssocID="{1B4C88EC-7E53-43BF-8761-DB6AC16BD8F6}" presName="compNode" presStyleCnt="0"/>
      <dgm:spPr/>
    </dgm:pt>
    <dgm:pt modelId="{517EBB6B-471F-4662-AE61-C16796C9C805}" type="pres">
      <dgm:prSet presAssocID="{1B4C88EC-7E53-43BF-8761-DB6AC16BD8F6}" presName="bgRect" presStyleLbl="bgShp" presStyleIdx="2" presStyleCnt="5"/>
      <dgm:spPr/>
    </dgm:pt>
    <dgm:pt modelId="{27C12B2F-C1F8-4BD1-B1C5-5A48B37F7EA3}" type="pres">
      <dgm:prSet presAssocID="{1B4C88EC-7E53-43BF-8761-DB6AC16BD8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0A05FDA8-D2CA-4C39-A304-D5003E89DCB6}" type="pres">
      <dgm:prSet presAssocID="{1B4C88EC-7E53-43BF-8761-DB6AC16BD8F6}" presName="spaceRect" presStyleCnt="0"/>
      <dgm:spPr/>
    </dgm:pt>
    <dgm:pt modelId="{4470CE9E-84A7-4F39-AA79-A589670E0154}" type="pres">
      <dgm:prSet presAssocID="{1B4C88EC-7E53-43BF-8761-DB6AC16BD8F6}" presName="parTx" presStyleLbl="revTx" presStyleIdx="2" presStyleCnt="5">
        <dgm:presLayoutVars>
          <dgm:chMax val="0"/>
          <dgm:chPref val="0"/>
        </dgm:presLayoutVars>
      </dgm:prSet>
      <dgm:spPr/>
    </dgm:pt>
    <dgm:pt modelId="{BFEFEAD9-A311-4F31-8A98-F4FF06EF6C29}" type="pres">
      <dgm:prSet presAssocID="{D4332D87-62EA-4AE8-8A28-F586BBDB8173}" presName="sibTrans" presStyleCnt="0"/>
      <dgm:spPr/>
    </dgm:pt>
    <dgm:pt modelId="{DEB5B6E1-0ED5-457B-81AB-037D27F7DAC2}" type="pres">
      <dgm:prSet presAssocID="{6F3715B9-1B4E-497C-8C0B-2E19649B5499}" presName="compNode" presStyleCnt="0"/>
      <dgm:spPr/>
    </dgm:pt>
    <dgm:pt modelId="{9E7D91C2-9535-42FF-8A8D-79FEB7B50890}" type="pres">
      <dgm:prSet presAssocID="{6F3715B9-1B4E-497C-8C0B-2E19649B5499}" presName="bgRect" presStyleLbl="bgShp" presStyleIdx="3" presStyleCnt="5"/>
      <dgm:spPr/>
    </dgm:pt>
    <dgm:pt modelId="{0AA9FF1D-8B61-4277-A01D-3AD997FFF25E}" type="pres">
      <dgm:prSet presAssocID="{6F3715B9-1B4E-497C-8C0B-2E19649B54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F1B54E3B-9716-4803-A4D9-6217380C0E84}" type="pres">
      <dgm:prSet presAssocID="{6F3715B9-1B4E-497C-8C0B-2E19649B5499}" presName="spaceRect" presStyleCnt="0"/>
      <dgm:spPr/>
    </dgm:pt>
    <dgm:pt modelId="{5812D21C-8A77-41C3-A770-46674234B75C}" type="pres">
      <dgm:prSet presAssocID="{6F3715B9-1B4E-497C-8C0B-2E19649B5499}" presName="parTx" presStyleLbl="revTx" presStyleIdx="3" presStyleCnt="5">
        <dgm:presLayoutVars>
          <dgm:chMax val="0"/>
          <dgm:chPref val="0"/>
        </dgm:presLayoutVars>
      </dgm:prSet>
      <dgm:spPr/>
    </dgm:pt>
    <dgm:pt modelId="{374A9C91-24AB-4DB6-AAD9-F3CDC34ACBB4}" type="pres">
      <dgm:prSet presAssocID="{B7EC08E6-F15D-4EFB-82BE-6D89A4CE2CEE}" presName="sibTrans" presStyleCnt="0"/>
      <dgm:spPr/>
    </dgm:pt>
    <dgm:pt modelId="{B8307181-80F2-40D1-9044-C6304D8703F2}" type="pres">
      <dgm:prSet presAssocID="{4112B2EC-0836-4AFC-9312-1409FB686AAE}" presName="compNode" presStyleCnt="0"/>
      <dgm:spPr/>
    </dgm:pt>
    <dgm:pt modelId="{8692EEC9-919A-4857-87D2-3C82AC97FB39}" type="pres">
      <dgm:prSet presAssocID="{4112B2EC-0836-4AFC-9312-1409FB686AAE}" presName="bgRect" presStyleLbl="bgShp" presStyleIdx="4" presStyleCnt="5"/>
      <dgm:spPr/>
    </dgm:pt>
    <dgm:pt modelId="{C7C6F889-438C-4773-859A-29612952ED7C}" type="pres">
      <dgm:prSet presAssocID="{4112B2EC-0836-4AFC-9312-1409FB686AA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93D5EAD6-DC42-4D41-806B-93D5609A1890}" type="pres">
      <dgm:prSet presAssocID="{4112B2EC-0836-4AFC-9312-1409FB686AAE}" presName="spaceRect" presStyleCnt="0"/>
      <dgm:spPr/>
    </dgm:pt>
    <dgm:pt modelId="{D72C26CE-F167-4AB6-B4FA-C799F66EE319}" type="pres">
      <dgm:prSet presAssocID="{4112B2EC-0836-4AFC-9312-1409FB686AAE}" presName="parTx" presStyleLbl="revTx" presStyleIdx="4" presStyleCnt="5">
        <dgm:presLayoutVars>
          <dgm:chMax val="0"/>
          <dgm:chPref val="0"/>
        </dgm:presLayoutVars>
      </dgm:prSet>
      <dgm:spPr/>
    </dgm:pt>
  </dgm:ptLst>
  <dgm:cxnLst>
    <dgm:cxn modelId="{755B0603-C98B-499D-94CE-F75C374F165C}" type="presOf" srcId="{4112B2EC-0836-4AFC-9312-1409FB686AAE}" destId="{D72C26CE-F167-4AB6-B4FA-C799F66EE319}" srcOrd="0" destOrd="0" presId="urn:microsoft.com/office/officeart/2018/2/layout/IconVerticalSolidList"/>
    <dgm:cxn modelId="{C2673731-1F76-450D-9D4B-EFDAC92BF391}" srcId="{8ABDF4DA-314F-4027-9718-48B8A78786DA}" destId="{F0C15F5F-ED66-4F89-959D-46FBA90D192A}" srcOrd="0" destOrd="0" parTransId="{100EDAB0-0C27-471B-8239-AB899165BC9B}" sibTransId="{B0C9AF66-880F-4E57-BE2F-065EFEAA9175}"/>
    <dgm:cxn modelId="{E20AB54F-5AA6-4746-8A66-16B512BBF77E}" type="presOf" srcId="{1B4C88EC-7E53-43BF-8761-DB6AC16BD8F6}" destId="{4470CE9E-84A7-4F39-AA79-A589670E0154}" srcOrd="0" destOrd="0" presId="urn:microsoft.com/office/officeart/2018/2/layout/IconVerticalSolidList"/>
    <dgm:cxn modelId="{635A5656-9867-4DAD-9E41-DD4BE3100CB2}" type="presOf" srcId="{6F3715B9-1B4E-497C-8C0B-2E19649B5499}" destId="{5812D21C-8A77-41C3-A770-46674234B75C}" srcOrd="0" destOrd="0" presId="urn:microsoft.com/office/officeart/2018/2/layout/IconVerticalSolidList"/>
    <dgm:cxn modelId="{F8FCA358-DC0F-415C-A132-94B7AF8A4D0F}" type="presOf" srcId="{CFD1E5B5-A981-41C3-847F-E1946AE741D6}" destId="{D028E833-87E6-4AF4-B460-FA3246AE06D2}" srcOrd="0" destOrd="0" presId="urn:microsoft.com/office/officeart/2018/2/layout/IconVerticalSolidList"/>
    <dgm:cxn modelId="{0CED0271-3C83-4D6F-BA0E-262E4887CFDC}" srcId="{8ABDF4DA-314F-4027-9718-48B8A78786DA}" destId="{1B4C88EC-7E53-43BF-8761-DB6AC16BD8F6}" srcOrd="2" destOrd="0" parTransId="{056ABC7D-D5C1-426C-BD79-1E824208D814}" sibTransId="{D4332D87-62EA-4AE8-8A28-F586BBDB8173}"/>
    <dgm:cxn modelId="{7E1AD978-7554-49E7-85E7-D3389EF659C6}" srcId="{8ABDF4DA-314F-4027-9718-48B8A78786DA}" destId="{6F3715B9-1B4E-497C-8C0B-2E19649B5499}" srcOrd="3" destOrd="0" parTransId="{CACBE56D-E538-4059-BD07-DCA0E2E90760}" sibTransId="{B7EC08E6-F15D-4EFB-82BE-6D89A4CE2CEE}"/>
    <dgm:cxn modelId="{DFC30B93-738D-4249-BFEB-0C999009699C}" srcId="{8ABDF4DA-314F-4027-9718-48B8A78786DA}" destId="{4112B2EC-0836-4AFC-9312-1409FB686AAE}" srcOrd="4" destOrd="0" parTransId="{32E3D0FD-432C-4819-BC18-943D70EB0949}" sibTransId="{8B861645-616B-4863-8BBA-D202271CBC00}"/>
    <dgm:cxn modelId="{712083B3-3F3A-45E0-8813-ADEF145D0518}" srcId="{8ABDF4DA-314F-4027-9718-48B8A78786DA}" destId="{CFD1E5B5-A981-41C3-847F-E1946AE741D6}" srcOrd="1" destOrd="0" parTransId="{F0DA1682-335F-4456-8D03-C14DE45A8883}" sibTransId="{06177524-22FE-4298-B2F5-20E64BAEB35F}"/>
    <dgm:cxn modelId="{1FC375F3-5999-4E3E-84FF-BC6A73E63C55}" type="presOf" srcId="{F0C15F5F-ED66-4F89-959D-46FBA90D192A}" destId="{B148A436-5859-4BFD-832E-DE386B814879}" srcOrd="0" destOrd="0" presId="urn:microsoft.com/office/officeart/2018/2/layout/IconVerticalSolidList"/>
    <dgm:cxn modelId="{83FAC1FC-52F5-4132-8931-63C04CDE1813}" type="presOf" srcId="{8ABDF4DA-314F-4027-9718-48B8A78786DA}" destId="{483001CA-59D4-40D8-A595-094BDCC709FC}" srcOrd="0" destOrd="0" presId="urn:microsoft.com/office/officeart/2018/2/layout/IconVerticalSolidList"/>
    <dgm:cxn modelId="{625C0B7A-22E5-42AE-B540-80B72AC09E3F}" type="presParOf" srcId="{483001CA-59D4-40D8-A595-094BDCC709FC}" destId="{8B4620A7-78C1-497A-8ACB-26090C1B1073}" srcOrd="0" destOrd="0" presId="urn:microsoft.com/office/officeart/2018/2/layout/IconVerticalSolidList"/>
    <dgm:cxn modelId="{95C1C2B5-81C6-4470-BC86-9FC7DE2482F7}" type="presParOf" srcId="{8B4620A7-78C1-497A-8ACB-26090C1B1073}" destId="{1B1CFD20-005F-4538-9EE1-CC7D6F477920}" srcOrd="0" destOrd="0" presId="urn:microsoft.com/office/officeart/2018/2/layout/IconVerticalSolidList"/>
    <dgm:cxn modelId="{B66DA57B-963C-4950-A9B7-DA08DDCA143D}" type="presParOf" srcId="{8B4620A7-78C1-497A-8ACB-26090C1B1073}" destId="{E26D81A8-D2B8-40B0-8F33-E66875C8C904}" srcOrd="1" destOrd="0" presId="urn:microsoft.com/office/officeart/2018/2/layout/IconVerticalSolidList"/>
    <dgm:cxn modelId="{B1C6B986-985D-4FE4-9E0A-895B844311D7}" type="presParOf" srcId="{8B4620A7-78C1-497A-8ACB-26090C1B1073}" destId="{149C761D-765F-452A-A390-CB03827D088A}" srcOrd="2" destOrd="0" presId="urn:microsoft.com/office/officeart/2018/2/layout/IconVerticalSolidList"/>
    <dgm:cxn modelId="{A6A3921D-44F9-4AE1-9A01-B98DB98F880E}" type="presParOf" srcId="{8B4620A7-78C1-497A-8ACB-26090C1B1073}" destId="{B148A436-5859-4BFD-832E-DE386B814879}" srcOrd="3" destOrd="0" presId="urn:microsoft.com/office/officeart/2018/2/layout/IconVerticalSolidList"/>
    <dgm:cxn modelId="{9FC95A5B-95C5-4B49-96E6-4EFE2F1C3854}" type="presParOf" srcId="{483001CA-59D4-40D8-A595-094BDCC709FC}" destId="{6BD640EE-F655-4F6F-BEAE-B31FA13CE3E3}" srcOrd="1" destOrd="0" presId="urn:microsoft.com/office/officeart/2018/2/layout/IconVerticalSolidList"/>
    <dgm:cxn modelId="{9B3CEA5F-6698-4D4D-B9ED-FEC94C4A60D1}" type="presParOf" srcId="{483001CA-59D4-40D8-A595-094BDCC709FC}" destId="{3DDD15A8-5E0F-4FD6-9EFB-1AB5C4FF25DB}" srcOrd="2" destOrd="0" presId="urn:microsoft.com/office/officeart/2018/2/layout/IconVerticalSolidList"/>
    <dgm:cxn modelId="{59BE7EA1-7981-4B1E-9ED6-010062336EF1}" type="presParOf" srcId="{3DDD15A8-5E0F-4FD6-9EFB-1AB5C4FF25DB}" destId="{358CE61F-E1B9-4E3A-96B7-4DD07D40CF13}" srcOrd="0" destOrd="0" presId="urn:microsoft.com/office/officeart/2018/2/layout/IconVerticalSolidList"/>
    <dgm:cxn modelId="{FC59E855-452D-44A4-92AB-FCD275A4B89F}" type="presParOf" srcId="{3DDD15A8-5E0F-4FD6-9EFB-1AB5C4FF25DB}" destId="{CA7E7DB6-034D-4F25-A889-E8AD856F6C66}" srcOrd="1" destOrd="0" presId="urn:microsoft.com/office/officeart/2018/2/layout/IconVerticalSolidList"/>
    <dgm:cxn modelId="{A0D77873-A74E-482A-949F-DB72CADB0C50}" type="presParOf" srcId="{3DDD15A8-5E0F-4FD6-9EFB-1AB5C4FF25DB}" destId="{02E8B033-7A25-4420-8F2A-445ECB5E865D}" srcOrd="2" destOrd="0" presId="urn:microsoft.com/office/officeart/2018/2/layout/IconVerticalSolidList"/>
    <dgm:cxn modelId="{3174BB75-EBBF-4645-9320-BC4DF39572BF}" type="presParOf" srcId="{3DDD15A8-5E0F-4FD6-9EFB-1AB5C4FF25DB}" destId="{D028E833-87E6-4AF4-B460-FA3246AE06D2}" srcOrd="3" destOrd="0" presId="urn:microsoft.com/office/officeart/2018/2/layout/IconVerticalSolidList"/>
    <dgm:cxn modelId="{71B9D26A-F9FB-49D3-ADA8-CB69BF243471}" type="presParOf" srcId="{483001CA-59D4-40D8-A595-094BDCC709FC}" destId="{FD6AEBFC-BD07-4298-BD65-9050D90C0C2E}" srcOrd="3" destOrd="0" presId="urn:microsoft.com/office/officeart/2018/2/layout/IconVerticalSolidList"/>
    <dgm:cxn modelId="{D8007B19-2829-4658-A8BF-A5BD3CA7DF9A}" type="presParOf" srcId="{483001CA-59D4-40D8-A595-094BDCC709FC}" destId="{171BA9F2-E063-423F-95C3-FA07C418BE90}" srcOrd="4" destOrd="0" presId="urn:microsoft.com/office/officeart/2018/2/layout/IconVerticalSolidList"/>
    <dgm:cxn modelId="{C551E46C-4354-4892-90DB-D0BB3E273522}" type="presParOf" srcId="{171BA9F2-E063-423F-95C3-FA07C418BE90}" destId="{517EBB6B-471F-4662-AE61-C16796C9C805}" srcOrd="0" destOrd="0" presId="urn:microsoft.com/office/officeart/2018/2/layout/IconVerticalSolidList"/>
    <dgm:cxn modelId="{F7B8430F-BDBE-464E-971B-B2C0C7C8E8F5}" type="presParOf" srcId="{171BA9F2-E063-423F-95C3-FA07C418BE90}" destId="{27C12B2F-C1F8-4BD1-B1C5-5A48B37F7EA3}" srcOrd="1" destOrd="0" presId="urn:microsoft.com/office/officeart/2018/2/layout/IconVerticalSolidList"/>
    <dgm:cxn modelId="{4CB38841-1EC7-4662-9E05-7B23191788C5}" type="presParOf" srcId="{171BA9F2-E063-423F-95C3-FA07C418BE90}" destId="{0A05FDA8-D2CA-4C39-A304-D5003E89DCB6}" srcOrd="2" destOrd="0" presId="urn:microsoft.com/office/officeart/2018/2/layout/IconVerticalSolidList"/>
    <dgm:cxn modelId="{A51BC003-C758-480E-A3A1-41FF144BD34A}" type="presParOf" srcId="{171BA9F2-E063-423F-95C3-FA07C418BE90}" destId="{4470CE9E-84A7-4F39-AA79-A589670E0154}" srcOrd="3" destOrd="0" presId="urn:microsoft.com/office/officeart/2018/2/layout/IconVerticalSolidList"/>
    <dgm:cxn modelId="{B65E1BF5-FB15-499D-B477-6DBC8B739721}" type="presParOf" srcId="{483001CA-59D4-40D8-A595-094BDCC709FC}" destId="{BFEFEAD9-A311-4F31-8A98-F4FF06EF6C29}" srcOrd="5" destOrd="0" presId="urn:microsoft.com/office/officeart/2018/2/layout/IconVerticalSolidList"/>
    <dgm:cxn modelId="{C85C2735-EDA5-42AC-B16A-2B8865A622D8}" type="presParOf" srcId="{483001CA-59D4-40D8-A595-094BDCC709FC}" destId="{DEB5B6E1-0ED5-457B-81AB-037D27F7DAC2}" srcOrd="6" destOrd="0" presId="urn:microsoft.com/office/officeart/2018/2/layout/IconVerticalSolidList"/>
    <dgm:cxn modelId="{8515B012-4593-40C1-8638-8CC94173EDD3}" type="presParOf" srcId="{DEB5B6E1-0ED5-457B-81AB-037D27F7DAC2}" destId="{9E7D91C2-9535-42FF-8A8D-79FEB7B50890}" srcOrd="0" destOrd="0" presId="urn:microsoft.com/office/officeart/2018/2/layout/IconVerticalSolidList"/>
    <dgm:cxn modelId="{54F792E3-F3C8-46A6-A01E-68199CDC6CBA}" type="presParOf" srcId="{DEB5B6E1-0ED5-457B-81AB-037D27F7DAC2}" destId="{0AA9FF1D-8B61-4277-A01D-3AD997FFF25E}" srcOrd="1" destOrd="0" presId="urn:microsoft.com/office/officeart/2018/2/layout/IconVerticalSolidList"/>
    <dgm:cxn modelId="{7BAF78FF-A2DC-4739-9EA0-3A151AC95493}" type="presParOf" srcId="{DEB5B6E1-0ED5-457B-81AB-037D27F7DAC2}" destId="{F1B54E3B-9716-4803-A4D9-6217380C0E84}" srcOrd="2" destOrd="0" presId="urn:microsoft.com/office/officeart/2018/2/layout/IconVerticalSolidList"/>
    <dgm:cxn modelId="{65A963F2-0722-4BA4-9CDD-A43F12F40CA2}" type="presParOf" srcId="{DEB5B6E1-0ED5-457B-81AB-037D27F7DAC2}" destId="{5812D21C-8A77-41C3-A770-46674234B75C}" srcOrd="3" destOrd="0" presId="urn:microsoft.com/office/officeart/2018/2/layout/IconVerticalSolidList"/>
    <dgm:cxn modelId="{4912B2CC-9173-4F04-8B08-59F7E1972F88}" type="presParOf" srcId="{483001CA-59D4-40D8-A595-094BDCC709FC}" destId="{374A9C91-24AB-4DB6-AAD9-F3CDC34ACBB4}" srcOrd="7" destOrd="0" presId="urn:microsoft.com/office/officeart/2018/2/layout/IconVerticalSolidList"/>
    <dgm:cxn modelId="{4B5C71F6-24AE-4084-A7AB-8BDA76FFF7AF}" type="presParOf" srcId="{483001CA-59D4-40D8-A595-094BDCC709FC}" destId="{B8307181-80F2-40D1-9044-C6304D8703F2}" srcOrd="8" destOrd="0" presId="urn:microsoft.com/office/officeart/2018/2/layout/IconVerticalSolidList"/>
    <dgm:cxn modelId="{213528C1-DE99-4C24-8861-B7DA67AAC632}" type="presParOf" srcId="{B8307181-80F2-40D1-9044-C6304D8703F2}" destId="{8692EEC9-919A-4857-87D2-3C82AC97FB39}" srcOrd="0" destOrd="0" presId="urn:microsoft.com/office/officeart/2018/2/layout/IconVerticalSolidList"/>
    <dgm:cxn modelId="{D9A9884F-5BDD-47CB-84F4-F9142CFE4526}" type="presParOf" srcId="{B8307181-80F2-40D1-9044-C6304D8703F2}" destId="{C7C6F889-438C-4773-859A-29612952ED7C}" srcOrd="1" destOrd="0" presId="urn:microsoft.com/office/officeart/2018/2/layout/IconVerticalSolidList"/>
    <dgm:cxn modelId="{0285327D-A080-424D-B8D9-43856F19BA37}" type="presParOf" srcId="{B8307181-80F2-40D1-9044-C6304D8703F2}" destId="{93D5EAD6-DC42-4D41-806B-93D5609A1890}" srcOrd="2" destOrd="0" presId="urn:microsoft.com/office/officeart/2018/2/layout/IconVerticalSolidList"/>
    <dgm:cxn modelId="{FBD499AD-75A9-477D-8BEC-A929CBB0E4B7}" type="presParOf" srcId="{B8307181-80F2-40D1-9044-C6304D8703F2}" destId="{D72C26CE-F167-4AB6-B4FA-C799F66EE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71F8-171B-4D5D-B0F2-E7D62C8A29C1}">
      <dsp:nvSpPr>
        <dsp:cNvPr id="0" name=""/>
        <dsp:cNvSpPr/>
      </dsp:nvSpPr>
      <dsp:spPr>
        <a:xfrm>
          <a:off x="0" y="3707"/>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6DFD1-CB54-40BC-B9CF-8A2F786B3BB2}">
      <dsp:nvSpPr>
        <dsp:cNvPr id="0" name=""/>
        <dsp:cNvSpPr/>
      </dsp:nvSpPr>
      <dsp:spPr>
        <a:xfrm>
          <a:off x="232000" y="176269"/>
          <a:ext cx="422232" cy="421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7635-2866-4D32-865C-C180DD2F1B7F}">
      <dsp:nvSpPr>
        <dsp:cNvPr id="0" name=""/>
        <dsp:cNvSpPr/>
      </dsp:nvSpPr>
      <dsp:spPr>
        <a:xfrm>
          <a:off x="886233" y="3707"/>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was collected from previous Walmart sales for year 2021 and 2022</a:t>
          </a:r>
        </a:p>
      </dsp:txBody>
      <dsp:txXfrm>
        <a:off x="886233" y="3707"/>
        <a:ext cx="7290133" cy="862813"/>
      </dsp:txXfrm>
    </dsp:sp>
    <dsp:sp modelId="{2134A2DB-25E9-4754-AE99-E447EF2FE1B9}">
      <dsp:nvSpPr>
        <dsp:cNvPr id="0" name=""/>
        <dsp:cNvSpPr/>
      </dsp:nvSpPr>
      <dsp:spPr>
        <a:xfrm>
          <a:off x="0" y="1082223"/>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F0FFE-2DAE-4977-B37C-BD7DABA04F01}">
      <dsp:nvSpPr>
        <dsp:cNvPr id="0" name=""/>
        <dsp:cNvSpPr/>
      </dsp:nvSpPr>
      <dsp:spPr>
        <a:xfrm>
          <a:off x="232000" y="1254786"/>
          <a:ext cx="422232" cy="421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C630E-7973-4E70-9DE7-EB31D48ED492}">
      <dsp:nvSpPr>
        <dsp:cNvPr id="0" name=""/>
        <dsp:cNvSpPr/>
      </dsp:nvSpPr>
      <dsp:spPr>
        <a:xfrm>
          <a:off x="886233" y="1082223"/>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The data contains sales transactions that include product details, quantities sold, selling and buying prices, as well as the mode and type of sale. It’s structured across two sheets:</a:t>
          </a:r>
        </a:p>
      </dsp:txBody>
      <dsp:txXfrm>
        <a:off x="886233" y="1082223"/>
        <a:ext cx="7290133" cy="862813"/>
      </dsp:txXfrm>
    </dsp:sp>
    <dsp:sp modelId="{028ED9DF-F3F8-43B0-9E23-4E17452A65DA}">
      <dsp:nvSpPr>
        <dsp:cNvPr id="0" name=""/>
        <dsp:cNvSpPr/>
      </dsp:nvSpPr>
      <dsp:spPr>
        <a:xfrm>
          <a:off x="0" y="2160740"/>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E6BC2-8E3B-4704-B80B-83AFF06FA09D}">
      <dsp:nvSpPr>
        <dsp:cNvPr id="0" name=""/>
        <dsp:cNvSpPr/>
      </dsp:nvSpPr>
      <dsp:spPr>
        <a:xfrm>
          <a:off x="232000" y="2333302"/>
          <a:ext cx="422232" cy="421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3C77A-4E28-4ED8-9368-83C5F33A853D}">
      <dsp:nvSpPr>
        <dsp:cNvPr id="0" name=""/>
        <dsp:cNvSpPr/>
      </dsp:nvSpPr>
      <dsp:spPr>
        <a:xfrm>
          <a:off x="886233" y="2160740"/>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Input Data:</a:t>
          </a:r>
          <a:r>
            <a:rPr lang="en-US" sz="1800" kern="1200">
              <a:latin typeface="Times New Roman" panose="02020603050405020304" pitchFamily="18" charset="0"/>
              <a:cs typeface="Times New Roman" panose="02020603050405020304" pitchFamily="18" charset="0"/>
            </a:rPr>
            <a:t> Contains transaction-level details like date, product ID, quantity, sale type (e.g., direct sales, online, wholesaler), payment mode (e.g., cash, online), and discount percentages.</a:t>
          </a:r>
        </a:p>
      </dsp:txBody>
      <dsp:txXfrm>
        <a:off x="886233" y="2160740"/>
        <a:ext cx="7290133" cy="862813"/>
      </dsp:txXfrm>
    </dsp:sp>
    <dsp:sp modelId="{2B25B226-9DA0-43B5-8760-E85896FA16F1}">
      <dsp:nvSpPr>
        <dsp:cNvPr id="0" name=""/>
        <dsp:cNvSpPr/>
      </dsp:nvSpPr>
      <dsp:spPr>
        <a:xfrm>
          <a:off x="0" y="3239256"/>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C9E7D-60A8-4DA0-9E6B-652229E42B72}">
      <dsp:nvSpPr>
        <dsp:cNvPr id="0" name=""/>
        <dsp:cNvSpPr/>
      </dsp:nvSpPr>
      <dsp:spPr>
        <a:xfrm>
          <a:off x="232000" y="3411819"/>
          <a:ext cx="422232" cy="421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2BC23-ABEC-4923-A4F1-7B13F09CB4D2}">
      <dsp:nvSpPr>
        <dsp:cNvPr id="0" name=""/>
        <dsp:cNvSpPr/>
      </dsp:nvSpPr>
      <dsp:spPr>
        <a:xfrm>
          <a:off x="886233" y="3239256"/>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Master Data:</a:t>
          </a:r>
          <a:r>
            <a:rPr lang="en-US" sz="1800" kern="1200" dirty="0">
              <a:latin typeface="Times New Roman" panose="02020603050405020304" pitchFamily="18" charset="0"/>
              <a:cs typeface="Times New Roman" panose="02020603050405020304" pitchFamily="18" charset="0"/>
            </a:rPr>
            <a:t> Provides additional information on products, including category, unit of measure, buying price, and selling price.</a:t>
          </a:r>
        </a:p>
      </dsp:txBody>
      <dsp:txXfrm>
        <a:off x="886233" y="3239256"/>
        <a:ext cx="7290133" cy="862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73251-3579-EC42-A747-05176D974C8D}">
      <dsp:nvSpPr>
        <dsp:cNvPr id="0" name=""/>
        <dsp:cNvSpPr/>
      </dsp:nvSpPr>
      <dsp:spPr>
        <a:xfrm>
          <a:off x="0" y="59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281D-B77E-7049-B186-49F077A222E7}">
      <dsp:nvSpPr>
        <dsp:cNvPr id="0" name=""/>
        <dsp:cNvSpPr/>
      </dsp:nvSpPr>
      <dsp:spPr>
        <a:xfrm>
          <a:off x="0" y="596"/>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Sales: </a:t>
          </a:r>
          <a:r>
            <a:rPr lang="en-US" sz="1800" kern="1200" dirty="0">
              <a:latin typeface="Times New Roman" panose="02020603050405020304" pitchFamily="18" charset="0"/>
              <a:cs typeface="Times New Roman" panose="02020603050405020304" pitchFamily="18" charset="0"/>
            </a:rPr>
            <a:t>Represents the sum of selling values from all transactions. It indicates overall revenue generated.</a:t>
          </a:r>
        </a:p>
      </dsp:txBody>
      <dsp:txXfrm>
        <a:off x="0" y="596"/>
        <a:ext cx="8229600" cy="697714"/>
      </dsp:txXfrm>
    </dsp:sp>
    <dsp:sp modelId="{8F4321F8-C5FF-4946-B533-39D01515F595}">
      <dsp:nvSpPr>
        <dsp:cNvPr id="0" name=""/>
        <dsp:cNvSpPr/>
      </dsp:nvSpPr>
      <dsp:spPr>
        <a:xfrm>
          <a:off x="0" y="69831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78C0A-E9AD-FE4D-9BAF-BA5B27FA54AA}">
      <dsp:nvSpPr>
        <dsp:cNvPr id="0" name=""/>
        <dsp:cNvSpPr/>
      </dsp:nvSpPr>
      <dsp:spPr>
        <a:xfrm>
          <a:off x="0" y="698310"/>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Quantity Sold: </a:t>
          </a:r>
          <a:r>
            <a:rPr lang="en-US" sz="1800" kern="1200" dirty="0">
              <a:latin typeface="Times New Roman" panose="02020603050405020304" pitchFamily="18" charset="0"/>
              <a:cs typeface="Times New Roman" panose="02020603050405020304" pitchFamily="18" charset="0"/>
            </a:rPr>
            <a:t>Shows the total number of units sold across all products, reflecting sales volume.</a:t>
          </a:r>
        </a:p>
      </dsp:txBody>
      <dsp:txXfrm>
        <a:off x="0" y="698310"/>
        <a:ext cx="8229600" cy="697714"/>
      </dsp:txXfrm>
    </dsp:sp>
    <dsp:sp modelId="{21D759F7-1954-DC42-A00F-5E39E03FF2C3}">
      <dsp:nvSpPr>
        <dsp:cNvPr id="0" name=""/>
        <dsp:cNvSpPr/>
      </dsp:nvSpPr>
      <dsp:spPr>
        <a:xfrm>
          <a:off x="0" y="13960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B3DB5-D795-B146-9983-CC939AB3D49E}">
      <dsp:nvSpPr>
        <dsp:cNvPr id="0" name=""/>
        <dsp:cNvSpPr/>
      </dsp:nvSpPr>
      <dsp:spPr>
        <a:xfrm>
          <a:off x="0" y="1396024"/>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Profit: </a:t>
          </a:r>
          <a:r>
            <a:rPr lang="en-US" sz="1800" kern="1200" dirty="0">
              <a:latin typeface="Times New Roman" panose="02020603050405020304" pitchFamily="18" charset="0"/>
              <a:cs typeface="Times New Roman" panose="02020603050405020304" pitchFamily="18" charset="0"/>
            </a:rPr>
            <a:t>Calculated as the difference between total selling value and total buying value. It measures overall profitability.</a:t>
          </a:r>
        </a:p>
      </dsp:txBody>
      <dsp:txXfrm>
        <a:off x="0" y="1396024"/>
        <a:ext cx="8229600" cy="697714"/>
      </dsp:txXfrm>
    </dsp:sp>
    <dsp:sp modelId="{E89CDD78-CED6-324B-9885-17412E40ECC7}">
      <dsp:nvSpPr>
        <dsp:cNvPr id="0" name=""/>
        <dsp:cNvSpPr/>
      </dsp:nvSpPr>
      <dsp:spPr>
        <a:xfrm>
          <a:off x="0" y="20937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3AE3D-4542-1E4D-B254-73B59DCC61D4}">
      <dsp:nvSpPr>
        <dsp:cNvPr id="0" name=""/>
        <dsp:cNvSpPr/>
      </dsp:nvSpPr>
      <dsp:spPr>
        <a:xfrm>
          <a:off x="0" y="2093738"/>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Average Profit Percentage : </a:t>
          </a:r>
          <a:r>
            <a:rPr lang="en-US" sz="1800" kern="1200" dirty="0">
              <a:latin typeface="Times New Roman" panose="02020603050405020304" pitchFamily="18" charset="0"/>
              <a:cs typeface="Times New Roman" panose="02020603050405020304" pitchFamily="18" charset="0"/>
            </a:rPr>
            <a:t>Average margin on sales, showing the efficiency of pricing and cost management.</a:t>
          </a:r>
        </a:p>
      </dsp:txBody>
      <dsp:txXfrm>
        <a:off x="0" y="2093738"/>
        <a:ext cx="8229600" cy="697714"/>
      </dsp:txXfrm>
    </dsp:sp>
    <dsp:sp modelId="{0DF7D9E1-C789-C942-94E2-74CCCAA82CBF}">
      <dsp:nvSpPr>
        <dsp:cNvPr id="0" name=""/>
        <dsp:cNvSpPr/>
      </dsp:nvSpPr>
      <dsp:spPr>
        <a:xfrm>
          <a:off x="0" y="2791453"/>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FD59C-9A36-6F47-9CAC-A76F66F85F98}">
      <dsp:nvSpPr>
        <dsp:cNvPr id="0" name=""/>
        <dsp:cNvSpPr/>
      </dsp:nvSpPr>
      <dsp:spPr>
        <a:xfrm>
          <a:off x="0" y="2791453"/>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Top Categories by Sales: </a:t>
          </a:r>
          <a:r>
            <a:rPr lang="en-US" sz="1800" kern="1200" dirty="0">
              <a:latin typeface="Times New Roman" panose="02020603050405020304" pitchFamily="18" charset="0"/>
              <a:cs typeface="Times New Roman" panose="02020603050405020304" pitchFamily="18" charset="0"/>
            </a:rPr>
            <a:t>Highlights the leading categories contributing to total sales:</a:t>
          </a:r>
        </a:p>
      </dsp:txBody>
      <dsp:txXfrm>
        <a:off x="0" y="2791453"/>
        <a:ext cx="8229600" cy="697714"/>
      </dsp:txXfrm>
    </dsp:sp>
    <dsp:sp modelId="{A2EC2D84-DC62-1E48-B7D2-433A9085A94F}">
      <dsp:nvSpPr>
        <dsp:cNvPr id="0" name=""/>
        <dsp:cNvSpPr/>
      </dsp:nvSpPr>
      <dsp:spPr>
        <a:xfrm>
          <a:off x="0" y="348916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AC6D8-032D-0648-9EE1-E2FD16CD65D8}">
      <dsp:nvSpPr>
        <dsp:cNvPr id="0" name=""/>
        <dsp:cNvSpPr/>
      </dsp:nvSpPr>
      <dsp:spPr>
        <a:xfrm>
          <a:off x="0" y="3489167"/>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Payment Mode Distribution on sales :</a:t>
          </a:r>
          <a:r>
            <a:rPr lang="en-US" sz="1800" kern="1200" dirty="0">
              <a:latin typeface="Times New Roman" panose="02020603050405020304" pitchFamily="18" charset="0"/>
              <a:cs typeface="Times New Roman" panose="02020603050405020304" pitchFamily="18" charset="0"/>
            </a:rPr>
            <a:t>Shows the preference for payment methods among customers(Online or Offline).</a:t>
          </a:r>
        </a:p>
      </dsp:txBody>
      <dsp:txXfrm>
        <a:off x="0" y="3489167"/>
        <a:ext cx="8229600" cy="697714"/>
      </dsp:txXfrm>
    </dsp:sp>
    <dsp:sp modelId="{4B90DAAF-95D7-7141-9068-A5077DDCB2C0}">
      <dsp:nvSpPr>
        <dsp:cNvPr id="0" name=""/>
        <dsp:cNvSpPr/>
      </dsp:nvSpPr>
      <dsp:spPr>
        <a:xfrm>
          <a:off x="0" y="41868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B5E5-396B-8941-BA2C-94AAECE82DEC}">
      <dsp:nvSpPr>
        <dsp:cNvPr id="0" name=""/>
        <dsp:cNvSpPr/>
      </dsp:nvSpPr>
      <dsp:spPr>
        <a:xfrm>
          <a:off x="0" y="4186881"/>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Sales Type Distribution: </a:t>
          </a:r>
          <a:r>
            <a:rPr lang="en-US" sz="1800" kern="1200" dirty="0">
              <a:latin typeface="Times New Roman" panose="02020603050405020304" pitchFamily="18" charset="0"/>
              <a:cs typeface="Times New Roman" panose="02020603050405020304" pitchFamily="18" charset="0"/>
            </a:rPr>
            <a:t>Helps identify the dominant sales channels and adjust strategies accordingly(Direct Sales , Online or Wholesaler).</a:t>
          </a:r>
        </a:p>
      </dsp:txBody>
      <dsp:txXfrm>
        <a:off x="0" y="4186881"/>
        <a:ext cx="8229600" cy="697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8CF94-CBE0-4629-8B0A-38B9F96DDCC1}">
      <dsp:nvSpPr>
        <dsp:cNvPr id="0" name=""/>
        <dsp:cNvSpPr/>
      </dsp:nvSpPr>
      <dsp:spPr>
        <a:xfrm>
          <a:off x="0" y="1543"/>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633CF-37F6-497E-A06E-0827AB2E2ACC}">
      <dsp:nvSpPr>
        <dsp:cNvPr id="0" name=""/>
        <dsp:cNvSpPr/>
      </dsp:nvSpPr>
      <dsp:spPr>
        <a:xfrm>
          <a:off x="199008" y="149567"/>
          <a:ext cx="361834" cy="361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64E0E2-FD6A-41E0-A386-A26A5460DF36}">
      <dsp:nvSpPr>
        <dsp:cNvPr id="0" name=""/>
        <dsp:cNvSpPr/>
      </dsp:nvSpPr>
      <dsp:spPr>
        <a:xfrm>
          <a:off x="759852" y="1543"/>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a:t>
          </a:r>
          <a:r>
            <a:rPr lang="en-US" sz="1600" b="1" i="0" kern="1200" baseline="0" dirty="0">
              <a:latin typeface="Times New Roman" panose="02020603050405020304" pitchFamily="18" charset="0"/>
              <a:cs typeface="Times New Roman" panose="02020603050405020304" pitchFamily="18" charset="0"/>
            </a:rPr>
            <a:t>otal sales</a:t>
          </a:r>
          <a:r>
            <a:rPr lang="en-US" sz="1600" b="0" i="0" kern="1200" baseline="0" dirty="0">
              <a:latin typeface="Times New Roman" panose="02020603050405020304" pitchFamily="18" charset="0"/>
              <a:cs typeface="Times New Roman" panose="02020603050405020304" pitchFamily="18" charset="0"/>
            </a:rPr>
            <a:t> of $400K and a </a:t>
          </a:r>
          <a:r>
            <a:rPr lang="en-US" sz="1600" b="1" i="0" kern="1200" baseline="0" dirty="0">
              <a:latin typeface="Times New Roman" panose="02020603050405020304" pitchFamily="18" charset="0"/>
              <a:cs typeface="Times New Roman" panose="02020603050405020304" pitchFamily="18" charset="0"/>
            </a:rPr>
            <a:t>total profit</a:t>
          </a:r>
          <a:r>
            <a:rPr lang="en-US" sz="1600" b="0" i="0" kern="1200" baseline="0" dirty="0">
              <a:latin typeface="Times New Roman" panose="02020603050405020304" pitchFamily="18" charset="0"/>
              <a:cs typeface="Times New Roman" panose="02020603050405020304" pitchFamily="18" charset="0"/>
            </a:rPr>
            <a:t> of $67K, the business demonstrates solid revenue generation and profitability.</a:t>
          </a:r>
          <a:endParaRPr lang="en-US" sz="1600" kern="1200" dirty="0">
            <a:latin typeface="Times New Roman" panose="02020603050405020304" pitchFamily="18" charset="0"/>
            <a:cs typeface="Times New Roman" panose="02020603050405020304" pitchFamily="18" charset="0"/>
          </a:endParaRPr>
        </a:p>
      </dsp:txBody>
      <dsp:txXfrm>
        <a:off x="759852" y="1543"/>
        <a:ext cx="7298297" cy="657880"/>
      </dsp:txXfrm>
    </dsp:sp>
    <dsp:sp modelId="{F786C960-C2CD-4B8F-A3A2-DC48A8FF8B77}">
      <dsp:nvSpPr>
        <dsp:cNvPr id="0" name=""/>
        <dsp:cNvSpPr/>
      </dsp:nvSpPr>
      <dsp:spPr>
        <a:xfrm>
          <a:off x="0" y="823894"/>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1044C-1B7F-40B2-8813-90BAAD298D13}">
      <dsp:nvSpPr>
        <dsp:cNvPr id="0" name=""/>
        <dsp:cNvSpPr/>
      </dsp:nvSpPr>
      <dsp:spPr>
        <a:xfrm>
          <a:off x="199008" y="971917"/>
          <a:ext cx="361834" cy="361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19A009-09F5-4605-883B-644651B0B2D7}">
      <dsp:nvSpPr>
        <dsp:cNvPr id="0" name=""/>
        <dsp:cNvSpPr/>
      </dsp:nvSpPr>
      <dsp:spPr>
        <a:xfrm>
          <a:off x="759852" y="823894"/>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The </a:t>
          </a:r>
          <a:r>
            <a:rPr lang="en-US" sz="1600" b="1" kern="1200">
              <a:latin typeface="Times New Roman" panose="02020603050405020304" pitchFamily="18" charset="0"/>
              <a:cs typeface="Times New Roman" panose="02020603050405020304" pitchFamily="18" charset="0"/>
            </a:rPr>
            <a:t>average profit margin</a:t>
          </a:r>
          <a:r>
            <a:rPr lang="en-US" sz="1600" kern="1200">
              <a:latin typeface="Times New Roman" panose="02020603050405020304" pitchFamily="18" charset="0"/>
              <a:cs typeface="Times New Roman" panose="02020603050405020304" pitchFamily="18" charset="0"/>
            </a:rPr>
            <a:t> is </a:t>
          </a:r>
          <a:r>
            <a:rPr lang="en-US" sz="1600" b="1" kern="1200">
              <a:latin typeface="Times New Roman" panose="02020603050405020304" pitchFamily="18" charset="0"/>
              <a:cs typeface="Times New Roman" panose="02020603050405020304" pitchFamily="18" charset="0"/>
            </a:rPr>
            <a:t>20%</a:t>
          </a:r>
          <a:r>
            <a:rPr lang="en-US" sz="1600" kern="1200">
              <a:latin typeface="Times New Roman" panose="02020603050405020304" pitchFamily="18" charset="0"/>
              <a:cs typeface="Times New Roman" panose="02020603050405020304" pitchFamily="18" charset="0"/>
            </a:rPr>
            <a:t>, showing effective cost management</a:t>
          </a:r>
        </a:p>
      </dsp:txBody>
      <dsp:txXfrm>
        <a:off x="759852" y="823894"/>
        <a:ext cx="7298297" cy="657880"/>
      </dsp:txXfrm>
    </dsp:sp>
    <dsp:sp modelId="{8FFEDF00-BAFC-4331-9574-A118F7362262}">
      <dsp:nvSpPr>
        <dsp:cNvPr id="0" name=""/>
        <dsp:cNvSpPr/>
      </dsp:nvSpPr>
      <dsp:spPr>
        <a:xfrm>
          <a:off x="0" y="1646245"/>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F63C7-700C-4AF0-B8C5-D9605A2A3823}">
      <dsp:nvSpPr>
        <dsp:cNvPr id="0" name=""/>
        <dsp:cNvSpPr/>
      </dsp:nvSpPr>
      <dsp:spPr>
        <a:xfrm>
          <a:off x="199008" y="1794268"/>
          <a:ext cx="361834" cy="361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58D80-BB78-4238-80F3-40AB3D9CCABD}">
      <dsp:nvSpPr>
        <dsp:cNvPr id="0" name=""/>
        <dsp:cNvSpPr/>
      </dsp:nvSpPr>
      <dsp:spPr>
        <a:xfrm>
          <a:off x="759852" y="1646245"/>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The top categories driving sales are </a:t>
          </a:r>
          <a:r>
            <a:rPr lang="en-US" sz="1600" b="1" kern="1200">
              <a:latin typeface="Times New Roman" panose="02020603050405020304" pitchFamily="18" charset="0"/>
              <a:cs typeface="Times New Roman" panose="02020603050405020304" pitchFamily="18" charset="0"/>
            </a:rPr>
            <a:t>Drinks</a:t>
          </a:r>
          <a:r>
            <a:rPr lang="en-US" sz="1600" kern="1200">
              <a:latin typeface="Times New Roman" panose="02020603050405020304" pitchFamily="18" charset="0"/>
              <a:cs typeface="Times New Roman" panose="02020603050405020304" pitchFamily="18" charset="0"/>
            </a:rPr>
            <a:t>, </a:t>
          </a:r>
          <a:r>
            <a:rPr lang="en-US" sz="1600" b="1" kern="1200">
              <a:latin typeface="Times New Roman" panose="02020603050405020304" pitchFamily="18" charset="0"/>
              <a:cs typeface="Times New Roman" panose="02020603050405020304" pitchFamily="18" charset="0"/>
            </a:rPr>
            <a:t>Cosmetics</a:t>
          </a:r>
          <a:r>
            <a:rPr lang="en-US" sz="1600" kern="1200">
              <a:latin typeface="Times New Roman" panose="02020603050405020304" pitchFamily="18" charset="0"/>
              <a:cs typeface="Times New Roman" panose="02020603050405020304" pitchFamily="18" charset="0"/>
            </a:rPr>
            <a:t>, and </a:t>
          </a:r>
          <a:r>
            <a:rPr lang="en-US" sz="1600" b="1" kern="1200">
              <a:latin typeface="Times New Roman" panose="02020603050405020304" pitchFamily="18" charset="0"/>
              <a:cs typeface="Times New Roman" panose="02020603050405020304" pitchFamily="18" charset="0"/>
            </a:rPr>
            <a:t>Clothing </a:t>
          </a:r>
          <a:endParaRPr lang="en-US" sz="1600" kern="1200">
            <a:latin typeface="Times New Roman" panose="02020603050405020304" pitchFamily="18" charset="0"/>
            <a:cs typeface="Times New Roman" panose="02020603050405020304" pitchFamily="18" charset="0"/>
          </a:endParaRPr>
        </a:p>
      </dsp:txBody>
      <dsp:txXfrm>
        <a:off x="759852" y="1646245"/>
        <a:ext cx="7298297" cy="657880"/>
      </dsp:txXfrm>
    </dsp:sp>
    <dsp:sp modelId="{3A75FCD8-842B-4154-B835-9B13A6E094CF}">
      <dsp:nvSpPr>
        <dsp:cNvPr id="0" name=""/>
        <dsp:cNvSpPr/>
      </dsp:nvSpPr>
      <dsp:spPr>
        <a:xfrm>
          <a:off x="0" y="2468596"/>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66707-E827-4969-A898-8A4E333A5136}">
      <dsp:nvSpPr>
        <dsp:cNvPr id="0" name=""/>
        <dsp:cNvSpPr/>
      </dsp:nvSpPr>
      <dsp:spPr>
        <a:xfrm>
          <a:off x="199008" y="2616619"/>
          <a:ext cx="361834" cy="361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B095C4-89ED-45D0-9D3E-53DFA8A1D679}">
      <dsp:nvSpPr>
        <dsp:cNvPr id="0" name=""/>
        <dsp:cNvSpPr/>
      </dsp:nvSpPr>
      <dsp:spPr>
        <a:xfrm>
          <a:off x="759852" y="2468596"/>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0" i="0" kern="1200" baseline="0">
              <a:latin typeface="Times New Roman" panose="02020603050405020304" pitchFamily="18" charset="0"/>
              <a:cs typeface="Times New Roman" panose="02020603050405020304" pitchFamily="18" charset="0"/>
            </a:rPr>
            <a:t>This insight suggests a strong consumer demand for these categories, and efforts to expand product lines or marketing in these segments could enhance sales further.</a:t>
          </a:r>
          <a:endParaRPr lang="en-US" sz="1600" kern="1200">
            <a:latin typeface="Times New Roman" panose="02020603050405020304" pitchFamily="18" charset="0"/>
            <a:cs typeface="Times New Roman" panose="02020603050405020304" pitchFamily="18" charset="0"/>
          </a:endParaRPr>
        </a:p>
      </dsp:txBody>
      <dsp:txXfrm>
        <a:off x="759852" y="2468596"/>
        <a:ext cx="7298297" cy="657880"/>
      </dsp:txXfrm>
    </dsp:sp>
    <dsp:sp modelId="{0F0C23B8-82C8-467C-8B86-CD9E6A0E9D1D}">
      <dsp:nvSpPr>
        <dsp:cNvPr id="0" name=""/>
        <dsp:cNvSpPr/>
      </dsp:nvSpPr>
      <dsp:spPr>
        <a:xfrm>
          <a:off x="0" y="3290946"/>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81456-1B3E-4E17-B9CA-26F585979A54}">
      <dsp:nvSpPr>
        <dsp:cNvPr id="0" name=""/>
        <dsp:cNvSpPr/>
      </dsp:nvSpPr>
      <dsp:spPr>
        <a:xfrm>
          <a:off x="199008" y="3438969"/>
          <a:ext cx="361834" cy="3618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47080-96EE-4F6D-8E6C-158E9D79D171}">
      <dsp:nvSpPr>
        <dsp:cNvPr id="0" name=""/>
        <dsp:cNvSpPr/>
      </dsp:nvSpPr>
      <dsp:spPr>
        <a:xfrm>
          <a:off x="759852" y="3290946"/>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Payment methods are almost evenly split, with </a:t>
          </a:r>
          <a:r>
            <a:rPr lang="en-US" sz="1600" b="1" kern="1200">
              <a:latin typeface="Times New Roman" panose="02020603050405020304" pitchFamily="18" charset="0"/>
              <a:cs typeface="Times New Roman" panose="02020603050405020304" pitchFamily="18" charset="0"/>
            </a:rPr>
            <a:t>cash at 50.1%</a:t>
          </a:r>
          <a:r>
            <a:rPr lang="en-US" sz="1600" kern="1200">
              <a:latin typeface="Times New Roman" panose="02020603050405020304" pitchFamily="18" charset="0"/>
              <a:cs typeface="Times New Roman" panose="02020603050405020304" pitchFamily="18" charset="0"/>
            </a:rPr>
            <a:t> and </a:t>
          </a:r>
          <a:r>
            <a:rPr lang="en-US" sz="1600" b="1" kern="1200">
              <a:latin typeface="Times New Roman" panose="02020603050405020304" pitchFamily="18" charset="0"/>
              <a:cs typeface="Times New Roman" panose="02020603050405020304" pitchFamily="18" charset="0"/>
            </a:rPr>
            <a:t>online at 49.9%</a:t>
          </a:r>
          <a:r>
            <a:rPr lang="en-US" sz="1600" kern="1200">
              <a:latin typeface="Times New Roman" panose="02020603050405020304" pitchFamily="18" charset="0"/>
              <a:cs typeface="Times New Roman" panose="02020603050405020304" pitchFamily="18" charset="0"/>
            </a:rPr>
            <a:t>.</a:t>
          </a:r>
        </a:p>
      </dsp:txBody>
      <dsp:txXfrm>
        <a:off x="759852" y="3290946"/>
        <a:ext cx="7298297" cy="657880"/>
      </dsp:txXfrm>
    </dsp:sp>
    <dsp:sp modelId="{FADA9BC4-D3E6-426B-97E1-74AF86BB028B}">
      <dsp:nvSpPr>
        <dsp:cNvPr id="0" name=""/>
        <dsp:cNvSpPr/>
      </dsp:nvSpPr>
      <dsp:spPr>
        <a:xfrm>
          <a:off x="0" y="4113297"/>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73B8C-7D42-44BB-B6D5-F51314DB1726}">
      <dsp:nvSpPr>
        <dsp:cNvPr id="0" name=""/>
        <dsp:cNvSpPr/>
      </dsp:nvSpPr>
      <dsp:spPr>
        <a:xfrm>
          <a:off x="199008" y="4261320"/>
          <a:ext cx="361834" cy="3618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B8927B-E3B4-40DB-BE25-851FC0D19B57}">
      <dsp:nvSpPr>
        <dsp:cNvPr id="0" name=""/>
        <dsp:cNvSpPr/>
      </dsp:nvSpPr>
      <dsp:spPr>
        <a:xfrm>
          <a:off x="759852" y="4113297"/>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Direct sales lead</a:t>
          </a:r>
          <a:r>
            <a:rPr lang="en-US" sz="1600" kern="1200" dirty="0">
              <a:latin typeface="Times New Roman" panose="02020603050405020304" pitchFamily="18" charset="0"/>
              <a:cs typeface="Times New Roman" panose="02020603050405020304" pitchFamily="18" charset="0"/>
            </a:rPr>
            <a:t> at </a:t>
          </a:r>
          <a:r>
            <a:rPr lang="en-US" sz="1600" b="1" kern="1200" dirty="0">
              <a:latin typeface="Times New Roman" panose="02020603050405020304" pitchFamily="18" charset="0"/>
              <a:cs typeface="Times New Roman" panose="02020603050405020304" pitchFamily="18" charset="0"/>
            </a:rPr>
            <a:t>53.7%</a:t>
          </a:r>
          <a:r>
            <a:rPr lang="en-US" sz="1600" kern="1200" dirty="0">
              <a:latin typeface="Times New Roman" panose="02020603050405020304" pitchFamily="18" charset="0"/>
              <a:cs typeface="Times New Roman" panose="02020603050405020304" pitchFamily="18" charset="0"/>
            </a:rPr>
            <a:t>, followed by </a:t>
          </a:r>
          <a:r>
            <a:rPr lang="en-US" sz="1600" b="1" kern="1200" dirty="0">
              <a:latin typeface="Times New Roman" panose="02020603050405020304" pitchFamily="18" charset="0"/>
              <a:cs typeface="Times New Roman" panose="02020603050405020304" pitchFamily="18" charset="0"/>
            </a:rPr>
            <a:t>online sales at 31.7%</a:t>
          </a:r>
          <a:r>
            <a:rPr lang="en-US" sz="1600" kern="1200" dirty="0">
              <a:latin typeface="Times New Roman" panose="02020603050405020304" pitchFamily="18" charset="0"/>
              <a:cs typeface="Times New Roman" panose="02020603050405020304" pitchFamily="18" charset="0"/>
            </a:rPr>
            <a:t>.</a:t>
          </a:r>
        </a:p>
      </dsp:txBody>
      <dsp:txXfrm>
        <a:off x="759852" y="4113297"/>
        <a:ext cx="7298297" cy="657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CFD20-005F-4538-9EE1-CC7D6F477920}">
      <dsp:nvSpPr>
        <dsp:cNvPr id="0" name=""/>
        <dsp:cNvSpPr/>
      </dsp:nvSpPr>
      <dsp:spPr>
        <a:xfrm>
          <a:off x="0" y="6554"/>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D81A8-D2B8-40B0-8F33-E66875C8C904}">
      <dsp:nvSpPr>
        <dsp:cNvPr id="0" name=""/>
        <dsp:cNvSpPr/>
      </dsp:nvSpPr>
      <dsp:spPr>
        <a:xfrm>
          <a:off x="230913" y="178307"/>
          <a:ext cx="420253" cy="419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8A436-5859-4BFD-832E-DE386B814879}">
      <dsp:nvSpPr>
        <dsp:cNvPr id="0" name=""/>
        <dsp:cNvSpPr/>
      </dsp:nvSpPr>
      <dsp:spPr>
        <a:xfrm>
          <a:off x="882080" y="6554"/>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analysis of the Walmart sales dashboard reveals that the business has been successful in generating consistent revenue and profit, with strong customer demand in key product categories. </a:t>
          </a:r>
        </a:p>
      </dsp:txBody>
      <dsp:txXfrm>
        <a:off x="882080" y="6554"/>
        <a:ext cx="7427025" cy="858769"/>
      </dsp:txXfrm>
    </dsp:sp>
    <dsp:sp modelId="{358CE61F-E1B9-4E3A-96B7-4DD07D40CF13}">
      <dsp:nvSpPr>
        <dsp:cNvPr id="0" name=""/>
        <dsp:cNvSpPr/>
      </dsp:nvSpPr>
      <dsp:spPr>
        <a:xfrm>
          <a:off x="0" y="1080015"/>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E7DB6-034D-4F25-A889-E8AD856F6C66}">
      <dsp:nvSpPr>
        <dsp:cNvPr id="0" name=""/>
        <dsp:cNvSpPr/>
      </dsp:nvSpPr>
      <dsp:spPr>
        <a:xfrm>
          <a:off x="230913" y="1251769"/>
          <a:ext cx="420253" cy="419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28E833-87E6-4AF4-B460-FA3246AE06D2}">
      <dsp:nvSpPr>
        <dsp:cNvPr id="0" name=""/>
        <dsp:cNvSpPr/>
      </dsp:nvSpPr>
      <dsp:spPr>
        <a:xfrm>
          <a:off x="882080" y="1080015"/>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further enhance performance, the business could focus on Promoting high-demand categories like Drinks and Cosmetics through targeted marketing campaigns.</a:t>
          </a:r>
        </a:p>
      </dsp:txBody>
      <dsp:txXfrm>
        <a:off x="882080" y="1080015"/>
        <a:ext cx="7427025" cy="858769"/>
      </dsp:txXfrm>
    </dsp:sp>
    <dsp:sp modelId="{517EBB6B-471F-4662-AE61-C16796C9C805}">
      <dsp:nvSpPr>
        <dsp:cNvPr id="0" name=""/>
        <dsp:cNvSpPr/>
      </dsp:nvSpPr>
      <dsp:spPr>
        <a:xfrm>
          <a:off x="0" y="2153477"/>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12B2F-C1F8-4BD1-B1C5-5A48B37F7EA3}">
      <dsp:nvSpPr>
        <dsp:cNvPr id="0" name=""/>
        <dsp:cNvSpPr/>
      </dsp:nvSpPr>
      <dsp:spPr>
        <a:xfrm>
          <a:off x="230913" y="2325231"/>
          <a:ext cx="420253" cy="4198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0CE9E-84A7-4F39-AA79-A589670E0154}">
      <dsp:nvSpPr>
        <dsp:cNvPr id="0" name=""/>
        <dsp:cNvSpPr/>
      </dsp:nvSpPr>
      <dsp:spPr>
        <a:xfrm>
          <a:off x="882080" y="2153477"/>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Leveraging online channels to increase the share of digital sales.</a:t>
          </a:r>
        </a:p>
      </dsp:txBody>
      <dsp:txXfrm>
        <a:off x="882080" y="2153477"/>
        <a:ext cx="7427025" cy="858769"/>
      </dsp:txXfrm>
    </dsp:sp>
    <dsp:sp modelId="{9E7D91C2-9535-42FF-8A8D-79FEB7B50890}">
      <dsp:nvSpPr>
        <dsp:cNvPr id="0" name=""/>
        <dsp:cNvSpPr/>
      </dsp:nvSpPr>
      <dsp:spPr>
        <a:xfrm>
          <a:off x="0" y="3226938"/>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9FF1D-8B61-4277-A01D-3AD997FFF25E}">
      <dsp:nvSpPr>
        <dsp:cNvPr id="0" name=""/>
        <dsp:cNvSpPr/>
      </dsp:nvSpPr>
      <dsp:spPr>
        <a:xfrm>
          <a:off x="230913" y="3398692"/>
          <a:ext cx="420253" cy="4198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2D21C-8A77-41C3-A770-46674234B75C}">
      <dsp:nvSpPr>
        <dsp:cNvPr id="0" name=""/>
        <dsp:cNvSpPr/>
      </dsp:nvSpPr>
      <dsp:spPr>
        <a:xfrm>
          <a:off x="882080" y="3226938"/>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Optimizing payment processesto encourage more online transactions.</a:t>
          </a:r>
        </a:p>
      </dsp:txBody>
      <dsp:txXfrm>
        <a:off x="882080" y="3226938"/>
        <a:ext cx="7427025" cy="858769"/>
      </dsp:txXfrm>
    </dsp:sp>
    <dsp:sp modelId="{8692EEC9-919A-4857-87D2-3C82AC97FB39}">
      <dsp:nvSpPr>
        <dsp:cNvPr id="0" name=""/>
        <dsp:cNvSpPr/>
      </dsp:nvSpPr>
      <dsp:spPr>
        <a:xfrm>
          <a:off x="0" y="4300400"/>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6F889-438C-4773-859A-29612952ED7C}">
      <dsp:nvSpPr>
        <dsp:cNvPr id="0" name=""/>
        <dsp:cNvSpPr/>
      </dsp:nvSpPr>
      <dsp:spPr>
        <a:xfrm>
          <a:off x="230913" y="4472154"/>
          <a:ext cx="420253" cy="4198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2C26CE-F167-4AB6-B4FA-C799F66EE319}">
      <dsp:nvSpPr>
        <dsp:cNvPr id="0" name=""/>
        <dsp:cNvSpPr/>
      </dsp:nvSpPr>
      <dsp:spPr>
        <a:xfrm>
          <a:off x="882080" y="4300400"/>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Overall, the business is positioned well, with growth opportunities in both online sales and specific product categories. The focus should be on capitalizing on these insights to drive future growth and profitability.</a:t>
          </a:r>
        </a:p>
      </dsp:txBody>
      <dsp:txXfrm>
        <a:off x="882080" y="4300400"/>
        <a:ext cx="7427025" cy="8587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3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274638"/>
            <a:ext cx="8332237" cy="1143000"/>
          </a:xfrm>
        </p:spPr>
        <p:txBody>
          <a:bodyPr>
            <a:normAutofit/>
          </a:bodyPr>
          <a:lstStyle/>
          <a:p>
            <a:r>
              <a:rPr lang="en-US" sz="3600" b="1" dirty="0">
                <a:latin typeface="Times New Roman" panose="02020603050405020304" pitchFamily="18" charset="0"/>
                <a:cs typeface="Times New Roman" panose="02020603050405020304" pitchFamily="18" charset="0"/>
              </a:rPr>
              <a:t>SALES DASHBOARD FOR WALMART </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3375837"/>
          </a:xfrm>
        </p:spPr>
        <p:txBody>
          <a:bodyPr>
            <a:normAutofit/>
          </a:bodyPr>
          <a:lstStyle/>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A5A298-A39F-4C34-BE55-6D97004DD01C}"/>
              </a:ext>
            </a:extLst>
          </p:cNvPr>
          <p:cNvPicPr>
            <a:picLocks noChangeAspect="1"/>
          </p:cNvPicPr>
          <p:nvPr/>
        </p:nvPicPr>
        <p:blipFill>
          <a:blip r:embed="rId2"/>
          <a:stretch>
            <a:fillRect/>
          </a:stretch>
        </p:blipFill>
        <p:spPr>
          <a:xfrm>
            <a:off x="1463637" y="2019564"/>
            <a:ext cx="6429375" cy="29617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94F-E15B-0A50-F850-D0A34CD22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42058-847F-61B3-1415-A5CE9EFCECAC}"/>
              </a:ext>
            </a:extLst>
          </p:cNvPr>
          <p:cNvSpPr>
            <a:spLocks noGrp="1"/>
          </p:cNvSpPr>
          <p:nvPr>
            <p:ph type="title"/>
          </p:nvPr>
        </p:nvSpPr>
        <p:spPr/>
        <p:txBody>
          <a:bodyPr/>
          <a:lstStyle/>
          <a:p>
            <a:endParaRPr lang="en-US"/>
          </a:p>
        </p:txBody>
      </p:sp>
      <p:pic>
        <p:nvPicPr>
          <p:cNvPr id="5" name="Content Placeholder 4" descr="A graph showing the value of a stock market&#10;&#10;Description automatically generated">
            <a:extLst>
              <a:ext uri="{FF2B5EF4-FFF2-40B4-BE49-F238E27FC236}">
                <a16:creationId xmlns:a16="http://schemas.microsoft.com/office/drawing/2014/main" id="{89EDBD84-DA14-F986-468A-F962AB6CA2A8}"/>
              </a:ext>
            </a:extLst>
          </p:cNvPr>
          <p:cNvPicPr>
            <a:picLocks noGrp="1" noChangeAspect="1"/>
          </p:cNvPicPr>
          <p:nvPr>
            <p:ph idx="1"/>
          </p:nvPr>
        </p:nvPicPr>
        <p:blipFill>
          <a:blip r:embed="rId2"/>
          <a:stretch>
            <a:fillRect/>
          </a:stretch>
        </p:blipFill>
        <p:spPr>
          <a:xfrm>
            <a:off x="-1" y="38408"/>
            <a:ext cx="4740881" cy="3251202"/>
          </a:xfrm>
        </p:spPr>
      </p:pic>
      <p:pic>
        <p:nvPicPr>
          <p:cNvPr id="7" name="Picture 6" descr="A graph of sales&#10;&#10;Description automatically generated">
            <a:extLst>
              <a:ext uri="{FF2B5EF4-FFF2-40B4-BE49-F238E27FC236}">
                <a16:creationId xmlns:a16="http://schemas.microsoft.com/office/drawing/2014/main" id="{3C6CD282-EA02-D31B-4001-8AAB193FE05B}"/>
              </a:ext>
            </a:extLst>
          </p:cNvPr>
          <p:cNvPicPr>
            <a:picLocks noChangeAspect="1"/>
          </p:cNvPicPr>
          <p:nvPr/>
        </p:nvPicPr>
        <p:blipFill>
          <a:blip r:embed="rId3"/>
          <a:stretch>
            <a:fillRect/>
          </a:stretch>
        </p:blipFill>
        <p:spPr>
          <a:xfrm>
            <a:off x="0" y="3258440"/>
            <a:ext cx="4861932" cy="3561152"/>
          </a:xfrm>
          <a:prstGeom prst="rect">
            <a:avLst/>
          </a:prstGeom>
        </p:spPr>
      </p:pic>
      <p:pic>
        <p:nvPicPr>
          <p:cNvPr id="9" name="Picture 8" descr="A graph showing the value of a product&#10;&#10;Description automatically generated">
            <a:extLst>
              <a:ext uri="{FF2B5EF4-FFF2-40B4-BE49-F238E27FC236}">
                <a16:creationId xmlns:a16="http://schemas.microsoft.com/office/drawing/2014/main" id="{D72C9A86-433A-C5FA-E8D9-D5416DB68296}"/>
              </a:ext>
            </a:extLst>
          </p:cNvPr>
          <p:cNvPicPr>
            <a:picLocks noChangeAspect="1"/>
          </p:cNvPicPr>
          <p:nvPr/>
        </p:nvPicPr>
        <p:blipFill>
          <a:blip r:embed="rId4"/>
          <a:stretch>
            <a:fillRect/>
          </a:stretch>
        </p:blipFill>
        <p:spPr>
          <a:xfrm>
            <a:off x="4740880" y="38408"/>
            <a:ext cx="4512527" cy="3220032"/>
          </a:xfrm>
          <a:prstGeom prst="rect">
            <a:avLst/>
          </a:prstGeom>
        </p:spPr>
      </p:pic>
      <p:pic>
        <p:nvPicPr>
          <p:cNvPr id="11" name="Picture 10" descr="A graph showing the price of a product&#10;&#10;Description automatically generated">
            <a:extLst>
              <a:ext uri="{FF2B5EF4-FFF2-40B4-BE49-F238E27FC236}">
                <a16:creationId xmlns:a16="http://schemas.microsoft.com/office/drawing/2014/main" id="{77319A96-34E4-EBA1-5589-5536B6419813}"/>
              </a:ext>
            </a:extLst>
          </p:cNvPr>
          <p:cNvPicPr>
            <a:picLocks noChangeAspect="1"/>
          </p:cNvPicPr>
          <p:nvPr/>
        </p:nvPicPr>
        <p:blipFill>
          <a:blip r:embed="rId5"/>
          <a:stretch>
            <a:fillRect/>
          </a:stretch>
        </p:blipFill>
        <p:spPr>
          <a:xfrm>
            <a:off x="4861932" y="3258439"/>
            <a:ext cx="4391475" cy="3561151"/>
          </a:xfrm>
          <a:prstGeom prst="rect">
            <a:avLst/>
          </a:prstGeom>
        </p:spPr>
      </p:pic>
    </p:spTree>
    <p:extLst>
      <p:ext uri="{BB962C8B-B14F-4D97-AF65-F5344CB8AC3E}">
        <p14:creationId xmlns:p14="http://schemas.microsoft.com/office/powerpoint/2010/main" val="11000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orful chart with text&#10;&#10;Description automatically generated with medium confidence">
            <a:extLst>
              <a:ext uri="{FF2B5EF4-FFF2-40B4-BE49-F238E27FC236}">
                <a16:creationId xmlns:a16="http://schemas.microsoft.com/office/drawing/2014/main" id="{E8F5220B-AD9D-D08C-D637-041069860E01}"/>
              </a:ext>
            </a:extLst>
          </p:cNvPr>
          <p:cNvPicPr>
            <a:picLocks noGrp="1" noChangeAspect="1"/>
          </p:cNvPicPr>
          <p:nvPr>
            <p:ph idx="1"/>
          </p:nvPr>
        </p:nvPicPr>
        <p:blipFill>
          <a:blip r:embed="rId2"/>
          <a:stretch>
            <a:fillRect/>
          </a:stretch>
        </p:blipFill>
        <p:spPr>
          <a:xfrm>
            <a:off x="1405053" y="0"/>
            <a:ext cx="5811957" cy="3523785"/>
          </a:xfrm>
        </p:spPr>
      </p:pic>
      <p:pic>
        <p:nvPicPr>
          <p:cNvPr id="7" name="Picture 6" descr="A pie chart with text&#10;&#10;Description automatically generated">
            <a:extLst>
              <a:ext uri="{FF2B5EF4-FFF2-40B4-BE49-F238E27FC236}">
                <a16:creationId xmlns:a16="http://schemas.microsoft.com/office/drawing/2014/main" id="{C66C4339-A3B8-59AB-84F0-09FE829BBE0C}"/>
              </a:ext>
            </a:extLst>
          </p:cNvPr>
          <p:cNvPicPr>
            <a:picLocks noChangeAspect="1"/>
          </p:cNvPicPr>
          <p:nvPr/>
        </p:nvPicPr>
        <p:blipFill>
          <a:blip r:embed="rId3"/>
          <a:stretch>
            <a:fillRect/>
          </a:stretch>
        </p:blipFill>
        <p:spPr>
          <a:xfrm>
            <a:off x="1344419" y="3523785"/>
            <a:ext cx="5933223" cy="3334215"/>
          </a:xfrm>
          <a:prstGeom prst="rect">
            <a:avLst/>
          </a:prstGeom>
        </p:spPr>
      </p:pic>
    </p:spTree>
    <p:extLst>
      <p:ext uri="{BB962C8B-B14F-4D97-AF65-F5344CB8AC3E}">
        <p14:creationId xmlns:p14="http://schemas.microsoft.com/office/powerpoint/2010/main" val="64277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63"/>
            <a:ext cx="8229600" cy="549274"/>
          </a:xfrm>
        </p:spPr>
        <p:txBody>
          <a:bodyPr>
            <a:normAutofit fontScale="90000"/>
          </a:bodyPr>
          <a:lstStyle/>
          <a:p>
            <a:r>
              <a:rPr lang="en-US" b="1" dirty="0">
                <a:latin typeface="Times New Roman" panose="02020603050405020304" pitchFamily="18" charset="0"/>
                <a:cs typeface="Times New Roman" panose="02020603050405020304" pitchFamily="18" charset="0"/>
              </a:rPr>
              <a:t>DASHBOARD</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dirty="0"/>
          </a:p>
        </p:txBody>
      </p:sp>
      <p:pic>
        <p:nvPicPr>
          <p:cNvPr id="5" name="Picture 4">
            <a:extLst>
              <a:ext uri="{FF2B5EF4-FFF2-40B4-BE49-F238E27FC236}">
                <a16:creationId xmlns:a16="http://schemas.microsoft.com/office/drawing/2014/main" id="{94D536AC-AFE5-48BD-9280-75EADD34247A}"/>
              </a:ext>
            </a:extLst>
          </p:cNvPr>
          <p:cNvPicPr>
            <a:picLocks noChangeAspect="1"/>
          </p:cNvPicPr>
          <p:nvPr/>
        </p:nvPicPr>
        <p:blipFill>
          <a:blip r:embed="rId2"/>
          <a:stretch>
            <a:fillRect/>
          </a:stretch>
        </p:blipFill>
        <p:spPr>
          <a:xfrm>
            <a:off x="0" y="1063690"/>
            <a:ext cx="9144000" cy="57943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INSIGHTS</a:t>
            </a:r>
          </a:p>
        </p:txBody>
      </p:sp>
      <p:graphicFrame>
        <p:nvGraphicFramePr>
          <p:cNvPr id="20" name="Rectangle 1">
            <a:extLst>
              <a:ext uri="{FF2B5EF4-FFF2-40B4-BE49-F238E27FC236}">
                <a16:creationId xmlns:a16="http://schemas.microsoft.com/office/drawing/2014/main" id="{6C2E2F19-7249-D13F-5CEB-58A89663B85D}"/>
              </a:ext>
            </a:extLst>
          </p:cNvPr>
          <p:cNvGraphicFramePr>
            <a:graphicFrameLocks/>
          </p:cNvGraphicFramePr>
          <p:nvPr>
            <p:extLst>
              <p:ext uri="{D42A27DB-BD31-4B8C-83A1-F6EECF244321}">
                <p14:modId xmlns:p14="http://schemas.microsoft.com/office/powerpoint/2010/main" val="2182602745"/>
              </p:ext>
            </p:extLst>
          </p:nvPr>
        </p:nvGraphicFramePr>
        <p:xfrm>
          <a:off x="628650" y="1639229"/>
          <a:ext cx="8058150" cy="4772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CD9A0-C34D-A110-4DFB-D5FB7CE0A0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014F2-5166-3944-94AB-BC6F0CB9F2FB}"/>
              </a:ext>
            </a:extLst>
          </p:cNvPr>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graphicFrame>
        <p:nvGraphicFramePr>
          <p:cNvPr id="16" name="Content Placeholder 7">
            <a:extLst>
              <a:ext uri="{FF2B5EF4-FFF2-40B4-BE49-F238E27FC236}">
                <a16:creationId xmlns:a16="http://schemas.microsoft.com/office/drawing/2014/main" id="{B42DF402-023C-4FB3-1490-37E836C2232C}"/>
              </a:ext>
            </a:extLst>
          </p:cNvPr>
          <p:cNvGraphicFramePr>
            <a:graphicFrameLocks noGrp="1"/>
          </p:cNvGraphicFramePr>
          <p:nvPr>
            <p:ph idx="1"/>
          </p:nvPr>
        </p:nvGraphicFramePr>
        <p:xfrm>
          <a:off x="649422" y="1417638"/>
          <a:ext cx="8362089" cy="516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27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3DC-A8E4-4B8E-9359-4264A12BBEB4}"/>
              </a:ext>
            </a:extLst>
          </p:cNvPr>
          <p:cNvSpPr>
            <a:spLocks noGrp="1"/>
          </p:cNvSpPr>
          <p:nvPr>
            <p:ph type="title"/>
          </p:nvPr>
        </p:nvSpPr>
        <p:spPr>
          <a:xfrm>
            <a:off x="457200" y="877079"/>
            <a:ext cx="8229600" cy="5085182"/>
          </a:xfrm>
        </p:spPr>
        <p:txBody>
          <a:bodyPr>
            <a:normAutofit/>
          </a:bodyPr>
          <a:lstStyle/>
          <a:p>
            <a:r>
              <a:rPr lang="en-US"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7196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3415-806F-4439-A9AB-B67F1C8B61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SET </a:t>
            </a:r>
          </a:p>
        </p:txBody>
      </p:sp>
      <p:graphicFrame>
        <p:nvGraphicFramePr>
          <p:cNvPr id="5" name="Content Placeholder 2">
            <a:extLst>
              <a:ext uri="{FF2B5EF4-FFF2-40B4-BE49-F238E27FC236}">
                <a16:creationId xmlns:a16="http://schemas.microsoft.com/office/drawing/2014/main" id="{56DD565E-82B2-9E8D-68EC-05D1731A863A}"/>
              </a:ext>
            </a:extLst>
          </p:cNvPr>
          <p:cNvGraphicFramePr>
            <a:graphicFrameLocks noGrp="1"/>
          </p:cNvGraphicFramePr>
          <p:nvPr>
            <p:ph idx="1"/>
            <p:extLst>
              <p:ext uri="{D42A27DB-BD31-4B8C-83A1-F6EECF244321}">
                <p14:modId xmlns:p14="http://schemas.microsoft.com/office/powerpoint/2010/main" val="963731737"/>
              </p:ext>
            </p:extLst>
          </p:nvPr>
        </p:nvGraphicFramePr>
        <p:xfrm>
          <a:off x="531845" y="1586204"/>
          <a:ext cx="8229600" cy="4105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0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3415-806F-4439-A9AB-B67F1C8B61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E2AE45E5-4E19-498A-BEB1-853FB5CED083}"/>
              </a:ext>
            </a:extLst>
          </p:cNvPr>
          <p:cNvSpPr>
            <a:spLocks noGrp="1"/>
          </p:cNvSpPr>
          <p:nvPr>
            <p:ph idx="1"/>
          </p:nvPr>
        </p:nvSpPr>
        <p:spPr>
          <a:xfrm>
            <a:off x="457200" y="1212980"/>
            <a:ext cx="8229600" cy="4913183"/>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60D4BA-58B7-4757-A584-B226BE6CC4B7}"/>
              </a:ext>
            </a:extLst>
          </p:cNvPr>
          <p:cNvPicPr>
            <a:picLocks noChangeAspect="1"/>
          </p:cNvPicPr>
          <p:nvPr/>
        </p:nvPicPr>
        <p:blipFill>
          <a:blip r:embed="rId2"/>
          <a:stretch>
            <a:fillRect/>
          </a:stretch>
        </p:blipFill>
        <p:spPr>
          <a:xfrm>
            <a:off x="457199" y="1212980"/>
            <a:ext cx="4200757" cy="4913183"/>
          </a:xfrm>
          <a:prstGeom prst="rect">
            <a:avLst/>
          </a:prstGeom>
        </p:spPr>
      </p:pic>
      <p:pic>
        <p:nvPicPr>
          <p:cNvPr id="7" name="Picture 6">
            <a:extLst>
              <a:ext uri="{FF2B5EF4-FFF2-40B4-BE49-F238E27FC236}">
                <a16:creationId xmlns:a16="http://schemas.microsoft.com/office/drawing/2014/main" id="{EBA3E8CE-1990-4109-9DF5-C040737126ED}"/>
              </a:ext>
            </a:extLst>
          </p:cNvPr>
          <p:cNvPicPr>
            <a:picLocks noChangeAspect="1"/>
          </p:cNvPicPr>
          <p:nvPr/>
        </p:nvPicPr>
        <p:blipFill>
          <a:blip r:embed="rId3"/>
          <a:stretch>
            <a:fillRect/>
          </a:stretch>
        </p:blipFill>
        <p:spPr>
          <a:xfrm>
            <a:off x="4657956" y="1212980"/>
            <a:ext cx="4282892" cy="4948829"/>
          </a:xfrm>
          <a:prstGeom prst="rect">
            <a:avLst/>
          </a:prstGeom>
        </p:spPr>
      </p:pic>
    </p:spTree>
    <p:extLst>
      <p:ext uri="{BB962C8B-B14F-4D97-AF65-F5344CB8AC3E}">
        <p14:creationId xmlns:p14="http://schemas.microsoft.com/office/powerpoint/2010/main" val="425903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9867-3D5E-4D79-9BC9-41C49CC32673}"/>
              </a:ext>
            </a:extLst>
          </p:cNvPr>
          <p:cNvSpPr>
            <a:spLocks noGrp="1"/>
          </p:cNvSpPr>
          <p:nvPr>
            <p:ph type="title"/>
          </p:nvPr>
        </p:nvSpPr>
        <p:spPr>
          <a:xfrm>
            <a:off x="457200" y="274638"/>
            <a:ext cx="8229600" cy="807030"/>
          </a:xfrm>
        </p:spPr>
        <p:txBody>
          <a:bodyPr>
            <a:normAutofit fontScale="90000"/>
          </a:bodyPr>
          <a:lstStyle/>
          <a:p>
            <a:r>
              <a:rPr lang="en-US" sz="4000" b="1" dirty="0">
                <a:latin typeface="Times New Roman" panose="02020603050405020304" pitchFamily="18" charset="0"/>
                <a:cs typeface="Times New Roman" panose="02020603050405020304" pitchFamily="18" charset="0"/>
              </a:rPr>
              <a:t>KEY PERFORMANCE INDICATORS</a:t>
            </a:r>
          </a:p>
        </p:txBody>
      </p:sp>
      <p:graphicFrame>
        <p:nvGraphicFramePr>
          <p:cNvPr id="5" name="Content Placeholder 2">
            <a:extLst>
              <a:ext uri="{FF2B5EF4-FFF2-40B4-BE49-F238E27FC236}">
                <a16:creationId xmlns:a16="http://schemas.microsoft.com/office/drawing/2014/main" id="{2826BD09-9AAD-2477-0317-36802591D7B8}"/>
              </a:ext>
            </a:extLst>
          </p:cNvPr>
          <p:cNvGraphicFramePr>
            <a:graphicFrameLocks noGrp="1"/>
          </p:cNvGraphicFramePr>
          <p:nvPr>
            <p:ph idx="1"/>
            <p:extLst>
              <p:ext uri="{D42A27DB-BD31-4B8C-83A1-F6EECF244321}">
                <p14:modId xmlns:p14="http://schemas.microsoft.com/office/powerpoint/2010/main" val="3761046404"/>
              </p:ext>
            </p:extLst>
          </p:nvPr>
        </p:nvGraphicFramePr>
        <p:xfrm>
          <a:off x="457200" y="1240972"/>
          <a:ext cx="8229600" cy="488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1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DATA IMPORT AND PREPARATION</a:t>
            </a:r>
            <a:endParaRPr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22310"/>
            <a:ext cx="8229600" cy="4903853"/>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Import data into Power BI and edit in Power Query Editor.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Check for missing values </a:t>
            </a:r>
          </a:p>
          <a:p>
            <a:endParaRPr lang="en-US" sz="2000"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3EDE0F-3E73-4FC1-8147-48679A0046AA}"/>
              </a:ext>
            </a:extLst>
          </p:cNvPr>
          <p:cNvPicPr>
            <a:picLocks noChangeAspect="1"/>
          </p:cNvPicPr>
          <p:nvPr/>
        </p:nvPicPr>
        <p:blipFill>
          <a:blip r:embed="rId2"/>
          <a:stretch>
            <a:fillRect/>
          </a:stretch>
        </p:blipFill>
        <p:spPr>
          <a:xfrm>
            <a:off x="760444" y="2365310"/>
            <a:ext cx="7623111" cy="428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39FB-4B23-4FDA-B556-2207111CF4BA}"/>
              </a:ext>
            </a:extLst>
          </p:cNvPr>
          <p:cNvSpPr>
            <a:spLocks noGrp="1"/>
          </p:cNvSpPr>
          <p:nvPr>
            <p:ph type="title"/>
          </p:nvPr>
        </p:nvSpPr>
        <p:spPr>
          <a:xfrm>
            <a:off x="270588" y="274638"/>
            <a:ext cx="8416212" cy="1143000"/>
          </a:xfrm>
        </p:spPr>
        <p:txBody>
          <a:bodyPr>
            <a:normAutofit fontScale="90000"/>
          </a:bodyPr>
          <a:lstStyle/>
          <a:p>
            <a:r>
              <a:rPr lang="en-US" b="1" dirty="0">
                <a:latin typeface="Times New Roman" panose="02020603050405020304" pitchFamily="18" charset="0"/>
                <a:cs typeface="Times New Roman" panose="02020603050405020304" pitchFamily="18" charset="0"/>
              </a:rPr>
              <a:t>CREATE NEW COLUMNS AND MEASURES</a:t>
            </a:r>
          </a:p>
        </p:txBody>
      </p:sp>
      <p:sp>
        <p:nvSpPr>
          <p:cNvPr id="3" name="Content Placeholder 2">
            <a:extLst>
              <a:ext uri="{FF2B5EF4-FFF2-40B4-BE49-F238E27FC236}">
                <a16:creationId xmlns:a16="http://schemas.microsoft.com/office/drawing/2014/main" id="{4016D03C-853B-43F0-A228-088DD4887665}"/>
              </a:ext>
            </a:extLst>
          </p:cNvPr>
          <p:cNvSpPr>
            <a:spLocks noGrp="1"/>
          </p:cNvSpPr>
          <p:nvPr>
            <p:ph idx="1"/>
          </p:nvPr>
        </p:nvSpPr>
        <p:spPr>
          <a:xfrm>
            <a:off x="382555" y="1600200"/>
            <a:ext cx="8304245" cy="4525963"/>
          </a:xfrm>
        </p:spPr>
        <p:txBody>
          <a:bodyPr>
            <a:noAutofit/>
          </a:bodyPr>
          <a:lstStyle/>
          <a:p>
            <a:r>
              <a:rPr lang="en-US" sz="2000" dirty="0">
                <a:latin typeface="Times New Roman" panose="02020603050405020304" pitchFamily="18" charset="0"/>
                <a:cs typeface="Times New Roman" panose="02020603050405020304" pitchFamily="18" charset="0"/>
              </a:rPr>
              <a:t>Add columns for day, month, year derived from column DATE from Input Data</a:t>
            </a:r>
          </a:p>
          <a:p>
            <a:r>
              <a:rPr lang="en-US" sz="2000" dirty="0">
                <a:latin typeface="Times New Roman" panose="02020603050405020304" pitchFamily="18" charset="0"/>
                <a:cs typeface="Times New Roman" panose="02020603050405020304" pitchFamily="18" charset="0"/>
              </a:rPr>
              <a:t>Create New columns for Total Buying Value and Total Selling Value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200" b="1" dirty="0">
                <a:solidFill>
                  <a:srgbClr val="000000"/>
                </a:solidFill>
                <a:effectLst/>
                <a:latin typeface="Times New Roman" panose="02020603050405020304" pitchFamily="18" charset="0"/>
                <a:cs typeface="Times New Roman" panose="02020603050405020304" pitchFamily="18" charset="0"/>
              </a:rPr>
              <a:t>Total Buying Vale = </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'[QUANTITY]</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MasterData.BUYING</a:t>
            </a:r>
            <a:r>
              <a:rPr lang="en-US" sz="1200" b="1" dirty="0">
                <a:solidFill>
                  <a:srgbClr val="001080"/>
                </a:solidFill>
                <a:effectLst/>
                <a:latin typeface="Times New Roman" panose="02020603050405020304" pitchFamily="18" charset="0"/>
                <a:cs typeface="Times New Roman" panose="02020603050405020304" pitchFamily="18" charset="0"/>
              </a:rPr>
              <a:t> PRIZE]</a:t>
            </a:r>
          </a:p>
          <a:p>
            <a:pPr marL="0" indent="0">
              <a:buNone/>
            </a:pPr>
            <a:r>
              <a:rPr lang="en-US" sz="1200" b="1" dirty="0">
                <a:solidFill>
                  <a:srgbClr val="000000"/>
                </a:solidFill>
                <a:effectLst/>
                <a:latin typeface="Times New Roman" panose="02020603050405020304" pitchFamily="18" charset="0"/>
                <a:cs typeface="Times New Roman" panose="02020603050405020304" pitchFamily="18" charset="0"/>
              </a:rPr>
              <a:t>Total Selling value = </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'[QUANTITY]</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MasterData.SELLING</a:t>
            </a:r>
            <a:r>
              <a:rPr lang="en-US" sz="1200" b="1" dirty="0">
                <a:solidFill>
                  <a:srgbClr val="001080"/>
                </a:solidFill>
                <a:effectLst/>
                <a:latin typeface="Times New Roman" panose="02020603050405020304" pitchFamily="18" charset="0"/>
                <a:cs typeface="Times New Roman" panose="02020603050405020304" pitchFamily="18" charset="0"/>
              </a:rPr>
              <a:t> PRICE]</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98658"/>
                </a:solidFill>
                <a:effectLst/>
                <a:latin typeface="Times New Roman" panose="02020603050405020304" pitchFamily="18" charset="0"/>
                <a:cs typeface="Times New Roman" panose="02020603050405020304" pitchFamily="18" charset="0"/>
              </a:rPr>
              <a:t>1</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01080"/>
                </a:solidFill>
                <a:effectLst/>
                <a:latin typeface="Times New Roman" panose="02020603050405020304" pitchFamily="18" charset="0"/>
                <a:cs typeface="Times New Roman" panose="02020603050405020304" pitchFamily="18" charset="0"/>
              </a:rPr>
              <a:t>InputData[DISCOUNT %]</a:t>
            </a:r>
            <a:r>
              <a:rPr lang="en-US" sz="1200" b="1" dirty="0">
                <a:solidFill>
                  <a:srgbClr val="000000"/>
                </a:solidFill>
                <a:effectLst/>
                <a:latin typeface="Times New Roman" panose="02020603050405020304" pitchFamily="18" charset="0"/>
                <a:cs typeface="Times New Roman" panose="02020603050405020304" pitchFamily="18" charset="0"/>
              </a:rPr>
              <a:t>)</a:t>
            </a:r>
          </a:p>
          <a:p>
            <a:endParaRPr lang="en-US" sz="2000" b="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52DBE8F-4D33-4A6B-A68D-1EED8848983C}"/>
              </a:ext>
            </a:extLst>
          </p:cNvPr>
          <p:cNvSpPr/>
          <p:nvPr/>
        </p:nvSpPr>
        <p:spPr>
          <a:xfrm>
            <a:off x="270588" y="2808514"/>
            <a:ext cx="8304245" cy="786942"/>
          </a:xfrm>
          <a:prstGeom prst="rect">
            <a:avLst/>
          </a:prstGeom>
          <a:noFill/>
          <a:ln w="127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B12EBBA-E522-40F4-9E48-ED06D3453018}"/>
              </a:ext>
            </a:extLst>
          </p:cNvPr>
          <p:cNvPicPr>
            <a:picLocks noChangeAspect="1"/>
          </p:cNvPicPr>
          <p:nvPr/>
        </p:nvPicPr>
        <p:blipFill rotWithShape="1">
          <a:blip r:embed="rId2"/>
          <a:srcRect b="49067"/>
          <a:stretch/>
        </p:blipFill>
        <p:spPr>
          <a:xfrm>
            <a:off x="2517028" y="3699586"/>
            <a:ext cx="3419475" cy="2883775"/>
          </a:xfrm>
          <a:prstGeom prst="rect">
            <a:avLst/>
          </a:prstGeom>
        </p:spPr>
      </p:pic>
    </p:spTree>
    <p:extLst>
      <p:ext uri="{BB962C8B-B14F-4D97-AF65-F5344CB8AC3E}">
        <p14:creationId xmlns:p14="http://schemas.microsoft.com/office/powerpoint/2010/main" val="5096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9100-BD48-47B7-A5D0-8074CDE4C1AC}"/>
              </a:ext>
            </a:extLst>
          </p:cNvPr>
          <p:cNvSpPr>
            <a:spLocks noGrp="1"/>
          </p:cNvSpPr>
          <p:nvPr>
            <p:ph type="title"/>
          </p:nvPr>
        </p:nvSpPr>
        <p:spPr>
          <a:xfrm>
            <a:off x="457200" y="274638"/>
            <a:ext cx="8229600" cy="705076"/>
          </a:xfrm>
        </p:spPr>
        <p:txBody>
          <a:bodyPr>
            <a:normAutofit/>
          </a:bodyPr>
          <a:lstStyle/>
          <a:p>
            <a:r>
              <a:rPr lang="en-US" sz="4000" b="1" dirty="0">
                <a:latin typeface="Times New Roman" panose="02020603050405020304" pitchFamily="18" charset="0"/>
                <a:cs typeface="Times New Roman" panose="02020603050405020304" pitchFamily="18" charset="0"/>
              </a:rPr>
              <a:t>ADDING FACT MEASURES</a:t>
            </a:r>
          </a:p>
        </p:txBody>
      </p:sp>
      <p:sp>
        <p:nvSpPr>
          <p:cNvPr id="3" name="Content Placeholder 2">
            <a:extLst>
              <a:ext uri="{FF2B5EF4-FFF2-40B4-BE49-F238E27FC236}">
                <a16:creationId xmlns:a16="http://schemas.microsoft.com/office/drawing/2014/main" id="{38DBABE9-F107-457F-8E85-42AF2A7500A8}"/>
              </a:ext>
            </a:extLst>
          </p:cNvPr>
          <p:cNvSpPr>
            <a:spLocks noGrp="1"/>
          </p:cNvSpPr>
          <p:nvPr>
            <p:ph idx="1"/>
          </p:nvPr>
        </p:nvSpPr>
        <p:spPr>
          <a:xfrm>
            <a:off x="457200" y="1021702"/>
            <a:ext cx="8229600" cy="4525963"/>
          </a:xfrm>
        </p:spPr>
        <p:txBody>
          <a:bodyPr/>
          <a:lstStyle/>
          <a:p>
            <a:r>
              <a:rPr lang="en-US" sz="2400" dirty="0">
                <a:latin typeface="Times New Roman" panose="02020603050405020304" pitchFamily="18" charset="0"/>
                <a:cs typeface="Times New Roman" panose="02020603050405020304" pitchFamily="18" charset="0"/>
              </a:rPr>
              <a:t> Create measures for profit and profit percentage.</a:t>
            </a:r>
          </a:p>
          <a:p>
            <a:pPr marL="0" indent="0">
              <a:buNone/>
            </a:pPr>
            <a:endParaRPr lang="en-US" sz="18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b="0" dirty="0">
                <a:solidFill>
                  <a:srgbClr val="000000"/>
                </a:solidFill>
                <a:effectLst/>
                <a:latin typeface="Times New Roman" panose="02020603050405020304" pitchFamily="18" charset="0"/>
                <a:cs typeface="Times New Roman" panose="02020603050405020304" pitchFamily="18" charset="0"/>
              </a:rPr>
              <a:t>Profit = </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Selling value]</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Buying Vale]</a:t>
            </a:r>
            <a:r>
              <a:rPr lang="en-US" sz="1800" b="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1800" b="0" dirty="0">
                <a:solidFill>
                  <a:srgbClr val="000000"/>
                </a:solidFill>
                <a:effectLst/>
                <a:latin typeface="Times New Roman" panose="02020603050405020304" pitchFamily="18" charset="0"/>
                <a:cs typeface="Times New Roman" panose="02020603050405020304" pitchFamily="18" charset="0"/>
              </a:rPr>
              <a:t>Profit % = </a:t>
            </a:r>
            <a:r>
              <a:rPr lang="en-US" sz="1800" b="0" dirty="0">
                <a:solidFill>
                  <a:srgbClr val="68349C"/>
                </a:solidFill>
                <a:effectLst/>
                <a:latin typeface="Times New Roman" panose="02020603050405020304" pitchFamily="18" charset="0"/>
                <a:cs typeface="Times New Roman" panose="02020603050405020304" pitchFamily="18" charset="0"/>
              </a:rPr>
              <a:t>[Profit]</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Buying Vale]</a:t>
            </a:r>
            <a:r>
              <a:rPr lang="en-US" sz="1800" b="0" dirty="0">
                <a:solidFill>
                  <a:srgbClr val="000000"/>
                </a:solidFill>
                <a:effectLst/>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Merge Master Data and Input data through Product ID through full outer join.</a:t>
            </a:r>
          </a:p>
        </p:txBody>
      </p:sp>
      <p:sp>
        <p:nvSpPr>
          <p:cNvPr id="4" name="Rectangle 3">
            <a:extLst>
              <a:ext uri="{FF2B5EF4-FFF2-40B4-BE49-F238E27FC236}">
                <a16:creationId xmlns:a16="http://schemas.microsoft.com/office/drawing/2014/main" id="{2E85A013-D837-449B-8188-A15859942D2A}"/>
              </a:ext>
            </a:extLst>
          </p:cNvPr>
          <p:cNvSpPr/>
          <p:nvPr/>
        </p:nvSpPr>
        <p:spPr>
          <a:xfrm>
            <a:off x="326571" y="1722117"/>
            <a:ext cx="8154955" cy="793102"/>
          </a:xfrm>
          <a:prstGeom prst="rect">
            <a:avLst/>
          </a:prstGeom>
          <a:noFill/>
          <a:ln w="19050"/>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E8F3FEA-78AB-40EC-87B6-76B075354D59}"/>
              </a:ext>
            </a:extLst>
          </p:cNvPr>
          <p:cNvPicPr>
            <a:picLocks noChangeAspect="1"/>
          </p:cNvPicPr>
          <p:nvPr/>
        </p:nvPicPr>
        <p:blipFill rotWithShape="1">
          <a:blip r:embed="rId2"/>
          <a:srcRect t="12740"/>
          <a:stretch/>
        </p:blipFill>
        <p:spPr>
          <a:xfrm>
            <a:off x="654127" y="3181739"/>
            <a:ext cx="7659447" cy="3565079"/>
          </a:xfrm>
          <a:prstGeom prst="rect">
            <a:avLst/>
          </a:prstGeom>
        </p:spPr>
      </p:pic>
    </p:spTree>
    <p:extLst>
      <p:ext uri="{BB962C8B-B14F-4D97-AF65-F5344CB8AC3E}">
        <p14:creationId xmlns:p14="http://schemas.microsoft.com/office/powerpoint/2010/main" val="152890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052"/>
          </a:xfrm>
        </p:spPr>
        <p:txBody>
          <a:bodyPr>
            <a:normAutofit/>
          </a:bodyPr>
          <a:lstStyle/>
          <a:p>
            <a:r>
              <a:rPr lang="en-US" sz="4000" b="1" dirty="0">
                <a:latin typeface="Times New Roman" panose="02020603050405020304" pitchFamily="18" charset="0"/>
                <a:cs typeface="Times New Roman" panose="02020603050405020304" pitchFamily="18" charset="0"/>
              </a:rPr>
              <a:t>BUILDING VISUALIZATIONS </a:t>
            </a:r>
            <a:endParaRPr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9714"/>
            <a:ext cx="8229600" cy="5146449"/>
          </a:xfrm>
        </p:spPr>
        <p:txBody>
          <a:bodyPr>
            <a:normAutofit/>
          </a:bodyPr>
          <a:lstStyle/>
          <a:p>
            <a:r>
              <a:rP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
            </a:r>
            <a:r>
              <a:rPr sz="2000" dirty="0">
                <a:latin typeface="Times New Roman" panose="02020603050405020304" pitchFamily="18" charset="0"/>
                <a:cs typeface="Times New Roman" panose="02020603050405020304" pitchFamily="18" charset="0"/>
              </a:rPr>
              <a:t>licers for year, month, sales type, and payment mode.</a:t>
            </a:r>
          </a:p>
          <a:p>
            <a:r>
              <a:rPr sz="2000" dirty="0">
                <a:latin typeface="Times New Roman" panose="02020603050405020304" pitchFamily="18" charset="0"/>
                <a:cs typeface="Times New Roman" panose="02020603050405020304" pitchFamily="18" charset="0"/>
              </a:rPr>
              <a:t>Add</a:t>
            </a:r>
            <a:r>
              <a:rPr lang="en-US" sz="2000" dirty="0">
                <a:latin typeface="Times New Roman" panose="02020603050405020304" pitchFamily="18" charset="0"/>
                <a:cs typeface="Times New Roman" panose="02020603050405020304" pitchFamily="18" charset="0"/>
              </a:rPr>
              <a:t>ing</a:t>
            </a:r>
            <a:r>
              <a:rPr sz="2000" dirty="0">
                <a:latin typeface="Times New Roman" panose="02020603050405020304" pitchFamily="18" charset="0"/>
                <a:cs typeface="Times New Roman" panose="02020603050405020304" pitchFamily="18" charset="0"/>
              </a:rPr>
              <a:t> card visuals for total sales, profit, and top products/categories.</a:t>
            </a:r>
          </a:p>
          <a:p>
            <a:r>
              <a:rPr sz="2000" dirty="0">
                <a:latin typeface="Times New Roman" panose="02020603050405020304" pitchFamily="18" charset="0"/>
                <a:cs typeface="Times New Roman" panose="02020603050405020304" pitchFamily="18" charset="0"/>
              </a:rPr>
              <a:t>Us</a:t>
            </a:r>
            <a:r>
              <a:rPr lang="en-US" sz="2000" dirty="0">
                <a:latin typeface="Times New Roman" panose="02020603050405020304" pitchFamily="18" charset="0"/>
                <a:cs typeface="Times New Roman" panose="02020603050405020304" pitchFamily="18" charset="0"/>
              </a:rPr>
              <a:t>ing</a:t>
            </a:r>
            <a:r>
              <a:rPr sz="2000" dirty="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suitable charts </a:t>
            </a:r>
            <a:r>
              <a:rPr sz="2000" dirty="0">
                <a:latin typeface="Times New Roman" panose="02020603050405020304" pitchFamily="18" charset="0"/>
                <a:cs typeface="Times New Roman" panose="02020603050405020304" pitchFamily="18" charset="0"/>
              </a:rPr>
              <a:t> chart to represent monthly sales.</a:t>
            </a:r>
          </a:p>
          <a:p>
            <a:endParaRPr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B62917-FF85-45D2-9641-877A874AF180}"/>
              </a:ext>
            </a:extLst>
          </p:cNvPr>
          <p:cNvPicPr>
            <a:picLocks noChangeAspect="1"/>
          </p:cNvPicPr>
          <p:nvPr/>
        </p:nvPicPr>
        <p:blipFill>
          <a:blip r:embed="rId2"/>
          <a:stretch>
            <a:fillRect/>
          </a:stretch>
        </p:blipFill>
        <p:spPr>
          <a:xfrm>
            <a:off x="354562" y="2063296"/>
            <a:ext cx="1567543" cy="4636084"/>
          </a:xfrm>
          <a:prstGeom prst="rect">
            <a:avLst/>
          </a:prstGeom>
        </p:spPr>
      </p:pic>
      <p:pic>
        <p:nvPicPr>
          <p:cNvPr id="9" name="Picture 8">
            <a:extLst>
              <a:ext uri="{FF2B5EF4-FFF2-40B4-BE49-F238E27FC236}">
                <a16:creationId xmlns:a16="http://schemas.microsoft.com/office/drawing/2014/main" id="{74AD3D3E-ABBF-4FEA-8FAA-A09323773C41}"/>
              </a:ext>
            </a:extLst>
          </p:cNvPr>
          <p:cNvPicPr>
            <a:picLocks noChangeAspect="1"/>
          </p:cNvPicPr>
          <p:nvPr/>
        </p:nvPicPr>
        <p:blipFill>
          <a:blip r:embed="rId3"/>
          <a:stretch>
            <a:fillRect/>
          </a:stretch>
        </p:blipFill>
        <p:spPr>
          <a:xfrm>
            <a:off x="2024743" y="2742439"/>
            <a:ext cx="3514725" cy="1704975"/>
          </a:xfrm>
          <a:prstGeom prst="rect">
            <a:avLst/>
          </a:prstGeom>
        </p:spPr>
      </p:pic>
      <p:pic>
        <p:nvPicPr>
          <p:cNvPr id="11" name="Picture 10">
            <a:extLst>
              <a:ext uri="{FF2B5EF4-FFF2-40B4-BE49-F238E27FC236}">
                <a16:creationId xmlns:a16="http://schemas.microsoft.com/office/drawing/2014/main" id="{268EA160-EFBB-4008-BEC3-A6127C56B843}"/>
              </a:ext>
            </a:extLst>
          </p:cNvPr>
          <p:cNvPicPr>
            <a:picLocks noChangeAspect="1"/>
          </p:cNvPicPr>
          <p:nvPr/>
        </p:nvPicPr>
        <p:blipFill>
          <a:blip r:embed="rId4"/>
          <a:stretch>
            <a:fillRect/>
          </a:stretch>
        </p:blipFill>
        <p:spPr>
          <a:xfrm>
            <a:off x="2024743" y="4767877"/>
            <a:ext cx="7119257" cy="10006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EC79-D79F-6B9E-B61C-F530B7E12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79100-9AB0-DE8C-89DE-7D34A107AE26}"/>
              </a:ext>
            </a:extLst>
          </p:cNvPr>
          <p:cNvSpPr>
            <a:spLocks noGrp="1"/>
          </p:cNvSpPr>
          <p:nvPr>
            <p:ph type="title"/>
          </p:nvPr>
        </p:nvSpPr>
        <p:spPr/>
        <p:txBody>
          <a:bodyPr/>
          <a:lstStyle/>
          <a:p>
            <a:endParaRPr lang="en-US"/>
          </a:p>
        </p:txBody>
      </p:sp>
      <p:pic>
        <p:nvPicPr>
          <p:cNvPr id="5" name="Content Placeholder 4" descr="A graph of blue bars&#10;&#10;Description automatically generated">
            <a:extLst>
              <a:ext uri="{FF2B5EF4-FFF2-40B4-BE49-F238E27FC236}">
                <a16:creationId xmlns:a16="http://schemas.microsoft.com/office/drawing/2014/main" id="{5B17A782-E887-E26E-02C3-26F37A0B7297}"/>
              </a:ext>
            </a:extLst>
          </p:cNvPr>
          <p:cNvPicPr>
            <a:picLocks noGrp="1" noChangeAspect="1"/>
          </p:cNvPicPr>
          <p:nvPr>
            <p:ph idx="1"/>
          </p:nvPr>
        </p:nvPicPr>
        <p:blipFill>
          <a:blip r:embed="rId2"/>
          <a:stretch>
            <a:fillRect/>
          </a:stretch>
        </p:blipFill>
        <p:spPr>
          <a:xfrm>
            <a:off x="0" y="0"/>
            <a:ext cx="5020658" cy="3323063"/>
          </a:xfrm>
        </p:spPr>
      </p:pic>
      <p:pic>
        <p:nvPicPr>
          <p:cNvPr id="7" name="Picture 6" descr="A bar chart with blue lines&#10;&#10;Description automatically generated">
            <a:extLst>
              <a:ext uri="{FF2B5EF4-FFF2-40B4-BE49-F238E27FC236}">
                <a16:creationId xmlns:a16="http://schemas.microsoft.com/office/drawing/2014/main" id="{7776A5B5-8D69-75D2-BAFE-30B27C1503D6}"/>
              </a:ext>
            </a:extLst>
          </p:cNvPr>
          <p:cNvPicPr>
            <a:picLocks noChangeAspect="1"/>
          </p:cNvPicPr>
          <p:nvPr/>
        </p:nvPicPr>
        <p:blipFill>
          <a:blip r:embed="rId3"/>
          <a:stretch>
            <a:fillRect/>
          </a:stretch>
        </p:blipFill>
        <p:spPr>
          <a:xfrm>
            <a:off x="0" y="3323062"/>
            <a:ext cx="4739268" cy="3618459"/>
          </a:xfrm>
          <a:prstGeom prst="rect">
            <a:avLst/>
          </a:prstGeom>
        </p:spPr>
      </p:pic>
      <p:pic>
        <p:nvPicPr>
          <p:cNvPr id="9" name="Picture 8" descr="A blue circle with white text&#10;&#10;Description automatically generated">
            <a:extLst>
              <a:ext uri="{FF2B5EF4-FFF2-40B4-BE49-F238E27FC236}">
                <a16:creationId xmlns:a16="http://schemas.microsoft.com/office/drawing/2014/main" id="{EDB477EA-53AD-E732-3EDD-42049CA93071}"/>
              </a:ext>
            </a:extLst>
          </p:cNvPr>
          <p:cNvPicPr>
            <a:picLocks noChangeAspect="1"/>
          </p:cNvPicPr>
          <p:nvPr/>
        </p:nvPicPr>
        <p:blipFill>
          <a:blip r:embed="rId4"/>
          <a:stretch>
            <a:fillRect/>
          </a:stretch>
        </p:blipFill>
        <p:spPr>
          <a:xfrm>
            <a:off x="5020658" y="-1"/>
            <a:ext cx="4123342" cy="3323063"/>
          </a:xfrm>
          <a:prstGeom prst="rect">
            <a:avLst/>
          </a:prstGeom>
        </p:spPr>
      </p:pic>
      <p:pic>
        <p:nvPicPr>
          <p:cNvPr id="11" name="Picture 10" descr="A diagram with text on it&#10;&#10;Description automatically generated">
            <a:extLst>
              <a:ext uri="{FF2B5EF4-FFF2-40B4-BE49-F238E27FC236}">
                <a16:creationId xmlns:a16="http://schemas.microsoft.com/office/drawing/2014/main" id="{66B9E58C-20C0-4F24-EC05-3729B3DD3D4B}"/>
              </a:ext>
            </a:extLst>
          </p:cNvPr>
          <p:cNvPicPr>
            <a:picLocks noChangeAspect="1"/>
          </p:cNvPicPr>
          <p:nvPr/>
        </p:nvPicPr>
        <p:blipFill>
          <a:blip r:embed="rId5"/>
          <a:stretch>
            <a:fillRect/>
          </a:stretch>
        </p:blipFill>
        <p:spPr>
          <a:xfrm>
            <a:off x="4739268" y="3323061"/>
            <a:ext cx="4405140" cy="3618458"/>
          </a:xfrm>
          <a:prstGeom prst="rect">
            <a:avLst/>
          </a:prstGeom>
        </p:spPr>
      </p:pic>
    </p:spTree>
    <p:extLst>
      <p:ext uri="{BB962C8B-B14F-4D97-AF65-F5344CB8AC3E}">
        <p14:creationId xmlns:p14="http://schemas.microsoft.com/office/powerpoint/2010/main" val="194000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299</TotalTime>
  <Words>656</Words>
  <Application>Microsoft Macintosh PowerPoint</Application>
  <PresentationFormat>On-screen Show (4:3)</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SALES DASHBOARD FOR WALMART </vt:lpstr>
      <vt:lpstr>DATA SET </vt:lpstr>
      <vt:lpstr>DATA SET </vt:lpstr>
      <vt:lpstr>KEY PERFORMANCE INDICATORS</vt:lpstr>
      <vt:lpstr>DATA IMPORT AND PREPARATION</vt:lpstr>
      <vt:lpstr>CREATE NEW COLUMNS AND MEASURES</vt:lpstr>
      <vt:lpstr>ADDING FACT MEASURES</vt:lpstr>
      <vt:lpstr>BUILDING VISUALIZATIONS </vt:lpstr>
      <vt:lpstr>PowerPoint Presentation</vt:lpstr>
      <vt:lpstr>PowerPoint Presentation</vt:lpstr>
      <vt:lpstr>PowerPoint Presentation</vt:lpstr>
      <vt:lpstr>DASHBOARD</vt:lpstr>
      <vt:lpstr>INSIGHTS</vt:lpstr>
      <vt:lpstr>CONCLUSION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 FOR WALMART</dc:title>
  <dc:subject/>
  <dc:creator>HP</dc:creator>
  <cp:keywords/>
  <dc:description>generated using python-pptx</dc:description>
  <cp:lastModifiedBy>Sudeepkumar Marri</cp:lastModifiedBy>
  <cp:revision>10</cp:revision>
  <dcterms:created xsi:type="dcterms:W3CDTF">2013-01-27T09:14:16Z</dcterms:created>
  <dcterms:modified xsi:type="dcterms:W3CDTF">2025-02-21T00:21:06Z</dcterms:modified>
  <cp:category/>
</cp:coreProperties>
</file>