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17"/>
  </p:notesMasterIdLst>
  <p:sldIdLst>
    <p:sldId id="256" r:id="rId3"/>
    <p:sldId id="262" r:id="rId4"/>
    <p:sldId id="257" r:id="rId5"/>
    <p:sldId id="264" r:id="rId6"/>
    <p:sldId id="265" r:id="rId7"/>
    <p:sldId id="266" r:id="rId8"/>
    <p:sldId id="267" r:id="rId9"/>
    <p:sldId id="268" r:id="rId10"/>
    <p:sldId id="269" r:id="rId11"/>
    <p:sldId id="270" r:id="rId12"/>
    <p:sldId id="271" r:id="rId13"/>
    <p:sldId id="272" r:id="rId14"/>
    <p:sldId id="263" r:id="rId15"/>
    <p:sldId id="260" r:id="rId16"/>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65" autoAdjust="0"/>
  </p:normalViewPr>
  <p:slideViewPr>
    <p:cSldViewPr>
      <p:cViewPr varScale="1">
        <p:scale>
          <a:sx n="68" d="100"/>
          <a:sy n="68" d="100"/>
        </p:scale>
        <p:origin x="2034" y="66"/>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AB8D9BE2-9EC6-40D4-A3B9-D5118B9D56F1}" type="datetimeFigureOut">
              <a:rPr lang="en-US" smtClean="0"/>
              <a:t>5/9/2019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FA21029F-4B3F-4E2C-BB05-F816E0966507}" type="slidenum">
              <a:rPr lang="en-US" smtClean="0"/>
              <a:t>‹#›</a:t>
            </a:fld>
            <a:endParaRPr lang="en-US"/>
          </a:p>
        </p:txBody>
      </p:sp>
    </p:spTree>
    <p:extLst>
      <p:ext uri="{BB962C8B-B14F-4D97-AF65-F5344CB8AC3E}">
        <p14:creationId xmlns:p14="http://schemas.microsoft.com/office/powerpoint/2010/main" val="3060830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UCLA Extension.</a:t>
            </a:r>
          </a:p>
          <a:p>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1</a:t>
            </a:fld>
            <a:endParaRPr lang="en-US"/>
          </a:p>
        </p:txBody>
      </p:sp>
    </p:spTree>
    <p:extLst>
      <p:ext uri="{BB962C8B-B14F-4D97-AF65-F5344CB8AC3E}">
        <p14:creationId xmlns:p14="http://schemas.microsoft.com/office/powerpoint/2010/main" val="313867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excellent, although more mathematical</a:t>
            </a:r>
            <a:r>
              <a:rPr lang="en-US" baseline="0" dirty="0" smtClean="0"/>
              <a:t>, book on statistics for data scientists is “Foundations and Applications of Statistics – An Introduction Using R,” 2</a:t>
            </a:r>
            <a:r>
              <a:rPr lang="en-US" baseline="30000" dirty="0" smtClean="0"/>
              <a:t>nd</a:t>
            </a:r>
            <a:r>
              <a:rPr lang="en-US" baseline="0" dirty="0" smtClean="0"/>
              <a:t> Edition, by </a:t>
            </a:r>
            <a:r>
              <a:rPr lang="en-US" baseline="0" dirty="0" err="1" smtClean="0"/>
              <a:t>Pruim</a:t>
            </a:r>
            <a:r>
              <a:rPr lang="en-US" baseline="0" dirty="0" smtClean="0"/>
              <a:t> Randall, published by AMS (American Mathematical Society), 2018. Another whale of a book at 820 pages! </a:t>
            </a:r>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10</a:t>
            </a:fld>
            <a:endParaRPr lang="en-US"/>
          </a:p>
        </p:txBody>
      </p:sp>
    </p:spTree>
    <p:extLst>
      <p:ext uri="{BB962C8B-B14F-4D97-AF65-F5344CB8AC3E}">
        <p14:creationId xmlns:p14="http://schemas.microsoft.com/office/powerpoint/2010/main" val="3864896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nice book for data scientists – “Statistics</a:t>
            </a:r>
            <a:r>
              <a:rPr lang="en-US" baseline="0" dirty="0" smtClean="0"/>
              <a:t> Done Wrong,” by Alex Reinhart, published by No Starch Press (2015), 152 pages. </a:t>
            </a:r>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11</a:t>
            </a:fld>
            <a:endParaRPr lang="en-US"/>
          </a:p>
        </p:txBody>
      </p:sp>
    </p:spTree>
    <p:extLst>
      <p:ext uri="{BB962C8B-B14F-4D97-AF65-F5344CB8AC3E}">
        <p14:creationId xmlns:p14="http://schemas.microsoft.com/office/powerpoint/2010/main" val="1175042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12</a:t>
            </a:fld>
            <a:endParaRPr lang="en-US"/>
          </a:p>
        </p:txBody>
      </p:sp>
    </p:spTree>
    <p:extLst>
      <p:ext uri="{BB962C8B-B14F-4D97-AF65-F5344CB8AC3E}">
        <p14:creationId xmlns:p14="http://schemas.microsoft.com/office/powerpoint/2010/main" val="1098135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WEEK 7, we’ll step through a series of in-depth R code examples found in the Code modules listed.  </a:t>
            </a:r>
          </a:p>
          <a:p>
            <a:endParaRPr lang="en-US" dirty="0" smtClean="0"/>
          </a:p>
          <a:p>
            <a:r>
              <a:rPr lang="en-US" dirty="0" smtClean="0"/>
              <a:t>I encourage you to take the R script file for WEEK 7 and try each code snippet yourself. Take some time to tweak each example and try different things so you’ll fully understand each programming concept. </a:t>
            </a:r>
          </a:p>
          <a:p>
            <a:endParaRPr lang="en-US" dirty="0"/>
          </a:p>
          <a:p>
            <a:r>
              <a:rPr lang="en-US" dirty="0" smtClean="0"/>
              <a:t>In addition, for WEEK 7 I recommend that you study a resource for statistics in order to get familiar with the common statistical tests outlined.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13</a:t>
            </a:fld>
            <a:endParaRPr lang="en-US"/>
          </a:p>
        </p:txBody>
      </p:sp>
    </p:spTree>
    <p:extLst>
      <p:ext uri="{BB962C8B-B14F-4D97-AF65-F5344CB8AC3E}">
        <p14:creationId xmlns:p14="http://schemas.microsoft.com/office/powerpoint/2010/main" val="2128808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14</a:t>
            </a:fld>
            <a:endParaRPr lang="en-US"/>
          </a:p>
        </p:txBody>
      </p:sp>
    </p:spTree>
    <p:extLst>
      <p:ext uri="{BB962C8B-B14F-4D97-AF65-F5344CB8AC3E}">
        <p14:creationId xmlns:p14="http://schemas.microsoft.com/office/powerpoint/2010/main" val="4195183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7 of the Introduction to Data Science course offered by UCLA Extension. This module covers  exploratory data analysis  materials.</a:t>
            </a:r>
          </a:p>
          <a:p>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2</a:t>
            </a:fld>
            <a:endParaRPr lang="en-US"/>
          </a:p>
        </p:txBody>
      </p:sp>
    </p:spTree>
    <p:extLst>
      <p:ext uri="{BB962C8B-B14F-4D97-AF65-F5344CB8AC3E}">
        <p14:creationId xmlns:p14="http://schemas.microsoft.com/office/powerpoint/2010/main" val="355284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objectives for WEEK 7 are to use numeric exploratory data analysis (EDA) methods to become intimately familiar with the data set. </a:t>
            </a:r>
          </a:p>
          <a:p>
            <a:endParaRPr lang="en-US" dirty="0" smtClean="0"/>
          </a:p>
          <a:p>
            <a:r>
              <a:rPr lang="en-US" dirty="0" smtClean="0"/>
              <a:t>The way to gain this level of familiarity is to utilize the many features of the R statistical environment that support this effort – numeric summaries, aggregations, distributions, densities, reviewing all levels of factor variables, finding the number of non-missing values, and applying general statistical methods. </a:t>
            </a:r>
          </a:p>
          <a:p>
            <a:endParaRPr lang="en-US" dirty="0" smtClean="0"/>
          </a:p>
          <a:p>
            <a:r>
              <a:rPr lang="en-US" dirty="0" smtClean="0"/>
              <a:t>Lastly, we’ll provide a brief independent study template for you to get up to speed with common statistical tests for continuous random variables and discrete (or categorical) data.</a:t>
            </a:r>
          </a:p>
          <a:p>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3</a:t>
            </a:fld>
            <a:endParaRPr lang="en-US"/>
          </a:p>
        </p:txBody>
      </p:sp>
    </p:spTree>
    <p:extLst>
      <p:ext uri="{BB962C8B-B14F-4D97-AF65-F5344CB8AC3E}">
        <p14:creationId xmlns:p14="http://schemas.microsoft.com/office/powerpoint/2010/main" val="298737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form of explorations a data scientist may wish to perform on a data set are numeric summaries or aggregations. It is often useful to become familiar with how frequently a particular value occurs in a variable. We can use R’s unique() function for this purpose. </a:t>
            </a:r>
          </a:p>
          <a:p>
            <a:endParaRPr lang="en-US" dirty="0"/>
          </a:p>
          <a:p>
            <a:r>
              <a:rPr lang="en-US" dirty="0" smtClean="0"/>
              <a:t>We also can use the </a:t>
            </a:r>
            <a:r>
              <a:rPr lang="en-US" dirty="0" err="1" smtClean="0"/>
              <a:t>sqldf</a:t>
            </a:r>
            <a:r>
              <a:rPr lang="en-US" dirty="0" smtClean="0"/>
              <a:t> package we saw  earlier and simply use a SQL statement for making this count. </a:t>
            </a:r>
          </a:p>
          <a:p>
            <a:endParaRPr lang="en-US" dirty="0"/>
          </a:p>
          <a:p>
            <a:r>
              <a:rPr lang="en-US" dirty="0" smtClean="0"/>
              <a:t>Another useful function is summary() that goes through the entire data set and provides a number of summary statistics for each numeric variable: Min, Max, Mean, Median, first quartile, and third quartile. For factor variables, summary() shows the count of the most frequently occurring values. </a:t>
            </a:r>
          </a:p>
          <a:p>
            <a:endParaRPr lang="en-US" dirty="0"/>
          </a:p>
          <a:p>
            <a:r>
              <a:rPr lang="en-US" dirty="0" smtClean="0"/>
              <a:t>R also has the head() and tail() functions to quickly show the first and last 6 records in the data set. This is useful to just get a sense of the data without too much effort. These are likely the first examinations you may wish to do with a new data set.</a:t>
            </a:r>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4</a:t>
            </a:fld>
            <a:endParaRPr lang="en-US"/>
          </a:p>
        </p:txBody>
      </p:sp>
    </p:spTree>
    <p:extLst>
      <p:ext uri="{BB962C8B-B14F-4D97-AF65-F5344CB8AC3E}">
        <p14:creationId xmlns:p14="http://schemas.microsoft.com/office/powerpoint/2010/main" val="3833888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group of R functions that can perform many of the elements of the summary() function individually, on a specific quantitative variable are: mean() to compute the arithmetic mean, min() to find the minima, max() to find the maxima and range() to return a vector containing both the minimum and maximum value. </a:t>
            </a:r>
          </a:p>
          <a:p>
            <a:endParaRPr lang="en-US" dirty="0"/>
          </a:p>
          <a:p>
            <a:r>
              <a:rPr lang="en-US" dirty="0" smtClean="0"/>
              <a:t>There’s also the quantile() function to compute the minimum, lower quartile, median, upper quartile, and maximum values</a:t>
            </a:r>
            <a:r>
              <a:rPr lang="en-US" dirty="0"/>
              <a:t>. </a:t>
            </a:r>
            <a:r>
              <a:rPr lang="en-US" dirty="0" smtClean="0"/>
              <a:t>The </a:t>
            </a:r>
            <a:r>
              <a:rPr lang="en-US" dirty="0" err="1" smtClean="0"/>
              <a:t>fivenum</a:t>
            </a:r>
            <a:r>
              <a:rPr lang="en-US" dirty="0" smtClean="0"/>
              <a:t>() function returns the </a:t>
            </a:r>
            <a:r>
              <a:rPr lang="en-US" dirty="0"/>
              <a:t>Tukey five-number summaries: (minimum, lower-hinge, median, upper-hinge, maximum) </a:t>
            </a:r>
            <a:endParaRPr lang="en-US" dirty="0" smtClean="0"/>
          </a:p>
          <a:p>
            <a:endParaRPr lang="en-US" dirty="0"/>
          </a:p>
          <a:p>
            <a:r>
              <a:rPr lang="en-US" dirty="0" smtClean="0"/>
              <a:t>The </a:t>
            </a:r>
            <a:r>
              <a:rPr lang="en-US" dirty="0" err="1" smtClean="0"/>
              <a:t>var</a:t>
            </a:r>
            <a:r>
              <a:rPr lang="en-US" dirty="0" smtClean="0"/>
              <a:t>() function calculates the variance of </a:t>
            </a:r>
            <a:r>
              <a:rPr lang="en-US" dirty="0"/>
              <a:t>a variable. The </a:t>
            </a:r>
            <a:r>
              <a:rPr lang="en-US" b="1" dirty="0"/>
              <a:t>variance</a:t>
            </a:r>
            <a:r>
              <a:rPr lang="en-US" dirty="0"/>
              <a:t> is a numerical value used to indicate how widely individuals in a group vary. If individual observations vary greatly from the group mean, the </a:t>
            </a:r>
            <a:r>
              <a:rPr lang="en-US" b="1" dirty="0"/>
              <a:t>variance</a:t>
            </a:r>
            <a:r>
              <a:rPr lang="en-US" dirty="0"/>
              <a:t> is big; and vice versa</a:t>
            </a:r>
            <a:r>
              <a:rPr lang="en-US" dirty="0" smtClean="0"/>
              <a:t>.</a:t>
            </a:r>
          </a:p>
          <a:p>
            <a:endParaRPr lang="en-US" dirty="0"/>
          </a:p>
          <a:p>
            <a:r>
              <a:rPr lang="en-US" dirty="0" smtClean="0"/>
              <a:t>The </a:t>
            </a:r>
            <a:r>
              <a:rPr lang="en-US" dirty="0" err="1" smtClean="0"/>
              <a:t>cor</a:t>
            </a:r>
            <a:r>
              <a:rPr lang="en-US" dirty="0" smtClean="0"/>
              <a:t>() function computes a statistical correlation. </a:t>
            </a:r>
            <a:r>
              <a:rPr lang="en-US" b="1" dirty="0"/>
              <a:t>Statistical correlation</a:t>
            </a:r>
            <a:r>
              <a:rPr lang="en-US" dirty="0"/>
              <a:t> is a </a:t>
            </a:r>
            <a:r>
              <a:rPr lang="en-US" b="1" dirty="0"/>
              <a:t>statistical</a:t>
            </a:r>
            <a:r>
              <a:rPr lang="en-US" dirty="0"/>
              <a:t> technique which tells us if two variables are related.</a:t>
            </a:r>
            <a:endParaRPr lang="en-US" dirty="0" smtClean="0"/>
          </a:p>
          <a:p>
            <a:endParaRPr lang="en-US" dirty="0"/>
          </a:p>
          <a:p>
            <a:r>
              <a:rPr lang="en-US" dirty="0" smtClean="0"/>
              <a:t>Finally, </a:t>
            </a:r>
            <a:r>
              <a:rPr lang="en-US" dirty="0" err="1" smtClean="0"/>
              <a:t>cumsum</a:t>
            </a:r>
            <a:r>
              <a:rPr lang="en-US" dirty="0" smtClean="0"/>
              <a:t>() calculates a cumulative sum of a vector without writing any code.</a:t>
            </a:r>
            <a:endParaRPr lang="en-US" dirty="0"/>
          </a:p>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5</a:t>
            </a:fld>
            <a:endParaRPr lang="en-US"/>
          </a:p>
        </p:txBody>
      </p:sp>
    </p:spTree>
    <p:extLst>
      <p:ext uri="{BB962C8B-B14F-4D97-AF65-F5344CB8AC3E}">
        <p14:creationId xmlns:p14="http://schemas.microsoft.com/office/powerpoint/2010/main" val="4033266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Many data sets have categorical variables carrying values such as “Male” or “Female” instead of numeric values. These are called factor variables in R. One important exploratory task you should perform on most factor variables is to see what values these variables contain. R has the levels() function to achieve this visibility.</a:t>
            </a:r>
          </a:p>
          <a:p>
            <a:endParaRPr lang="en-US" dirty="0" smtClean="0"/>
          </a:p>
          <a:p>
            <a:r>
              <a:rPr lang="en-US" dirty="0" smtClean="0"/>
              <a:t>Often it is useful when exploring a data set to know how many non-missing values there are for a particular variable. In the associated Code module we’ll see several different methods for doing so in R. </a:t>
            </a:r>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6</a:t>
            </a:fld>
            <a:endParaRPr lang="en-US"/>
          </a:p>
        </p:txBody>
      </p:sp>
    </p:spTree>
    <p:extLst>
      <p:ext uri="{BB962C8B-B14F-4D97-AF65-F5344CB8AC3E}">
        <p14:creationId xmlns:p14="http://schemas.microsoft.com/office/powerpoint/2010/main" val="3908506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gain even more insight into a given data set, you’ll need to employ common statistical methods. Since this is not a class on statistics (that would require mathematics), the </a:t>
            </a:r>
            <a:r>
              <a:rPr lang="en-US" dirty="0" smtClean="0"/>
              <a:t>associated </a:t>
            </a:r>
            <a:r>
              <a:rPr lang="en-US" dirty="0" smtClean="0"/>
              <a:t>Code module will present a number of common statistical test for continuous and categorical variables. </a:t>
            </a:r>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7</a:t>
            </a:fld>
            <a:endParaRPr lang="en-US"/>
          </a:p>
        </p:txBody>
      </p:sp>
    </p:spTree>
    <p:extLst>
      <p:ext uri="{BB962C8B-B14F-4D97-AF65-F5344CB8AC3E}">
        <p14:creationId xmlns:p14="http://schemas.microsoft.com/office/powerpoint/2010/main" val="2485329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Book of R” by </a:t>
            </a:r>
            <a:r>
              <a:rPr lang="en-US" dirty="0" err="1" smtClean="0"/>
              <a:t>Tilman</a:t>
            </a:r>
            <a:r>
              <a:rPr lang="en-US" dirty="0" smtClean="0"/>
              <a:t> M. Davies published by No Starch Press (2016) is the best book</a:t>
            </a:r>
            <a:r>
              <a:rPr lang="en-US" baseline="0" dirty="0" smtClean="0"/>
              <a:t> on statistics for data scientists using the R language. 792 pages! Parts III and IV are great.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8</a:t>
            </a:fld>
            <a:endParaRPr lang="en-US"/>
          </a:p>
        </p:txBody>
      </p:sp>
    </p:spTree>
    <p:extLst>
      <p:ext uri="{BB962C8B-B14F-4D97-AF65-F5344CB8AC3E}">
        <p14:creationId xmlns:p14="http://schemas.microsoft.com/office/powerpoint/2010/main" val="554841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III of The Book of R provides</a:t>
            </a:r>
            <a:r>
              <a:rPr lang="en-US" baseline="0" dirty="0" smtClean="0"/>
              <a:t> a straightforward introduction to statistics and probability theory.</a:t>
            </a:r>
          </a:p>
          <a:p>
            <a:endParaRPr lang="en-US" baseline="0" dirty="0" smtClean="0"/>
          </a:p>
          <a:p>
            <a:r>
              <a:rPr lang="en-US" baseline="0" dirty="0" smtClean="0"/>
              <a:t>Part IV of The Book of R dives deeper into statistics with topics of statistical testing and modeling. </a:t>
            </a:r>
            <a:endParaRPr lang="en-US" dirty="0"/>
          </a:p>
        </p:txBody>
      </p:sp>
      <p:sp>
        <p:nvSpPr>
          <p:cNvPr id="4" name="Slide Number Placeholder 3"/>
          <p:cNvSpPr>
            <a:spLocks noGrp="1"/>
          </p:cNvSpPr>
          <p:nvPr>
            <p:ph type="sldNum" sz="quarter" idx="10"/>
          </p:nvPr>
        </p:nvSpPr>
        <p:spPr/>
        <p:txBody>
          <a:bodyPr/>
          <a:lstStyle/>
          <a:p>
            <a:fld id="{FA21029F-4B3F-4E2C-BB05-F816E0966507}" type="slidenum">
              <a:rPr lang="en-US" smtClean="0"/>
              <a:t>9</a:t>
            </a:fld>
            <a:endParaRPr lang="en-US"/>
          </a:p>
        </p:txBody>
      </p:sp>
    </p:spTree>
    <p:extLst>
      <p:ext uri="{BB962C8B-B14F-4D97-AF65-F5344CB8AC3E}">
        <p14:creationId xmlns:p14="http://schemas.microsoft.com/office/powerpoint/2010/main" val="302361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5715000"/>
            <a:ext cx="9196388" cy="762000"/>
            <a:chOff x="-6927" y="5715000"/>
            <a:chExt cx="9196450" cy="762000"/>
          </a:xfrm>
        </p:grpSpPr>
        <p:grpSp>
          <p:nvGrpSpPr>
            <p:cNvPr id="5" name="Group 4"/>
            <p:cNvGrpSpPr>
              <a:grpSpLocks/>
            </p:cNvGrpSpPr>
            <p:nvPr/>
          </p:nvGrpSpPr>
          <p:grpSpPr bwMode="auto">
            <a:xfrm>
              <a:off x="-6927" y="5715000"/>
              <a:ext cx="9196450" cy="762000"/>
              <a:chOff x="-6927" y="5715000"/>
              <a:chExt cx="9196450" cy="762000"/>
            </a:xfrm>
          </p:grpSpPr>
          <p:sp>
            <p:nvSpPr>
              <p:cNvPr id="10" name="Rectangle 9"/>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1"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3" name="Rectangle 12"/>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4" name="Rectangle 13"/>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6" name="Rectangle 5"/>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Rectangle 6"/>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57150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33190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228600"/>
            <a:ext cx="9196388" cy="762000"/>
            <a:chOff x="-6927" y="5715000"/>
            <a:chExt cx="9196450" cy="762000"/>
          </a:xfrm>
        </p:grpSpPr>
        <p:grpSp>
          <p:nvGrpSpPr>
            <p:cNvPr id="6" name="Group 4"/>
            <p:cNvGrpSpPr>
              <a:grpSpLocks/>
            </p:cNvGrpSpPr>
            <p:nvPr/>
          </p:nvGrpSpPr>
          <p:grpSpPr bwMode="auto">
            <a:xfrm>
              <a:off x="-6927" y="5715000"/>
              <a:ext cx="9196450" cy="762000"/>
              <a:chOff x="-6927" y="5715000"/>
              <a:chExt cx="9196450" cy="762000"/>
            </a:xfrm>
          </p:grpSpPr>
          <p:sp>
            <p:nvSpPr>
              <p:cNvPr id="12" name="Rectangle 11"/>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3"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5" name="Rectangle 14"/>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6" name="Rectangle 15"/>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8" name="Rectangle 7"/>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0" name="Rectangle 9"/>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1" name="Rectangle 10"/>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2286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ctrTitle"/>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20576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ext - Blu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F93C846E-5ACC-4592-9C34-5A0616B345B5}"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655883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ouble Pane - Blu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62FA98C-FFF4-40FC-8EC8-E826EF5FE87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68661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Blue">
    <p:spTree>
      <p:nvGrpSpPr>
        <p:cNvPr id="1" name=""/>
        <p:cNvGrpSpPr/>
        <p:nvPr/>
      </p:nvGrpSpPr>
      <p:grpSpPr>
        <a:xfrm>
          <a:off x="0" y="0"/>
          <a:ext cx="0" cy="0"/>
          <a:chOff x="0" y="0"/>
          <a:chExt cx="0" cy="0"/>
        </a:xfrm>
      </p:grpSpPr>
      <p:grpSp>
        <p:nvGrpSpPr>
          <p:cNvPr id="4" name="Group 3"/>
          <p:cNvGrpSpPr/>
          <p:nvPr/>
        </p:nvGrpSpPr>
        <p:grpSpPr>
          <a:xfrm>
            <a:off x="-6926" y="276100"/>
            <a:ext cx="9150927" cy="617516"/>
            <a:chOff x="-6927" y="276100"/>
            <a:chExt cx="9150927" cy="617516"/>
          </a:xfrm>
          <a:solidFill>
            <a:srgbClr val="2E5596"/>
          </a:solidFill>
        </p:grpSpPr>
        <p:sp>
          <p:nvSpPr>
            <p:cNvPr id="6" name="Rectangle 5"/>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5" name="Title 1"/>
          <p:cNvSpPr>
            <a:spLocks noGrp="1"/>
          </p:cNvSpPr>
          <p:nvPr>
            <p:ph type="ctrTitle"/>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46506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ext - Dark Grey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CE9995D0-0B64-4831-AE03-31E4147B69E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43615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Double Pane - Dark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4F4FCB1-8E0A-4467-A080-E239C9D966D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60859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ext - Light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36F84289-1E79-4023-89C4-8EBE6095FBA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0246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Double Pane - Light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62C462-79A6-46FF-B1E7-D3D6CBFB328B}"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104134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Text - Dark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B4FC959-A8D9-4742-842C-C456CC292979}"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62086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Double Pane - Dark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803918-7EA2-4A4A-A8B4-DDDEBAEB2EF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83147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Text - Orang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75571D8-4694-4693-B64F-E12213B54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183948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6_Text - Ligh Grey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68F4EF6-9A71-4D2F-AD02-5853FA75CF6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96163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6_Double Pane - Light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0D04527-7506-4AEA-B701-186FEC12DF0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951723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7_Text - Light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D7CFE5A-1CBB-48D6-A9C5-C89CC85B629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35289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7_Double Pane - Light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A4C055-1246-411D-89D2-7562EFF35C2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83766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8_Text - Dark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33EEC9-9B67-47BD-8662-96B34751E66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287230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8_Double Pane - Dark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7F17E2EA-1180-44CF-9628-DFC5DFC967B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0541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ext - Green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05FE047-EB42-463A-BD26-DB384B86EC3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675719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Double Pane - Green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7D3765-0BD4-439A-AF7F-683CD78CFEA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629164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Text - Purpl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55DB29-2C10-4331-9F47-F148CE684F3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2530270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Double Pane - Purpl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00B9B8-1F15-4C1B-BD1B-B36C0A95B4D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264401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ext - Turquois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6CFE9E0-F52C-4778-ACC0-BC3305F33946}"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807051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Double Pane - Turquois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33FFDA-DEB1-47DA-B3FB-84944EA52B9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9519042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Slide + Page# + UNEX log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3B9DD6B-80A2-45AA-888B-4525EE02F96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Tree>
    <p:extLst>
      <p:ext uri="{BB962C8B-B14F-4D97-AF65-F5344CB8AC3E}">
        <p14:creationId xmlns:p14="http://schemas.microsoft.com/office/powerpoint/2010/main" val="13982162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lank Slide + Page# + UNEX logo">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6B493AD-A80E-4717-B45B-5B2BC3B0F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Title 5"/>
          <p:cNvSpPr>
            <a:spLocks noGrp="1"/>
          </p:cNvSpPr>
          <p:nvPr>
            <p:ph type="title"/>
          </p:nvPr>
        </p:nvSpPr>
        <p:spPr>
          <a:xfrm>
            <a:off x="173740" y="320984"/>
            <a:ext cx="8970260" cy="533400"/>
          </a:xfrm>
          <a:noFill/>
        </p:spPr>
        <p:txBody>
          <a:bodyPr/>
          <a:lstStyle>
            <a:lvl1pPr>
              <a:defRPr sz="2800" b="0">
                <a:solidFill>
                  <a:srgbClr val="2E5596"/>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964996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5671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2AA2E3FB-765F-4E26-BAE8-82A5866214C6}" type="datetimeFigureOut">
              <a:rPr lang="en-US" smtClean="0">
                <a:solidFill>
                  <a:srgbClr val="202020"/>
                </a:solidFill>
              </a:rPr>
              <a:pPr/>
              <a:t>5/9/2019</a:t>
            </a:fld>
            <a:endParaRPr lang="en-US">
              <a:solidFill>
                <a:srgbClr val="202020"/>
              </a:solidFill>
            </a:endParaRPr>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solidFill>
                <a:srgbClr val="202020"/>
              </a:solidFill>
            </a:endParaRPr>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7B2BD272-1031-4148-B13A-EC5A3FAF68DA}" type="slidenum">
              <a:rPr lang="en-US" smtClean="0">
                <a:solidFill>
                  <a:srgbClr val="202020"/>
                </a:solidFill>
              </a:rPr>
              <a:pPr/>
              <a:t>‹#›</a:t>
            </a:fld>
            <a:endParaRPr lang="en-US">
              <a:solidFill>
                <a:srgbClr val="202020"/>
              </a:solidFill>
            </a:endParaRPr>
          </a:p>
        </p:txBody>
      </p:sp>
    </p:spTree>
    <p:extLst>
      <p:ext uri="{BB962C8B-B14F-4D97-AF65-F5344CB8AC3E}">
        <p14:creationId xmlns:p14="http://schemas.microsoft.com/office/powerpoint/2010/main" val="113871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5/9/2019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040" y="279400"/>
            <a:ext cx="6492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34276" rIns="36576" bIns="34276"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73040" y="990600"/>
            <a:ext cx="64928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0" rIns="45720" bIns="0" numCol="1" anchor="t" anchorCtr="0" compatLnSpc="1">
            <a:prstTxWarp prst="textNoShape">
              <a:avLst/>
            </a:prstTxWarp>
          </a:bodyPr>
          <a:lstStyle/>
          <a:p>
            <a:pPr lvl="0"/>
            <a:r>
              <a:rPr lang="en-US" altLang="en-US" smtClean="0"/>
              <a:t>Click to edit</a:t>
            </a:r>
          </a:p>
          <a:p>
            <a:pPr lvl="1"/>
            <a:r>
              <a:rPr lang="en-US" altLang="en-US" smtClean="0"/>
              <a:t>Second level</a:t>
            </a:r>
          </a:p>
          <a:p>
            <a:pPr lvl="2"/>
            <a:r>
              <a:rPr lang="en-US" altLang="en-US" smtClean="0"/>
              <a:t>Third level</a:t>
            </a:r>
          </a:p>
        </p:txBody>
      </p:sp>
    </p:spTree>
    <p:extLst>
      <p:ext uri="{BB962C8B-B14F-4D97-AF65-F5344CB8AC3E}">
        <p14:creationId xmlns:p14="http://schemas.microsoft.com/office/powerpoint/2010/main" val="138632765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Lst>
  <p:timing>
    <p:tnLst>
      <p:par>
        <p:cTn id="1" dur="indefinite" restart="never" nodeType="tmRoot"/>
      </p:par>
    </p:tnLst>
  </p:timing>
  <p:txStyles>
    <p:titleStyle>
      <a:lvl1pPr algn="l" defTabSz="684196" rtl="0" eaLnBrk="1" fontAlgn="base" hangingPunct="1">
        <a:spcBef>
          <a:spcPct val="0"/>
        </a:spcBef>
        <a:spcAft>
          <a:spcPct val="0"/>
        </a:spcAft>
        <a:defRPr sz="2800" kern="1200">
          <a:solidFill>
            <a:schemeClr val="bg2"/>
          </a:solidFill>
          <a:latin typeface="+mj-lt"/>
          <a:ea typeface="+mj-ea"/>
          <a:cs typeface="+mj-cs"/>
        </a:defRPr>
      </a:lvl1pPr>
      <a:lvl2pPr algn="l" defTabSz="684196" rtl="0" eaLnBrk="1" fontAlgn="base" hangingPunct="1">
        <a:spcBef>
          <a:spcPct val="0"/>
        </a:spcBef>
        <a:spcAft>
          <a:spcPct val="0"/>
        </a:spcAft>
        <a:defRPr sz="2800">
          <a:solidFill>
            <a:schemeClr val="bg2"/>
          </a:solidFill>
          <a:latin typeface="Arial Black" panose="020B0A04020102020204" pitchFamily="34" charset="0"/>
        </a:defRPr>
      </a:lvl2pPr>
      <a:lvl3pPr algn="l" defTabSz="684196" rtl="0" eaLnBrk="1" fontAlgn="base" hangingPunct="1">
        <a:spcBef>
          <a:spcPct val="0"/>
        </a:spcBef>
        <a:spcAft>
          <a:spcPct val="0"/>
        </a:spcAft>
        <a:defRPr sz="2800">
          <a:solidFill>
            <a:schemeClr val="bg2"/>
          </a:solidFill>
          <a:latin typeface="Arial Black" panose="020B0A04020102020204" pitchFamily="34" charset="0"/>
        </a:defRPr>
      </a:lvl3pPr>
      <a:lvl4pPr algn="l" defTabSz="684196" rtl="0" eaLnBrk="1" fontAlgn="base" hangingPunct="1">
        <a:spcBef>
          <a:spcPct val="0"/>
        </a:spcBef>
        <a:spcAft>
          <a:spcPct val="0"/>
        </a:spcAft>
        <a:defRPr sz="2800">
          <a:solidFill>
            <a:schemeClr val="bg2"/>
          </a:solidFill>
          <a:latin typeface="Arial Black" panose="020B0A04020102020204" pitchFamily="34" charset="0"/>
        </a:defRPr>
      </a:lvl4pPr>
      <a:lvl5pPr algn="l" defTabSz="684196" rtl="0" eaLnBrk="1" fontAlgn="base" hangingPunct="1">
        <a:spcBef>
          <a:spcPct val="0"/>
        </a:spcBef>
        <a:spcAft>
          <a:spcPct val="0"/>
        </a:spcAft>
        <a:defRPr sz="2800">
          <a:solidFill>
            <a:schemeClr val="bg2"/>
          </a:solidFill>
          <a:latin typeface="Arial Black" panose="020B0A04020102020204" pitchFamily="34" charset="0"/>
        </a:defRPr>
      </a:lvl5pPr>
      <a:lvl6pPr marL="457189" algn="l" defTabSz="684196" rtl="0" eaLnBrk="1" fontAlgn="base" hangingPunct="1">
        <a:spcBef>
          <a:spcPct val="0"/>
        </a:spcBef>
        <a:spcAft>
          <a:spcPct val="0"/>
        </a:spcAft>
        <a:defRPr sz="2800">
          <a:solidFill>
            <a:schemeClr val="bg2"/>
          </a:solidFill>
          <a:latin typeface="Arial Black" panose="020B0A04020102020204" pitchFamily="34" charset="0"/>
        </a:defRPr>
      </a:lvl6pPr>
      <a:lvl7pPr marL="914377" algn="l" defTabSz="684196" rtl="0" eaLnBrk="1" fontAlgn="base" hangingPunct="1">
        <a:spcBef>
          <a:spcPct val="0"/>
        </a:spcBef>
        <a:spcAft>
          <a:spcPct val="0"/>
        </a:spcAft>
        <a:defRPr sz="2800">
          <a:solidFill>
            <a:schemeClr val="bg2"/>
          </a:solidFill>
          <a:latin typeface="Arial Black" panose="020B0A04020102020204" pitchFamily="34" charset="0"/>
        </a:defRPr>
      </a:lvl7pPr>
      <a:lvl8pPr marL="1371566" algn="l" defTabSz="684196" rtl="0" eaLnBrk="1" fontAlgn="base" hangingPunct="1">
        <a:spcBef>
          <a:spcPct val="0"/>
        </a:spcBef>
        <a:spcAft>
          <a:spcPct val="0"/>
        </a:spcAft>
        <a:defRPr sz="2800">
          <a:solidFill>
            <a:schemeClr val="bg2"/>
          </a:solidFill>
          <a:latin typeface="Arial Black" panose="020B0A04020102020204" pitchFamily="34" charset="0"/>
        </a:defRPr>
      </a:lvl8pPr>
      <a:lvl9pPr marL="1828754" algn="l" defTabSz="684196" rtl="0" eaLnBrk="1" fontAlgn="base" hangingPunct="1">
        <a:spcBef>
          <a:spcPct val="0"/>
        </a:spcBef>
        <a:spcAft>
          <a:spcPct val="0"/>
        </a:spcAft>
        <a:defRPr sz="2800">
          <a:solidFill>
            <a:schemeClr val="bg2"/>
          </a:solidFill>
          <a:latin typeface="Arial Black" panose="020B0A04020102020204" pitchFamily="34" charset="0"/>
        </a:defRPr>
      </a:lvl9pPr>
    </p:titleStyle>
    <p:bodyStyle>
      <a:lvl1pPr algn="l" defTabSz="684196" rtl="0" eaLnBrk="1" fontAlgn="base" hangingPunct="1">
        <a:lnSpc>
          <a:spcPct val="140000"/>
        </a:lnSpc>
        <a:spcBef>
          <a:spcPct val="0"/>
        </a:spcBef>
        <a:spcAft>
          <a:spcPct val="0"/>
        </a:spcAft>
        <a:buFont typeface="Arial" panose="020B0604020202020204" pitchFamily="34" charset="0"/>
        <a:defRPr sz="2800" kern="1200">
          <a:solidFill>
            <a:schemeClr val="tx2"/>
          </a:solidFill>
          <a:latin typeface="Arial" pitchFamily="34" charset="0"/>
          <a:ea typeface="+mn-ea"/>
          <a:cs typeface="Arial" pitchFamily="34" charset="0"/>
        </a:defRPr>
      </a:lvl1pPr>
      <a:lvl2pPr marL="341305" algn="l" defTabSz="684196" rtl="0" eaLnBrk="1" fontAlgn="base" hangingPunct="1">
        <a:lnSpc>
          <a:spcPct val="140000"/>
        </a:lnSpc>
        <a:spcBef>
          <a:spcPct val="0"/>
        </a:spcBef>
        <a:spcAft>
          <a:spcPct val="0"/>
        </a:spcAft>
        <a:buFont typeface="Arial" panose="020B0604020202020204" pitchFamily="34" charset="0"/>
        <a:defRPr sz="2600" kern="1200">
          <a:solidFill>
            <a:schemeClr val="tx2"/>
          </a:solidFill>
          <a:latin typeface="Arial" pitchFamily="34" charset="0"/>
          <a:ea typeface="+mn-ea"/>
          <a:cs typeface="Arial" pitchFamily="34" charset="0"/>
        </a:defRPr>
      </a:lvl2pPr>
      <a:lvl3pPr marL="684196" algn="l" defTabSz="684196" rtl="0" eaLnBrk="1" fontAlgn="base" hangingPunct="1">
        <a:lnSpc>
          <a:spcPct val="140000"/>
        </a:lnSpc>
        <a:spcBef>
          <a:spcPct val="0"/>
        </a:spcBef>
        <a:spcAft>
          <a:spcPct val="0"/>
        </a:spcAft>
        <a:buFont typeface="Arial" panose="020B0604020202020204" pitchFamily="34" charset="0"/>
        <a:defRPr sz="2400" kern="1200">
          <a:solidFill>
            <a:schemeClr val="tx2"/>
          </a:solidFill>
          <a:latin typeface="Arial" pitchFamily="34" charset="0"/>
          <a:ea typeface="+mn-ea"/>
          <a:cs typeface="Arial" pitchFamily="34" charset="0"/>
        </a:defRPr>
      </a:lvl3pPr>
      <a:lvl4pPr marL="1027088"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4pPr>
      <a:lvl5pPr marL="1369979"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5pPr>
      <a:lvl6pPr marL="1885149"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03"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657"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11"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10" rtl="0" eaLnBrk="1" latinLnBrk="0" hangingPunct="1">
        <a:defRPr sz="1300" kern="1200">
          <a:solidFill>
            <a:schemeClr val="tx1"/>
          </a:solidFill>
          <a:latin typeface="+mn-lt"/>
          <a:ea typeface="+mn-ea"/>
          <a:cs typeface="+mn-cs"/>
        </a:defRPr>
      </a:lvl1pPr>
      <a:lvl2pPr marL="342754" algn="l" defTabSz="685510" rtl="0" eaLnBrk="1" latinLnBrk="0" hangingPunct="1">
        <a:defRPr sz="1300" kern="1200">
          <a:solidFill>
            <a:schemeClr val="tx1"/>
          </a:solidFill>
          <a:latin typeface="+mn-lt"/>
          <a:ea typeface="+mn-ea"/>
          <a:cs typeface="+mn-cs"/>
        </a:defRPr>
      </a:lvl2pPr>
      <a:lvl3pPr marL="685510" algn="l" defTabSz="685510" rtl="0" eaLnBrk="1" latinLnBrk="0" hangingPunct="1">
        <a:defRPr sz="1300" kern="1200">
          <a:solidFill>
            <a:schemeClr val="tx1"/>
          </a:solidFill>
          <a:latin typeface="+mn-lt"/>
          <a:ea typeface="+mn-ea"/>
          <a:cs typeface="+mn-cs"/>
        </a:defRPr>
      </a:lvl3pPr>
      <a:lvl4pPr marL="1028264" algn="l" defTabSz="685510" rtl="0" eaLnBrk="1" latinLnBrk="0" hangingPunct="1">
        <a:defRPr sz="1300" kern="1200">
          <a:solidFill>
            <a:schemeClr val="tx1"/>
          </a:solidFill>
          <a:latin typeface="+mn-lt"/>
          <a:ea typeface="+mn-ea"/>
          <a:cs typeface="+mn-cs"/>
        </a:defRPr>
      </a:lvl4pPr>
      <a:lvl5pPr marL="1371016" algn="l" defTabSz="685510" rtl="0" eaLnBrk="1" latinLnBrk="0" hangingPunct="1">
        <a:defRPr sz="1300" kern="1200">
          <a:solidFill>
            <a:schemeClr val="tx1"/>
          </a:solidFill>
          <a:latin typeface="+mn-lt"/>
          <a:ea typeface="+mn-ea"/>
          <a:cs typeface="+mn-cs"/>
        </a:defRPr>
      </a:lvl5pPr>
      <a:lvl6pPr marL="1713772" algn="l" defTabSz="685510" rtl="0" eaLnBrk="1" latinLnBrk="0" hangingPunct="1">
        <a:defRPr sz="1300" kern="1200">
          <a:solidFill>
            <a:schemeClr val="tx1"/>
          </a:solidFill>
          <a:latin typeface="+mn-lt"/>
          <a:ea typeface="+mn-ea"/>
          <a:cs typeface="+mn-cs"/>
        </a:defRPr>
      </a:lvl6pPr>
      <a:lvl7pPr marL="2056526" algn="l" defTabSz="685510" rtl="0" eaLnBrk="1" latinLnBrk="0" hangingPunct="1">
        <a:defRPr sz="1300" kern="1200">
          <a:solidFill>
            <a:schemeClr val="tx1"/>
          </a:solidFill>
          <a:latin typeface="+mn-lt"/>
          <a:ea typeface="+mn-ea"/>
          <a:cs typeface="+mn-cs"/>
        </a:defRPr>
      </a:lvl7pPr>
      <a:lvl8pPr marL="2399280" algn="l" defTabSz="685510" rtl="0" eaLnBrk="1" latinLnBrk="0" hangingPunct="1">
        <a:defRPr sz="1300" kern="1200">
          <a:solidFill>
            <a:schemeClr val="tx1"/>
          </a:solidFill>
          <a:latin typeface="+mn-lt"/>
          <a:ea typeface="+mn-ea"/>
          <a:cs typeface="+mn-cs"/>
        </a:defRPr>
      </a:lvl8pPr>
      <a:lvl9pPr marL="2742034" algn="l" defTabSz="68551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8378"/>
    </mc:Choice>
    <mc:Fallback xmlns="">
      <p:transition spd="slow" advTm="837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smtClean="0">
              <a:cs typeface="Courier New" panose="02070309020205020404" pitchFamily="49" charset="0"/>
            </a:endParaRPr>
          </a:p>
          <a:p>
            <a:endParaRPr lang="en-US" dirty="0" smtClean="0">
              <a:cs typeface="Courier New" panose="02070309020205020404" pitchFamily="49" charset="0"/>
            </a:endParaRPr>
          </a:p>
          <a:p>
            <a:pPr marL="0" indent="0">
              <a:buNone/>
            </a:pPr>
            <a:endParaRPr lang="en-US" dirty="0" smtClean="0">
              <a:cs typeface="Courier New" panose="02070309020205020404" pitchFamily="49" charset="0"/>
            </a:endParaRPr>
          </a:p>
          <a:p>
            <a:endParaRPr lang="en-US" dirty="0" smtClean="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Independent Study: Common Statistical Tests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1143000"/>
            <a:ext cx="3771900" cy="5388429"/>
          </a:xfrm>
          <a:prstGeom prst="rect">
            <a:avLst/>
          </a:prstGeom>
        </p:spPr>
      </p:pic>
    </p:spTree>
    <p:extLst>
      <p:ext uri="{BB962C8B-B14F-4D97-AF65-F5344CB8AC3E}">
        <p14:creationId xmlns:p14="http://schemas.microsoft.com/office/powerpoint/2010/main" val="3603371583"/>
      </p:ext>
    </p:extLst>
  </p:cSld>
  <p:clrMapOvr>
    <a:masterClrMapping/>
  </p:clrMapOvr>
  <mc:AlternateContent xmlns:mc="http://schemas.openxmlformats.org/markup-compatibility/2006" xmlns:p14="http://schemas.microsoft.com/office/powerpoint/2010/main">
    <mc:Choice Requires="p14">
      <p:transition spd="slow" p14:dur="2000" advTm="29486"/>
    </mc:Choice>
    <mc:Fallback xmlns="">
      <p:transition spd="slow" advTm="29486"/>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smtClean="0">
              <a:cs typeface="Courier New" panose="02070309020205020404" pitchFamily="49" charset="0"/>
            </a:endParaRPr>
          </a:p>
          <a:p>
            <a:endParaRPr lang="en-US" dirty="0" smtClean="0">
              <a:cs typeface="Courier New" panose="02070309020205020404" pitchFamily="49" charset="0"/>
            </a:endParaRPr>
          </a:p>
          <a:p>
            <a:pPr marL="0" indent="0">
              <a:buNone/>
            </a:pPr>
            <a:endParaRPr lang="en-US" dirty="0" smtClean="0">
              <a:cs typeface="Courier New" panose="02070309020205020404" pitchFamily="49" charset="0"/>
            </a:endParaRPr>
          </a:p>
          <a:p>
            <a:endParaRPr lang="en-US" dirty="0" smtClean="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Independent Study: Common Statistical Tests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052512"/>
            <a:ext cx="3569098" cy="5348288"/>
          </a:xfrm>
          <a:prstGeom prst="rect">
            <a:avLst/>
          </a:prstGeom>
        </p:spPr>
      </p:pic>
    </p:spTree>
    <p:extLst>
      <p:ext uri="{BB962C8B-B14F-4D97-AF65-F5344CB8AC3E}">
        <p14:creationId xmlns:p14="http://schemas.microsoft.com/office/powerpoint/2010/main" val="3444540141"/>
      </p:ext>
    </p:extLst>
  </p:cSld>
  <p:clrMapOvr>
    <a:masterClrMapping/>
  </p:clrMapOvr>
  <mc:AlternateContent xmlns:mc="http://schemas.openxmlformats.org/markup-compatibility/2006" xmlns:p14="http://schemas.microsoft.com/office/powerpoint/2010/main">
    <mc:Choice Requires="p14">
      <p:transition spd="slow" p14:dur="2000" advTm="29486"/>
    </mc:Choice>
    <mc:Fallback xmlns="">
      <p:transition spd="slow" advTm="2948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smtClean="0">
              <a:cs typeface="Courier New" panose="02070309020205020404" pitchFamily="49" charset="0"/>
            </a:endParaRPr>
          </a:p>
          <a:p>
            <a:endParaRPr lang="en-US" dirty="0" smtClean="0">
              <a:cs typeface="Courier New" panose="02070309020205020404" pitchFamily="49" charset="0"/>
            </a:endParaRPr>
          </a:p>
          <a:p>
            <a:pPr marL="0" indent="0">
              <a:buNone/>
            </a:pPr>
            <a:endParaRPr lang="en-US" dirty="0" smtClean="0">
              <a:cs typeface="Courier New" panose="02070309020205020404" pitchFamily="49" charset="0"/>
            </a:endParaRPr>
          </a:p>
          <a:p>
            <a:endParaRPr lang="en-US" dirty="0" smtClean="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Independent Study: Common Statistical Tests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143000"/>
            <a:ext cx="6553200" cy="5210804"/>
          </a:xfrm>
          <a:prstGeom prst="rect">
            <a:avLst/>
          </a:prstGeom>
        </p:spPr>
      </p:pic>
    </p:spTree>
    <p:extLst>
      <p:ext uri="{BB962C8B-B14F-4D97-AF65-F5344CB8AC3E}">
        <p14:creationId xmlns:p14="http://schemas.microsoft.com/office/powerpoint/2010/main" val="4072018057"/>
      </p:ext>
    </p:extLst>
  </p:cSld>
  <p:clrMapOvr>
    <a:masterClrMapping/>
  </p:clrMapOvr>
  <mc:AlternateContent xmlns:mc="http://schemas.openxmlformats.org/markup-compatibility/2006" xmlns:p14="http://schemas.microsoft.com/office/powerpoint/2010/main">
    <mc:Choice Requires="p14">
      <p:transition spd="slow" p14:dur="2000" advTm="29486"/>
    </mc:Choice>
    <mc:Fallback xmlns="">
      <p:transition spd="slow" advTm="2948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a:t>
            </a:r>
            <a:endParaRPr lang="en-US" dirty="0"/>
          </a:p>
        </p:txBody>
      </p:sp>
      <p:sp>
        <p:nvSpPr>
          <p:cNvPr id="3" name="Content Placeholder 2"/>
          <p:cNvSpPr>
            <a:spLocks noGrp="1"/>
          </p:cNvSpPr>
          <p:nvPr>
            <p:ph idx="1"/>
          </p:nvPr>
        </p:nvSpPr>
        <p:spPr/>
        <p:txBody>
          <a:bodyPr>
            <a:normAutofit/>
          </a:bodyPr>
          <a:lstStyle/>
          <a:p>
            <a:r>
              <a:rPr lang="en-US" dirty="0" smtClean="0"/>
              <a:t>WEEK </a:t>
            </a:r>
            <a:r>
              <a:rPr lang="en-US" dirty="0"/>
              <a:t>7</a:t>
            </a:r>
            <a:r>
              <a:rPr lang="en-US" dirty="0" smtClean="0"/>
              <a:t>-1 Code module – Simple data analysis </a:t>
            </a:r>
          </a:p>
          <a:p>
            <a:r>
              <a:rPr lang="en-US" dirty="0" smtClean="0"/>
              <a:t>WEEK </a:t>
            </a:r>
            <a:r>
              <a:rPr lang="en-US" dirty="0"/>
              <a:t>7</a:t>
            </a:r>
            <a:r>
              <a:rPr lang="en-US" dirty="0" smtClean="0"/>
              <a:t>-2 Code module – R statistical functions, exploring factor variables and NAs</a:t>
            </a:r>
          </a:p>
          <a:p>
            <a:r>
              <a:rPr lang="en-US" dirty="0" smtClean="0"/>
              <a:t>WEEK 7-3 Code module – Independent study: common statistical tests </a:t>
            </a:r>
          </a:p>
        </p:txBody>
      </p:sp>
    </p:spTree>
    <p:extLst>
      <p:ext uri="{BB962C8B-B14F-4D97-AF65-F5344CB8AC3E}">
        <p14:creationId xmlns:p14="http://schemas.microsoft.com/office/powerpoint/2010/main" val="257671828"/>
      </p:ext>
    </p:extLst>
  </p:cSld>
  <p:clrMapOvr>
    <a:masterClrMapping/>
  </p:clrMapOvr>
  <mc:AlternateContent xmlns:mc="http://schemas.openxmlformats.org/markup-compatibility/2006" xmlns:p14="http://schemas.microsoft.com/office/powerpoint/2010/main">
    <mc:Choice Requires="p14">
      <p:transition spd="slow" p14:dur="2000" advTm="40638"/>
    </mc:Choice>
    <mc:Fallback xmlns="">
      <p:transition spd="slow" advTm="40638"/>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 WEEK 7 of Introduction to Data Science, we built up our toolbox of EDA methods in order to gain familiarity with a data set. </a:t>
            </a:r>
          </a:p>
          <a:p>
            <a:r>
              <a:rPr lang="en-US" dirty="0" smtClean="0"/>
              <a:t>The methods discussed represent a small sample of available techniques. As you progress as a data scientist, you’ll pick up more statistics that will help out in this step of the data science process.</a:t>
            </a:r>
            <a:endParaRPr lang="en-US" dirty="0"/>
          </a:p>
        </p:txBody>
      </p:sp>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28953"/>
    </mc:Choice>
    <mc:Fallback xmlns="">
      <p:transition spd="slow" advTm="2895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The ability to perform numeric exploratory data analysis (EDA)</a:t>
            </a:r>
          </a:p>
          <a:p>
            <a:pPr marL="0" indent="0">
              <a:buNone/>
            </a:pPr>
            <a:endParaRPr lang="en-US" dirty="0" smtClean="0"/>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16783"/>
    </mc:Choice>
    <mc:Fallback xmlns="">
      <p:transition spd="slow" advTm="1678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a:bodyPr>
          <a:lstStyle/>
          <a:p>
            <a:r>
              <a:rPr lang="en-US" dirty="0" smtClean="0"/>
              <a:t>Use numeric </a:t>
            </a:r>
            <a:r>
              <a:rPr lang="en-US" dirty="0"/>
              <a:t>E</a:t>
            </a:r>
            <a:r>
              <a:rPr lang="en-US" dirty="0" smtClean="0"/>
              <a:t>xploratory </a:t>
            </a:r>
            <a:r>
              <a:rPr lang="en-US" dirty="0"/>
              <a:t>D</a:t>
            </a:r>
            <a:r>
              <a:rPr lang="en-US" dirty="0" smtClean="0"/>
              <a:t>ata Analysis (EDA) for knowledge discovery and statistical analysis</a:t>
            </a:r>
          </a:p>
          <a:p>
            <a:r>
              <a:rPr lang="en-US" dirty="0" smtClean="0"/>
              <a:t>Perform simple data analysis</a:t>
            </a:r>
          </a:p>
          <a:p>
            <a:r>
              <a:rPr lang="en-US" dirty="0" smtClean="0"/>
              <a:t>Use basic R statistical functions</a:t>
            </a:r>
          </a:p>
          <a:p>
            <a:r>
              <a:rPr lang="en-US" dirty="0" smtClean="0"/>
              <a:t>Explore levels of factor variables (categorical)</a:t>
            </a:r>
          </a:p>
          <a:p>
            <a:r>
              <a:rPr lang="en-US" dirty="0" smtClean="0"/>
              <a:t>Find number of non-missing values</a:t>
            </a:r>
          </a:p>
          <a:p>
            <a:r>
              <a:rPr lang="en-US" dirty="0" smtClean="0"/>
              <a:t>Independent study: common statistical tests for continuous random variables, and discrete data (categorical)</a:t>
            </a:r>
          </a:p>
          <a:p>
            <a:endParaRPr lang="en-US" dirty="0" smtClean="0"/>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56378"/>
    </mc:Choice>
    <mc:Fallback xmlns="">
      <p:transition spd="slow" advTm="56378"/>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Calculate unique values found for a variable (counts) using R functions and also SQL</a:t>
            </a:r>
          </a:p>
          <a:p>
            <a:r>
              <a:rPr lang="en-US" dirty="0" smtClean="0"/>
              <a:t>Summary statistics using </a:t>
            </a:r>
            <a:r>
              <a:rPr lang="en-US" dirty="0" smtClean="0">
                <a:latin typeface="Courier New" panose="02070309020205020404" pitchFamily="49" charset="0"/>
                <a:cs typeface="Courier New" panose="02070309020205020404" pitchFamily="49" charset="0"/>
              </a:rPr>
              <a:t>summary() </a:t>
            </a:r>
            <a:r>
              <a:rPr lang="en-US" dirty="0" smtClean="0"/>
              <a:t>and </a:t>
            </a: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Examining a data sample using </a:t>
            </a:r>
            <a:r>
              <a:rPr lang="en-US" dirty="0" smtClean="0">
                <a:latin typeface="Courier New" panose="02070309020205020404" pitchFamily="49" charset="0"/>
                <a:cs typeface="Courier New" panose="02070309020205020404" pitchFamily="49" charset="0"/>
              </a:rPr>
              <a:t>head() </a:t>
            </a:r>
            <a:r>
              <a:rPr lang="en-US" dirty="0" smtClean="0">
                <a:cs typeface="Courier New" panose="02070309020205020404" pitchFamily="49" charset="0"/>
              </a:rPr>
              <a:t>and </a:t>
            </a:r>
            <a:r>
              <a:rPr lang="en-US" dirty="0" smtClean="0">
                <a:latin typeface="Courier New" panose="02070309020205020404" pitchFamily="49" charset="0"/>
                <a:cs typeface="Courier New" panose="02070309020205020404" pitchFamily="49" charset="0"/>
              </a:rPr>
              <a:t>tail()</a:t>
            </a:r>
          </a:p>
          <a:p>
            <a:pPr marL="0" indent="0">
              <a:buNone/>
            </a:pPr>
            <a:endParaRPr lang="en-US" dirty="0" smtClean="0">
              <a:cs typeface="Courier New" panose="02070309020205020404" pitchFamily="49" charset="0"/>
            </a:endParaRPr>
          </a:p>
          <a:p>
            <a:endParaRPr lang="en-US" dirty="0" smtClean="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Simple Data Analysis</a:t>
            </a:r>
            <a:endParaRPr lang="en-US" dirty="0"/>
          </a:p>
        </p:txBody>
      </p:sp>
    </p:spTree>
    <p:extLst>
      <p:ext uri="{BB962C8B-B14F-4D97-AF65-F5344CB8AC3E}">
        <p14:creationId xmlns:p14="http://schemas.microsoft.com/office/powerpoint/2010/main" val="2378816344"/>
      </p:ext>
    </p:extLst>
  </p:cSld>
  <p:clrMapOvr>
    <a:masterClrMapping/>
  </p:clrMapOvr>
  <mc:AlternateContent xmlns:mc="http://schemas.openxmlformats.org/markup-compatibility/2006" xmlns:p14="http://schemas.microsoft.com/office/powerpoint/2010/main">
    <mc:Choice Requires="p14">
      <p:transition spd="slow" p14:dur="2000" advTm="82739"/>
    </mc:Choice>
    <mc:Fallback xmlns="">
      <p:transition spd="slow" advTm="8273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Calculate mean, min, max, range using </a:t>
            </a:r>
            <a:r>
              <a:rPr lang="en-US" dirty="0" smtClean="0">
                <a:latin typeface="Courier New" panose="02070309020205020404" pitchFamily="49" charset="0"/>
                <a:cs typeface="Courier New" panose="02070309020205020404" pitchFamily="49" charset="0"/>
              </a:rPr>
              <a:t>mean()</a:t>
            </a:r>
            <a:r>
              <a:rPr lang="en-US" dirty="0" smtClean="0"/>
              <a:t>, </a:t>
            </a:r>
            <a:r>
              <a:rPr lang="en-US" dirty="0" smtClean="0">
                <a:latin typeface="Courier New" panose="02070309020205020404" pitchFamily="49" charset="0"/>
                <a:cs typeface="Courier New" panose="02070309020205020404" pitchFamily="49" charset="0"/>
              </a:rPr>
              <a:t>min()</a:t>
            </a:r>
            <a:r>
              <a:rPr lang="en-US" dirty="0" smtClean="0"/>
              <a:t>, </a:t>
            </a:r>
            <a:r>
              <a:rPr lang="en-US" dirty="0" smtClean="0">
                <a:latin typeface="Courier New" panose="02070309020205020404" pitchFamily="49" charset="0"/>
                <a:cs typeface="Courier New" panose="02070309020205020404" pitchFamily="49" charset="0"/>
              </a:rPr>
              <a:t>max() </a:t>
            </a:r>
            <a:r>
              <a:rPr lang="en-US" dirty="0" smtClean="0"/>
              <a:t>and </a:t>
            </a:r>
            <a:r>
              <a:rPr lang="en-US" dirty="0" smtClean="0">
                <a:latin typeface="Courier New" panose="02070309020205020404" pitchFamily="49" charset="0"/>
                <a:cs typeface="Courier New" panose="02070309020205020404" pitchFamily="49" charset="0"/>
              </a:rPr>
              <a:t>range() </a:t>
            </a:r>
            <a:r>
              <a:rPr lang="en-US" dirty="0" smtClean="0"/>
              <a:t>respectively </a:t>
            </a:r>
          </a:p>
          <a:p>
            <a:r>
              <a:rPr lang="en-US" dirty="0" smtClean="0">
                <a:cs typeface="Courier New" panose="02070309020205020404" pitchFamily="49" charset="0"/>
              </a:rPr>
              <a:t>Calculate quantiles using </a:t>
            </a:r>
            <a:r>
              <a:rPr lang="en-US" dirty="0" smtClean="0">
                <a:latin typeface="Courier New" panose="02070309020205020404" pitchFamily="49" charset="0"/>
                <a:cs typeface="Courier New" panose="02070309020205020404" pitchFamily="49" charset="0"/>
              </a:rPr>
              <a:t>quantile()</a:t>
            </a:r>
            <a:r>
              <a:rPr lang="en-US" dirty="0" smtClean="0">
                <a:cs typeface="Courier New" panose="02070309020205020404" pitchFamily="49" charset="0"/>
              </a:rPr>
              <a:t> and </a:t>
            </a:r>
            <a:r>
              <a:rPr lang="en-US" dirty="0" err="1" smtClean="0">
                <a:latin typeface="Courier New" panose="02070309020205020404" pitchFamily="49" charset="0"/>
                <a:cs typeface="Courier New" panose="02070309020205020404" pitchFamily="49" charset="0"/>
              </a:rPr>
              <a:t>fivenum</a:t>
            </a:r>
            <a:r>
              <a:rPr lang="en-US"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Calculate variance using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Calculate correlation using </a:t>
            </a:r>
            <a:r>
              <a:rPr lang="en-US" dirty="0" err="1" smtClean="0">
                <a:latin typeface="Courier New" panose="02070309020205020404" pitchFamily="49" charset="0"/>
                <a:cs typeface="Courier New" panose="02070309020205020404" pitchFamily="49" charset="0"/>
              </a:rPr>
              <a:t>cor</a:t>
            </a:r>
            <a:r>
              <a:rPr lang="en-US" dirty="0" smtClean="0">
                <a:latin typeface="Courier New" panose="02070309020205020404" pitchFamily="49" charset="0"/>
                <a:cs typeface="Courier New" panose="02070309020205020404" pitchFamily="49" charset="0"/>
              </a:rPr>
              <a:t>()</a:t>
            </a:r>
          </a:p>
          <a:p>
            <a:r>
              <a:rPr lang="en-US" dirty="0" smtClean="0">
                <a:cs typeface="Courier New" panose="02070309020205020404" pitchFamily="49" charset="0"/>
              </a:rPr>
              <a:t>Viewing a simple data distribution with </a:t>
            </a:r>
            <a:r>
              <a:rPr lang="en-US" dirty="0" smtClean="0">
                <a:latin typeface="Courier New" panose="02070309020205020404" pitchFamily="49" charset="0"/>
                <a:cs typeface="Courier New" panose="02070309020205020404" pitchFamily="49" charset="0"/>
              </a:rPr>
              <a:t>stem()</a:t>
            </a:r>
          </a:p>
          <a:p>
            <a:r>
              <a:rPr lang="en-US" dirty="0" smtClean="0">
                <a:cs typeface="Courier New" panose="02070309020205020404" pitchFamily="49" charset="0"/>
              </a:rPr>
              <a:t>Calculate a cumulative sum with </a:t>
            </a:r>
            <a:r>
              <a:rPr lang="en-US" dirty="0" err="1" smtClean="0">
                <a:latin typeface="Courier New" panose="02070309020205020404" pitchFamily="49" charset="0"/>
                <a:cs typeface="Courier New" panose="02070309020205020404" pitchFamily="49" charset="0"/>
              </a:rPr>
              <a:t>cumsum</a:t>
            </a:r>
            <a:r>
              <a:rPr lang="en-US" dirty="0" smtClean="0">
                <a:latin typeface="Courier New" panose="02070309020205020404" pitchFamily="49" charset="0"/>
                <a:cs typeface="Courier New" panose="02070309020205020404" pitchFamily="49" charset="0"/>
              </a:rPr>
              <a:t>()</a:t>
            </a:r>
          </a:p>
          <a:p>
            <a:endParaRPr lang="en-US" dirty="0" smtClean="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R Statistical Functions</a:t>
            </a:r>
            <a:endParaRPr lang="en-US" dirty="0"/>
          </a:p>
        </p:txBody>
      </p:sp>
    </p:spTree>
    <p:extLst>
      <p:ext uri="{BB962C8B-B14F-4D97-AF65-F5344CB8AC3E}">
        <p14:creationId xmlns:p14="http://schemas.microsoft.com/office/powerpoint/2010/main" val="1420519091"/>
      </p:ext>
    </p:extLst>
  </p:cSld>
  <p:clrMapOvr>
    <a:masterClrMapping/>
  </p:clrMapOvr>
  <mc:AlternateContent xmlns:mc="http://schemas.openxmlformats.org/markup-compatibility/2006" xmlns:p14="http://schemas.microsoft.com/office/powerpoint/2010/main">
    <mc:Choice Requires="p14">
      <p:transition spd="slow" p14:dur="2000" advTm="101497"/>
    </mc:Choice>
    <mc:Fallback xmlns="">
      <p:transition spd="slow" advTm="10149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Explore levels of a factor variable (categorical) using </a:t>
            </a:r>
            <a:r>
              <a:rPr lang="en-US" dirty="0" smtClean="0">
                <a:latin typeface="Courier New" panose="02070309020205020404" pitchFamily="49" charset="0"/>
                <a:cs typeface="Courier New" panose="02070309020205020404" pitchFamily="49" charset="0"/>
              </a:rPr>
              <a:t>levels()</a:t>
            </a:r>
          </a:p>
          <a:p>
            <a:r>
              <a:rPr lang="en-US" dirty="0" smtClean="0">
                <a:cs typeface="Courier New" panose="02070309020205020404" pitchFamily="49" charset="0"/>
              </a:rPr>
              <a:t>Produce a contingency table to count instances for each level in a factor variable. Can use </a:t>
            </a:r>
            <a:r>
              <a:rPr lang="en-US" dirty="0" smtClean="0">
                <a:latin typeface="Courier New" panose="02070309020205020404" pitchFamily="49" charset="0"/>
                <a:cs typeface="Courier New" panose="02070309020205020404" pitchFamily="49" charset="0"/>
              </a:rPr>
              <a:t>table()</a:t>
            </a:r>
          </a:p>
          <a:p>
            <a:r>
              <a:rPr lang="en-US" dirty="0" smtClean="0">
                <a:cs typeface="Courier New" panose="02070309020205020404" pitchFamily="49" charset="0"/>
              </a:rPr>
              <a:t>Count non-missing values of a variable</a:t>
            </a:r>
          </a:p>
          <a:p>
            <a:endParaRPr lang="en-US" dirty="0" smtClean="0">
              <a:cs typeface="Courier New" panose="02070309020205020404" pitchFamily="49" charset="0"/>
            </a:endParaRPr>
          </a:p>
          <a:p>
            <a:pPr marL="0" indent="0">
              <a:buNone/>
            </a:pPr>
            <a:endParaRPr lang="en-US" dirty="0" smtClean="0">
              <a:cs typeface="Courier New" panose="02070309020205020404" pitchFamily="49" charset="0"/>
            </a:endParaRPr>
          </a:p>
          <a:p>
            <a:endParaRPr lang="en-US" dirty="0" smtClean="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Exploring factor variables and NAs</a:t>
            </a:r>
            <a:endParaRPr lang="en-US" dirty="0"/>
          </a:p>
        </p:txBody>
      </p:sp>
    </p:spTree>
    <p:extLst>
      <p:ext uri="{BB962C8B-B14F-4D97-AF65-F5344CB8AC3E}">
        <p14:creationId xmlns:p14="http://schemas.microsoft.com/office/powerpoint/2010/main" val="2323855607"/>
      </p:ext>
    </p:extLst>
  </p:cSld>
  <p:clrMapOvr>
    <a:masterClrMapping/>
  </p:clrMapOvr>
  <mc:AlternateContent xmlns:mc="http://schemas.openxmlformats.org/markup-compatibility/2006" xmlns:p14="http://schemas.microsoft.com/office/powerpoint/2010/main">
    <mc:Choice Requires="p14">
      <p:transition spd="slow" p14:dur="2000" advTm="47216"/>
    </mc:Choice>
    <mc:Fallback xmlns="">
      <p:transition spd="slow" advTm="4721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Common statistical tests for continuous random variables</a:t>
            </a:r>
          </a:p>
          <a:p>
            <a:r>
              <a:rPr lang="en-US" dirty="0" smtClean="0">
                <a:cs typeface="Courier New" panose="02070309020205020404" pitchFamily="49" charset="0"/>
              </a:rPr>
              <a:t>Common statistical tests for discrete data (categorical)</a:t>
            </a:r>
          </a:p>
          <a:p>
            <a:endParaRPr lang="en-US" dirty="0" smtClean="0">
              <a:cs typeface="Courier New" panose="02070309020205020404" pitchFamily="49" charset="0"/>
            </a:endParaRPr>
          </a:p>
          <a:p>
            <a:endParaRPr lang="en-US" dirty="0" smtClean="0">
              <a:cs typeface="Courier New" panose="02070309020205020404" pitchFamily="49" charset="0"/>
            </a:endParaRPr>
          </a:p>
          <a:p>
            <a:pPr marL="0" indent="0">
              <a:buNone/>
            </a:pPr>
            <a:endParaRPr lang="en-US" dirty="0" smtClean="0">
              <a:cs typeface="Courier New" panose="02070309020205020404" pitchFamily="49" charset="0"/>
            </a:endParaRPr>
          </a:p>
          <a:p>
            <a:endParaRPr lang="en-US" dirty="0" smtClean="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Independent Study: Common Statistical Tests</a:t>
            </a:r>
            <a:endParaRPr lang="en-US" dirty="0"/>
          </a:p>
        </p:txBody>
      </p:sp>
    </p:spTree>
    <p:extLst>
      <p:ext uri="{BB962C8B-B14F-4D97-AF65-F5344CB8AC3E}">
        <p14:creationId xmlns:p14="http://schemas.microsoft.com/office/powerpoint/2010/main" val="1532708022"/>
      </p:ext>
    </p:extLst>
  </p:cSld>
  <p:clrMapOvr>
    <a:masterClrMapping/>
  </p:clrMapOvr>
  <mc:AlternateContent xmlns:mc="http://schemas.openxmlformats.org/markup-compatibility/2006" xmlns:p14="http://schemas.microsoft.com/office/powerpoint/2010/main">
    <mc:Choice Requires="p14">
      <p:transition spd="slow" p14:dur="2000" advTm="29486"/>
    </mc:Choice>
    <mc:Fallback xmlns="">
      <p:transition spd="slow" advTm="2948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smtClean="0">
              <a:cs typeface="Courier New" panose="02070309020205020404" pitchFamily="49" charset="0"/>
            </a:endParaRPr>
          </a:p>
          <a:p>
            <a:endParaRPr lang="en-US" dirty="0" smtClean="0">
              <a:cs typeface="Courier New" panose="02070309020205020404" pitchFamily="49" charset="0"/>
            </a:endParaRPr>
          </a:p>
          <a:p>
            <a:pPr marL="0" indent="0">
              <a:buNone/>
            </a:pPr>
            <a:endParaRPr lang="en-US" dirty="0" smtClean="0">
              <a:cs typeface="Courier New" panose="02070309020205020404" pitchFamily="49" charset="0"/>
            </a:endParaRPr>
          </a:p>
          <a:p>
            <a:endParaRPr lang="en-US" dirty="0" smtClean="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Independent Study: Common Statistical Tests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50" y="1039177"/>
            <a:ext cx="4286250" cy="5666423"/>
          </a:xfrm>
          <a:prstGeom prst="rect">
            <a:avLst/>
          </a:prstGeom>
        </p:spPr>
      </p:pic>
    </p:spTree>
    <p:extLst>
      <p:ext uri="{BB962C8B-B14F-4D97-AF65-F5344CB8AC3E}">
        <p14:creationId xmlns:p14="http://schemas.microsoft.com/office/powerpoint/2010/main" val="1000126248"/>
      </p:ext>
    </p:extLst>
  </p:cSld>
  <p:clrMapOvr>
    <a:masterClrMapping/>
  </p:clrMapOvr>
  <mc:AlternateContent xmlns:mc="http://schemas.openxmlformats.org/markup-compatibility/2006" xmlns:p14="http://schemas.microsoft.com/office/powerpoint/2010/main">
    <mc:Choice Requires="p14">
      <p:transition spd="slow" p14:dur="2000" advTm="29486"/>
    </mc:Choice>
    <mc:Fallback xmlns="">
      <p:transition spd="slow" advTm="29486"/>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smtClean="0">
              <a:cs typeface="Courier New" panose="02070309020205020404" pitchFamily="49" charset="0"/>
            </a:endParaRPr>
          </a:p>
          <a:p>
            <a:endParaRPr lang="en-US" dirty="0" smtClean="0">
              <a:cs typeface="Courier New" panose="02070309020205020404" pitchFamily="49" charset="0"/>
            </a:endParaRPr>
          </a:p>
          <a:p>
            <a:pPr marL="0" indent="0">
              <a:buNone/>
            </a:pPr>
            <a:endParaRPr lang="en-US" dirty="0" smtClean="0">
              <a:cs typeface="Courier New" panose="02070309020205020404" pitchFamily="49" charset="0"/>
            </a:endParaRPr>
          </a:p>
          <a:p>
            <a:endParaRPr lang="en-US" dirty="0" smtClean="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Independent Study: Common Statistical Tests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12" y="1371600"/>
            <a:ext cx="7673688" cy="4800600"/>
          </a:xfrm>
          <a:prstGeom prst="rect">
            <a:avLst/>
          </a:prstGeom>
        </p:spPr>
      </p:pic>
    </p:spTree>
    <p:extLst>
      <p:ext uri="{BB962C8B-B14F-4D97-AF65-F5344CB8AC3E}">
        <p14:creationId xmlns:p14="http://schemas.microsoft.com/office/powerpoint/2010/main" val="3593634669"/>
      </p:ext>
    </p:extLst>
  </p:cSld>
  <p:clrMapOvr>
    <a:masterClrMapping/>
  </p:clrMapOvr>
  <mc:AlternateContent xmlns:mc="http://schemas.openxmlformats.org/markup-compatibility/2006" xmlns:p14="http://schemas.microsoft.com/office/powerpoint/2010/main">
    <mc:Choice Requires="p14">
      <p:transition spd="slow" p14:dur="2000" advTm="29486"/>
    </mc:Choice>
    <mc:Fallback xmlns="">
      <p:transition spd="slow" advTm="29486"/>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exMasterTheme">
  <a:themeElements>
    <a:clrScheme name="UCI 2014">
      <a:dk1>
        <a:srgbClr val="202020"/>
      </a:dk1>
      <a:lt1>
        <a:srgbClr val="FFFFFF"/>
      </a:lt1>
      <a:dk2>
        <a:srgbClr val="202020"/>
      </a:dk2>
      <a:lt2>
        <a:srgbClr val="FFFFFF"/>
      </a:lt2>
      <a:accent1>
        <a:srgbClr val="2E5596"/>
      </a:accent1>
      <a:accent2>
        <a:srgbClr val="FFD100"/>
      </a:accent2>
      <a:accent3>
        <a:srgbClr val="F98D29"/>
      </a:accent3>
      <a:accent4>
        <a:srgbClr val="689550"/>
      </a:accent4>
      <a:accent5>
        <a:srgbClr val="00A3C9"/>
      </a:accent5>
      <a:accent6>
        <a:srgbClr val="723E98"/>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exMasterTheme" id="{EFA42769-D7B7-427F-BF60-52668B19A586}" vid="{80D4FDF7-64F0-4704-B09D-C23687DDA9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204</TotalTime>
  <Words>1312</Words>
  <Application>Microsoft Office PowerPoint</Application>
  <PresentationFormat>On-screen Show (4:3)</PresentationFormat>
  <Paragraphs>145</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Black</vt:lpstr>
      <vt:lpstr>Calibri</vt:lpstr>
      <vt:lpstr>Calibri Light</vt:lpstr>
      <vt:lpstr>Courier New</vt:lpstr>
      <vt:lpstr>Verdana</vt:lpstr>
      <vt:lpstr>Custom Design</vt:lpstr>
      <vt:lpstr>UnexMasterTheme</vt:lpstr>
      <vt:lpstr>Introduction to Data Science</vt:lpstr>
      <vt:lpstr>Course Outcomes</vt:lpstr>
      <vt:lpstr>Lesson Objectives</vt:lpstr>
      <vt:lpstr>Simple Data Analysis</vt:lpstr>
      <vt:lpstr>R Statistical Functions</vt:lpstr>
      <vt:lpstr>Exploring factor variables and NAs</vt:lpstr>
      <vt:lpstr>Independent Study: Common Statistical Tests</vt:lpstr>
      <vt:lpstr>Independent Study: Common Statistical Tests</vt:lpstr>
      <vt:lpstr>Independent Study: Common Statistical Tests</vt:lpstr>
      <vt:lpstr>Independent Study: Common Statistical Tests</vt:lpstr>
      <vt:lpstr>Independent Study: Common Statistical Tests</vt:lpstr>
      <vt:lpstr>Independent Study: Common Statistical Tests</vt:lpstr>
      <vt:lpstr>Code module</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45</cp:revision>
  <cp:lastPrinted>2019-03-26T01:45:57Z</cp:lastPrinted>
  <dcterms:created xsi:type="dcterms:W3CDTF">2013-08-23T14:43:44Z</dcterms:created>
  <dcterms:modified xsi:type="dcterms:W3CDTF">2019-05-09T21:52:20Z</dcterms:modified>
</cp:coreProperties>
</file>