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4"/>
  </p:notesMasterIdLst>
  <p:sldIdLst>
    <p:sldId id="256" r:id="rId3"/>
    <p:sldId id="262" r:id="rId4"/>
    <p:sldId id="257" r:id="rId5"/>
    <p:sldId id="263" r:id="rId6"/>
    <p:sldId id="264" r:id="rId7"/>
    <p:sldId id="265" r:id="rId8"/>
    <p:sldId id="266" r:id="rId9"/>
    <p:sldId id="267" r:id="rId10"/>
    <p:sldId id="268" r:id="rId11"/>
    <p:sldId id="269" r:id="rId12"/>
    <p:sldId id="260" r:id="rId1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34" autoAdjust="0"/>
  </p:normalViewPr>
  <p:slideViewPr>
    <p:cSldViewPr>
      <p:cViewPr varScale="1">
        <p:scale>
          <a:sx n="66" d="100"/>
          <a:sy n="66" d="100"/>
        </p:scale>
        <p:origin x="2094" y="72"/>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BE308338-958E-4C50-A424-79998CA60892}" type="datetimeFigureOut">
              <a:rPr lang="en-US" smtClean="0"/>
              <a:t>4/27/2019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6EFC7FDD-5AB9-4A92-A9A8-B4E4BED58B93}" type="slidenum">
              <a:rPr lang="en-US" smtClean="0"/>
              <a:t>‹#›</a:t>
            </a:fld>
            <a:endParaRPr lang="en-US"/>
          </a:p>
        </p:txBody>
      </p:sp>
    </p:spTree>
    <p:extLst>
      <p:ext uri="{BB962C8B-B14F-4D97-AF65-F5344CB8AC3E}">
        <p14:creationId xmlns:p14="http://schemas.microsoft.com/office/powerpoint/2010/main" val="250586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a:t>
            </a:fld>
            <a:endParaRPr lang="en-US"/>
          </a:p>
        </p:txBody>
      </p:sp>
    </p:spTree>
    <p:extLst>
      <p:ext uri="{BB962C8B-B14F-4D97-AF65-F5344CB8AC3E}">
        <p14:creationId xmlns:p14="http://schemas.microsoft.com/office/powerpoint/2010/main" val="348468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5, we’ll step through a series of in-depth R code examples found in the Code modules listed.  </a:t>
            </a:r>
          </a:p>
          <a:p>
            <a:endParaRPr lang="en-US" dirty="0"/>
          </a:p>
          <a:p>
            <a:r>
              <a:rPr lang="en-US" dirty="0" smtClean="0"/>
              <a:t>I encourage you to take the R script file for WEEK 5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58788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5 of Introduction to Data Science we continued to build up our data science toolbox by adding some valuable tools for working on data science projects. </a:t>
            </a:r>
          </a:p>
          <a:p>
            <a:endParaRPr lang="en-US" dirty="0"/>
          </a:p>
          <a:p>
            <a:r>
              <a:rPr lang="en-US" dirty="0" smtClean="0"/>
              <a:t>Specifically, we saw how to download files from the web using a URL with the </a:t>
            </a:r>
            <a:r>
              <a:rPr lang="en-US" dirty="0" err="1" smtClean="0"/>
              <a:t>download.file</a:t>
            </a:r>
            <a:r>
              <a:rPr lang="en-US" dirty="0" smtClean="0"/>
              <a:t>() function</a:t>
            </a:r>
          </a:p>
          <a:p>
            <a:endParaRPr lang="en-US" dirty="0"/>
          </a:p>
          <a:p>
            <a:r>
              <a:rPr lang="en-US" dirty="0" smtClean="0"/>
              <a:t>Once the data set is on your local machine, we were able to read files in CSV, Excel and JSON format. These formats are the most common ones you’ll deal with, as most data sets are available in one of these formats. </a:t>
            </a:r>
          </a:p>
          <a:p>
            <a:endParaRPr lang="en-US" dirty="0"/>
          </a:p>
          <a:p>
            <a:r>
              <a:rPr lang="en-US" dirty="0" smtClean="0"/>
              <a:t>We also saw how you can treat a web page as a data source using a technique called “web page scraping.” This is a powerful technique since the web is full of data. </a:t>
            </a:r>
          </a:p>
          <a:p>
            <a:endParaRPr lang="en-US" dirty="0"/>
          </a:p>
          <a:p>
            <a:r>
              <a:rPr lang="en-US" dirty="0" smtClean="0"/>
              <a:t>Next, we saw how to read data directly from a SQL database, and also how to use SQL equivalents in R, that is, R commands that can function like SQL statements. </a:t>
            </a:r>
          </a:p>
          <a:p>
            <a:endParaRPr lang="en-US" dirty="0"/>
          </a:p>
          <a:p>
            <a:r>
              <a:rPr lang="en-US" dirty="0" smtClean="0"/>
              <a:t>Finally, we were able to write a new file onto disk containing data from 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11</a:t>
            </a:fld>
            <a:endParaRPr lang="en-US"/>
          </a:p>
        </p:txBody>
      </p:sp>
    </p:spTree>
    <p:extLst>
      <p:ext uri="{BB962C8B-B14F-4D97-AF65-F5344CB8AC3E}">
        <p14:creationId xmlns:p14="http://schemas.microsoft.com/office/powerpoint/2010/main" val="331992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5 of the Introduction to Data Science course offered by </a:t>
            </a:r>
            <a:r>
              <a:rPr lang="en-US" dirty="0" smtClean="0"/>
              <a:t>UCLA</a:t>
            </a:r>
            <a:r>
              <a:rPr lang="en-US" baseline="0" dirty="0" smtClean="0"/>
              <a:t> Extension</a:t>
            </a:r>
            <a:r>
              <a:rPr lang="en-US" dirty="0" smtClean="0"/>
              <a:t>. </a:t>
            </a:r>
            <a:r>
              <a:rPr lang="en-US" dirty="0" smtClean="0"/>
              <a:t>This module covers data access materials.</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2</a:t>
            </a:fld>
            <a:endParaRPr lang="en-US"/>
          </a:p>
        </p:txBody>
      </p:sp>
    </p:spTree>
    <p:extLst>
      <p:ext uri="{BB962C8B-B14F-4D97-AF65-F5344CB8AC3E}">
        <p14:creationId xmlns:p14="http://schemas.microsoft.com/office/powerpoint/2010/main" val="137265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5 are to learn how to access data sets in a variety of commonly use formats and read the data into the R environment in preparation for data munging. </a:t>
            </a:r>
          </a:p>
          <a:p>
            <a:endParaRPr lang="en-US" dirty="0"/>
          </a:p>
          <a:p>
            <a:r>
              <a:rPr lang="en-US" dirty="0" smtClean="0"/>
              <a:t>In many cases, a data science project will require accessing data in more than one format from a variety of sources. Once in R, the data scientist can proceed with the data science process and perform data munging, EDA and model selection. </a:t>
            </a:r>
          </a:p>
          <a:p>
            <a:endParaRPr lang="en-US" dirty="0"/>
          </a:p>
          <a:p>
            <a:r>
              <a:rPr lang="en-US" dirty="0" smtClean="0"/>
              <a:t>Sometimes, the data access stage is non-trivial because you may need to engage in a discovery process to find applicable data sources. To do this, you may need to interact with enterprise domain experts to determine available and reliable data sources within the organization.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3</a:t>
            </a:fld>
            <a:endParaRPr lang="en-US"/>
          </a:p>
        </p:txBody>
      </p:sp>
    </p:spTree>
    <p:extLst>
      <p:ext uri="{BB962C8B-B14F-4D97-AF65-F5344CB8AC3E}">
        <p14:creationId xmlns:p14="http://schemas.microsoft.com/office/powerpoint/2010/main" val="342156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what a clean data set looks like. This is an Excel spreadsheet consisting of well-defined columns (feature variables) and rows (observations). Notice there are no missing values in the data set. As a data scientist, you’d rejoice if you got a data set like this to work with. Sadly, this often is not the case.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4</a:t>
            </a:fld>
            <a:endParaRPr lang="en-US"/>
          </a:p>
        </p:txBody>
      </p:sp>
    </p:spTree>
    <p:extLst>
      <p:ext uri="{BB962C8B-B14F-4D97-AF65-F5344CB8AC3E}">
        <p14:creationId xmlns:p14="http://schemas.microsoft.com/office/powerpoint/2010/main" val="21029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one example of what data actually looks like in the enterprise environment. In this case, the data is not clearly organized into rows and columns. This means you’ll have to spend a lot of time in the data munging phase of the project to get the data set in the proper format. You may need to enlist the help of a domain expert to help you understand the meaning of each data item. </a:t>
            </a:r>
          </a:p>
          <a:p>
            <a:endParaRPr lang="en-US" dirty="0"/>
          </a:p>
          <a:p>
            <a:r>
              <a:rPr lang="en-US" dirty="0" smtClean="0"/>
              <a:t>A domain expert is </a:t>
            </a:r>
            <a:r>
              <a:rPr lang="en-US" smtClean="0"/>
              <a:t>someone within </a:t>
            </a:r>
            <a:r>
              <a:rPr lang="en-US" dirty="0" smtClean="0"/>
              <a:t>the organization who has intimate knowledge of the available data resources for a particular application like sales, finance, etc.</a:t>
            </a:r>
            <a:endParaRPr lang="en-US" dirty="0"/>
          </a:p>
          <a:p>
            <a:endParaRPr lang="en-US" dirty="0" smtClean="0"/>
          </a:p>
          <a:p>
            <a:r>
              <a:rPr lang="en-US" dirty="0" smtClean="0"/>
              <a:t>You should get in the practice of asking for a data dictionary, although such a valuable resource is not always available. </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5</a:t>
            </a:fld>
            <a:endParaRPr lang="en-US"/>
          </a:p>
        </p:txBody>
      </p:sp>
    </p:spTree>
    <p:extLst>
      <p:ext uri="{BB962C8B-B14F-4D97-AF65-F5344CB8AC3E}">
        <p14:creationId xmlns:p14="http://schemas.microsoft.com/office/powerpoint/2010/main" val="310364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modern enterprise, data is often found in a relational database, data warehouse, or data mart. You may need to work with an IT specialist to write ETL code in the form of a SQL stored procedure to extract the data and write a CSV file for use with the data science project. </a:t>
            </a:r>
          </a:p>
          <a:p>
            <a:endParaRPr lang="en-US" dirty="0"/>
          </a:p>
          <a:p>
            <a:r>
              <a:rPr lang="en-US" dirty="0" smtClean="0"/>
              <a:t>Alternately, if you’re given access to these repositories, you can access them directly from within R</a:t>
            </a:r>
            <a:r>
              <a:rPr lang="en-US" baseline="0" dirty="0" smtClean="0"/>
              <a:t> using SQL.</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6</a:t>
            </a:fld>
            <a:endParaRPr lang="en-US"/>
          </a:p>
        </p:txBody>
      </p:sp>
    </p:spTree>
    <p:extLst>
      <p:ext uri="{BB962C8B-B14F-4D97-AF65-F5344CB8AC3E}">
        <p14:creationId xmlns:p14="http://schemas.microsoft.com/office/powerpoint/2010/main" val="386311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simplistic definition of “data” from Wikipedia.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7</a:t>
            </a:fld>
            <a:endParaRPr lang="en-US"/>
          </a:p>
        </p:txBody>
      </p:sp>
    </p:spTree>
    <p:extLst>
      <p:ext uri="{BB962C8B-B14F-4D97-AF65-F5344CB8AC3E}">
        <p14:creationId xmlns:p14="http://schemas.microsoft.com/office/powerpoint/2010/main" val="379997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the difference between raw and processed data. To do this, we’ll consider a few points provided by Wikipedia. </a:t>
            </a:r>
          </a:p>
          <a:p>
            <a:endParaRPr lang="en-US" dirty="0"/>
          </a:p>
          <a:p>
            <a:r>
              <a:rPr lang="en-US" dirty="0" smtClean="0"/>
              <a:t>In the case of raw data, it is considered the original source of the data. One characteristic of raw data is that it is often hard to use for data science purposes. Remember, data science includes processing. </a:t>
            </a:r>
          </a:p>
          <a:p>
            <a:endParaRPr lang="en-US" dirty="0"/>
          </a:p>
          <a:p>
            <a:r>
              <a:rPr lang="en-US" dirty="0" smtClean="0"/>
              <a:t>Raw data may only need to be processed once, however, in the case of data sets that are continually updated, you may need to create a data pipeline to re-acquire and process the raw data at regular intervals like monthly, quarterly, annually. </a:t>
            </a:r>
          </a:p>
          <a:p>
            <a:endParaRPr lang="en-US" dirty="0"/>
          </a:p>
          <a:p>
            <a:r>
              <a:rPr lang="en-US" dirty="0" smtClean="0"/>
              <a:t>As for processed data, this is data that’s ready for data science. Processing can include merging, </a:t>
            </a:r>
            <a:r>
              <a:rPr lang="en-US" dirty="0" err="1" smtClean="0"/>
              <a:t>subsetting</a:t>
            </a:r>
            <a:r>
              <a:rPr lang="en-US" dirty="0" smtClean="0"/>
              <a:t>, transforming, etc. There may be specific standards for processing depending on the application. Finally, all processing steps should be fully documented.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8</a:t>
            </a:fld>
            <a:endParaRPr lang="en-US"/>
          </a:p>
        </p:txBody>
      </p:sp>
    </p:spTree>
    <p:extLst>
      <p:ext uri="{BB962C8B-B14F-4D97-AF65-F5344CB8AC3E}">
        <p14:creationId xmlns:p14="http://schemas.microsoft.com/office/powerpoint/2010/main" val="178468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FC7FDD-5AB9-4A92-A9A8-B4E4BED58B93}" type="slidenum">
              <a:rPr lang="en-US" smtClean="0"/>
              <a:t>9</a:t>
            </a:fld>
            <a:endParaRPr lang="en-US"/>
          </a:p>
        </p:txBody>
      </p:sp>
    </p:spTree>
    <p:extLst>
      <p:ext uri="{BB962C8B-B14F-4D97-AF65-F5344CB8AC3E}">
        <p14:creationId xmlns:p14="http://schemas.microsoft.com/office/powerpoint/2010/main" val="154544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37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9342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8855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290235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815843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220321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709563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763912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872166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630779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04915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8835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284005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382548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21865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79441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2237711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70026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47509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871721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6793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23384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97100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310186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918828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14792210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22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4/27/2019</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28966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4/27/2019</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77447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4/27/2019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300863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8286"/>
    </mc:Choice>
    <mc:Fallback xmlns="">
      <p:transition spd="slow" advTm="828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a:bodyPr>
          <a:lstStyle/>
          <a:p>
            <a:r>
              <a:rPr lang="en-US" dirty="0" smtClean="0"/>
              <a:t>WEEK </a:t>
            </a:r>
            <a:r>
              <a:rPr lang="en-US" dirty="0"/>
              <a:t>5</a:t>
            </a:r>
            <a:r>
              <a:rPr lang="en-US" dirty="0" smtClean="0"/>
              <a:t>-1 Code module – downloading files  </a:t>
            </a:r>
          </a:p>
          <a:p>
            <a:r>
              <a:rPr lang="en-US" dirty="0" smtClean="0"/>
              <a:t>WEEK </a:t>
            </a:r>
            <a:r>
              <a:rPr lang="en-US" dirty="0"/>
              <a:t>5</a:t>
            </a:r>
            <a:r>
              <a:rPr lang="en-US" dirty="0" smtClean="0"/>
              <a:t>-2 Code module – </a:t>
            </a:r>
            <a:r>
              <a:rPr lang="en-US" dirty="0"/>
              <a:t>r</a:t>
            </a:r>
            <a:r>
              <a:rPr lang="en-US" dirty="0" smtClean="0"/>
              <a:t>eading CSV and Excel</a:t>
            </a:r>
          </a:p>
          <a:p>
            <a:r>
              <a:rPr lang="en-US" dirty="0" smtClean="0"/>
              <a:t>WEEK </a:t>
            </a:r>
            <a:r>
              <a:rPr lang="en-US" dirty="0"/>
              <a:t>5</a:t>
            </a:r>
            <a:r>
              <a:rPr lang="en-US" dirty="0" smtClean="0"/>
              <a:t>-3 Code module – </a:t>
            </a:r>
            <a:r>
              <a:rPr lang="en-US" dirty="0"/>
              <a:t>r</a:t>
            </a:r>
            <a:r>
              <a:rPr lang="en-US" dirty="0" smtClean="0"/>
              <a:t>eading JSON files</a:t>
            </a:r>
          </a:p>
          <a:p>
            <a:r>
              <a:rPr lang="en-US" dirty="0" smtClean="0"/>
              <a:t>WEEK 5-4 Code module – SQL databases</a:t>
            </a:r>
          </a:p>
          <a:p>
            <a:r>
              <a:rPr lang="en-US" dirty="0" smtClean="0"/>
              <a:t>WEEK 5-5 Code module – SQL equivalents in R</a:t>
            </a:r>
          </a:p>
          <a:p>
            <a:r>
              <a:rPr lang="en-US" dirty="0" smtClean="0"/>
              <a:t>WEEK 5-6 Code module – writing data files</a:t>
            </a:r>
          </a:p>
        </p:txBody>
      </p:sp>
    </p:spTree>
    <p:extLst>
      <p:ext uri="{BB962C8B-B14F-4D97-AF65-F5344CB8AC3E}">
        <p14:creationId xmlns:p14="http://schemas.microsoft.com/office/powerpoint/2010/main" val="61973875"/>
      </p:ext>
    </p:extLst>
  </p:cSld>
  <p:clrMapOvr>
    <a:masterClrMapping/>
  </p:clrMapOvr>
  <mc:AlternateContent xmlns:mc="http://schemas.openxmlformats.org/markup-compatibility/2006" xmlns:p14="http://schemas.microsoft.com/office/powerpoint/2010/main">
    <mc:Choice Requires="p14">
      <p:transition spd="slow" p14:dur="2000" advTm="29971"/>
    </mc:Choice>
    <mc:Fallback xmlns="">
      <p:transition spd="slow" advTm="2997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WEEK 5 of Introduction to Data Science we continue to add useful items to our data science toolbox. This time, we added tools to access different data sources</a:t>
            </a:r>
          </a:p>
          <a:p>
            <a:r>
              <a:rPr lang="en-US" dirty="0" smtClean="0"/>
              <a:t>We saw how to download files from the web</a:t>
            </a:r>
          </a:p>
          <a:p>
            <a:r>
              <a:rPr lang="en-US" dirty="0" smtClean="0"/>
              <a:t>We read in files in CSV and Excel format</a:t>
            </a:r>
          </a:p>
          <a:p>
            <a:r>
              <a:rPr lang="en-US" dirty="0" smtClean="0"/>
              <a:t>We read in files in JSON format</a:t>
            </a:r>
          </a:p>
          <a:p>
            <a:r>
              <a:rPr lang="en-US" dirty="0" smtClean="0"/>
              <a:t>We saw how to scrape data off web pages</a:t>
            </a:r>
          </a:p>
          <a:p>
            <a:r>
              <a:rPr lang="en-US" dirty="0" smtClean="0"/>
              <a:t>We read in data from a SQL database</a:t>
            </a:r>
          </a:p>
          <a:p>
            <a:r>
              <a:rPr lang="en-US" dirty="0" smtClean="0"/>
              <a:t>We saw how to do SQL equivalents using R</a:t>
            </a:r>
          </a:p>
          <a:p>
            <a:r>
              <a:rPr lang="en-US" dirty="0" smtClean="0"/>
              <a:t>We wrote a new data file</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108611"/>
    </mc:Choice>
    <mc:Fallback xmlns="">
      <p:transition spd="slow" advTm="10861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Accessing data sets from R</a:t>
            </a:r>
          </a:p>
          <a:p>
            <a:r>
              <a:rPr lang="en-US" dirty="0" smtClean="0"/>
              <a:t>Review of commonly accessed data sources</a:t>
            </a:r>
          </a:p>
          <a:p>
            <a:r>
              <a:rPr lang="en-US" dirty="0" smtClean="0"/>
              <a:t>Provide reusable code snippets for accessing data</a:t>
            </a:r>
          </a:p>
          <a:p>
            <a:r>
              <a:rPr lang="en-US" dirty="0" smtClean="0"/>
              <a:t>Learn how to write data files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764"/>
    </mc:Choice>
    <mc:Fallback xmlns="">
      <p:transition spd="slow" advTm="1576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Accessing data sources</a:t>
            </a:r>
          </a:p>
          <a:p>
            <a:r>
              <a:rPr lang="en-US" dirty="0" smtClean="0"/>
              <a:t>Downloading files from the web </a:t>
            </a:r>
          </a:p>
          <a:p>
            <a:r>
              <a:rPr lang="en-US" dirty="0" smtClean="0"/>
              <a:t>Comma separated value (CSV)</a:t>
            </a:r>
          </a:p>
          <a:p>
            <a:r>
              <a:rPr lang="en-US" dirty="0" smtClean="0"/>
              <a:t>Excel</a:t>
            </a:r>
          </a:p>
          <a:p>
            <a:r>
              <a:rPr lang="en-US" dirty="0" smtClean="0"/>
              <a:t>JSON </a:t>
            </a:r>
          </a:p>
          <a:p>
            <a:r>
              <a:rPr lang="en-US" dirty="0" smtClean="0"/>
              <a:t>Web page scraping</a:t>
            </a:r>
          </a:p>
          <a:p>
            <a:r>
              <a:rPr lang="en-US" dirty="0" smtClean="0"/>
              <a:t>SQL databases</a:t>
            </a:r>
          </a:p>
          <a:p>
            <a:r>
              <a:rPr lang="en-US" dirty="0" smtClean="0"/>
              <a:t>SQL equivalents in R</a:t>
            </a:r>
          </a:p>
          <a:p>
            <a:r>
              <a:rPr lang="en-US" dirty="0" smtClean="0"/>
              <a:t>Writing data</a:t>
            </a:r>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59934"/>
    </mc:Choice>
    <mc:Fallback xmlns="">
      <p:transition spd="slow" advTm="5993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990600"/>
            <a:ext cx="8305800" cy="5216448"/>
          </a:xfrm>
        </p:spPr>
      </p:pic>
    </p:spTree>
    <p:extLst>
      <p:ext uri="{BB962C8B-B14F-4D97-AF65-F5344CB8AC3E}">
        <p14:creationId xmlns:p14="http://schemas.microsoft.com/office/powerpoint/2010/main" val="389598762"/>
      </p:ext>
    </p:extLst>
  </p:cSld>
  <p:clrMapOvr>
    <a:masterClrMapping/>
  </p:clrMapOvr>
  <mc:AlternateContent xmlns:mc="http://schemas.openxmlformats.org/markup-compatibility/2006" xmlns:p14="http://schemas.microsoft.com/office/powerpoint/2010/main">
    <mc:Choice Requires="p14">
      <p:transition spd="slow" p14:dur="2000" advTm="29456"/>
    </mc:Choice>
    <mc:Fallback xmlns="">
      <p:transition spd="slow" advTm="2945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399" y="1219200"/>
            <a:ext cx="8733337" cy="4267200"/>
          </a:xfrm>
        </p:spPr>
      </p:pic>
    </p:spTree>
    <p:extLst>
      <p:ext uri="{BB962C8B-B14F-4D97-AF65-F5344CB8AC3E}">
        <p14:creationId xmlns:p14="http://schemas.microsoft.com/office/powerpoint/2010/main" val="3246938388"/>
      </p:ext>
    </p:extLst>
  </p:cSld>
  <p:clrMapOvr>
    <a:masterClrMapping/>
  </p:clrMapOvr>
  <mc:AlternateContent xmlns:mc="http://schemas.openxmlformats.org/markup-compatibility/2006" xmlns:p14="http://schemas.microsoft.com/office/powerpoint/2010/main">
    <mc:Choice Requires="p14">
      <p:transition spd="slow" p14:dur="2000" advTm="54841"/>
    </mc:Choice>
    <mc:Fallback xmlns="">
      <p:transition spd="slow" advTm="5484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219200"/>
            <a:ext cx="7848600" cy="5120663"/>
          </a:xfrm>
        </p:spPr>
      </p:pic>
    </p:spTree>
    <p:extLst>
      <p:ext uri="{BB962C8B-B14F-4D97-AF65-F5344CB8AC3E}">
        <p14:creationId xmlns:p14="http://schemas.microsoft.com/office/powerpoint/2010/main" val="969484199"/>
      </p:ext>
    </p:extLst>
  </p:cSld>
  <p:clrMapOvr>
    <a:masterClrMapping/>
  </p:clrMapOvr>
  <mc:AlternateContent xmlns:mc="http://schemas.openxmlformats.org/markup-compatibility/2006" xmlns:p14="http://schemas.microsoft.com/office/powerpoint/2010/main">
    <mc:Choice Requires="p14">
      <p:transition spd="slow" p14:dur="2000" advTm="35051"/>
    </mc:Choice>
    <mc:Fallback xmlns="">
      <p:transition spd="slow" advTm="3505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919" y="1066800"/>
            <a:ext cx="7086600" cy="3276600"/>
          </a:xfrm>
        </p:spPr>
      </p:pic>
      <p:sp>
        <p:nvSpPr>
          <p:cNvPr id="6" name="TextBox 5"/>
          <p:cNvSpPr txBox="1"/>
          <p:nvPr/>
        </p:nvSpPr>
        <p:spPr>
          <a:xfrm>
            <a:off x="685800" y="4572000"/>
            <a:ext cx="8001000" cy="1631216"/>
          </a:xfrm>
          <a:prstGeom prst="rect">
            <a:avLst/>
          </a:prstGeom>
          <a:noFill/>
        </p:spPr>
        <p:txBody>
          <a:bodyPr wrap="square" rtlCol="0">
            <a:spAutoFit/>
          </a:bodyPr>
          <a:lstStyle/>
          <a:p>
            <a:pPr marL="285750" indent="-285750" defTabSz="685526">
              <a:buFont typeface="Arial" panose="020B0604020202020204" pitchFamily="34" charset="0"/>
              <a:buChar char="•"/>
            </a:pPr>
            <a:r>
              <a:rPr lang="en-US" sz="2000" dirty="0" smtClean="0">
                <a:solidFill>
                  <a:srgbClr val="202020"/>
                </a:solidFill>
              </a:rPr>
              <a:t>Set of items – sometimes called the population; the set of objects you are interested in</a:t>
            </a:r>
          </a:p>
          <a:p>
            <a:pPr marL="285750" indent="-285750" defTabSz="685526">
              <a:buFont typeface="Arial" panose="020B0604020202020204" pitchFamily="34" charset="0"/>
              <a:buChar char="•"/>
            </a:pPr>
            <a:r>
              <a:rPr lang="en-US" sz="2000" dirty="0" smtClean="0">
                <a:solidFill>
                  <a:srgbClr val="202020"/>
                </a:solidFill>
              </a:rPr>
              <a:t>Variables – a measurement or characteristic of an item</a:t>
            </a:r>
          </a:p>
          <a:p>
            <a:pPr marL="285750" indent="-285750" defTabSz="685526">
              <a:buFont typeface="Arial" panose="020B0604020202020204" pitchFamily="34" charset="0"/>
              <a:buChar char="•"/>
            </a:pPr>
            <a:r>
              <a:rPr lang="en-US" sz="2000" dirty="0" smtClean="0">
                <a:solidFill>
                  <a:srgbClr val="202020"/>
                </a:solidFill>
              </a:rPr>
              <a:t>Qualitative item – country of origin, gender, department, etc.</a:t>
            </a:r>
          </a:p>
          <a:p>
            <a:pPr marL="285750" indent="-285750" defTabSz="685526">
              <a:buFont typeface="Arial" panose="020B0604020202020204" pitchFamily="34" charset="0"/>
              <a:buChar char="•"/>
            </a:pPr>
            <a:r>
              <a:rPr lang="en-US" sz="2000" dirty="0" smtClean="0">
                <a:solidFill>
                  <a:srgbClr val="202020"/>
                </a:solidFill>
              </a:rPr>
              <a:t>Quantitative item – Q1 sales, salary, square feet, etc. </a:t>
            </a:r>
            <a:endParaRPr lang="en-US" sz="2000" dirty="0">
              <a:solidFill>
                <a:srgbClr val="202020"/>
              </a:solidFill>
            </a:endParaRPr>
          </a:p>
        </p:txBody>
      </p:sp>
    </p:spTree>
    <p:extLst>
      <p:ext uri="{BB962C8B-B14F-4D97-AF65-F5344CB8AC3E}">
        <p14:creationId xmlns:p14="http://schemas.microsoft.com/office/powerpoint/2010/main" val="1562719461"/>
      </p:ext>
    </p:extLst>
  </p:cSld>
  <p:clrMapOvr>
    <a:masterClrMapping/>
  </p:clrMapOvr>
  <mc:AlternateContent xmlns:mc="http://schemas.openxmlformats.org/markup-compatibility/2006" xmlns:p14="http://schemas.microsoft.com/office/powerpoint/2010/main">
    <mc:Choice Requires="p14">
      <p:transition spd="slow" p14:dur="2000" advTm="42171"/>
    </mc:Choice>
    <mc:Fallback xmlns="">
      <p:transition spd="slow" advTm="4217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514" y="990600"/>
            <a:ext cx="5393410" cy="5486400"/>
          </a:xfrm>
        </p:spPr>
      </p:pic>
    </p:spTree>
    <p:extLst>
      <p:ext uri="{BB962C8B-B14F-4D97-AF65-F5344CB8AC3E}">
        <p14:creationId xmlns:p14="http://schemas.microsoft.com/office/powerpoint/2010/main" val="3205405000"/>
      </p:ext>
    </p:extLst>
  </p:cSld>
  <p:clrMapOvr>
    <a:masterClrMapping/>
  </p:clrMapOvr>
  <mc:AlternateContent xmlns:mc="http://schemas.openxmlformats.org/markup-compatibility/2006" xmlns:p14="http://schemas.microsoft.com/office/powerpoint/2010/main">
    <mc:Choice Requires="p14">
      <p:transition spd="slow" p14:dur="2000" advTm="73619"/>
    </mc:Choice>
    <mc:Fallback xmlns="">
      <p:transition spd="slow" advTm="7361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43000"/>
            <a:ext cx="8725524" cy="4191000"/>
          </a:xfrm>
          <a:prstGeom prst="rect">
            <a:avLst/>
          </a:prstGeom>
        </p:spPr>
      </p:pic>
    </p:spTree>
    <p:extLst>
      <p:ext uri="{BB962C8B-B14F-4D97-AF65-F5344CB8AC3E}">
        <p14:creationId xmlns:p14="http://schemas.microsoft.com/office/powerpoint/2010/main" val="853166567"/>
      </p:ext>
    </p:extLst>
  </p:cSld>
  <p:clrMapOvr>
    <a:masterClrMapping/>
  </p:clrMapOvr>
  <mc:AlternateContent xmlns:mc="http://schemas.openxmlformats.org/markup-compatibility/2006" xmlns:p14="http://schemas.microsoft.com/office/powerpoint/2010/main">
    <mc:Choice Requires="p14">
      <p:transition spd="slow" p14:dur="2000" advTm="59901"/>
    </mc:Choice>
    <mc:Fallback xmlns="">
      <p:transition spd="slow" advTm="5990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258</TotalTime>
  <Words>1152</Words>
  <Application>Microsoft Office PowerPoint</Application>
  <PresentationFormat>On-screen Show (4:3)</PresentationFormat>
  <Paragraphs>93</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Black</vt:lpstr>
      <vt:lpstr>Calibri</vt:lpstr>
      <vt:lpstr>Calibri Light</vt:lpstr>
      <vt:lpstr>Verdana</vt:lpstr>
      <vt:lpstr>Custom Design</vt:lpstr>
      <vt:lpstr>UCI Extension Course PowerPoint Template - R1 Sept 2013</vt:lpstr>
      <vt:lpstr>Introduction to Data Science</vt:lpstr>
      <vt:lpstr>Course Outcomes</vt:lpstr>
      <vt:lpstr>Lesson Objectives</vt:lpstr>
      <vt:lpstr>Data Access</vt:lpstr>
      <vt:lpstr>Data Access</vt:lpstr>
      <vt:lpstr>Data Access</vt:lpstr>
      <vt:lpstr>Data Access</vt:lpstr>
      <vt:lpstr>Data Access</vt:lpstr>
      <vt:lpstr>Data Access</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35</cp:revision>
  <cp:lastPrinted>2019-03-23T16:38:23Z</cp:lastPrinted>
  <dcterms:created xsi:type="dcterms:W3CDTF">2013-08-23T14:43:44Z</dcterms:created>
  <dcterms:modified xsi:type="dcterms:W3CDTF">2019-04-27T19:35:00Z</dcterms:modified>
</cp:coreProperties>
</file>