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Lst>
  <p:notesMasterIdLst>
    <p:notesMasterId r:id="rId10"/>
  </p:notesMasterIdLst>
  <p:sldIdLst>
    <p:sldId id="256" r:id="rId3"/>
    <p:sldId id="263" r:id="rId4"/>
    <p:sldId id="257" r:id="rId5"/>
    <p:sldId id="266" r:id="rId6"/>
    <p:sldId id="268" r:id="rId7"/>
    <p:sldId id="267" r:id="rId8"/>
    <p:sldId id="260" r:id="rId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nitials="D" lastIdx="1" clrIdx="0">
    <p:extLst>
      <p:ext uri="{19B8F6BF-5375-455C-9EA6-DF929625EA0E}">
        <p15:presenceInfo xmlns:p15="http://schemas.microsoft.com/office/powerpoint/2012/main" userId="Dani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8070" autoAdjust="0"/>
  </p:normalViewPr>
  <p:slideViewPr>
    <p:cSldViewPr>
      <p:cViewPr varScale="1">
        <p:scale>
          <a:sx n="63" d="100"/>
          <a:sy n="63" d="100"/>
        </p:scale>
        <p:origin x="218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70BD5492-AAC7-4232-BC0C-4325E9F962EB}" type="datetimeFigureOut">
              <a:rPr lang="en-US" smtClean="0"/>
              <a:t>3/22/2019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E755A125-9C1F-4529-B69D-D18F875BBEC4}" type="slidenum">
              <a:rPr lang="en-US" smtClean="0"/>
              <a:t>‹#›</a:t>
            </a:fld>
            <a:endParaRPr lang="en-US"/>
          </a:p>
        </p:txBody>
      </p:sp>
    </p:spTree>
    <p:extLst>
      <p:ext uri="{BB962C8B-B14F-4D97-AF65-F5344CB8AC3E}">
        <p14:creationId xmlns:p14="http://schemas.microsoft.com/office/powerpoint/2010/main" val="113702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1</a:t>
            </a:fld>
            <a:endParaRPr lang="en-US"/>
          </a:p>
        </p:txBody>
      </p:sp>
    </p:spTree>
    <p:extLst>
      <p:ext uri="{BB962C8B-B14F-4D97-AF65-F5344CB8AC3E}">
        <p14:creationId xmlns:p14="http://schemas.microsoft.com/office/powerpoint/2010/main" val="82326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dirty="0" smtClean="0"/>
              <a:t>WEEK </a:t>
            </a:r>
            <a:r>
              <a:rPr lang="en-US" dirty="0" smtClean="0"/>
              <a:t>2 of the Introduction to Data Science course offered by UCLA Extension. This module covers introduction to R programming Part II materials.</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2</a:t>
            </a:fld>
            <a:endParaRPr lang="en-US" dirty="0"/>
          </a:p>
        </p:txBody>
      </p:sp>
    </p:spTree>
    <p:extLst>
      <p:ext uri="{BB962C8B-B14F-4D97-AF65-F5344CB8AC3E}">
        <p14:creationId xmlns:p14="http://schemas.microsoft.com/office/powerpoint/2010/main" val="406981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objectives for </a:t>
            </a:r>
            <a:r>
              <a:rPr lang="en-US" dirty="0" smtClean="0"/>
              <a:t>WEEK </a:t>
            </a:r>
            <a:r>
              <a:rPr lang="en-US" dirty="0" smtClean="0"/>
              <a:t>2 include: learning additional R language constructs for manipulating data. These techniques will be useful for tasks relating to data munging. As we’ll see in </a:t>
            </a:r>
            <a:r>
              <a:rPr lang="en-US" dirty="0" smtClean="0"/>
              <a:t>WEEK </a:t>
            </a:r>
            <a:r>
              <a:rPr lang="en-US" dirty="0" smtClean="0"/>
              <a:t>6, data munging is a very important part of the data science process, often taking up to 75% of the total project time and cost. In this module, we’ll discuss methods for extracting parts of vectors, matrices and list – a process called “</a:t>
            </a:r>
            <a:r>
              <a:rPr lang="en-US" dirty="0" err="1" smtClean="0"/>
              <a:t>subsetting</a:t>
            </a:r>
            <a:r>
              <a:rPr lang="en-US" dirty="0" smtClean="0"/>
              <a:t>.” We’ll also cover techniques for managing NA or missing values found in data sets.</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3</a:t>
            </a:fld>
            <a:endParaRPr lang="en-US"/>
          </a:p>
        </p:txBody>
      </p:sp>
    </p:spTree>
    <p:extLst>
      <p:ext uri="{BB962C8B-B14F-4D97-AF65-F5344CB8AC3E}">
        <p14:creationId xmlns:p14="http://schemas.microsoft.com/office/powerpoint/2010/main" val="117622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Subsetting</a:t>
            </a:r>
            <a:r>
              <a:rPr lang="en-US" dirty="0" smtClean="0"/>
              <a:t> is a very important feature of the R language because it provides the means for extracting portions of an object by dimension, name, or logical expression. R has specific notation for defining a subset. </a:t>
            </a:r>
          </a:p>
          <a:p>
            <a:endParaRPr lang="en-US" dirty="0"/>
          </a:p>
          <a:p>
            <a:r>
              <a:rPr lang="en-US" dirty="0"/>
              <a:t>S</a:t>
            </a:r>
            <a:r>
              <a:rPr lang="en-US" dirty="0" smtClean="0"/>
              <a:t>ometimes you need to extract elements of a vector, a row or column of a matrix, or part of a list. There are many reasons in the course of a data science project where you may need to do this. For example, you may need to calculate the mean of a column of a matrix.</a:t>
            </a:r>
          </a:p>
          <a:p>
            <a:endParaRPr lang="en-US" dirty="0"/>
          </a:p>
          <a:p>
            <a:r>
              <a:rPr lang="en-US" dirty="0" smtClean="0"/>
              <a:t>The subset() function is the general means for making these extractions. It is particularly useful when used with R’s statistical functions. </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4</a:t>
            </a:fld>
            <a:endParaRPr lang="en-US"/>
          </a:p>
        </p:txBody>
      </p:sp>
    </p:spTree>
    <p:extLst>
      <p:ext uri="{BB962C8B-B14F-4D97-AF65-F5344CB8AC3E}">
        <p14:creationId xmlns:p14="http://schemas.microsoft.com/office/powerpoint/2010/main" val="88084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Handling missing values, known as NAs, in a data set is very important in the data science process, especially data munging. For example, you may wish to identify observations containing one or more missing values and then remove the observations from the data set. </a:t>
            </a:r>
          </a:p>
          <a:p>
            <a:endParaRPr lang="en-US" dirty="0"/>
          </a:p>
          <a:p>
            <a:r>
              <a:rPr lang="en-US" dirty="0" smtClean="0"/>
              <a:t>It is also necessary to fully understand the distinction between NA, NULL, </a:t>
            </a:r>
            <a:r>
              <a:rPr lang="en-US" dirty="0" err="1" smtClean="0"/>
              <a:t>NaN</a:t>
            </a:r>
            <a:r>
              <a:rPr lang="en-US" dirty="0" smtClean="0"/>
              <a:t> and empty string values. </a:t>
            </a:r>
          </a:p>
          <a:p>
            <a:endParaRPr lang="en-US" dirty="0"/>
          </a:p>
          <a:p>
            <a:r>
              <a:rPr lang="en-US" dirty="0" smtClean="0"/>
              <a:t>It is also important to understand how NA values can be handled with R’s statistical functions as well as the subset() function.  </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5</a:t>
            </a:fld>
            <a:endParaRPr lang="en-US"/>
          </a:p>
        </p:txBody>
      </p:sp>
    </p:spTree>
    <p:extLst>
      <p:ext uri="{BB962C8B-B14F-4D97-AF65-F5344CB8AC3E}">
        <p14:creationId xmlns:p14="http://schemas.microsoft.com/office/powerpoint/2010/main" val="19439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demonstrate the concepts for </a:t>
            </a:r>
            <a:r>
              <a:rPr lang="en-US" dirty="0" smtClean="0"/>
              <a:t>WEEK </a:t>
            </a:r>
            <a:r>
              <a:rPr lang="en-US" dirty="0" smtClean="0"/>
              <a:t>2, </a:t>
            </a:r>
            <a:r>
              <a:rPr lang="en-US" dirty="0"/>
              <a:t>we’ll step through a series of in-depth R code examples found in the </a:t>
            </a:r>
            <a:r>
              <a:rPr lang="en-US" dirty="0" smtClean="0"/>
              <a:t>Code modules </a:t>
            </a:r>
            <a:r>
              <a:rPr lang="en-US" dirty="0"/>
              <a:t>listed.  </a:t>
            </a:r>
          </a:p>
          <a:p>
            <a:endParaRPr lang="en-US" dirty="0"/>
          </a:p>
          <a:p>
            <a:r>
              <a:rPr lang="en-US" dirty="0"/>
              <a:t>I encourage you to take the R script file for </a:t>
            </a:r>
            <a:r>
              <a:rPr lang="en-US" dirty="0" smtClean="0"/>
              <a:t>WEEK </a:t>
            </a:r>
            <a:r>
              <a:rPr lang="en-US" dirty="0" smtClean="0"/>
              <a:t>2 </a:t>
            </a:r>
            <a:r>
              <a:rPr lang="en-US" dirty="0"/>
              <a:t>and try each code snippet yourself. Take some time to tweak each example and try different things so you’ll fully understand each programming concept. </a:t>
            </a:r>
          </a:p>
        </p:txBody>
      </p:sp>
      <p:sp>
        <p:nvSpPr>
          <p:cNvPr id="4" name="Slide Number Placeholder 3"/>
          <p:cNvSpPr>
            <a:spLocks noGrp="1"/>
          </p:cNvSpPr>
          <p:nvPr>
            <p:ph type="sldNum" sz="quarter" idx="10"/>
          </p:nvPr>
        </p:nvSpPr>
        <p:spPr/>
        <p:txBody>
          <a:bodyPr/>
          <a:lstStyle/>
          <a:p>
            <a:fld id="{E755A125-9C1F-4529-B69D-D18F875BBEC4}" type="slidenum">
              <a:rPr lang="en-US" smtClean="0"/>
              <a:t>6</a:t>
            </a:fld>
            <a:endParaRPr lang="en-US"/>
          </a:p>
        </p:txBody>
      </p:sp>
    </p:spTree>
    <p:extLst>
      <p:ext uri="{BB962C8B-B14F-4D97-AF65-F5344CB8AC3E}">
        <p14:creationId xmlns:p14="http://schemas.microsoft.com/office/powerpoint/2010/main" val="30153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WEEK </a:t>
            </a:r>
            <a:r>
              <a:rPr lang="en-US" dirty="0" smtClean="0"/>
              <a:t>2 of Introduction to Data Science we continued to build up our data science toolbox adding some valuable tools for tasks like data munging. These tools included </a:t>
            </a:r>
            <a:r>
              <a:rPr lang="en-US" dirty="0" err="1" smtClean="0"/>
              <a:t>subsetting</a:t>
            </a:r>
            <a:r>
              <a:rPr lang="en-US" dirty="0" smtClean="0"/>
              <a:t> and missing value handling among others. We’ll see many of these techniques used throughout the course. </a:t>
            </a:r>
            <a:endParaRPr lang="en-US" dirty="0"/>
          </a:p>
        </p:txBody>
      </p:sp>
      <p:sp>
        <p:nvSpPr>
          <p:cNvPr id="4" name="Slide Number Placeholder 3"/>
          <p:cNvSpPr>
            <a:spLocks noGrp="1"/>
          </p:cNvSpPr>
          <p:nvPr>
            <p:ph type="sldNum" sz="quarter" idx="10"/>
          </p:nvPr>
        </p:nvSpPr>
        <p:spPr/>
        <p:txBody>
          <a:bodyPr/>
          <a:lstStyle/>
          <a:p>
            <a:fld id="{E755A125-9C1F-4529-B69D-D18F875BBEC4}" type="slidenum">
              <a:rPr lang="en-US" smtClean="0"/>
              <a:t>7</a:t>
            </a:fld>
            <a:endParaRPr lang="en-US"/>
          </a:p>
        </p:txBody>
      </p:sp>
    </p:spTree>
    <p:extLst>
      <p:ext uri="{BB962C8B-B14F-4D97-AF65-F5344CB8AC3E}">
        <p14:creationId xmlns:p14="http://schemas.microsoft.com/office/powerpoint/2010/main" val="162821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2327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182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9143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944567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78110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9813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78947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90996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7617544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7171246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672227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7598873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469643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685833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78109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236376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138669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06384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4499775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0989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820029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2553285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9431628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164507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82420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385353383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6562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3/22/2019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238499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3/22/2019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1067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3/22/2019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753038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12053"/>
    </mc:Choice>
    <mc:Fallback xmlns="">
      <p:transition spd="slow" advTm="1205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Introduction </a:t>
            </a:r>
            <a:r>
              <a:rPr lang="en-US" dirty="0"/>
              <a:t>to R Programming Part </a:t>
            </a:r>
            <a:r>
              <a:rPr lang="en-US" dirty="0" smtClean="0"/>
              <a:t>II</a:t>
            </a:r>
          </a:p>
        </p:txBody>
      </p:sp>
    </p:spTree>
    <p:extLst>
      <p:ext uri="{BB962C8B-B14F-4D97-AF65-F5344CB8AC3E}">
        <p14:creationId xmlns:p14="http://schemas.microsoft.com/office/powerpoint/2010/main" val="2982934291"/>
      </p:ext>
    </p:extLst>
  </p:cSld>
  <p:clrMapOvr>
    <a:masterClrMapping/>
  </p:clrMapOvr>
  <mc:AlternateContent xmlns:mc="http://schemas.openxmlformats.org/markup-compatibility/2006" xmlns:p14="http://schemas.microsoft.com/office/powerpoint/2010/main">
    <mc:Choice Requires="p14">
      <p:transition spd="slow" p14:dur="2000" advTm="17791"/>
    </mc:Choice>
    <mc:Fallback xmlns="">
      <p:transition spd="slow" advTm="1779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r>
              <a:rPr lang="en-US" dirty="0" smtClean="0"/>
              <a:t>Learning R language constructs for manipulating data </a:t>
            </a:r>
          </a:p>
          <a:p>
            <a:r>
              <a:rPr lang="en-US" dirty="0" smtClean="0"/>
              <a:t>These techniques will be useful for data munging</a:t>
            </a:r>
          </a:p>
          <a:p>
            <a:r>
              <a:rPr lang="en-US" dirty="0" smtClean="0"/>
              <a:t>Extracting parts of vectors, matrices, lists (</a:t>
            </a:r>
            <a:r>
              <a:rPr lang="en-US" dirty="0" err="1" smtClean="0"/>
              <a:t>subsetting</a:t>
            </a:r>
            <a:r>
              <a:rPr lang="en-US" dirty="0" smtClean="0"/>
              <a:t>)</a:t>
            </a:r>
          </a:p>
          <a:p>
            <a:r>
              <a:rPr lang="en-US" dirty="0" smtClean="0"/>
              <a:t>Managing NA values found in data sets</a:t>
            </a:r>
          </a:p>
          <a:p>
            <a:pPr marL="0" indent="0">
              <a:buNone/>
            </a:pPr>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44687"/>
    </mc:Choice>
    <mc:Fallback xmlns="">
      <p:transition spd="slow" advTm="4468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2</a:t>
            </a:r>
            <a:endParaRPr lang="en-US" dirty="0"/>
          </a:p>
        </p:txBody>
      </p:sp>
      <p:sp>
        <p:nvSpPr>
          <p:cNvPr id="6" name="Title 1"/>
          <p:cNvSpPr>
            <a:spLocks noGrp="1"/>
          </p:cNvSpPr>
          <p:nvPr>
            <p:ph idx="1"/>
          </p:nvPr>
        </p:nvSpPr>
        <p:spPr>
          <a:xfrm>
            <a:off x="173741" y="1066800"/>
            <a:ext cx="8741659" cy="4419600"/>
          </a:xfrm>
        </p:spPr>
        <p:txBody>
          <a:bodyPr/>
          <a:lstStyle/>
          <a:p>
            <a:r>
              <a:rPr lang="en-US" sz="2400" dirty="0" smtClean="0"/>
              <a:t>A very important part of the R language is called “</a:t>
            </a:r>
            <a:r>
              <a:rPr lang="en-US" sz="2400" dirty="0" err="1" smtClean="0"/>
              <a:t>subsetting</a:t>
            </a:r>
            <a:r>
              <a:rPr lang="en-US" sz="2400" dirty="0" smtClean="0"/>
              <a:t>” or the ability to extract parts of an object</a:t>
            </a:r>
          </a:p>
          <a:p>
            <a:r>
              <a:rPr lang="en-US" sz="2400" dirty="0" smtClean="0"/>
              <a:t>Subset a vector</a:t>
            </a:r>
          </a:p>
          <a:p>
            <a:r>
              <a:rPr lang="en-US" sz="2400" dirty="0" smtClean="0"/>
              <a:t>Subset a matrix</a:t>
            </a:r>
          </a:p>
          <a:p>
            <a:r>
              <a:rPr lang="en-US" sz="2400" dirty="0" smtClean="0"/>
              <a:t>Subset a list</a:t>
            </a:r>
          </a:p>
          <a:p>
            <a:r>
              <a:rPr lang="en-US" sz="2400" dirty="0" smtClean="0"/>
              <a:t>The </a:t>
            </a:r>
            <a:r>
              <a:rPr lang="en-US" sz="2400" dirty="0" smtClean="0">
                <a:latin typeface="Courier New" panose="02070309020205020404" pitchFamily="49" charset="0"/>
                <a:cs typeface="Courier New" panose="02070309020205020404" pitchFamily="49" charset="0"/>
              </a:rPr>
              <a:t>subset() </a:t>
            </a:r>
            <a:r>
              <a:rPr lang="en-US" sz="2400" dirty="0" smtClean="0"/>
              <a:t>function</a:t>
            </a:r>
          </a:p>
          <a:p>
            <a:endParaRPr lang="en-US" sz="2400" dirty="0"/>
          </a:p>
          <a:p>
            <a:endParaRPr lang="en-US" dirty="0"/>
          </a:p>
        </p:txBody>
      </p:sp>
    </p:spTree>
    <p:extLst>
      <p:ext uri="{BB962C8B-B14F-4D97-AF65-F5344CB8AC3E}">
        <p14:creationId xmlns:p14="http://schemas.microsoft.com/office/powerpoint/2010/main" val="2638629415"/>
      </p:ext>
    </p:extLst>
  </p:cSld>
  <p:clrMapOvr>
    <a:masterClrMapping/>
  </p:clrMapOvr>
  <mc:AlternateContent xmlns:mc="http://schemas.openxmlformats.org/markup-compatibility/2006" xmlns:p14="http://schemas.microsoft.com/office/powerpoint/2010/main">
    <mc:Choice Requires="p14">
      <p:transition spd="slow" p14:dur="2000" advTm="49753"/>
    </mc:Choice>
    <mc:Fallback xmlns="">
      <p:transition spd="slow" advTm="4975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2</a:t>
            </a:r>
            <a:endParaRPr lang="en-US" dirty="0"/>
          </a:p>
        </p:txBody>
      </p:sp>
      <p:sp>
        <p:nvSpPr>
          <p:cNvPr id="6" name="Title 1"/>
          <p:cNvSpPr>
            <a:spLocks noGrp="1"/>
          </p:cNvSpPr>
          <p:nvPr>
            <p:ph idx="1"/>
          </p:nvPr>
        </p:nvSpPr>
        <p:spPr>
          <a:xfrm>
            <a:off x="173741" y="1066800"/>
            <a:ext cx="8741659" cy="4419600"/>
          </a:xfrm>
        </p:spPr>
        <p:txBody>
          <a:bodyPr/>
          <a:lstStyle/>
          <a:p>
            <a:r>
              <a:rPr lang="en-US" sz="2400" dirty="0" smtClean="0"/>
              <a:t>Handling missing values (NAs) is very important in R</a:t>
            </a:r>
          </a:p>
          <a:p>
            <a:r>
              <a:rPr lang="en-US" sz="2400" dirty="0" smtClean="0"/>
              <a:t>Removing NA values</a:t>
            </a:r>
          </a:p>
          <a:p>
            <a:r>
              <a:rPr lang="en-US" sz="2400" dirty="0" smtClean="0"/>
              <a:t>NA versus NULL versus </a:t>
            </a:r>
            <a:r>
              <a:rPr lang="en-US" sz="2400" dirty="0" err="1" smtClean="0"/>
              <a:t>NaN</a:t>
            </a:r>
            <a:r>
              <a:rPr lang="en-US" sz="2400" dirty="0" smtClean="0"/>
              <a:t> versus empty string </a:t>
            </a:r>
            <a:r>
              <a:rPr lang="en-US" sz="2400" dirty="0" smtClean="0">
                <a:latin typeface="Courier New" panose="02070309020205020404" pitchFamily="49" charset="0"/>
                <a:cs typeface="Courier New" panose="02070309020205020404" pitchFamily="49" charset="0"/>
              </a:rPr>
              <a:t>“”</a:t>
            </a:r>
          </a:p>
          <a:p>
            <a:r>
              <a:rPr lang="en-US" sz="2400" dirty="0" smtClean="0"/>
              <a:t>NA and NULL in statistical functions</a:t>
            </a:r>
          </a:p>
          <a:p>
            <a:r>
              <a:rPr lang="en-US" sz="2400" dirty="0" smtClean="0"/>
              <a:t>NAs with the </a:t>
            </a:r>
            <a:r>
              <a:rPr lang="en-US" sz="2400" dirty="0" smtClean="0">
                <a:latin typeface="Courier New" panose="02070309020205020404" pitchFamily="49" charset="0"/>
                <a:cs typeface="Courier New" panose="02070309020205020404" pitchFamily="49" charset="0"/>
              </a:rPr>
              <a:t>subset() </a:t>
            </a:r>
            <a:r>
              <a:rPr lang="en-US" sz="2400" dirty="0" smtClean="0"/>
              <a:t>function</a:t>
            </a:r>
          </a:p>
          <a:p>
            <a:endParaRPr lang="en-US" sz="2400" dirty="0"/>
          </a:p>
          <a:p>
            <a:endParaRPr lang="en-US" dirty="0"/>
          </a:p>
        </p:txBody>
      </p:sp>
    </p:spTree>
    <p:extLst>
      <p:ext uri="{BB962C8B-B14F-4D97-AF65-F5344CB8AC3E}">
        <p14:creationId xmlns:p14="http://schemas.microsoft.com/office/powerpoint/2010/main" val="504414220"/>
      </p:ext>
    </p:extLst>
  </p:cSld>
  <p:clrMapOvr>
    <a:masterClrMapping/>
  </p:clrMapOvr>
  <mc:AlternateContent xmlns:mc="http://schemas.openxmlformats.org/markup-compatibility/2006" xmlns:p14="http://schemas.microsoft.com/office/powerpoint/2010/main">
    <mc:Choice Requires="p14">
      <p:transition spd="slow" p14:dur="2000" advTm="44178"/>
    </mc:Choice>
    <mc:Fallback xmlns="">
      <p:transition spd="slow" advTm="4417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lnSpcReduction="10000"/>
          </a:bodyPr>
          <a:lstStyle/>
          <a:p>
            <a:r>
              <a:rPr lang="en-US" dirty="0" smtClean="0"/>
              <a:t>WEEK </a:t>
            </a:r>
            <a:r>
              <a:rPr lang="en-US" dirty="0" smtClean="0"/>
              <a:t>2-1 Code module – </a:t>
            </a:r>
            <a:r>
              <a:rPr lang="en-US" dirty="0" err="1" smtClean="0"/>
              <a:t>subsetting</a:t>
            </a:r>
            <a:r>
              <a:rPr lang="en-US" dirty="0" smtClean="0"/>
              <a:t> vectors and matrices</a:t>
            </a:r>
          </a:p>
          <a:p>
            <a:r>
              <a:rPr lang="en-US" dirty="0" smtClean="0"/>
              <a:t>WEEK </a:t>
            </a:r>
            <a:r>
              <a:rPr lang="en-US" dirty="0" smtClean="0"/>
              <a:t>2-2 Code module – </a:t>
            </a:r>
            <a:r>
              <a:rPr lang="en-US" dirty="0" err="1" smtClean="0"/>
              <a:t>subsetting</a:t>
            </a:r>
            <a:r>
              <a:rPr lang="en-US" dirty="0" smtClean="0"/>
              <a:t> lists</a:t>
            </a:r>
          </a:p>
          <a:p>
            <a:r>
              <a:rPr lang="en-US" dirty="0" smtClean="0"/>
              <a:t>WEEK </a:t>
            </a:r>
            <a:r>
              <a:rPr lang="en-US" dirty="0" smtClean="0"/>
              <a:t>2-3 Code module – more </a:t>
            </a:r>
            <a:r>
              <a:rPr lang="en-US" dirty="0" err="1" smtClean="0"/>
              <a:t>subsetting</a:t>
            </a:r>
            <a:r>
              <a:rPr lang="en-US" dirty="0" smtClean="0"/>
              <a:t> lists</a:t>
            </a:r>
          </a:p>
          <a:p>
            <a:r>
              <a:rPr lang="en-US" dirty="0" smtClean="0"/>
              <a:t>WEEK </a:t>
            </a:r>
            <a:r>
              <a:rPr lang="en-US" dirty="0" smtClean="0"/>
              <a:t>2-4 Code module – </a:t>
            </a:r>
            <a:r>
              <a:rPr lang="en-US" dirty="0" smtClean="0">
                <a:latin typeface="Courier New" panose="02070309020205020404" pitchFamily="49" charset="0"/>
                <a:cs typeface="Courier New" panose="02070309020205020404" pitchFamily="49" charset="0"/>
              </a:rPr>
              <a:t>subset() </a:t>
            </a:r>
            <a:r>
              <a:rPr lang="en-US" dirty="0" smtClean="0"/>
              <a:t>function</a:t>
            </a:r>
          </a:p>
          <a:p>
            <a:r>
              <a:rPr lang="en-US" dirty="0" smtClean="0"/>
              <a:t>WEEK </a:t>
            </a:r>
            <a:r>
              <a:rPr lang="en-US" dirty="0" smtClean="0"/>
              <a:t>2-5 Code module – removing NA values</a:t>
            </a:r>
          </a:p>
          <a:p>
            <a:r>
              <a:rPr lang="en-US" dirty="0" smtClean="0"/>
              <a:t>WEEK </a:t>
            </a:r>
            <a:r>
              <a:rPr lang="en-US" dirty="0" smtClean="0"/>
              <a:t>2-6 Code module – NA vs. NULL vs. </a:t>
            </a:r>
            <a:r>
              <a:rPr lang="en-US" dirty="0" err="1" smtClean="0"/>
              <a:t>NaN</a:t>
            </a:r>
            <a:r>
              <a:rPr lang="en-US" dirty="0"/>
              <a:t> </a:t>
            </a:r>
            <a:r>
              <a:rPr lang="en-US" dirty="0" smtClean="0"/>
              <a:t>vs. empty string</a:t>
            </a:r>
          </a:p>
          <a:p>
            <a:r>
              <a:rPr lang="en-US" dirty="0" smtClean="0"/>
              <a:t>WEEK </a:t>
            </a:r>
            <a:r>
              <a:rPr lang="en-US" dirty="0" smtClean="0"/>
              <a:t>2-7 Code module – NAs in statistical functions</a:t>
            </a:r>
          </a:p>
          <a:p>
            <a:pPr marL="0" indent="0">
              <a:buNone/>
            </a:pPr>
            <a:endParaRPr lang="en-US" dirty="0" smtClean="0"/>
          </a:p>
        </p:txBody>
      </p:sp>
    </p:spTree>
    <p:extLst>
      <p:ext uri="{BB962C8B-B14F-4D97-AF65-F5344CB8AC3E}">
        <p14:creationId xmlns:p14="http://schemas.microsoft.com/office/powerpoint/2010/main" val="2626959504"/>
      </p:ext>
    </p:extLst>
  </p:cSld>
  <p:clrMapOvr>
    <a:masterClrMapping/>
  </p:clrMapOvr>
  <mc:AlternateContent xmlns:mc="http://schemas.openxmlformats.org/markup-compatibility/2006" xmlns:p14="http://schemas.microsoft.com/office/powerpoint/2010/main">
    <mc:Choice Requires="p14">
      <p:transition spd="slow" p14:dur="2000" advTm="12244"/>
    </mc:Choice>
    <mc:Fallback xmlns="">
      <p:transition spd="slow" advTm="1224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a:t>
            </a:r>
            <a:r>
              <a:rPr lang="en-US" dirty="0" smtClean="0"/>
              <a:t>WEEK </a:t>
            </a:r>
            <a:r>
              <a:rPr lang="en-US" dirty="0" smtClean="0"/>
              <a:t>2 we continued building our data science toolbox by adding a number of tools used for data munging:</a:t>
            </a:r>
          </a:p>
          <a:p>
            <a:r>
              <a:rPr lang="en-US" dirty="0" err="1" smtClean="0"/>
              <a:t>Subsetting</a:t>
            </a:r>
            <a:endParaRPr lang="en-US" dirty="0" smtClean="0"/>
          </a:p>
          <a:p>
            <a:r>
              <a:rPr lang="en-US" dirty="0" smtClean="0"/>
              <a:t>Missing value handling</a:t>
            </a:r>
          </a:p>
          <a:p>
            <a:endParaRPr lang="en-US" dirty="0" smtClean="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22866"/>
    </mc:Choice>
    <mc:Fallback xmlns="">
      <p:transition spd="slow" advTm="22866"/>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523</TotalTime>
  <Words>710</Words>
  <Application>Microsoft Office PowerPoint</Application>
  <PresentationFormat>On-screen Show (4:3)</PresentationFormat>
  <Paragraphs>58</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Arial Black</vt:lpstr>
      <vt:lpstr>Calibri</vt:lpstr>
      <vt:lpstr>Calibri Light</vt:lpstr>
      <vt:lpstr>Courier New</vt:lpstr>
      <vt:lpstr>Verdana</vt:lpstr>
      <vt:lpstr>Custom Design</vt:lpstr>
      <vt:lpstr>1_UCI Extension Course PowerPoint Template - R1 Sept 2013</vt:lpstr>
      <vt:lpstr>Introduction to Data Science</vt:lpstr>
      <vt:lpstr>Course Outcomes</vt:lpstr>
      <vt:lpstr>Lesson Objectives</vt:lpstr>
      <vt:lpstr>R Fundamentals – Part 2</vt:lpstr>
      <vt:lpstr>R Fundamentals – Part 2</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50</cp:revision>
  <cp:lastPrinted>2019-03-23T00:27:33Z</cp:lastPrinted>
  <dcterms:created xsi:type="dcterms:W3CDTF">2013-08-23T14:43:44Z</dcterms:created>
  <dcterms:modified xsi:type="dcterms:W3CDTF">2019-03-23T00:28:07Z</dcterms:modified>
</cp:coreProperties>
</file>