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716" r:id="rId2"/>
  </p:sldMasterIdLst>
  <p:notesMasterIdLst>
    <p:notesMasterId r:id="rId34"/>
  </p:notesMasterIdLst>
  <p:handoutMasterIdLst>
    <p:handoutMasterId r:id="rId35"/>
  </p:handoutMasterIdLst>
  <p:sldIdLst>
    <p:sldId id="256" r:id="rId3"/>
    <p:sldId id="262" r:id="rId4"/>
    <p:sldId id="257" r:id="rId5"/>
    <p:sldId id="280" r:id="rId6"/>
    <p:sldId id="281" r:id="rId7"/>
    <p:sldId id="258" r:id="rId8"/>
    <p:sldId id="292" r:id="rId9"/>
    <p:sldId id="293" r:id="rId10"/>
    <p:sldId id="259" r:id="rId11"/>
    <p:sldId id="263" r:id="rId12"/>
    <p:sldId id="264" r:id="rId13"/>
    <p:sldId id="265" r:id="rId14"/>
    <p:sldId id="267" r:id="rId15"/>
    <p:sldId id="268" r:id="rId16"/>
    <p:sldId id="269" r:id="rId17"/>
    <p:sldId id="270" r:id="rId18"/>
    <p:sldId id="271" r:id="rId19"/>
    <p:sldId id="279" r:id="rId20"/>
    <p:sldId id="274" r:id="rId21"/>
    <p:sldId id="290" r:id="rId22"/>
    <p:sldId id="277" r:id="rId23"/>
    <p:sldId id="275" r:id="rId24"/>
    <p:sldId id="289" r:id="rId25"/>
    <p:sldId id="276" r:id="rId26"/>
    <p:sldId id="284" r:id="rId27"/>
    <p:sldId id="286" r:id="rId28"/>
    <p:sldId id="287" r:id="rId29"/>
    <p:sldId id="288" r:id="rId30"/>
    <p:sldId id="278" r:id="rId31"/>
    <p:sldId id="282" r:id="rId32"/>
    <p:sldId id="260" r:id="rId33"/>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9797" autoAdjust="0"/>
  </p:normalViewPr>
  <p:slideViewPr>
    <p:cSldViewPr>
      <p:cViewPr varScale="1">
        <p:scale>
          <a:sx n="55" d="100"/>
          <a:sy n="55" d="100"/>
        </p:scale>
        <p:origin x="2424" y="66"/>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661B3EA9-1A2D-43B2-9FE5-248F91F7966D}" type="datetimeFigureOut">
              <a:rPr lang="en-US" smtClean="0"/>
              <a:t>1/28/2020</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274B6092-21EE-497F-9704-37B7BEC7B6D7}" type="slidenum">
              <a:rPr lang="en-US" smtClean="0"/>
              <a:t>‹#›</a:t>
            </a:fld>
            <a:endParaRPr lang="en-US"/>
          </a:p>
        </p:txBody>
      </p:sp>
    </p:spTree>
    <p:extLst>
      <p:ext uri="{BB962C8B-B14F-4D97-AF65-F5344CB8AC3E}">
        <p14:creationId xmlns:p14="http://schemas.microsoft.com/office/powerpoint/2010/main" val="2194091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66725"/>
          </a:xfrm>
          <a:prstGeom prst="rect">
            <a:avLst/>
          </a:prstGeom>
        </p:spPr>
        <p:txBody>
          <a:bodyPr vert="horz" lIns="91440" tIns="45720" rIns="91440" bIns="45720" rtlCol="0"/>
          <a:lstStyle>
            <a:lvl1pPr algn="r">
              <a:defRPr sz="1200"/>
            </a:lvl1pPr>
          </a:lstStyle>
          <a:p>
            <a:fld id="{5AAFAB3B-B59D-4759-BF28-C5605CD9B79F}" type="datetimeFigureOut">
              <a:rPr lang="en-US" smtClean="0"/>
              <a:t>1/28/2020</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018B97E9-B764-4EA8-AC3F-485C716E7212}" type="slidenum">
              <a:rPr lang="en-US" smtClean="0"/>
              <a:t>‹#›</a:t>
            </a:fld>
            <a:endParaRPr lang="en-US"/>
          </a:p>
        </p:txBody>
      </p:sp>
    </p:spTree>
    <p:extLst>
      <p:ext uri="{BB962C8B-B14F-4D97-AF65-F5344CB8AC3E}">
        <p14:creationId xmlns:p14="http://schemas.microsoft.com/office/powerpoint/2010/main" val="1573951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AMULET</a:t>
            </a:r>
            <a:r>
              <a:rPr lang="en-US" baseline="0" dirty="0" smtClean="0"/>
              <a:t> Analytics</a:t>
            </a:r>
            <a:r>
              <a:rPr lang="en-US" dirty="0" smtClean="0"/>
              <a:t>.</a:t>
            </a:r>
          </a:p>
          <a:p>
            <a:endParaRPr lang="en-US" dirty="0"/>
          </a:p>
          <a:p>
            <a:r>
              <a:rPr lang="en-US" dirty="0" smtClean="0"/>
              <a:t>My name is Daniel Gutierrez and I’m excited to be your instructor. I am a practicing data scientist from Los Angeles, Calif. </a:t>
            </a:r>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a:t>
            </a:fld>
            <a:endParaRPr lang="en-US"/>
          </a:p>
        </p:txBody>
      </p:sp>
    </p:spTree>
    <p:extLst>
      <p:ext uri="{BB962C8B-B14F-4D97-AF65-F5344CB8AC3E}">
        <p14:creationId xmlns:p14="http://schemas.microsoft.com/office/powerpoint/2010/main" val="746116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10</a:t>
            </a:fld>
            <a:endParaRPr lang="en-US"/>
          </a:p>
        </p:txBody>
      </p:sp>
    </p:spTree>
    <p:extLst>
      <p:ext uri="{BB962C8B-B14F-4D97-AF65-F5344CB8AC3E}">
        <p14:creationId xmlns:p14="http://schemas.microsoft.com/office/powerpoint/2010/main" val="290872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11</a:t>
            </a:fld>
            <a:endParaRPr lang="en-US"/>
          </a:p>
        </p:txBody>
      </p:sp>
    </p:spTree>
    <p:extLst>
      <p:ext uri="{BB962C8B-B14F-4D97-AF65-F5344CB8AC3E}">
        <p14:creationId xmlns:p14="http://schemas.microsoft.com/office/powerpoint/2010/main" val="3948003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12</a:t>
            </a:fld>
            <a:endParaRPr lang="en-US"/>
          </a:p>
        </p:txBody>
      </p:sp>
    </p:spTree>
    <p:extLst>
      <p:ext uri="{BB962C8B-B14F-4D97-AF65-F5344CB8AC3E}">
        <p14:creationId xmlns:p14="http://schemas.microsoft.com/office/powerpoint/2010/main" val="1227369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 system is divided into 2 conceptual parts:</a:t>
            </a:r>
          </a:p>
          <a:p>
            <a:pPr marL="798512" lvl="1" indent="-457200">
              <a:buFont typeface="+mj-lt"/>
              <a:buAutoNum type="arabicPeriod"/>
            </a:pPr>
            <a:r>
              <a:rPr lang="en-US" dirty="0" smtClean="0"/>
              <a:t>First, there is the “base” R system that you download from the CRAN website</a:t>
            </a:r>
          </a:p>
          <a:p>
            <a:pPr marL="798512" lvl="1" indent="-457200">
              <a:buFont typeface="+mj-lt"/>
              <a:buAutoNum type="arabicPeriod"/>
            </a:pPr>
            <a:r>
              <a:rPr lang="en-US" dirty="0" smtClean="0"/>
              <a:t>Next, is everything else!</a:t>
            </a:r>
          </a:p>
          <a:p>
            <a:endParaRPr lang="en-US" dirty="0" smtClean="0"/>
          </a:p>
          <a:p>
            <a:r>
              <a:rPr lang="en-US" dirty="0" smtClean="0"/>
              <a:t>The “everything else” consists of many other packages:</a:t>
            </a:r>
          </a:p>
          <a:p>
            <a:pPr lvl="1"/>
            <a:r>
              <a:rPr lang="en-US" dirty="0" smtClean="0"/>
              <a:t>There are </a:t>
            </a:r>
            <a:r>
              <a:rPr lang="en-US" smtClean="0"/>
              <a:t>currently 15,365 </a:t>
            </a:r>
            <a:r>
              <a:rPr lang="en-US" dirty="0" smtClean="0"/>
              <a:t>packages on CRAN that have been developed by users and programmers around the world.</a:t>
            </a:r>
          </a:p>
          <a:p>
            <a:pPr lvl="1"/>
            <a:r>
              <a:rPr lang="en-US" dirty="0" smtClean="0"/>
              <a:t>People often make special purpose packages available on their personal websites; there is no reliable way to keep track of how many packages are available in this fashion.</a:t>
            </a:r>
          </a:p>
          <a:p>
            <a:endParaRPr lang="en-US" dirty="0" smtClean="0"/>
          </a:p>
          <a:p>
            <a:r>
              <a:rPr lang="en-US" dirty="0" smtClean="0"/>
              <a:t>The beauty of R is the growing number of packages that supplement the base R functionality. </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13</a:t>
            </a:fld>
            <a:endParaRPr lang="en-US"/>
          </a:p>
        </p:txBody>
      </p:sp>
    </p:spTree>
    <p:extLst>
      <p:ext uri="{BB962C8B-B14F-4D97-AF65-F5344CB8AC3E}">
        <p14:creationId xmlns:p14="http://schemas.microsoft.com/office/powerpoint/2010/main" val="5171833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use an R package you must first determine if it exists. </a:t>
            </a:r>
          </a:p>
          <a:p>
            <a:endParaRPr lang="en-US" dirty="0" smtClean="0"/>
          </a:p>
          <a:p>
            <a:r>
              <a:rPr lang="en-US" dirty="0" smtClean="0"/>
              <a:t>You can search for a package via Google. For example, if you’re seeking a package that can help you with performing time series analysis with R, just enter the Google keywords  “time series in R”. In some cases, you may find more than one package for an area of desired functionality. </a:t>
            </a:r>
          </a:p>
          <a:p>
            <a:endParaRPr lang="en-US" dirty="0"/>
          </a:p>
          <a:p>
            <a:r>
              <a:rPr lang="en-US" dirty="0" smtClean="0"/>
              <a:t>The Google search results often will point you to the CRAN website with a link for where you can download package documentation such as a “Reference Manual” or a vignette (if any). A vignette is a very useful document that is more like a tutorial complete with R code examples.</a:t>
            </a:r>
          </a:p>
          <a:p>
            <a:endParaRPr lang="en-US" dirty="0"/>
          </a:p>
          <a:p>
            <a:r>
              <a:rPr lang="en-US" dirty="0" smtClean="0"/>
              <a:t>In order to install the package your local system, you use the following commands: </a:t>
            </a:r>
          </a:p>
          <a:p>
            <a:endParaRPr lang="en-US" dirty="0" smtClean="0"/>
          </a:p>
          <a:p>
            <a:r>
              <a:rPr lang="en-US" dirty="0" smtClean="0">
                <a:latin typeface="Courier New" panose="02070309020205020404" pitchFamily="49" charset="0"/>
                <a:cs typeface="Courier New" panose="02070309020205020404" pitchFamily="49" charset="0"/>
              </a:rPr>
              <a:t>&gt; </a:t>
            </a:r>
            <a:r>
              <a:rPr lang="en-US" dirty="0" err="1" smtClean="0">
                <a:latin typeface="Courier New" panose="02070309020205020404" pitchFamily="49" charset="0"/>
                <a:cs typeface="Courier New" panose="02070309020205020404" pitchFamily="49" charset="0"/>
              </a:rPr>
              <a:t>install.packages</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timeSeries</a:t>
            </a:r>
            <a:r>
              <a:rPr lang="en-US" dirty="0" smtClean="0">
                <a:latin typeface="Courier New" panose="02070309020205020404" pitchFamily="49" charset="0"/>
                <a:cs typeface="Courier New" panose="02070309020205020404" pitchFamily="49" charset="0"/>
              </a:rPr>
              <a:t>”)</a:t>
            </a:r>
          </a:p>
          <a:p>
            <a:r>
              <a:rPr lang="en-US" dirty="0" smtClean="0">
                <a:latin typeface="Courier New" panose="02070309020205020404" pitchFamily="49" charset="0"/>
                <a:cs typeface="Courier New" panose="02070309020205020404" pitchFamily="49" charset="0"/>
              </a:rPr>
              <a:t>&gt; library(</a:t>
            </a:r>
            <a:r>
              <a:rPr lang="en-US" dirty="0" err="1" smtClean="0">
                <a:latin typeface="Courier New" panose="02070309020205020404" pitchFamily="49" charset="0"/>
                <a:cs typeface="Courier New" panose="02070309020205020404" pitchFamily="49" charset="0"/>
              </a:rPr>
              <a:t>timeSeries</a:t>
            </a:r>
            <a:r>
              <a:rPr lang="en-US" dirty="0" smtClean="0">
                <a:latin typeface="Courier New" panose="02070309020205020404" pitchFamily="49" charset="0"/>
                <a:cs typeface="Courier New" panose="02070309020205020404" pitchFamily="49" charset="0"/>
              </a:rPr>
              <a:t>)</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14</a:t>
            </a:fld>
            <a:endParaRPr lang="en-US"/>
          </a:p>
        </p:txBody>
      </p:sp>
    </p:spTree>
    <p:extLst>
      <p:ext uri="{BB962C8B-B14F-4D97-AF65-F5344CB8AC3E}">
        <p14:creationId xmlns:p14="http://schemas.microsoft.com/office/powerpoint/2010/main" val="2982339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open source R statistical environment can be obtained from the CRAN website – cran.r-project.org</a:t>
            </a:r>
          </a:p>
          <a:p>
            <a:endParaRPr lang="en-US" dirty="0"/>
          </a:p>
          <a:p>
            <a:r>
              <a:rPr lang="en-US" dirty="0" smtClean="0"/>
              <a:t>CRAN stands for the Comprehensive R Archive Network</a:t>
            </a:r>
          </a:p>
          <a:p>
            <a:endParaRPr lang="en-US" dirty="0"/>
          </a:p>
          <a:p>
            <a:r>
              <a:rPr lang="en-US" dirty="0" smtClean="0"/>
              <a:t>CRAN includes all the necessary software to run R on Windows, MACOS and Linux computer. </a:t>
            </a:r>
          </a:p>
          <a:p>
            <a:endParaRPr lang="en-US" dirty="0"/>
          </a:p>
          <a:p>
            <a:r>
              <a:rPr lang="en-US" dirty="0" smtClean="0"/>
              <a:t>It also include “Introduction to R” materials, information on writing your own R packages, information on R data import and export, R installation and administration materials (mostly building R from source code), and R internals – materials not for the faint of heart since they are very low-level. </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15</a:t>
            </a:fld>
            <a:endParaRPr lang="en-US"/>
          </a:p>
        </p:txBody>
      </p:sp>
    </p:spTree>
    <p:extLst>
      <p:ext uri="{BB962C8B-B14F-4D97-AF65-F5344CB8AC3E}">
        <p14:creationId xmlns:p14="http://schemas.microsoft.com/office/powerpoint/2010/main" val="1692860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16</a:t>
            </a:fld>
            <a:endParaRPr lang="en-US"/>
          </a:p>
        </p:txBody>
      </p:sp>
    </p:spTree>
    <p:extLst>
      <p:ext uri="{BB962C8B-B14F-4D97-AF65-F5344CB8AC3E}">
        <p14:creationId xmlns:p14="http://schemas.microsoft.com/office/powerpoint/2010/main" val="152118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17</a:t>
            </a:fld>
            <a:endParaRPr lang="en-US"/>
          </a:p>
        </p:txBody>
      </p:sp>
    </p:spTree>
    <p:extLst>
      <p:ext uri="{BB962C8B-B14F-4D97-AF65-F5344CB8AC3E}">
        <p14:creationId xmlns:p14="http://schemas.microsoft.com/office/powerpoint/2010/main" val="747054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 Studio screen is divided into four pane areas. The upper left pane is the R script editor, where you can type your R programming code into separate code files. You can have multiple code files open at once, so you can copy code from one script to another. In order to run lines of R code, all you need to do is highlight the lines with your mouse and click on the Run tool in the editor’s tool bar. When you run code, the lines will appear in the lower-left pane, which is the R console. Each line is preceded with the “&gt;” symbol. Here you’ll also see any effect of the code you run</a:t>
            </a:r>
            <a:r>
              <a:rPr lang="en-US" dirty="0" smtClean="0"/>
              <a:t>.</a:t>
            </a:r>
          </a:p>
          <a:p>
            <a:endParaRPr lang="en-US" dirty="0"/>
          </a:p>
          <a:p>
            <a:r>
              <a:rPr lang="en-US" dirty="0"/>
              <a:t>In the top-right pane, you’ll see the Environment tab, which contains two sections: </a:t>
            </a:r>
            <a:r>
              <a:rPr lang="en-US" b="1" dirty="0"/>
              <a:t>Data</a:t>
            </a:r>
            <a:r>
              <a:rPr lang="en-US" dirty="0"/>
              <a:t>, showing all the active data sets, and Variables, showing all the program variables created by your R scripts. Note that if you click on a data set name, a new data browser appears in the upper-left pane so you can scroll through data items found in the data set. </a:t>
            </a:r>
            <a:endParaRPr lang="en-US" dirty="0" smtClean="0"/>
          </a:p>
          <a:p>
            <a:endParaRPr lang="en-US" dirty="0"/>
          </a:p>
          <a:p>
            <a:r>
              <a:rPr lang="en-US" dirty="0" smtClean="0"/>
              <a:t>In </a:t>
            </a:r>
            <a:r>
              <a:rPr lang="en-US" dirty="0"/>
              <a:t>the bottom-right pane, you’ll see a number of different tabs: Files, Plots, Packages, Help, and Viewer. The results of all plot features are directed to this pane. Help information is also directed to this pane. You can also see all the active packages in your R environment.</a:t>
            </a:r>
          </a:p>
        </p:txBody>
      </p:sp>
      <p:sp>
        <p:nvSpPr>
          <p:cNvPr id="4" name="Slide Number Placeholder 3"/>
          <p:cNvSpPr>
            <a:spLocks noGrp="1"/>
          </p:cNvSpPr>
          <p:nvPr>
            <p:ph type="sldNum" sz="quarter" idx="10"/>
          </p:nvPr>
        </p:nvSpPr>
        <p:spPr/>
        <p:txBody>
          <a:bodyPr/>
          <a:lstStyle/>
          <a:p>
            <a:fld id="{018B97E9-B764-4EA8-AC3F-485C716E7212}" type="slidenum">
              <a:rPr lang="en-US" smtClean="0"/>
              <a:t>18</a:t>
            </a:fld>
            <a:endParaRPr lang="en-US"/>
          </a:p>
        </p:txBody>
      </p:sp>
    </p:spTree>
    <p:extLst>
      <p:ext uri="{BB962C8B-B14F-4D97-AF65-F5344CB8AC3E}">
        <p14:creationId xmlns:p14="http://schemas.microsoft.com/office/powerpoint/2010/main" val="31691661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go over some useful tips on developing with R</a:t>
            </a:r>
          </a:p>
          <a:p>
            <a:endParaRPr lang="en-US" dirty="0"/>
          </a:p>
          <a:p>
            <a:r>
              <a:rPr lang="en-US" dirty="0" smtClean="0"/>
              <a:t>On your local computer, you should set up a distinct folder (or directory) for each R project. It is best not to mix R projects in the same folder. </a:t>
            </a:r>
          </a:p>
          <a:p>
            <a:endParaRPr lang="en-US" dirty="0"/>
          </a:p>
          <a:p>
            <a:r>
              <a:rPr lang="en-US" dirty="0" smtClean="0"/>
              <a:t>You can use the menu functions Session and Set Working Directory in </a:t>
            </a:r>
            <a:r>
              <a:rPr lang="en-US" dirty="0" err="1" smtClean="0"/>
              <a:t>Rstudio</a:t>
            </a:r>
            <a:r>
              <a:rPr lang="en-US" dirty="0" smtClean="0"/>
              <a:t> to point to your project folder. </a:t>
            </a:r>
          </a:p>
          <a:p>
            <a:endParaRPr lang="en-US" dirty="0"/>
          </a:p>
          <a:p>
            <a:r>
              <a:rPr lang="en-US" dirty="0" smtClean="0"/>
              <a:t>You can use the menu functions File, New File, and R Script to open up a new R script file in the code editor. </a:t>
            </a:r>
          </a:p>
          <a:p>
            <a:endParaRPr lang="en-US" dirty="0"/>
          </a:p>
          <a:p>
            <a:r>
              <a:rPr lang="en-US" dirty="0" smtClean="0"/>
              <a:t>Now you can start coding and using the R command line</a:t>
            </a:r>
          </a:p>
          <a:p>
            <a:endParaRPr lang="en-US" dirty="0"/>
          </a:p>
          <a:p>
            <a:r>
              <a:rPr lang="en-US" dirty="0" smtClean="0"/>
              <a:t>You can use the menu functions Session and Save Workspace As to create an environment file containing all your variables. This file will be named with the name you provide plus an .RDATA extension</a:t>
            </a:r>
          </a:p>
          <a:p>
            <a:endParaRPr lang="en-US" dirty="0"/>
          </a:p>
          <a:p>
            <a:r>
              <a:rPr lang="en-US" dirty="0" smtClean="0"/>
              <a:t>Next time, you can start up </a:t>
            </a:r>
            <a:r>
              <a:rPr lang="en-US" dirty="0" err="1" smtClean="0"/>
              <a:t>Rstudio</a:t>
            </a:r>
            <a:r>
              <a:rPr lang="en-US" dirty="0" smtClean="0"/>
              <a:t> with the .RDATA file to resume work. </a:t>
            </a:r>
          </a:p>
        </p:txBody>
      </p:sp>
      <p:sp>
        <p:nvSpPr>
          <p:cNvPr id="4" name="Slide Number Placeholder 3"/>
          <p:cNvSpPr>
            <a:spLocks noGrp="1"/>
          </p:cNvSpPr>
          <p:nvPr>
            <p:ph type="sldNum" sz="quarter" idx="10"/>
          </p:nvPr>
        </p:nvSpPr>
        <p:spPr/>
        <p:txBody>
          <a:bodyPr/>
          <a:lstStyle/>
          <a:p>
            <a:fld id="{018B97E9-B764-4EA8-AC3F-485C716E7212}" type="slidenum">
              <a:rPr lang="en-US" smtClean="0"/>
              <a:t>19</a:t>
            </a:fld>
            <a:endParaRPr lang="en-US"/>
          </a:p>
        </p:txBody>
      </p:sp>
    </p:spTree>
    <p:extLst>
      <p:ext uri="{BB962C8B-B14F-4D97-AF65-F5344CB8AC3E}">
        <p14:creationId xmlns:p14="http://schemas.microsoft.com/office/powerpoint/2010/main" val="169354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1 of the Introduction to Data Science course. This WEEK covers introductory course materials as well as introduction to R programming Part I materials.</a:t>
            </a:r>
          </a:p>
          <a:p>
            <a:endParaRPr lang="en-US" dirty="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a:t>
            </a:fld>
            <a:endParaRPr lang="en-US"/>
          </a:p>
        </p:txBody>
      </p:sp>
    </p:spTree>
    <p:extLst>
      <p:ext uri="{BB962C8B-B14F-4D97-AF65-F5344CB8AC3E}">
        <p14:creationId xmlns:p14="http://schemas.microsoft.com/office/powerpoint/2010/main" val="27756480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20</a:t>
            </a:fld>
            <a:endParaRPr lang="en-US"/>
          </a:p>
        </p:txBody>
      </p:sp>
    </p:spTree>
    <p:extLst>
      <p:ext uri="{BB962C8B-B14F-4D97-AF65-F5344CB8AC3E}">
        <p14:creationId xmlns:p14="http://schemas.microsoft.com/office/powerpoint/2010/main" val="2805836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21</a:t>
            </a:fld>
            <a:endParaRPr lang="en-US"/>
          </a:p>
        </p:txBody>
      </p:sp>
    </p:spTree>
    <p:extLst>
      <p:ext uri="{BB962C8B-B14F-4D97-AF65-F5344CB8AC3E}">
        <p14:creationId xmlns:p14="http://schemas.microsoft.com/office/powerpoint/2010/main" val="30512779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22</a:t>
            </a:fld>
            <a:endParaRPr lang="en-US"/>
          </a:p>
        </p:txBody>
      </p:sp>
    </p:spTree>
    <p:extLst>
      <p:ext uri="{BB962C8B-B14F-4D97-AF65-F5344CB8AC3E}">
        <p14:creationId xmlns:p14="http://schemas.microsoft.com/office/powerpoint/2010/main" val="13788762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the atomic </a:t>
            </a:r>
            <a:r>
              <a:rPr lang="en-US" dirty="0" smtClean="0"/>
              <a:t>types listed above, </a:t>
            </a:r>
            <a:r>
              <a:rPr lang="en-US" dirty="0"/>
              <a:t>here are some additional </a:t>
            </a:r>
            <a:r>
              <a:rPr lang="en-US" dirty="0" smtClean="0"/>
              <a:t>data </a:t>
            </a:r>
            <a:r>
              <a:rPr lang="en-US" dirty="0"/>
              <a:t>types available in R:</a:t>
            </a:r>
          </a:p>
          <a:p>
            <a:pPr lvl="1"/>
            <a:r>
              <a:rPr lang="en-US" dirty="0" smtClean="0"/>
              <a:t>Vectors – a vector is the fundamental data type in R. It is a one-dimensional series of values of the same type</a:t>
            </a:r>
            <a:endParaRPr lang="en-US" dirty="0"/>
          </a:p>
          <a:p>
            <a:pPr lvl="1"/>
            <a:r>
              <a:rPr lang="en-US" dirty="0" smtClean="0"/>
              <a:t>Lists – in contrast to a vector, a list can combine objects of different types. </a:t>
            </a:r>
            <a:endParaRPr lang="en-US" dirty="0"/>
          </a:p>
          <a:p>
            <a:pPr lvl="1"/>
            <a:r>
              <a:rPr lang="en-US" dirty="0" smtClean="0"/>
              <a:t>Matrices – a matrix is a vector with two additional attributes: the number of rows and the number of columns. Matrices are two-dimensional collections of values of the same type</a:t>
            </a:r>
            <a:endParaRPr lang="en-US" dirty="0"/>
          </a:p>
          <a:p>
            <a:pPr lvl="1"/>
            <a:r>
              <a:rPr lang="en-US" dirty="0" smtClean="0"/>
              <a:t>Factors – special object type for categorical variables that are common in statistics</a:t>
            </a:r>
            <a:endParaRPr lang="en-US" dirty="0"/>
          </a:p>
          <a:p>
            <a:pPr lvl="1"/>
            <a:r>
              <a:rPr lang="en-US" dirty="0"/>
              <a:t>Data </a:t>
            </a:r>
            <a:r>
              <a:rPr lang="en-US" dirty="0" smtClean="0"/>
              <a:t>frames – probably the most important object type for data scientists. This is the object that holds a data set in R. It is like a matrix, with a 2 dimensional rows-and-columns structure. However it is different from a matrix in that each column may be a different data type. </a:t>
            </a:r>
            <a:endParaRPr lang="en-US" dirty="0"/>
          </a:p>
          <a:p>
            <a:pPr lvl="1"/>
            <a:r>
              <a:rPr lang="en-US" dirty="0" smtClean="0"/>
              <a:t>Arrays – an array is like a higher-dimensional matrix. </a:t>
            </a:r>
            <a:endParaRPr lang="en-US" dirty="0"/>
          </a:p>
          <a:p>
            <a:pPr lvl="1"/>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23</a:t>
            </a:fld>
            <a:endParaRPr lang="en-US"/>
          </a:p>
        </p:txBody>
      </p:sp>
    </p:spTree>
    <p:extLst>
      <p:ext uri="{BB962C8B-B14F-4D97-AF65-F5344CB8AC3E}">
        <p14:creationId xmlns:p14="http://schemas.microsoft.com/office/powerpoint/2010/main" val="1271744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 objects also can have </a:t>
            </a:r>
            <a:r>
              <a:rPr lang="en-US" dirty="0" smtClean="0"/>
              <a:t>various attributes, such as</a:t>
            </a:r>
            <a:endParaRPr lang="en-US" dirty="0"/>
          </a:p>
          <a:p>
            <a:pPr lvl="1"/>
            <a:r>
              <a:rPr lang="en-US" dirty="0" smtClean="0"/>
              <a:t>Names,</a:t>
            </a:r>
            <a:endParaRPr lang="en-US" dirty="0"/>
          </a:p>
          <a:p>
            <a:pPr lvl="1"/>
            <a:r>
              <a:rPr lang="en-US" dirty="0" err="1" smtClean="0"/>
              <a:t>Dimnames</a:t>
            </a:r>
            <a:r>
              <a:rPr lang="en-US" dirty="0" smtClean="0"/>
              <a:t> in the case of objects having dimensions,</a:t>
            </a:r>
            <a:endParaRPr lang="en-US" dirty="0"/>
          </a:p>
          <a:p>
            <a:pPr lvl="1"/>
            <a:r>
              <a:rPr lang="en-US" dirty="0" smtClean="0"/>
              <a:t>Dimensions for matrices</a:t>
            </a:r>
            <a:r>
              <a:rPr lang="en-US" dirty="0"/>
              <a:t>, </a:t>
            </a:r>
            <a:r>
              <a:rPr lang="en-US" dirty="0" smtClean="0"/>
              <a:t>and arrays</a:t>
            </a:r>
            <a:endParaRPr lang="en-US" dirty="0"/>
          </a:p>
          <a:p>
            <a:pPr lvl="1"/>
            <a:r>
              <a:rPr lang="en-US" dirty="0" smtClean="0"/>
              <a:t>Class,</a:t>
            </a:r>
            <a:endParaRPr lang="en-US" dirty="0"/>
          </a:p>
          <a:p>
            <a:pPr lvl="1"/>
            <a:r>
              <a:rPr lang="en-US" dirty="0" smtClean="0"/>
              <a:t>Length.</a:t>
            </a:r>
            <a:endParaRPr lang="en-US" dirty="0"/>
          </a:p>
          <a:p>
            <a:pPr lvl="1"/>
            <a:r>
              <a:rPr lang="en-US" dirty="0" smtClean="0"/>
              <a:t>As well as other </a:t>
            </a:r>
            <a:r>
              <a:rPr lang="en-US" dirty="0"/>
              <a:t>user-defined attributes/metadata</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24</a:t>
            </a:fld>
            <a:endParaRPr lang="en-US"/>
          </a:p>
        </p:txBody>
      </p:sp>
    </p:spTree>
    <p:extLst>
      <p:ext uri="{BB962C8B-B14F-4D97-AF65-F5344CB8AC3E}">
        <p14:creationId xmlns:p14="http://schemas.microsoft.com/office/powerpoint/2010/main" val="41557725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Matrices are vectors with a </a:t>
            </a:r>
            <a:r>
              <a:rPr lang="en-US" i="1" dirty="0"/>
              <a:t>dimension</a:t>
            </a:r>
            <a:r>
              <a:rPr lang="en-US" dirty="0"/>
              <a:t> attribute. The dimension attribute is itself an integer vector of length </a:t>
            </a:r>
            <a:r>
              <a:rPr lang="en-US" dirty="0" smtClean="0"/>
              <a:t>2 consisting of the number of rows and the number of columns, and designated in R by </a:t>
            </a:r>
            <a:r>
              <a:rPr lang="en-US" dirty="0"/>
              <a:t>(</a:t>
            </a:r>
            <a:r>
              <a:rPr lang="en-US" dirty="0" err="1"/>
              <a:t>nrow</a:t>
            </a:r>
            <a:r>
              <a:rPr lang="en-US" dirty="0"/>
              <a:t>, </a:t>
            </a:r>
            <a:r>
              <a:rPr lang="en-US" dirty="0" err="1"/>
              <a:t>ncol</a:t>
            </a:r>
            <a:r>
              <a:rPr lang="en-US" dirty="0"/>
              <a:t>)</a:t>
            </a:r>
          </a:p>
          <a:p>
            <a:endParaRPr lang="en-US" dirty="0" smtClean="0"/>
          </a:p>
          <a:p>
            <a:r>
              <a:rPr lang="en-US" dirty="0" smtClean="0"/>
              <a:t>Matrices </a:t>
            </a:r>
            <a:r>
              <a:rPr lang="en-US" dirty="0"/>
              <a:t>are </a:t>
            </a:r>
            <a:r>
              <a:rPr lang="en-US" dirty="0" smtClean="0"/>
              <a:t>constructed, or filled in, </a:t>
            </a:r>
            <a:r>
              <a:rPr lang="en-US" i="1" dirty="0"/>
              <a:t>column-wise</a:t>
            </a:r>
            <a:r>
              <a:rPr lang="en-US" dirty="0"/>
              <a:t>, so entries can be thought of starting in the “upper left” corner and running down the columns.</a:t>
            </a:r>
          </a:p>
          <a:p>
            <a:endParaRPr lang="en-US" dirty="0" smtClean="0"/>
          </a:p>
          <a:p>
            <a:r>
              <a:rPr lang="en-US" dirty="0" smtClean="0"/>
              <a:t>Lists </a:t>
            </a:r>
            <a:r>
              <a:rPr lang="en-US" dirty="0"/>
              <a:t>are a special type of vector that can contain elements of different classes. The List is a very important data type in R and you should get to know them well.</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25</a:t>
            </a:fld>
            <a:endParaRPr lang="en-US"/>
          </a:p>
        </p:txBody>
      </p:sp>
    </p:spTree>
    <p:extLst>
      <p:ext uri="{BB962C8B-B14F-4D97-AF65-F5344CB8AC3E}">
        <p14:creationId xmlns:p14="http://schemas.microsoft.com/office/powerpoint/2010/main" val="2628002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Factors are used to represent categorical data. Factors can be unordered or ordered. </a:t>
            </a:r>
            <a:endParaRPr lang="en-US" dirty="0" smtClean="0"/>
          </a:p>
          <a:p>
            <a:endParaRPr lang="en-US" dirty="0"/>
          </a:p>
          <a:p>
            <a:r>
              <a:rPr lang="en-US" dirty="0" smtClean="0"/>
              <a:t>One way to </a:t>
            </a:r>
            <a:r>
              <a:rPr lang="en-US" dirty="0"/>
              <a:t>think of a factor </a:t>
            </a:r>
            <a:r>
              <a:rPr lang="en-US" dirty="0" smtClean="0"/>
              <a:t>is as </a:t>
            </a:r>
            <a:r>
              <a:rPr lang="en-US" dirty="0"/>
              <a:t>an integer vector where each integer has a </a:t>
            </a:r>
            <a:r>
              <a:rPr lang="en-US" i="1" dirty="0"/>
              <a:t>label</a:t>
            </a:r>
            <a:r>
              <a:rPr lang="en-US" dirty="0" smtClean="0"/>
              <a:t>.</a:t>
            </a:r>
          </a:p>
          <a:p>
            <a:endParaRPr lang="en-US" dirty="0"/>
          </a:p>
          <a:p>
            <a:pPr lvl="1"/>
            <a:r>
              <a:rPr lang="en-US" dirty="0"/>
              <a:t>Factors are treated </a:t>
            </a:r>
            <a:r>
              <a:rPr lang="en-US" dirty="0" smtClean="0"/>
              <a:t>in specific ways </a:t>
            </a:r>
            <a:r>
              <a:rPr lang="en-US" dirty="0"/>
              <a:t>by </a:t>
            </a:r>
            <a:r>
              <a:rPr lang="en-US" dirty="0" smtClean="0"/>
              <a:t>algorithms like </a:t>
            </a:r>
            <a:r>
              <a:rPr lang="en-US" dirty="0">
                <a:cs typeface="Courier New" panose="02070309020205020404" pitchFamily="49" charset="0"/>
              </a:rPr>
              <a:t>lm() </a:t>
            </a:r>
            <a:r>
              <a:rPr lang="en-US" dirty="0"/>
              <a:t>and </a:t>
            </a:r>
            <a:r>
              <a:rPr lang="en-US" dirty="0" err="1">
                <a:cs typeface="Courier New" panose="02070309020205020404" pitchFamily="49" charset="0"/>
              </a:rPr>
              <a:t>glm</a:t>
            </a:r>
            <a:r>
              <a:rPr lang="en-US" dirty="0" smtClean="0">
                <a:cs typeface="Courier New" panose="02070309020205020404" pitchFamily="49" charset="0"/>
              </a:rPr>
              <a:t>()</a:t>
            </a:r>
          </a:p>
          <a:p>
            <a:pPr lvl="1"/>
            <a:endParaRPr lang="en-US" dirty="0">
              <a:cs typeface="Courier New" panose="02070309020205020404" pitchFamily="49" charset="0"/>
            </a:endParaRPr>
          </a:p>
          <a:p>
            <a:pPr lvl="1"/>
            <a:r>
              <a:rPr lang="en-US" dirty="0"/>
              <a:t>Using factors with labels is </a:t>
            </a:r>
            <a:r>
              <a:rPr lang="en-US" i="1" dirty="0"/>
              <a:t>better</a:t>
            </a:r>
            <a:r>
              <a:rPr lang="en-US" dirty="0"/>
              <a:t> than using integers because factors are self-describing; </a:t>
            </a:r>
            <a:r>
              <a:rPr lang="en-US" dirty="0" smtClean="0"/>
              <a:t>for example, having </a:t>
            </a:r>
            <a:r>
              <a:rPr lang="en-US" dirty="0"/>
              <a:t>a variable that has values “Male” and “Female” is better than a variable that has values 1 and 2.</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26</a:t>
            </a:fld>
            <a:endParaRPr lang="en-US"/>
          </a:p>
        </p:txBody>
      </p:sp>
    </p:spTree>
    <p:extLst>
      <p:ext uri="{BB962C8B-B14F-4D97-AF65-F5344CB8AC3E}">
        <p14:creationId xmlns:p14="http://schemas.microsoft.com/office/powerpoint/2010/main" val="8291625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Many times you’ll encounter a data set</a:t>
            </a:r>
            <a:r>
              <a:rPr lang="en-US" baseline="0" dirty="0" smtClean="0"/>
              <a:t> that is incomplete, that is, certain variables may have missing values. </a:t>
            </a:r>
            <a:r>
              <a:rPr lang="en-US" dirty="0" smtClean="0"/>
              <a:t>Missing values in data sets </a:t>
            </a:r>
            <a:r>
              <a:rPr lang="en-US" dirty="0"/>
              <a:t>are denoted </a:t>
            </a:r>
            <a:r>
              <a:rPr lang="en-US" dirty="0" smtClean="0"/>
              <a:t>by special values in R. NA is the general way R denotes</a:t>
            </a:r>
            <a:r>
              <a:rPr lang="en-US" baseline="0" dirty="0" smtClean="0"/>
              <a:t> a missing value,</a:t>
            </a:r>
            <a:r>
              <a:rPr lang="en-US" dirty="0" smtClean="0"/>
              <a:t> </a:t>
            </a:r>
            <a:r>
              <a:rPr lang="en-US" dirty="0"/>
              <a:t>or </a:t>
            </a:r>
            <a:r>
              <a:rPr lang="en-US" dirty="0" err="1"/>
              <a:t>NaN</a:t>
            </a:r>
            <a:r>
              <a:rPr lang="en-US" dirty="0"/>
              <a:t> for undefined mathematical operations (e.g. division by zero</a:t>
            </a:r>
            <a:r>
              <a:rPr lang="en-US" dirty="0" smtClean="0"/>
              <a:t>).</a:t>
            </a:r>
          </a:p>
          <a:p>
            <a:endParaRPr lang="en-US" dirty="0"/>
          </a:p>
          <a:p>
            <a:pPr lvl="1"/>
            <a:r>
              <a:rPr lang="en-US" dirty="0" smtClean="0">
                <a:cs typeface="Courier New" panose="02070309020205020404" pitchFamily="49" charset="0"/>
              </a:rPr>
              <a:t>The function is.na</a:t>
            </a:r>
            <a:r>
              <a:rPr lang="en-US" dirty="0">
                <a:cs typeface="Courier New" panose="02070309020205020404" pitchFamily="49" charset="0"/>
              </a:rPr>
              <a:t>() </a:t>
            </a:r>
            <a:r>
              <a:rPr lang="en-US" dirty="0"/>
              <a:t>is used to test </a:t>
            </a:r>
            <a:r>
              <a:rPr lang="en-US" dirty="0" smtClean="0"/>
              <a:t>objects to see </a:t>
            </a:r>
            <a:r>
              <a:rPr lang="en-US" dirty="0"/>
              <a:t>if they are </a:t>
            </a:r>
            <a:r>
              <a:rPr lang="en-US" dirty="0" smtClean="0"/>
              <a:t>NA. is.na()</a:t>
            </a:r>
            <a:r>
              <a:rPr lang="en-US" baseline="0" dirty="0" smtClean="0"/>
              <a:t> returns TRUE if a missing value is found. </a:t>
            </a:r>
            <a:endParaRPr lang="en-US" dirty="0"/>
          </a:p>
          <a:p>
            <a:pPr lvl="1"/>
            <a:endParaRPr lang="en-US" dirty="0" smtClean="0">
              <a:cs typeface="Courier New" panose="02070309020205020404" pitchFamily="49" charset="0"/>
            </a:endParaRPr>
          </a:p>
          <a:p>
            <a:pPr lvl="1"/>
            <a:r>
              <a:rPr lang="en-US" dirty="0" smtClean="0">
                <a:cs typeface="Courier New" panose="02070309020205020404" pitchFamily="49" charset="0"/>
              </a:rPr>
              <a:t>The </a:t>
            </a:r>
            <a:r>
              <a:rPr lang="en-US" dirty="0" err="1" smtClean="0">
                <a:cs typeface="Courier New" panose="02070309020205020404" pitchFamily="49" charset="0"/>
              </a:rPr>
              <a:t>is.nan</a:t>
            </a:r>
            <a:r>
              <a:rPr lang="en-US" dirty="0">
                <a:cs typeface="Courier New" panose="02070309020205020404" pitchFamily="49" charset="0"/>
              </a:rPr>
              <a:t>() </a:t>
            </a:r>
            <a:r>
              <a:rPr lang="en-US" dirty="0" smtClean="0">
                <a:cs typeface="Courier New" panose="02070309020205020404" pitchFamily="49" charset="0"/>
              </a:rPr>
              <a:t>function </a:t>
            </a:r>
            <a:r>
              <a:rPr lang="en-US" dirty="0" smtClean="0"/>
              <a:t>is </a:t>
            </a:r>
            <a:r>
              <a:rPr lang="en-US" dirty="0"/>
              <a:t>used to test for </a:t>
            </a:r>
            <a:r>
              <a:rPr lang="en-US" dirty="0" smtClean="0"/>
              <a:t>the </a:t>
            </a:r>
            <a:r>
              <a:rPr lang="en-US" dirty="0" err="1" smtClean="0"/>
              <a:t>NaN</a:t>
            </a:r>
            <a:r>
              <a:rPr lang="en-US" dirty="0" smtClean="0"/>
              <a:t> value. </a:t>
            </a:r>
            <a:r>
              <a:rPr lang="en-US" dirty="0" err="1" smtClean="0"/>
              <a:t>Is.nan</a:t>
            </a:r>
            <a:r>
              <a:rPr lang="en-US" dirty="0" smtClean="0"/>
              <a:t>() returns TRUE if a “not</a:t>
            </a:r>
            <a:r>
              <a:rPr lang="en-US" baseline="0" dirty="0" smtClean="0"/>
              <a:t> a number” missing value is found.</a:t>
            </a:r>
            <a:endParaRPr lang="en-US" dirty="0" smtClean="0"/>
          </a:p>
          <a:p>
            <a:pPr lvl="1"/>
            <a:endParaRPr lang="en-US" dirty="0"/>
          </a:p>
          <a:p>
            <a:pPr lvl="1"/>
            <a:r>
              <a:rPr lang="en-US" dirty="0"/>
              <a:t>NA values have a class </a:t>
            </a:r>
            <a:r>
              <a:rPr lang="en-US" dirty="0" smtClean="0"/>
              <a:t>as well, </a:t>
            </a:r>
            <a:r>
              <a:rPr lang="en-US" dirty="0"/>
              <a:t>so there are integer NA, character NA, etc.</a:t>
            </a:r>
          </a:p>
          <a:p>
            <a:pPr lvl="1"/>
            <a:endParaRPr lang="en-US" dirty="0" smtClean="0"/>
          </a:p>
          <a:p>
            <a:pPr lvl="1"/>
            <a:r>
              <a:rPr lang="en-US" dirty="0" smtClean="0"/>
              <a:t>In the associated Code Module</a:t>
            </a:r>
            <a:r>
              <a:rPr lang="en-US" baseline="0" dirty="0" smtClean="0"/>
              <a:t> we’ll see a lot of detail about missing values. For now, just remember that the</a:t>
            </a:r>
            <a:r>
              <a:rPr lang="en-US" dirty="0" smtClean="0"/>
              <a:t> </a:t>
            </a:r>
            <a:r>
              <a:rPr lang="en-US" dirty="0" err="1"/>
              <a:t>NaN</a:t>
            </a:r>
            <a:r>
              <a:rPr lang="en-US" dirty="0"/>
              <a:t> value is also NA but the converse is not true</a:t>
            </a:r>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27</a:t>
            </a:fld>
            <a:endParaRPr lang="en-US"/>
          </a:p>
        </p:txBody>
      </p:sp>
    </p:spTree>
    <p:extLst>
      <p:ext uri="{BB962C8B-B14F-4D97-AF65-F5344CB8AC3E}">
        <p14:creationId xmlns:p14="http://schemas.microsoft.com/office/powerpoint/2010/main" val="631770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576"/>
            <a:ext cx="5486400" cy="4356100"/>
          </a:xfrm>
        </p:spPr>
        <p:txBody>
          <a:bodyPr/>
          <a:lstStyle/>
          <a:p>
            <a:r>
              <a:rPr lang="en-US" dirty="0" smtClean="0"/>
              <a:t>Data frames the most important part of the R language for data scientists since you’ll do most of your work on data frame objects. Machine learning algorithms typically work with data frames. </a:t>
            </a:r>
          </a:p>
          <a:p>
            <a:endParaRPr lang="en-US" dirty="0"/>
          </a:p>
          <a:p>
            <a:pPr lvl="1"/>
            <a:r>
              <a:rPr lang="en-US" dirty="0" smtClean="0"/>
              <a:t>Data frames </a:t>
            </a:r>
            <a:r>
              <a:rPr lang="en-US" dirty="0"/>
              <a:t>are represented as a special type of list where every element of the list has to have the same </a:t>
            </a:r>
            <a:r>
              <a:rPr lang="en-US" dirty="0" smtClean="0"/>
              <a:t>length</a:t>
            </a:r>
          </a:p>
          <a:p>
            <a:pPr lvl="1"/>
            <a:endParaRPr lang="en-US" dirty="0"/>
          </a:p>
          <a:p>
            <a:pPr lvl="1"/>
            <a:r>
              <a:rPr lang="en-US" dirty="0"/>
              <a:t>Each element of the list can be thought of as a column and the length of each element of the list is the number of rows</a:t>
            </a:r>
          </a:p>
          <a:p>
            <a:pPr lvl="1"/>
            <a:endParaRPr lang="en-US" dirty="0" smtClean="0"/>
          </a:p>
          <a:p>
            <a:pPr lvl="1"/>
            <a:r>
              <a:rPr lang="en-US" dirty="0" smtClean="0"/>
              <a:t>Unlike </a:t>
            </a:r>
            <a:r>
              <a:rPr lang="en-US" dirty="0"/>
              <a:t>matrices, data frames can store different classes of objects in each column (just like lists); </a:t>
            </a:r>
            <a:r>
              <a:rPr lang="en-US" dirty="0" smtClean="0"/>
              <a:t>matrices, on the other hand, </a:t>
            </a:r>
            <a:r>
              <a:rPr lang="en-US" dirty="0"/>
              <a:t>must have every element be the same class</a:t>
            </a:r>
          </a:p>
          <a:p>
            <a:pPr lvl="1"/>
            <a:endParaRPr lang="en-US" dirty="0" smtClean="0"/>
          </a:p>
          <a:p>
            <a:pPr lvl="1"/>
            <a:r>
              <a:rPr lang="en-US" dirty="0" smtClean="0"/>
              <a:t>Data </a:t>
            </a:r>
            <a:r>
              <a:rPr lang="en-US" dirty="0"/>
              <a:t>frames also have a special attribute called </a:t>
            </a:r>
            <a:r>
              <a:rPr lang="en-US" dirty="0" err="1" smtClean="0">
                <a:cs typeface="Courier New" panose="02070309020205020404" pitchFamily="49" charset="0"/>
              </a:rPr>
              <a:t>row.names</a:t>
            </a:r>
            <a:r>
              <a:rPr lang="en-US" dirty="0" smtClean="0">
                <a:cs typeface="Courier New" panose="02070309020205020404" pitchFamily="49" charset="0"/>
              </a:rPr>
              <a:t> where you’re able to assign meaningful names to each row, like say a customer name. </a:t>
            </a:r>
            <a:endParaRPr lang="en-US" dirty="0">
              <a:cs typeface="Courier New" panose="02070309020205020404" pitchFamily="49" charset="0"/>
            </a:endParaRPr>
          </a:p>
          <a:p>
            <a:pPr lvl="1"/>
            <a:endParaRPr lang="en-US" dirty="0" smtClean="0"/>
          </a:p>
          <a:p>
            <a:pPr lvl="1"/>
            <a:r>
              <a:rPr lang="en-US" dirty="0" smtClean="0"/>
              <a:t>Data </a:t>
            </a:r>
            <a:r>
              <a:rPr lang="en-US" dirty="0"/>
              <a:t>frames are usually created by </a:t>
            </a:r>
            <a:r>
              <a:rPr lang="en-US" dirty="0" smtClean="0"/>
              <a:t>calling the </a:t>
            </a:r>
            <a:r>
              <a:rPr lang="en-US" dirty="0" err="1">
                <a:cs typeface="Courier New" panose="02070309020205020404" pitchFamily="49" charset="0"/>
              </a:rPr>
              <a:t>read.table</a:t>
            </a:r>
            <a:r>
              <a:rPr lang="en-US" dirty="0">
                <a:cs typeface="Courier New" panose="02070309020205020404" pitchFamily="49" charset="0"/>
              </a:rPr>
              <a:t>() </a:t>
            </a:r>
            <a:r>
              <a:rPr lang="en-US" dirty="0"/>
              <a:t>or </a:t>
            </a:r>
            <a:r>
              <a:rPr lang="en-US" dirty="0">
                <a:cs typeface="Courier New" panose="02070309020205020404" pitchFamily="49" charset="0"/>
              </a:rPr>
              <a:t>read.csv</a:t>
            </a:r>
            <a:r>
              <a:rPr lang="en-US" dirty="0" smtClean="0">
                <a:cs typeface="Courier New" panose="02070309020205020404" pitchFamily="49" charset="0"/>
              </a:rPr>
              <a:t>() functions</a:t>
            </a:r>
            <a:endParaRPr lang="en-US" dirty="0">
              <a:cs typeface="Courier New" panose="02070309020205020404" pitchFamily="49" charset="0"/>
            </a:endParaRPr>
          </a:p>
          <a:p>
            <a:pPr lvl="1"/>
            <a:endParaRPr lang="en-US" dirty="0" smtClean="0"/>
          </a:p>
          <a:p>
            <a:pPr lvl="1"/>
            <a:r>
              <a:rPr lang="en-US" dirty="0" smtClean="0"/>
              <a:t>Lastly, if the need arises, data frames can </a:t>
            </a:r>
            <a:r>
              <a:rPr lang="en-US" dirty="0"/>
              <a:t>be converted to a matrix by </a:t>
            </a:r>
            <a:r>
              <a:rPr lang="en-US" dirty="0" smtClean="0"/>
              <a:t>calling the </a:t>
            </a:r>
            <a:r>
              <a:rPr lang="en-US" dirty="0" err="1">
                <a:cs typeface="Courier New" panose="02070309020205020404" pitchFamily="49" charset="0"/>
              </a:rPr>
              <a:t>data.matrix</a:t>
            </a:r>
            <a:r>
              <a:rPr lang="en-US" dirty="0" smtClean="0">
                <a:cs typeface="Courier New" panose="02070309020205020404" pitchFamily="49" charset="0"/>
              </a:rPr>
              <a:t>() function</a:t>
            </a:r>
            <a:endParaRPr lang="en-US" dirty="0">
              <a:cs typeface="Courier New" panose="02070309020205020404" pitchFamily="49" charset="0"/>
            </a:endParaRPr>
          </a:p>
          <a:p>
            <a:endParaRPr lang="en-US" dirty="0" smtClean="0"/>
          </a:p>
        </p:txBody>
      </p:sp>
      <p:sp>
        <p:nvSpPr>
          <p:cNvPr id="4" name="Slide Number Placeholder 3"/>
          <p:cNvSpPr>
            <a:spLocks noGrp="1"/>
          </p:cNvSpPr>
          <p:nvPr>
            <p:ph type="sldNum" sz="quarter" idx="10"/>
          </p:nvPr>
        </p:nvSpPr>
        <p:spPr/>
        <p:txBody>
          <a:bodyPr/>
          <a:lstStyle/>
          <a:p>
            <a:fld id="{018B97E9-B764-4EA8-AC3F-485C716E7212}" type="slidenum">
              <a:rPr lang="en-US" smtClean="0"/>
              <a:t>28</a:t>
            </a:fld>
            <a:endParaRPr lang="en-US"/>
          </a:p>
        </p:txBody>
      </p:sp>
    </p:spTree>
    <p:extLst>
      <p:ext uri="{BB962C8B-B14F-4D97-AF65-F5344CB8AC3E}">
        <p14:creationId xmlns:p14="http://schemas.microsoft.com/office/powerpoint/2010/main" val="4135044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for course </a:t>
            </a:r>
            <a:r>
              <a:rPr lang="en-US" dirty="0" smtClean="0"/>
              <a:t>Weeks </a:t>
            </a:r>
            <a:r>
              <a:rPr lang="en-US" dirty="0"/>
              <a:t>1 through 4 is </a:t>
            </a:r>
            <a:r>
              <a:rPr lang="en-US" dirty="0" smtClean="0"/>
              <a:t>to get you up to speed with R. We’ll </a:t>
            </a:r>
            <a:r>
              <a:rPr lang="en-US" dirty="0"/>
              <a:t>present a collection of R fundamentals and start filling your data science toolbox with a collection of </a:t>
            </a:r>
            <a:r>
              <a:rPr lang="en-US" dirty="0" smtClean="0"/>
              <a:t>useful programming techniques that you can reuse in the future. </a:t>
            </a:r>
          </a:p>
          <a:p>
            <a:endParaRPr lang="en-US" dirty="0"/>
          </a:p>
          <a:p>
            <a:r>
              <a:rPr lang="en-US" dirty="0" smtClean="0"/>
              <a:t>Understand that R is a very large subject and it takes months of concerted use to become comfortable with the language. This is true even for seasoned programmers. R is an unusual programming language in a number of ways and the best way to learn it is to use it. Further, you’ll see that there are many ways to do the same thing in R. </a:t>
            </a:r>
          </a:p>
          <a:p>
            <a:endParaRPr lang="en-US" dirty="0"/>
          </a:p>
          <a:p>
            <a:r>
              <a:rPr lang="en-US" dirty="0" smtClean="0"/>
              <a:t>By the end of Week 4 you will have seen most of the important parts of the R language. </a:t>
            </a:r>
          </a:p>
          <a:p>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29</a:t>
            </a:fld>
            <a:endParaRPr lang="en-US"/>
          </a:p>
        </p:txBody>
      </p:sp>
    </p:spTree>
    <p:extLst>
      <p:ext uri="{BB962C8B-B14F-4D97-AF65-F5344CB8AC3E}">
        <p14:creationId xmlns:p14="http://schemas.microsoft.com/office/powerpoint/2010/main" val="298661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learning objectives for</a:t>
            </a:r>
            <a:r>
              <a:rPr lang="en-US" baseline="0" dirty="0" smtClean="0"/>
              <a:t> WEEK</a:t>
            </a:r>
            <a:r>
              <a:rPr lang="en-US" dirty="0" smtClean="0"/>
              <a:t> 1 include:</a:t>
            </a:r>
          </a:p>
          <a:p>
            <a:endParaRPr lang="en-US" dirty="0"/>
          </a:p>
          <a:p>
            <a:r>
              <a:rPr lang="en-US" dirty="0" smtClean="0"/>
              <a:t>- To fully </a:t>
            </a:r>
            <a:r>
              <a:rPr lang="en-US" dirty="0"/>
              <a:t>understand the </a:t>
            </a:r>
            <a:r>
              <a:rPr lang="en-US" i="1" dirty="0"/>
              <a:t>Data Science </a:t>
            </a:r>
            <a:r>
              <a:rPr lang="en-US" i="1" dirty="0" smtClean="0"/>
              <a:t>Process</a:t>
            </a:r>
          </a:p>
          <a:p>
            <a:r>
              <a:rPr lang="en-US" dirty="0" smtClean="0"/>
              <a:t>- Provide </a:t>
            </a:r>
            <a:r>
              <a:rPr lang="en-US" dirty="0"/>
              <a:t>a brief history of the R statistical </a:t>
            </a:r>
            <a:r>
              <a:rPr lang="en-US" dirty="0" smtClean="0"/>
              <a:t>environment</a:t>
            </a:r>
          </a:p>
          <a:p>
            <a:r>
              <a:rPr lang="en-US" dirty="0" smtClean="0"/>
              <a:t>- Discuss </a:t>
            </a:r>
            <a:r>
              <a:rPr lang="en-US" dirty="0"/>
              <a:t>installing, configuring and using R and </a:t>
            </a:r>
            <a:r>
              <a:rPr lang="en-US" dirty="0" err="1" smtClean="0"/>
              <a:t>Rstudio</a:t>
            </a:r>
            <a:endParaRPr lang="en-US" dirty="0" smtClean="0"/>
          </a:p>
          <a:p>
            <a:r>
              <a:rPr lang="en-US" dirty="0" smtClean="0"/>
              <a:t>- Talk </a:t>
            </a:r>
            <a:r>
              <a:rPr lang="en-US" dirty="0"/>
              <a:t>about writing R scripts using basic language constructs and data types</a:t>
            </a:r>
          </a:p>
          <a:p>
            <a:r>
              <a:rPr lang="en-US" dirty="0" smtClean="0"/>
              <a:t>- Understand </a:t>
            </a:r>
            <a:r>
              <a:rPr lang="en-US" dirty="0"/>
              <a:t>the atomic classes in R</a:t>
            </a:r>
          </a:p>
          <a:p>
            <a:r>
              <a:rPr lang="en-US" dirty="0" smtClean="0"/>
              <a:t>- Show </a:t>
            </a:r>
            <a:r>
              <a:rPr lang="en-US" dirty="0"/>
              <a:t>how to code assignment statements</a:t>
            </a:r>
          </a:p>
          <a:p>
            <a:r>
              <a:rPr lang="en-US" dirty="0" smtClean="0"/>
              <a:t>- Define </a:t>
            </a:r>
            <a:r>
              <a:rPr lang="en-US" dirty="0"/>
              <a:t>a number of useful R objects: vectors</a:t>
            </a:r>
            <a:r>
              <a:rPr lang="en-US" dirty="0" smtClean="0"/>
              <a:t>, lists, </a:t>
            </a:r>
            <a:r>
              <a:rPr lang="en-US" dirty="0"/>
              <a:t>matrices</a:t>
            </a:r>
            <a:r>
              <a:rPr lang="en-US" dirty="0" smtClean="0"/>
              <a:t>, </a:t>
            </a:r>
            <a:r>
              <a:rPr lang="en-US" dirty="0"/>
              <a:t>factors, data </a:t>
            </a:r>
            <a:r>
              <a:rPr lang="en-US" dirty="0" smtClean="0"/>
              <a:t>frames, arrays</a:t>
            </a:r>
            <a:endParaRPr lang="en-US" dirty="0"/>
          </a:p>
          <a:p>
            <a:r>
              <a:rPr lang="en-US" dirty="0" smtClean="0"/>
              <a:t>- Show </a:t>
            </a:r>
            <a:r>
              <a:rPr lang="en-US" dirty="0"/>
              <a:t>how to create sequences</a:t>
            </a:r>
          </a:p>
          <a:p>
            <a:r>
              <a:rPr lang="en-US" dirty="0" smtClean="0"/>
              <a:t>- Review </a:t>
            </a:r>
            <a:r>
              <a:rPr lang="en-US" dirty="0"/>
              <a:t>object attributes such as names and dimensionality</a:t>
            </a:r>
          </a:p>
          <a:p>
            <a:r>
              <a:rPr lang="en-US" dirty="0" smtClean="0"/>
              <a:t>- Discuss </a:t>
            </a:r>
            <a:r>
              <a:rPr lang="en-US" dirty="0"/>
              <a:t>the importance of commenting your R code</a:t>
            </a:r>
          </a:p>
          <a:p>
            <a:r>
              <a:rPr lang="en-US" dirty="0" smtClean="0"/>
              <a:t>- Give </a:t>
            </a:r>
            <a:r>
              <a:rPr lang="en-US" dirty="0"/>
              <a:t>examples of coercion</a:t>
            </a:r>
          </a:p>
          <a:p>
            <a:r>
              <a:rPr lang="en-US" dirty="0" smtClean="0"/>
              <a:t>- Show </a:t>
            </a:r>
            <a:r>
              <a:rPr lang="en-US" dirty="0"/>
              <a:t>how to handle missing values: NA (not available), </a:t>
            </a:r>
            <a:r>
              <a:rPr lang="en-US" dirty="0" err="1"/>
              <a:t>NaN</a:t>
            </a:r>
            <a:r>
              <a:rPr lang="en-US" dirty="0"/>
              <a:t> (not a number) and  NULL</a:t>
            </a:r>
          </a:p>
          <a:p>
            <a:endParaRPr lang="en-US" dirty="0" smtClean="0"/>
          </a:p>
          <a:p>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3</a:t>
            </a:fld>
            <a:endParaRPr lang="en-US"/>
          </a:p>
        </p:txBody>
      </p:sp>
    </p:spTree>
    <p:extLst>
      <p:ext uri="{BB962C8B-B14F-4D97-AF65-F5344CB8AC3E}">
        <p14:creationId xmlns:p14="http://schemas.microsoft.com/office/powerpoint/2010/main" val="1389874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1, we’ll step through a series of in-depth R code examples found in the Code Modules listed.  </a:t>
            </a:r>
          </a:p>
          <a:p>
            <a:endParaRPr lang="en-US" dirty="0" smtClean="0"/>
          </a:p>
          <a:p>
            <a:r>
              <a:rPr lang="en-US" dirty="0" smtClean="0"/>
              <a:t>I encourage you to take the R script file for WEEK 1 and try each code snippet yourself. Take some time to tweak each example and try different things so you’ll fully understand each programming concept. </a:t>
            </a:r>
          </a:p>
        </p:txBody>
      </p:sp>
      <p:sp>
        <p:nvSpPr>
          <p:cNvPr id="4" name="Slide Number Placeholder 3"/>
          <p:cNvSpPr>
            <a:spLocks noGrp="1"/>
          </p:cNvSpPr>
          <p:nvPr>
            <p:ph type="sldNum" sz="quarter" idx="10"/>
          </p:nvPr>
        </p:nvSpPr>
        <p:spPr/>
        <p:txBody>
          <a:bodyPr/>
          <a:lstStyle/>
          <a:p>
            <a:fld id="{018B97E9-B764-4EA8-AC3F-485C716E7212}" type="slidenum">
              <a:rPr lang="en-US" smtClean="0"/>
              <a:t>30</a:t>
            </a:fld>
            <a:endParaRPr lang="en-US"/>
          </a:p>
        </p:txBody>
      </p:sp>
    </p:spTree>
    <p:extLst>
      <p:ext uri="{BB962C8B-B14F-4D97-AF65-F5344CB8AC3E}">
        <p14:creationId xmlns:p14="http://schemas.microsoft.com/office/powerpoint/2010/main" val="616251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a:t>
            </a:r>
            <a:r>
              <a:rPr lang="en-US" dirty="0"/>
              <a:t>1 of Introduction to Data Science, we presented all of the introductory material for the course including motivation for the Pure Data Science </a:t>
            </a:r>
            <a:r>
              <a:rPr lang="en-US" dirty="0" smtClean="0"/>
              <a:t>track versus the Big Data Engineering track, the </a:t>
            </a:r>
            <a:r>
              <a:rPr lang="en-US" dirty="0"/>
              <a:t>Data Science Venn diagram, and the Data Science Process.</a:t>
            </a:r>
          </a:p>
          <a:p>
            <a:endParaRPr lang="en-US" dirty="0" smtClean="0"/>
          </a:p>
          <a:p>
            <a:r>
              <a:rPr lang="en-US" dirty="0" smtClean="0"/>
              <a:t>We </a:t>
            </a:r>
            <a:r>
              <a:rPr lang="en-US" dirty="0"/>
              <a:t>also introduced R by giving a short history of the language as well as instructions for installing both R and </a:t>
            </a:r>
            <a:r>
              <a:rPr lang="en-US" dirty="0" err="1"/>
              <a:t>RStudio</a:t>
            </a:r>
            <a:r>
              <a:rPr lang="en-US" dirty="0" smtClean="0"/>
              <a:t>.</a:t>
            </a:r>
          </a:p>
          <a:p>
            <a:endParaRPr lang="en-US" dirty="0"/>
          </a:p>
          <a:p>
            <a:r>
              <a:rPr lang="en-US" dirty="0"/>
              <a:t>Next, we </a:t>
            </a:r>
            <a:r>
              <a:rPr lang="en-US" dirty="0" smtClean="0"/>
              <a:t>start </a:t>
            </a:r>
            <a:r>
              <a:rPr lang="en-US" dirty="0"/>
              <a:t>our journey through the R language by learning some </a:t>
            </a:r>
            <a:r>
              <a:rPr lang="en-US" dirty="0" smtClean="0"/>
              <a:t>basics to get ready for programming the data science process. </a:t>
            </a:r>
            <a:endParaRPr lang="en-US" dirty="0"/>
          </a:p>
          <a:p>
            <a:endParaRPr lang="en-US" dirty="0" smtClean="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31</a:t>
            </a:fld>
            <a:endParaRPr lang="en-US"/>
          </a:p>
        </p:txBody>
      </p:sp>
    </p:spTree>
    <p:extLst>
      <p:ext uri="{BB962C8B-B14F-4D97-AF65-F5344CB8AC3E}">
        <p14:creationId xmlns:p14="http://schemas.microsoft.com/office/powerpoint/2010/main" val="4260569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73576"/>
            <a:ext cx="5562600" cy="4137025"/>
          </a:xfrm>
        </p:spPr>
        <p:txBody>
          <a:bodyPr/>
          <a:lstStyle/>
          <a:p>
            <a:r>
              <a:rPr lang="en-US" dirty="0" smtClean="0"/>
              <a:t>It is important </a:t>
            </a:r>
            <a:r>
              <a:rPr lang="en-US" dirty="0"/>
              <a:t>for you to decide up front whether you wish to be a </a:t>
            </a:r>
            <a:r>
              <a:rPr lang="en-US" i="1" dirty="0"/>
              <a:t>theorist</a:t>
            </a:r>
            <a:r>
              <a:rPr lang="en-US" dirty="0"/>
              <a:t> or an </a:t>
            </a:r>
            <a:r>
              <a:rPr lang="en-US" i="1" dirty="0" smtClean="0"/>
              <a:t>experimentalist</a:t>
            </a:r>
            <a:r>
              <a:rPr lang="en-US" dirty="0"/>
              <a:t> </a:t>
            </a:r>
            <a:r>
              <a:rPr lang="en-US" dirty="0" smtClean="0"/>
              <a:t>in data science. </a:t>
            </a:r>
            <a:r>
              <a:rPr lang="en-US" dirty="0"/>
              <a:t>The theorist is someone who utilizes modest-sized data sets (or samples from large data stores), performs formal data analysis, data munging, exploratory data analysis, model selection, and validation in order to establish the theoretical foundations for the project. This person should have a firm understanding of machine learning and the mathematical principles behind </a:t>
            </a:r>
            <a:r>
              <a:rPr lang="en-US" dirty="0" smtClean="0"/>
              <a:t>it. This is the person for our Introduction</a:t>
            </a:r>
            <a:r>
              <a:rPr lang="en-US" baseline="0" dirty="0" smtClean="0"/>
              <a:t> to Data Science class</a:t>
            </a:r>
            <a:r>
              <a:rPr lang="en-US" dirty="0" smtClean="0"/>
              <a:t>. </a:t>
            </a:r>
          </a:p>
          <a:p>
            <a:endParaRPr lang="en-US" dirty="0"/>
          </a:p>
          <a:p>
            <a:r>
              <a:rPr lang="en-US" dirty="0" smtClean="0"/>
              <a:t>The </a:t>
            </a:r>
            <a:r>
              <a:rPr lang="en-US" dirty="0"/>
              <a:t>experimentalist, on the other hand, is more of a software engineer, or someone having experience building production software applications. This person should understand the mechanics of machine learning and how they can be deployed in production environments. This person might build Hadoop clusters, write MapReduce code, manage data storage hardware, write high-availability production code, and address the need for scalable hardware architectures. </a:t>
            </a:r>
            <a:r>
              <a:rPr lang="en-US" dirty="0" smtClean="0"/>
              <a:t>This is the person for a</a:t>
            </a:r>
            <a:r>
              <a:rPr lang="en-US" baseline="0" dirty="0" smtClean="0"/>
              <a:t> class in data engineering. </a:t>
            </a:r>
            <a:endParaRPr lang="en-US" dirty="0"/>
          </a:p>
          <a:p>
            <a:endParaRPr lang="en-US" dirty="0" smtClean="0"/>
          </a:p>
          <a:p>
            <a:r>
              <a:rPr lang="en-US" dirty="0" smtClean="0"/>
              <a:t>Data </a:t>
            </a:r>
            <a:r>
              <a:rPr lang="en-US" dirty="0"/>
              <a:t>science is defined to include all of these specialties, which makes life confusing for employers and applicants. If a company advertises for data scientist, do they expect someone who can do sophisticated statistical analysis and manipulate large </a:t>
            </a:r>
            <a:r>
              <a:rPr lang="en-US" dirty="0" smtClean="0"/>
              <a:t>data sets </a:t>
            </a:r>
            <a:r>
              <a:rPr lang="en-US" dirty="0"/>
              <a:t>and design/build scalable software systems? It is true that many companies wanting to hire a data scientist are holding out for such a </a:t>
            </a:r>
            <a:r>
              <a:rPr lang="en-US" dirty="0" smtClean="0"/>
              <a:t>unicorn.</a:t>
            </a:r>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4</a:t>
            </a:fld>
            <a:endParaRPr lang="en-US"/>
          </a:p>
        </p:txBody>
      </p:sp>
    </p:spTree>
    <p:extLst>
      <p:ext uri="{BB962C8B-B14F-4D97-AF65-F5344CB8AC3E}">
        <p14:creationId xmlns:p14="http://schemas.microsoft.com/office/powerpoint/2010/main" val="162402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a:t>
            </a:r>
            <a:r>
              <a:rPr lang="en-US" i="1" dirty="0"/>
              <a:t>Data Science Venn Diagram 2.0</a:t>
            </a:r>
            <a:r>
              <a:rPr lang="en-US" dirty="0"/>
              <a:t> </a:t>
            </a:r>
            <a:r>
              <a:rPr lang="en-US" dirty="0" smtClean="0"/>
              <a:t>.</a:t>
            </a:r>
            <a:r>
              <a:rPr lang="en-US" dirty="0"/>
              <a:t> </a:t>
            </a:r>
            <a:r>
              <a:rPr lang="en-US" dirty="0" smtClean="0"/>
              <a:t>It </a:t>
            </a:r>
            <a:r>
              <a:rPr lang="en-US" dirty="0"/>
              <a:t>is not meant to be a precise description of the </a:t>
            </a:r>
            <a:r>
              <a:rPr lang="en-US" dirty="0" smtClean="0"/>
              <a:t>overlap of disciplines, </a:t>
            </a:r>
            <a:r>
              <a:rPr lang="en-US" dirty="0"/>
              <a:t>but only a graphic guideline. Notice that the unicorn central element represents a very rare intersection of all the disciplines. </a:t>
            </a:r>
          </a:p>
        </p:txBody>
      </p:sp>
      <p:sp>
        <p:nvSpPr>
          <p:cNvPr id="4" name="Slide Number Placeholder 3"/>
          <p:cNvSpPr>
            <a:spLocks noGrp="1"/>
          </p:cNvSpPr>
          <p:nvPr>
            <p:ph type="sldNum" sz="quarter" idx="10"/>
          </p:nvPr>
        </p:nvSpPr>
        <p:spPr/>
        <p:txBody>
          <a:bodyPr/>
          <a:lstStyle/>
          <a:p>
            <a:fld id="{018B97E9-B764-4EA8-AC3F-485C716E7212}" type="slidenum">
              <a:rPr lang="en-US" smtClean="0"/>
              <a:t>5</a:t>
            </a:fld>
            <a:endParaRPr lang="en-US"/>
          </a:p>
        </p:txBody>
      </p:sp>
    </p:spTree>
    <p:extLst>
      <p:ext uri="{BB962C8B-B14F-4D97-AF65-F5344CB8AC3E}">
        <p14:creationId xmlns:p14="http://schemas.microsoft.com/office/powerpoint/2010/main" val="4084518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6</a:t>
            </a:fld>
            <a:endParaRPr lang="en-US"/>
          </a:p>
        </p:txBody>
      </p:sp>
    </p:spTree>
    <p:extLst>
      <p:ext uri="{BB962C8B-B14F-4D97-AF65-F5344CB8AC3E}">
        <p14:creationId xmlns:p14="http://schemas.microsoft.com/office/powerpoint/2010/main" val="468885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7</a:t>
            </a:fld>
            <a:endParaRPr lang="en-US"/>
          </a:p>
        </p:txBody>
      </p:sp>
    </p:spTree>
    <p:extLst>
      <p:ext uri="{BB962C8B-B14F-4D97-AF65-F5344CB8AC3E}">
        <p14:creationId xmlns:p14="http://schemas.microsoft.com/office/powerpoint/2010/main" val="2669520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a:t>go over the data science process step-by-step, as it will serve as a template for the rest of </a:t>
            </a:r>
            <a:r>
              <a:rPr lang="en-US" dirty="0" smtClean="0"/>
              <a:t>the course. </a:t>
            </a:r>
            <a:r>
              <a:rPr lang="en-US" dirty="0"/>
              <a:t>As you gain more experience, you’ll want to enhance this basic model with more nuanced approaches, but even with adjustments, the process will be largely the same</a:t>
            </a:r>
            <a:r>
              <a:rPr lang="en-US" dirty="0" smtClean="0"/>
              <a:t>. </a:t>
            </a:r>
          </a:p>
          <a:p>
            <a:endParaRPr lang="en-US" dirty="0" smtClean="0"/>
          </a:p>
          <a:p>
            <a:r>
              <a:rPr lang="en-US" dirty="0" smtClean="0"/>
              <a:t>This</a:t>
            </a:r>
            <a:r>
              <a:rPr lang="en-US" baseline="0" dirty="0" smtClean="0"/>
              <a:t> is the diagram from page 22 from my book. </a:t>
            </a:r>
            <a:endParaRPr lang="en-US" dirty="0"/>
          </a:p>
          <a:p>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8</a:t>
            </a:fld>
            <a:endParaRPr lang="en-US"/>
          </a:p>
        </p:txBody>
      </p:sp>
    </p:spTree>
    <p:extLst>
      <p:ext uri="{BB962C8B-B14F-4D97-AF65-F5344CB8AC3E}">
        <p14:creationId xmlns:p14="http://schemas.microsoft.com/office/powerpoint/2010/main" val="3527423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Recording OK</a:t>
            </a:r>
            <a:endParaRPr lang="en-US" dirty="0"/>
          </a:p>
        </p:txBody>
      </p:sp>
      <p:sp>
        <p:nvSpPr>
          <p:cNvPr id="4" name="Slide Number Placeholder 3"/>
          <p:cNvSpPr>
            <a:spLocks noGrp="1"/>
          </p:cNvSpPr>
          <p:nvPr>
            <p:ph type="sldNum" sz="quarter" idx="10"/>
          </p:nvPr>
        </p:nvSpPr>
        <p:spPr/>
        <p:txBody>
          <a:bodyPr/>
          <a:lstStyle/>
          <a:p>
            <a:fld id="{018B97E9-B764-4EA8-AC3F-485C716E7212}" type="slidenum">
              <a:rPr lang="en-US" smtClean="0"/>
              <a:t>9</a:t>
            </a:fld>
            <a:endParaRPr lang="en-US"/>
          </a:p>
        </p:txBody>
      </p:sp>
    </p:spTree>
    <p:extLst>
      <p:ext uri="{BB962C8B-B14F-4D97-AF65-F5344CB8AC3E}">
        <p14:creationId xmlns:p14="http://schemas.microsoft.com/office/powerpoint/2010/main" val="198450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3" name="Subtitle 2"/>
          <p:cNvSpPr>
            <a:spLocks noGrp="1"/>
          </p:cNvSpPr>
          <p:nvPr>
            <p:ph type="subTitle" idx="1" hasCustomPrompt="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9" name="Group 8"/>
          <p:cNvGrpSpPr/>
          <p:nvPr userDrawn="1"/>
        </p:nvGrpSpPr>
        <p:grpSpPr>
          <a:xfrm>
            <a:off x="-6927" y="5715000"/>
            <a:ext cx="9196450" cy="762000"/>
            <a:chOff x="-6927" y="5715000"/>
            <a:chExt cx="9196450" cy="762000"/>
          </a:xfrm>
        </p:grpSpPr>
        <p:grpSp>
          <p:nvGrpSpPr>
            <p:cNvPr id="12" name="Group 11"/>
            <p:cNvGrpSpPr/>
            <p:nvPr/>
          </p:nvGrpSpPr>
          <p:grpSpPr>
            <a:xfrm>
              <a:off x="-6927" y="5715000"/>
              <a:ext cx="9196450" cy="762000"/>
              <a:chOff x="-6927" y="5715000"/>
              <a:chExt cx="9196450" cy="762000"/>
            </a:xfrm>
          </p:grpSpPr>
          <p:sp>
            <p:nvSpPr>
              <p:cNvPr id="5" name="Rectangle 4"/>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6"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8" name="Rectangle 7"/>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5" name="Rectangle 14"/>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7" name="Rectangle 16"/>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8" name="Rectangle 17"/>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102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57150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8798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bg>
      <p:bgPr>
        <a:solidFill>
          <a:schemeClr val="bg2"/>
        </a:solidFill>
        <a:effectLst/>
      </p:bgPr>
    </p:bg>
    <p:spTree>
      <p:nvGrpSpPr>
        <p:cNvPr id="1" name=""/>
        <p:cNvGrpSpPr/>
        <p:nvPr/>
      </p:nvGrpSpPr>
      <p:grpSpPr>
        <a:xfrm>
          <a:off x="0" y="0"/>
          <a:ext cx="0" cy="0"/>
          <a:chOff x="0" y="0"/>
          <a:chExt cx="0" cy="0"/>
        </a:xfrm>
      </p:grpSpPr>
      <p:grpSp>
        <p:nvGrpSpPr>
          <p:cNvPr id="10" name="Group 9"/>
          <p:cNvGrpSpPr/>
          <p:nvPr userDrawn="1"/>
        </p:nvGrpSpPr>
        <p:grpSpPr>
          <a:xfrm>
            <a:off x="-6927" y="228600"/>
            <a:ext cx="9196450" cy="762000"/>
            <a:chOff x="-6927" y="5715000"/>
            <a:chExt cx="9196450" cy="762000"/>
          </a:xfrm>
        </p:grpSpPr>
        <p:grpSp>
          <p:nvGrpSpPr>
            <p:cNvPr id="11" name="Group 10"/>
            <p:cNvGrpSpPr/>
            <p:nvPr/>
          </p:nvGrpSpPr>
          <p:grpSpPr>
            <a:xfrm>
              <a:off x="-6927" y="5715000"/>
              <a:ext cx="9196450" cy="762000"/>
              <a:chOff x="-6927" y="5715000"/>
              <a:chExt cx="9196450" cy="762000"/>
            </a:xfrm>
          </p:grpSpPr>
          <p:sp>
            <p:nvSpPr>
              <p:cNvPr id="21" name="Rectangle 20"/>
              <p:cNvSpPr/>
              <p:nvPr userDrawn="1"/>
            </p:nvSpPr>
            <p:spPr>
              <a:xfrm>
                <a:off x="2446317" y="5787242"/>
                <a:ext cx="6697683"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pic>
            <p:nvPicPr>
              <p:cNvPr id="22" name="Picture 2" descr="\\fileserver\I\SHARED\MARKETING\Graphic Identity Resources\Logos\UNEX\Horizontal\PNG Transparent\unex_horiz_white_lg.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userDrawn="1"/>
            </p:nvSpPr>
            <p:spPr>
              <a:xfrm>
                <a:off x="-6927" y="5783284"/>
                <a:ext cx="13023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4" name="Rectangle 23"/>
              <p:cNvSpPr/>
              <p:nvPr userDrawn="1"/>
            </p:nvSpPr>
            <p:spPr>
              <a:xfrm>
                <a:off x="1337074" y="5783284"/>
                <a:ext cx="512948"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5" name="Rectangle 24"/>
              <p:cNvSpPr/>
              <p:nvPr userDrawn="1"/>
            </p:nvSpPr>
            <p:spPr>
              <a:xfrm>
                <a:off x="1891696" y="5783108"/>
                <a:ext cx="512948" cy="617516"/>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12" name="Rectangle 11"/>
            <p:cNvSpPr/>
            <p:nvPr userDrawn="1"/>
          </p:nvSpPr>
          <p:spPr>
            <a:xfrm>
              <a:off x="2446317" y="5787242"/>
              <a:ext cx="6697683"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Rectangle 12"/>
            <p:cNvSpPr/>
            <p:nvPr userDrawn="1"/>
          </p:nvSpPr>
          <p:spPr>
            <a:xfrm>
              <a:off x="-6927" y="5783284"/>
              <a:ext cx="13023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9" name="Rectangle 18"/>
            <p:cNvSpPr/>
            <p:nvPr userDrawn="1"/>
          </p:nvSpPr>
          <p:spPr>
            <a:xfrm>
              <a:off x="1337074" y="5783284"/>
              <a:ext cx="512948"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0" name="Rectangle 19"/>
            <p:cNvSpPr/>
            <p:nvPr userDrawn="1"/>
          </p:nvSpPr>
          <p:spPr>
            <a:xfrm>
              <a:off x="1891696" y="5783108"/>
              <a:ext cx="512948"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sp>
        <p:nvSpPr>
          <p:cNvPr id="5" name="Title 1"/>
          <p:cNvSpPr>
            <a:spLocks noGrp="1"/>
          </p:cNvSpPr>
          <p:nvPr>
            <p:ph type="ctrTitle" hasCustomPrompt="1"/>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pic>
        <p:nvPicPr>
          <p:cNvPr id="16"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477000" y="228600"/>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097217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 Blue">
    <p:bg>
      <p:bgPr>
        <a:solidFill>
          <a:schemeClr val="bg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Add Lesson Title</a:t>
            </a:r>
            <a:endParaRPr lang="en-US" dirty="0"/>
          </a:p>
        </p:txBody>
      </p:sp>
      <p:sp>
        <p:nvSpPr>
          <p:cNvPr id="7" name="Subtitle 2"/>
          <p:cNvSpPr>
            <a:spLocks noGrp="1"/>
          </p:cNvSpPr>
          <p:nvPr>
            <p:ph type="subTitle" idx="1" hasCustomPrompt="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63" indent="0" algn="ctr">
              <a:buNone/>
              <a:defRPr>
                <a:solidFill>
                  <a:schemeClr val="tx1">
                    <a:tint val="75000"/>
                  </a:schemeClr>
                </a:solidFill>
              </a:defRPr>
            </a:lvl2pPr>
            <a:lvl3pPr marL="685526" indent="0" algn="ctr">
              <a:buNone/>
              <a:defRPr>
                <a:solidFill>
                  <a:schemeClr val="tx1">
                    <a:tint val="75000"/>
                  </a:schemeClr>
                </a:solidFill>
              </a:defRPr>
            </a:lvl3pPr>
            <a:lvl4pPr marL="1028289" indent="0" algn="ctr">
              <a:buNone/>
              <a:defRPr>
                <a:solidFill>
                  <a:schemeClr val="tx1">
                    <a:tint val="75000"/>
                  </a:schemeClr>
                </a:solidFill>
              </a:defRPr>
            </a:lvl4pPr>
            <a:lvl5pPr marL="1371051" indent="0" algn="ctr">
              <a:buNone/>
              <a:defRPr>
                <a:solidFill>
                  <a:schemeClr val="tx1">
                    <a:tint val="75000"/>
                  </a:schemeClr>
                </a:solidFill>
              </a:defRPr>
            </a:lvl5pPr>
            <a:lvl6pPr marL="1713814" indent="0" algn="ctr">
              <a:buNone/>
              <a:defRPr>
                <a:solidFill>
                  <a:schemeClr val="tx1">
                    <a:tint val="75000"/>
                  </a:schemeClr>
                </a:solidFill>
              </a:defRPr>
            </a:lvl6pPr>
            <a:lvl7pPr marL="2056577" indent="0" algn="ctr">
              <a:buNone/>
              <a:defRPr>
                <a:solidFill>
                  <a:schemeClr val="tx1">
                    <a:tint val="75000"/>
                  </a:schemeClr>
                </a:solidFill>
              </a:defRPr>
            </a:lvl7pPr>
            <a:lvl8pPr marL="2399340" indent="0" algn="ctr">
              <a:buNone/>
              <a:defRPr>
                <a:solidFill>
                  <a:schemeClr val="tx1">
                    <a:tint val="75000"/>
                  </a:schemeClr>
                </a:solidFill>
              </a:defRPr>
            </a:lvl8pPr>
            <a:lvl9pPr marL="2742103" indent="0" algn="ctr">
              <a:buNone/>
              <a:defRPr>
                <a:solidFill>
                  <a:schemeClr val="tx1">
                    <a:tint val="75000"/>
                  </a:schemeClr>
                </a:solidFill>
              </a:defRPr>
            </a:lvl9pPr>
          </a:lstStyle>
          <a:p>
            <a:r>
              <a:rPr lang="en-US" dirty="0" smtClean="0"/>
              <a:t>Click to add Course Title and Number</a:t>
            </a:r>
            <a:endParaRPr lang="en-US" dirty="0"/>
          </a:p>
        </p:txBody>
      </p:sp>
      <p:grpSp>
        <p:nvGrpSpPr>
          <p:cNvPr id="2" name="Group 1"/>
          <p:cNvGrpSpPr/>
          <p:nvPr userDrawn="1"/>
        </p:nvGrpSpPr>
        <p:grpSpPr>
          <a:xfrm>
            <a:off x="-6927" y="276100"/>
            <a:ext cx="9150927" cy="617516"/>
            <a:chOff x="-6927" y="276100"/>
            <a:chExt cx="9150927" cy="617516"/>
          </a:xfrm>
          <a:solidFill>
            <a:srgbClr val="2E5596"/>
          </a:solidFill>
        </p:grpSpPr>
        <p:sp>
          <p:nvSpPr>
            <p:cNvPr id="8" name="Rectangle 7"/>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Rectangle 10"/>
            <p:cNvSpPr/>
            <p:nvPr userDrawn="1"/>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gr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27507" y="6239827"/>
            <a:ext cx="2340293" cy="694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3631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6166650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32476261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32532647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4089100649"/>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88412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494161009"/>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ext - Blue Banner">
    <p:bg>
      <p:bgPr>
        <a:solidFill>
          <a:schemeClr val="bg2"/>
        </a:solidFill>
        <a:effectLst/>
      </p:bgPr>
    </p:bg>
    <p:spTree>
      <p:nvGrpSpPr>
        <p:cNvPr id="1" name=""/>
        <p:cNvGrpSpPr/>
        <p:nvPr/>
      </p:nvGrpSpPr>
      <p:grpSpPr>
        <a:xfrm>
          <a:off x="0" y="0"/>
          <a:ext cx="0" cy="0"/>
          <a:chOff x="0" y="0"/>
          <a:chExt cx="0" cy="0"/>
        </a:xfrm>
      </p:grpSpPr>
      <p:sp>
        <p:nvSpPr>
          <p:cNvPr id="7" name="Rectangle 6"/>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2" name="Rectangle 1"/>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5459558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Double Pane - Blue Banner">
    <p:bg>
      <p:bgPr>
        <a:solidFill>
          <a:schemeClr val="bg2"/>
        </a:solidFill>
        <a:effectLst/>
      </p:bgPr>
    </p:bg>
    <p:spTree>
      <p:nvGrpSpPr>
        <p:cNvPr id="1" name=""/>
        <p:cNvGrpSpPr/>
        <p:nvPr/>
      </p:nvGrpSpPr>
      <p:grpSpPr>
        <a:xfrm>
          <a:off x="0" y="0"/>
          <a:ext cx="0" cy="0"/>
          <a:chOff x="0" y="0"/>
          <a:chExt cx="0" cy="0"/>
        </a:xfrm>
      </p:grpSpPr>
      <p:sp>
        <p:nvSpPr>
          <p:cNvPr id="9" name="Rectangle 8"/>
          <p:cNvSpPr/>
          <p:nvPr userDrawn="1"/>
        </p:nvSpPr>
        <p:spPr>
          <a:xfrm>
            <a:off x="-6927" y="276100"/>
            <a:ext cx="9150927" cy="617516"/>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6" name="Rectangle 5"/>
          <p:cNvSpPr/>
          <p:nvPr/>
        </p:nvSpPr>
        <p:spPr>
          <a:xfrm>
            <a:off x="-6927" y="276100"/>
            <a:ext cx="9150927" cy="617516"/>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254250687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ext - Purple Banner">
    <p:bg>
      <p:bgPr>
        <a:solidFill>
          <a:schemeClr val="bg2"/>
        </a:solidFill>
        <a:effectLst/>
      </p:bgPr>
    </p:bg>
    <p:spTree>
      <p:nvGrpSpPr>
        <p:cNvPr id="1" name=""/>
        <p:cNvGrpSpPr/>
        <p:nvPr/>
      </p:nvGrpSpPr>
      <p:grpSpPr>
        <a:xfrm>
          <a:off x="0" y="0"/>
          <a:ext cx="0" cy="0"/>
          <a:chOff x="0" y="0"/>
          <a:chExt cx="0" cy="0"/>
        </a:xfrm>
      </p:grpSpPr>
      <p:sp>
        <p:nvSpPr>
          <p:cNvPr id="12" name="Rectangle 11"/>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579955850"/>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Double Pane - Purpl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89542057"/>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ext - Turquois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80934581"/>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Double Pane - Turquois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atin typeface="+mn-lt"/>
                <a:ea typeface="Verdana" panose="020B0604030504040204" pitchFamily="34" charset="0"/>
                <a:cs typeface="Verdana" panose="020B0604030504040204" pitchFamily="34" charset="0"/>
              </a:defRPr>
            </a:lvl1pPr>
            <a:lvl2pPr marL="574675" indent="-233363">
              <a:buFont typeface="Arial" pitchFamily="34" charset="0"/>
              <a:buChar char="•"/>
              <a:defRPr sz="2600">
                <a:latin typeface="+mn-lt"/>
                <a:ea typeface="Verdana" panose="020B0604030504040204" pitchFamily="34" charset="0"/>
                <a:cs typeface="Verdana" panose="020B0604030504040204" pitchFamily="34" charset="0"/>
              </a:defRPr>
            </a:lvl2pPr>
            <a:lvl3pPr marL="914400" indent="-230188">
              <a:buFont typeface="Arial" pitchFamily="34" charset="0"/>
              <a:buChar char="•"/>
              <a:defRPr sz="2400">
                <a:latin typeface="+mn-lt"/>
                <a:ea typeface="Verdana" panose="020B0604030504040204" pitchFamily="34" charset="0"/>
                <a:cs typeface="Verdana" panose="020B0604030504040204" pitchFamily="34" charset="0"/>
              </a:defRPr>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6607684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 - Green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03778658"/>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Double Pane - Green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0" y="276100"/>
            <a:ext cx="9144000" cy="617516"/>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3413986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Text - Orange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0020158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1/28/2020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Double Pane - Orange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solidFill>
            <a:schemeClr val="accent5"/>
          </a:solidFill>
        </p:spPr>
        <p:txBody>
          <a:bodyPr/>
          <a:lstStyle>
            <a:lvl1pPr>
              <a:defRPr sz="2800" b="0">
                <a:latin typeface="Arial Black"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8149269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Text - Red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Rectangle 11"/>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781620639"/>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6_Double Pane - Red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4" name="Rectangle 13"/>
          <p:cNvSpPr/>
          <p:nvPr userDrawn="1"/>
        </p:nvSpPr>
        <p:spPr>
          <a:xfrm>
            <a:off x="-6927" y="276100"/>
            <a:ext cx="9150927" cy="617516"/>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44874581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2504348769"/>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7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39361584"/>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8_Text - Yellow Banner">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idx="1"/>
          </p:nvPr>
        </p:nvSpPr>
        <p:spPr>
          <a:xfrm>
            <a:off x="173741" y="990600"/>
            <a:ext cx="8741659" cy="5486400"/>
          </a:xfrm>
          <a:prstGeom prst="rect">
            <a:avLst/>
          </a:prstGeom>
        </p:spPr>
        <p:txBody>
          <a:bodyPr vert="horz" lIns="45720" tIns="0" rIns="45720" bIns="0" rtlCol="0">
            <a:noAutofit/>
          </a:bodyPr>
          <a:lstStyle>
            <a:lvl1pPr marL="227013" indent="-227013">
              <a:buFont typeface="Arial" pitchFamily="34" charset="0"/>
              <a:buChar char="•"/>
              <a:defRPr sz="2800">
                <a:solidFill>
                  <a:srgbClr val="000000"/>
                </a:solidFill>
              </a:defRPr>
            </a:lvl1pPr>
            <a:lvl2pPr marL="574675" indent="-233363">
              <a:buFont typeface="Arial" pitchFamily="34" charset="0"/>
              <a:buChar char="•"/>
              <a:defRPr sz="2600">
                <a:solidFill>
                  <a:srgbClr val="000000"/>
                </a:solidFill>
              </a:defRPr>
            </a:lvl2pPr>
            <a:lvl3pPr marL="914400" indent="-230188">
              <a:buFont typeface="Arial" pitchFamily="34" charset="0"/>
              <a:buChar char="•"/>
              <a:defRPr sz="2400">
                <a:solidFill>
                  <a:srgbClr val="000000"/>
                </a:solidFill>
              </a:defRPr>
            </a:lvl3pPr>
            <a:lvl4pPr marL="1199739" indent="-171450">
              <a:buFont typeface="Arial" pitchFamily="34" charset="0"/>
              <a:buChar char="•"/>
              <a:defRPr sz="1600">
                <a:solidFill>
                  <a:srgbClr val="000000"/>
                </a:solidFill>
              </a:defRPr>
            </a:lvl4pPr>
            <a:lvl5pPr marL="1542501" indent="-171450">
              <a:buFont typeface="Arial" pitchFamily="34" charset="0"/>
              <a:buChar char="•"/>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TextBox 8"/>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0" name="Rectangle 9"/>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21128676"/>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8_Double Pane - Yellow Banner">
    <p:bg>
      <p:bgPr>
        <a:solidFill>
          <a:schemeClr val="bg2"/>
        </a:solidFill>
        <a:effectLst/>
      </p:bgPr>
    </p:bg>
    <p:spTree>
      <p:nvGrpSpPr>
        <p:cNvPr id="1" name=""/>
        <p:cNvGrpSpPr/>
        <p:nvPr/>
      </p:nvGrpSpPr>
      <p:grpSpPr>
        <a:xfrm>
          <a:off x="0" y="0"/>
          <a:ext cx="0" cy="0"/>
          <a:chOff x="0" y="0"/>
          <a:chExt cx="0" cy="0"/>
        </a:xfrm>
      </p:grpSpPr>
      <p:sp>
        <p:nvSpPr>
          <p:cNvPr id="7" name="Text Placeholder 2"/>
          <p:cNvSpPr>
            <a:spLocks noGrp="1"/>
          </p:cNvSpPr>
          <p:nvPr>
            <p:ph idx="1"/>
          </p:nvPr>
        </p:nvSpPr>
        <p:spPr>
          <a:xfrm>
            <a:off x="173741"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13" name="TextBox 12"/>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
        <p:nvSpPr>
          <p:cNvPr id="12" name="Text Placeholder 2"/>
          <p:cNvSpPr>
            <a:spLocks noGrp="1"/>
          </p:cNvSpPr>
          <p:nvPr>
            <p:ph idx="10"/>
          </p:nvPr>
        </p:nvSpPr>
        <p:spPr>
          <a:xfrm>
            <a:off x="4666930" y="990600"/>
            <a:ext cx="4297680" cy="5486400"/>
          </a:xfrm>
          <a:prstGeom prst="rect">
            <a:avLst/>
          </a:prstGeom>
        </p:spPr>
        <p:txBody>
          <a:bodyPr vert="horz" lIns="45720" tIns="0" rIns="45720" bIns="0" rtlCol="0">
            <a:noAutofit/>
          </a:bodyPr>
          <a:lstStyle>
            <a:lvl1pPr marL="227013" indent="-227013">
              <a:buFont typeface="Arial" pitchFamily="34" charset="0"/>
              <a:buChar char="•"/>
              <a:defRPr sz="2800"/>
            </a:lvl1pPr>
            <a:lvl2pPr marL="574675" indent="-233363">
              <a:buFont typeface="Arial" pitchFamily="34" charset="0"/>
              <a:buChar char="•"/>
              <a:defRPr sz="2600"/>
            </a:lvl2pPr>
            <a:lvl3pPr marL="914400" indent="-230188">
              <a:buFont typeface="Arial" pitchFamily="34" charset="0"/>
              <a:buChar char="•"/>
              <a:defRPr sz="2400"/>
            </a:lvl3pPr>
            <a:lvl4pPr marL="1199739" indent="-171450">
              <a:buFont typeface="Arial" pitchFamily="34" charset="0"/>
              <a:buChar char="•"/>
              <a:defRPr sz="1600"/>
            </a:lvl4pPr>
            <a:lvl5pPr marL="1542501" indent="-171450">
              <a:buFont typeface="Arial" pitchFamily="34" charset="0"/>
              <a:buChar char="•"/>
              <a:defRPr sz="1400"/>
            </a:lvl5pPr>
          </a:lstStyle>
          <a:p>
            <a:pPr lvl="0"/>
            <a:r>
              <a:rPr lang="en-US" dirty="0" smtClean="0"/>
              <a:t>Click to edit Master text styles</a:t>
            </a:r>
          </a:p>
          <a:p>
            <a:pPr lvl="1"/>
            <a:r>
              <a:rPr lang="en-US" dirty="0" smtClean="0"/>
              <a:t>Second level</a:t>
            </a:r>
          </a:p>
          <a:p>
            <a:pPr lvl="2"/>
            <a:r>
              <a:rPr lang="en-US" dirty="0" smtClean="0"/>
              <a:t>Third level</a:t>
            </a:r>
          </a:p>
        </p:txBody>
      </p:sp>
      <p:sp>
        <p:nvSpPr>
          <p:cNvPr id="9" name="Rectangle 8"/>
          <p:cNvSpPr/>
          <p:nvPr userDrawn="1"/>
        </p:nvSpPr>
        <p:spPr>
          <a:xfrm>
            <a:off x="-6927" y="276100"/>
            <a:ext cx="9150927" cy="617516"/>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26"/>
            <a:endParaRPr lang="en-US" sz="1300">
              <a:solidFill>
                <a:srgbClr val="FFFFFF"/>
              </a:solidFill>
            </a:endParaRP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172760802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 Page# + UNEX logo">
    <p:spTree>
      <p:nvGrpSpPr>
        <p:cNvPr id="1" name=""/>
        <p:cNvGrpSpPr/>
        <p:nvPr/>
      </p:nvGrpSpPr>
      <p:grpSpPr>
        <a:xfrm>
          <a:off x="0" y="0"/>
          <a:ext cx="0" cy="0"/>
          <a:chOff x="0" y="0"/>
          <a:chExt cx="0" cy="0"/>
        </a:xfrm>
      </p:grpSpPr>
      <p:sp>
        <p:nvSpPr>
          <p:cNvPr id="4" name="TextBox 3"/>
          <p:cNvSpPr txBox="1"/>
          <p:nvPr userDrawn="1"/>
        </p:nvSpPr>
        <p:spPr>
          <a:xfrm>
            <a:off x="4375768" y="6636055"/>
            <a:ext cx="341760" cy="246221"/>
          </a:xfrm>
          <a:prstGeom prst="rect">
            <a:avLst/>
          </a:prstGeom>
          <a:noFill/>
        </p:spPr>
        <p:txBody>
          <a:bodyPr wrap="none" rtlCol="0">
            <a:spAutoFit/>
          </a:bodyPr>
          <a:lstStyle/>
          <a:p>
            <a:pPr defTabSz="685526"/>
            <a:fld id="{67BF6646-2CDE-4770-8BE7-98B0D01BE9CA}" type="slidenum">
              <a:rPr lang="en-CA" sz="1000" smtClean="0">
                <a:solidFill>
                  <a:srgbClr val="1B344A"/>
                </a:solidFill>
                <a:cs typeface="Arial" pitchFamily="34" charset="0"/>
              </a:rPr>
              <a:pPr defTabSz="685526"/>
              <a:t>‹#›</a:t>
            </a:fld>
            <a:endParaRPr lang="en-CA" sz="1000" dirty="0">
              <a:solidFill>
                <a:srgbClr val="1B344A"/>
              </a:solidFill>
              <a:cs typeface="Arial" pitchFamily="34" charset="0"/>
            </a:endParaRPr>
          </a:p>
        </p:txBody>
      </p:sp>
    </p:spTree>
    <p:extLst>
      <p:ext uri="{BB962C8B-B14F-4D97-AF65-F5344CB8AC3E}">
        <p14:creationId xmlns:p14="http://schemas.microsoft.com/office/powerpoint/2010/main" val="3418593064"/>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518114"/>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1/28/2020</a:t>
            </a:fld>
            <a:endParaRPr sz="1300">
              <a:solidFill>
                <a:srgbClr val="202020"/>
              </a:solidFill>
            </a:endParaRPr>
          </a:p>
        </p:txBody>
      </p:sp>
      <p:sp>
        <p:nvSpPr>
          <p:cNvPr id="4" name="Footer Placeholder 3"/>
          <p:cNvSpPr>
            <a:spLocks noGrp="1"/>
          </p:cNvSpPr>
          <p:nvPr>
            <p:ph type="ftr" sz="quarter" idx="11"/>
          </p:nvPr>
        </p:nvSpPr>
        <p:spPr>
          <a:xfrm>
            <a:off x="4948239" y="6356352"/>
            <a:ext cx="2981325" cy="365125"/>
          </a:xfrm>
          <a:prstGeom prst="rect">
            <a:avLst/>
          </a:prstGeom>
        </p:spPr>
        <p:txBody>
          <a:bodyPr/>
          <a:lstStyle/>
          <a:p>
            <a:pPr defTabSz="685526"/>
            <a:endParaRPr sz="1300">
              <a:solidFill>
                <a:srgbClr val="202020"/>
              </a:solidFill>
            </a:endParaRPr>
          </a:p>
        </p:txBody>
      </p:sp>
      <p:sp>
        <p:nvSpPr>
          <p:cNvPr id="5" name="Slide Number Placeholder 4"/>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381564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a:xfrm>
            <a:off x="3886200" y="6356352"/>
            <a:ext cx="914400" cy="365125"/>
          </a:xfrm>
          <a:prstGeom prst="rect">
            <a:avLst/>
          </a:prstGeom>
        </p:spPr>
        <p:txBody>
          <a:bodyPr/>
          <a:lstStyle/>
          <a:p>
            <a:pPr defTabSz="685526"/>
            <a:fld id="{C2C6F8EA-316C-41DE-B9A4-EDCC3A85ED9A}" type="datetimeFigureOut">
              <a:rPr lang="en-US" sz="1300">
                <a:solidFill>
                  <a:srgbClr val="202020"/>
                </a:solidFill>
              </a:rPr>
              <a:pPr defTabSz="685526"/>
              <a:t>1/28/2020</a:t>
            </a:fld>
            <a:endParaRPr sz="1300">
              <a:solidFill>
                <a:srgbClr val="202020"/>
              </a:solidFill>
            </a:endParaRPr>
          </a:p>
        </p:txBody>
      </p:sp>
      <p:sp>
        <p:nvSpPr>
          <p:cNvPr id="5" name="Footer Placeholder 4"/>
          <p:cNvSpPr>
            <a:spLocks noGrp="1"/>
          </p:cNvSpPr>
          <p:nvPr>
            <p:ph type="ftr" sz="quarter" idx="11"/>
          </p:nvPr>
        </p:nvSpPr>
        <p:spPr>
          <a:xfrm>
            <a:off x="4948239" y="6356352"/>
            <a:ext cx="2981325" cy="365125"/>
          </a:xfrm>
          <a:prstGeom prst="rect">
            <a:avLst/>
          </a:prstGeom>
        </p:spPr>
        <p:txBody>
          <a:bodyPr/>
          <a:lstStyle/>
          <a:p>
            <a:pPr defTabSz="685526"/>
            <a:r>
              <a:rPr lang="en-US" sz="1300" dirty="0" smtClean="0">
                <a:solidFill>
                  <a:srgbClr val="202020"/>
                </a:solidFill>
              </a:rPr>
              <a:t>Introduction to R programming</a:t>
            </a:r>
            <a:endParaRPr lang="en-US" sz="1300" dirty="0">
              <a:solidFill>
                <a:srgbClr val="202020"/>
              </a:solidFill>
            </a:endParaRPr>
          </a:p>
        </p:txBody>
      </p:sp>
      <p:sp>
        <p:nvSpPr>
          <p:cNvPr id="6" name="Slide Number Placeholder 5"/>
          <p:cNvSpPr>
            <a:spLocks noGrp="1"/>
          </p:cNvSpPr>
          <p:nvPr>
            <p:ph type="sldNum" sz="quarter" idx="12"/>
          </p:nvPr>
        </p:nvSpPr>
        <p:spPr>
          <a:xfrm>
            <a:off x="8077201" y="6356352"/>
            <a:ext cx="457200" cy="365125"/>
          </a:xfrm>
          <a:prstGeom prst="rect">
            <a:avLst/>
          </a:prstGeom>
        </p:spPr>
        <p:txBody>
          <a:bodyPr/>
          <a:lstStyle/>
          <a:p>
            <a:pPr defTabSz="685526"/>
            <a:fld id="{7DC1BBB0-96F0-4077-A278-0F3FB5C104D3}" type="slidenum">
              <a:rPr sz="1300">
                <a:solidFill>
                  <a:srgbClr val="202020"/>
                </a:solidFill>
              </a:rPr>
              <a:pPr defTabSz="685526"/>
              <a:t>‹#›</a:t>
            </a:fld>
            <a:endParaRPr sz="1300">
              <a:solidFill>
                <a:srgbClr val="202020"/>
              </a:solidFill>
            </a:endParaRPr>
          </a:p>
        </p:txBody>
      </p:sp>
    </p:spTree>
    <p:extLst>
      <p:ext uri="{BB962C8B-B14F-4D97-AF65-F5344CB8AC3E}">
        <p14:creationId xmlns:p14="http://schemas.microsoft.com/office/powerpoint/2010/main" val="414334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1/28/2020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1/28/2020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1/28/2020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1/28/2020</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3740" y="279400"/>
            <a:ext cx="6492240" cy="533400"/>
          </a:xfrm>
          <a:prstGeom prst="rect">
            <a:avLst/>
          </a:prstGeom>
        </p:spPr>
        <p:txBody>
          <a:bodyPr vert="horz" lIns="36576" tIns="34276" rIns="36576" bIns="34276"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73741" y="990600"/>
            <a:ext cx="6492240" cy="5693664"/>
          </a:xfrm>
          <a:prstGeom prst="rect">
            <a:avLst/>
          </a:prstGeom>
        </p:spPr>
        <p:txBody>
          <a:bodyPr vert="horz" lIns="45720" tIns="0" rIns="45720" bIns="0" rtlCol="0">
            <a:noAutofit/>
          </a:bodyPr>
          <a:lstStyle/>
          <a:p>
            <a:pPr lvl="0"/>
            <a:r>
              <a:rPr lang="en-US" dirty="0" smtClean="0"/>
              <a:t>Click to edit</a:t>
            </a:r>
          </a:p>
          <a:p>
            <a:pPr lvl="1"/>
            <a:r>
              <a:rPr lang="en-US" dirty="0" smtClean="0"/>
              <a:t>Second level</a:t>
            </a:r>
          </a:p>
          <a:p>
            <a:pPr lvl="2"/>
            <a:r>
              <a:rPr lang="en-US" dirty="0" smtClean="0"/>
              <a:t>Third level</a:t>
            </a:r>
          </a:p>
        </p:txBody>
      </p:sp>
    </p:spTree>
    <p:extLst>
      <p:ext uri="{BB962C8B-B14F-4D97-AF65-F5344CB8AC3E}">
        <p14:creationId xmlns:p14="http://schemas.microsoft.com/office/powerpoint/2010/main" val="176577396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 id="2147483735" r:id="rId19"/>
    <p:sldLayoutId id="2147483736" r:id="rId20"/>
    <p:sldLayoutId id="2147483737" r:id="rId21"/>
    <p:sldLayoutId id="2147483738" r:id="rId22"/>
    <p:sldLayoutId id="2147483739" r:id="rId23"/>
    <p:sldLayoutId id="2147483740" r:id="rId24"/>
    <p:sldLayoutId id="2147483741" r:id="rId25"/>
    <p:sldLayoutId id="2147483742" r:id="rId26"/>
    <p:sldLayoutId id="2147483743" r:id="rId27"/>
    <p:sldLayoutId id="2147483744" r:id="rId28"/>
    <p:sldLayoutId id="2147483745" r:id="rId29"/>
  </p:sldLayoutIdLst>
  <p:timing>
    <p:tnLst>
      <p:par>
        <p:cTn id="1" dur="indefinite" restart="never" nodeType="tmRoot"/>
      </p:par>
    </p:tnLst>
  </p:timing>
  <p:hf hdr="0" ftr="0" dt="0"/>
  <p:txStyles>
    <p:titleStyle>
      <a:lvl1pPr algn="l" defTabSz="685526" rtl="0" eaLnBrk="1" latinLnBrk="0" hangingPunct="1">
        <a:spcBef>
          <a:spcPct val="0"/>
        </a:spcBef>
        <a:buNone/>
        <a:defRPr sz="2800" kern="1200">
          <a:solidFill>
            <a:schemeClr val="bg2"/>
          </a:solidFill>
          <a:latin typeface="+mj-lt"/>
          <a:ea typeface="+mj-ea"/>
          <a:cs typeface="+mj-cs"/>
        </a:defRPr>
      </a:lvl1pPr>
    </p:titleStyle>
    <p:bodyStyle>
      <a:lvl1pPr marL="0" indent="0" algn="l" defTabSz="685526" rtl="0" eaLnBrk="1" latinLnBrk="0" hangingPunct="1">
        <a:lnSpc>
          <a:spcPct val="140000"/>
        </a:lnSpc>
        <a:spcBef>
          <a:spcPts val="0"/>
        </a:spcBef>
        <a:buFont typeface="Arial" pitchFamily="34" charset="0"/>
        <a:buNone/>
        <a:defRPr sz="2800" kern="1200">
          <a:solidFill>
            <a:schemeClr val="tx2"/>
          </a:solidFill>
          <a:latin typeface="Arial" pitchFamily="34" charset="0"/>
          <a:ea typeface="+mn-ea"/>
          <a:cs typeface="Arial" pitchFamily="34" charset="0"/>
        </a:defRPr>
      </a:lvl1pPr>
      <a:lvl2pPr marL="342763" indent="0" algn="l" defTabSz="685526" rtl="0" eaLnBrk="1" latinLnBrk="0" hangingPunct="1">
        <a:lnSpc>
          <a:spcPct val="140000"/>
        </a:lnSpc>
        <a:spcBef>
          <a:spcPts val="0"/>
        </a:spcBef>
        <a:buFont typeface="Arial" pitchFamily="34" charset="0"/>
        <a:buNone/>
        <a:defRPr sz="2600" kern="1200">
          <a:solidFill>
            <a:schemeClr val="tx2"/>
          </a:solidFill>
          <a:latin typeface="Arial" pitchFamily="34" charset="0"/>
          <a:ea typeface="+mn-ea"/>
          <a:cs typeface="Arial" pitchFamily="34" charset="0"/>
        </a:defRPr>
      </a:lvl2pPr>
      <a:lvl3pPr marL="685526" indent="0" algn="l" defTabSz="685526" rtl="0" eaLnBrk="1" latinLnBrk="0" hangingPunct="1">
        <a:lnSpc>
          <a:spcPct val="140000"/>
        </a:lnSpc>
        <a:spcBef>
          <a:spcPts val="0"/>
        </a:spcBef>
        <a:buFont typeface="Arial" pitchFamily="34" charset="0"/>
        <a:buNone/>
        <a:defRPr sz="2400" kern="1200">
          <a:solidFill>
            <a:schemeClr val="tx2"/>
          </a:solidFill>
          <a:latin typeface="Arial" pitchFamily="34" charset="0"/>
          <a:ea typeface="+mn-ea"/>
          <a:cs typeface="Arial" pitchFamily="34" charset="0"/>
        </a:defRPr>
      </a:lvl3pPr>
      <a:lvl4pPr marL="1028289"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4pPr>
      <a:lvl5pPr marL="1371051" indent="0" algn="l" defTabSz="685526" rtl="0" eaLnBrk="1" latinLnBrk="0" hangingPunct="1">
        <a:lnSpc>
          <a:spcPct val="140000"/>
        </a:lnSpc>
        <a:spcBef>
          <a:spcPts val="0"/>
        </a:spcBef>
        <a:buFont typeface="Arial" pitchFamily="34" charset="0"/>
        <a:buNone/>
        <a:defRPr sz="1400" kern="1200">
          <a:solidFill>
            <a:schemeClr val="tx2"/>
          </a:solidFill>
          <a:latin typeface="Arial" pitchFamily="34" charset="0"/>
          <a:ea typeface="+mn-ea"/>
          <a:cs typeface="Arial" pitchFamily="34" charset="0"/>
        </a:defRPr>
      </a:lvl5pPr>
      <a:lvl6pPr marL="1885196"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58"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721"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84" indent="-171381" algn="l" defTabSz="685526"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26" rtl="0" eaLnBrk="1" latinLnBrk="0" hangingPunct="1">
        <a:defRPr sz="1300" kern="1200">
          <a:solidFill>
            <a:schemeClr val="tx1"/>
          </a:solidFill>
          <a:latin typeface="+mn-lt"/>
          <a:ea typeface="+mn-ea"/>
          <a:cs typeface="+mn-cs"/>
        </a:defRPr>
      </a:lvl1pPr>
      <a:lvl2pPr marL="342763" algn="l" defTabSz="685526" rtl="0" eaLnBrk="1" latinLnBrk="0" hangingPunct="1">
        <a:defRPr sz="1300" kern="1200">
          <a:solidFill>
            <a:schemeClr val="tx1"/>
          </a:solidFill>
          <a:latin typeface="+mn-lt"/>
          <a:ea typeface="+mn-ea"/>
          <a:cs typeface="+mn-cs"/>
        </a:defRPr>
      </a:lvl2pPr>
      <a:lvl3pPr marL="685526" algn="l" defTabSz="685526" rtl="0" eaLnBrk="1" latinLnBrk="0" hangingPunct="1">
        <a:defRPr sz="1300" kern="1200">
          <a:solidFill>
            <a:schemeClr val="tx1"/>
          </a:solidFill>
          <a:latin typeface="+mn-lt"/>
          <a:ea typeface="+mn-ea"/>
          <a:cs typeface="+mn-cs"/>
        </a:defRPr>
      </a:lvl3pPr>
      <a:lvl4pPr marL="1028289" algn="l" defTabSz="685526" rtl="0" eaLnBrk="1" latinLnBrk="0" hangingPunct="1">
        <a:defRPr sz="1300" kern="1200">
          <a:solidFill>
            <a:schemeClr val="tx1"/>
          </a:solidFill>
          <a:latin typeface="+mn-lt"/>
          <a:ea typeface="+mn-ea"/>
          <a:cs typeface="+mn-cs"/>
        </a:defRPr>
      </a:lvl4pPr>
      <a:lvl5pPr marL="1371051" algn="l" defTabSz="685526" rtl="0" eaLnBrk="1" latinLnBrk="0" hangingPunct="1">
        <a:defRPr sz="1300" kern="1200">
          <a:solidFill>
            <a:schemeClr val="tx1"/>
          </a:solidFill>
          <a:latin typeface="+mn-lt"/>
          <a:ea typeface="+mn-ea"/>
          <a:cs typeface="+mn-cs"/>
        </a:defRPr>
      </a:lvl5pPr>
      <a:lvl6pPr marL="1713814" algn="l" defTabSz="685526" rtl="0" eaLnBrk="1" latinLnBrk="0" hangingPunct="1">
        <a:defRPr sz="1300" kern="1200">
          <a:solidFill>
            <a:schemeClr val="tx1"/>
          </a:solidFill>
          <a:latin typeface="+mn-lt"/>
          <a:ea typeface="+mn-ea"/>
          <a:cs typeface="+mn-cs"/>
        </a:defRPr>
      </a:lvl6pPr>
      <a:lvl7pPr marL="2056577" algn="l" defTabSz="685526" rtl="0" eaLnBrk="1" latinLnBrk="0" hangingPunct="1">
        <a:defRPr sz="1300" kern="1200">
          <a:solidFill>
            <a:schemeClr val="tx1"/>
          </a:solidFill>
          <a:latin typeface="+mn-lt"/>
          <a:ea typeface="+mn-ea"/>
          <a:cs typeface="+mn-cs"/>
        </a:defRPr>
      </a:lvl7pPr>
      <a:lvl8pPr marL="2399340" algn="l" defTabSz="685526" rtl="0" eaLnBrk="1" latinLnBrk="0" hangingPunct="1">
        <a:defRPr sz="1300" kern="1200">
          <a:solidFill>
            <a:schemeClr val="tx1"/>
          </a:solidFill>
          <a:latin typeface="+mn-lt"/>
          <a:ea typeface="+mn-ea"/>
          <a:cs typeface="+mn-cs"/>
        </a:defRPr>
      </a:lvl8pPr>
      <a:lvl9pPr marL="2742103" algn="l" defTabSz="68552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cran.r-project.org/web/packages/timeSeries/index.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ran.r-project.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http/www.rstudio.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19409"/>
    </mc:Choice>
    <mc:Fallback xmlns="">
      <p:transition spd="slow" advTm="194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200" dirty="0"/>
              <a:t>Version 4 of the S language was released in </a:t>
            </a:r>
            <a:r>
              <a:rPr lang="en-US" sz="2200" dirty="0" smtClean="0"/>
              <a:t>1998. </a:t>
            </a:r>
            <a:r>
              <a:rPr lang="en-US" sz="2200" dirty="0"/>
              <a:t>The book </a:t>
            </a:r>
            <a:r>
              <a:rPr lang="en-US" sz="2200" i="1" dirty="0"/>
              <a:t>Programming with Data </a:t>
            </a:r>
            <a:r>
              <a:rPr lang="en-US" sz="2200" dirty="0"/>
              <a:t>by John Chambers (the green book) documents this version of the </a:t>
            </a:r>
            <a:r>
              <a:rPr lang="en-US" sz="2200" dirty="0" smtClean="0"/>
              <a:t>language</a:t>
            </a:r>
            <a:endParaRPr lang="en-US" sz="2200" dirty="0"/>
          </a:p>
          <a:p>
            <a:r>
              <a:rPr lang="en-US" sz="2200" dirty="0"/>
              <a:t>In 1993 Bell Labs gave </a:t>
            </a:r>
            <a:r>
              <a:rPr lang="en-US" sz="2200" dirty="0" err="1"/>
              <a:t>StatSci</a:t>
            </a:r>
            <a:r>
              <a:rPr lang="en-US" sz="2200" dirty="0"/>
              <a:t> (now Insightful Corp.) an exclusive license to develop and sell the S </a:t>
            </a:r>
            <a:r>
              <a:rPr lang="en-US" sz="2200" dirty="0" smtClean="0"/>
              <a:t>language</a:t>
            </a:r>
            <a:endParaRPr lang="en-US" sz="2200" dirty="0"/>
          </a:p>
          <a:p>
            <a:r>
              <a:rPr lang="en-US" sz="2200" dirty="0"/>
              <a:t>In 2004 Insightful purchased the S language from Lucent for $2 </a:t>
            </a:r>
            <a:r>
              <a:rPr lang="en-US" sz="2200" dirty="0" smtClean="0"/>
              <a:t>million</a:t>
            </a:r>
          </a:p>
          <a:p>
            <a:r>
              <a:rPr lang="en-US" sz="2200" dirty="0"/>
              <a:t>Insightful sells its implementation of the S language under the product name </a:t>
            </a:r>
            <a:r>
              <a:rPr lang="en-US" sz="2200" dirty="0" smtClean="0"/>
              <a:t>S-PLUS</a:t>
            </a:r>
            <a:endParaRPr lang="en-US" sz="2200" dirty="0"/>
          </a:p>
          <a:p>
            <a:r>
              <a:rPr lang="en-US" sz="2200" dirty="0"/>
              <a:t>In 2008 Insightful is acquired by TIBCO for $25 </a:t>
            </a:r>
            <a:r>
              <a:rPr lang="en-US" sz="2200" dirty="0" smtClean="0"/>
              <a:t>million (TIBCO is a prominent player in the R market today)</a:t>
            </a:r>
            <a:endParaRPr lang="en-US" sz="2200" dirty="0"/>
          </a:p>
          <a:p>
            <a:endParaRPr lang="en-US" sz="2200" dirty="0"/>
          </a:p>
          <a:p>
            <a:endParaRPr lang="en-US" sz="2400" dirty="0"/>
          </a:p>
          <a:p>
            <a:endParaRPr lang="en-US" sz="2400" dirty="0"/>
          </a:p>
        </p:txBody>
      </p:sp>
    </p:spTree>
    <p:extLst>
      <p:ext uri="{BB962C8B-B14F-4D97-AF65-F5344CB8AC3E}">
        <p14:creationId xmlns:p14="http://schemas.microsoft.com/office/powerpoint/2010/main" val="2505514350"/>
      </p:ext>
    </p:extLst>
  </p:cSld>
  <p:clrMapOvr>
    <a:masterClrMapping/>
  </p:clrMapOvr>
  <mc:AlternateContent xmlns:mc="http://schemas.openxmlformats.org/markup-compatibility/2006" xmlns:p14="http://schemas.microsoft.com/office/powerpoint/2010/main">
    <mc:Choice Requires="p14">
      <p:transition spd="slow" p14:dur="2000" advTm="57370"/>
    </mc:Choice>
    <mc:Fallback xmlns="">
      <p:transition spd="slow" advTm="5737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400" dirty="0"/>
              <a:t>1991: Created in New Zealand by Ross </a:t>
            </a:r>
            <a:r>
              <a:rPr lang="en-US" sz="2400" dirty="0" err="1"/>
              <a:t>Ihaka</a:t>
            </a:r>
            <a:r>
              <a:rPr lang="en-US" sz="2400" dirty="0"/>
              <a:t> and Robert Gentleman.  Their experience developing R is documented in a 1996 JCGS </a:t>
            </a:r>
            <a:r>
              <a:rPr lang="en-US" sz="2400" dirty="0" smtClean="0"/>
              <a:t>paper</a:t>
            </a:r>
            <a:endParaRPr lang="en-US" sz="2400" dirty="0"/>
          </a:p>
          <a:p>
            <a:r>
              <a:rPr lang="en-US" sz="2400" dirty="0"/>
              <a:t>1993: First announcement of R to the </a:t>
            </a:r>
            <a:r>
              <a:rPr lang="en-US" sz="2400" dirty="0" smtClean="0"/>
              <a:t>public</a:t>
            </a:r>
            <a:endParaRPr lang="en-US" sz="2400" dirty="0"/>
          </a:p>
          <a:p>
            <a:r>
              <a:rPr lang="en-US" sz="2400" dirty="0"/>
              <a:t>1995:  Martin </a:t>
            </a:r>
            <a:r>
              <a:rPr lang="en-US" sz="2400" dirty="0" err="1"/>
              <a:t>Mächler</a:t>
            </a:r>
            <a:r>
              <a:rPr lang="en-US" sz="2400" dirty="0"/>
              <a:t> convinces Ross and Robert to use the GNU General Public License to make R free </a:t>
            </a:r>
            <a:r>
              <a:rPr lang="en-US" sz="2400" dirty="0" smtClean="0"/>
              <a:t>software</a:t>
            </a:r>
          </a:p>
          <a:p>
            <a:r>
              <a:rPr lang="en-US" sz="2400" dirty="0" smtClean="0"/>
              <a:t>1997</a:t>
            </a:r>
            <a:r>
              <a:rPr lang="en-US" sz="2400" dirty="0"/>
              <a:t>:  The R Core Group is formed </a:t>
            </a:r>
            <a:r>
              <a:rPr lang="en-US" sz="2400" dirty="0" smtClean="0"/>
              <a:t>(containing </a:t>
            </a:r>
            <a:r>
              <a:rPr lang="en-US" sz="2400" dirty="0"/>
              <a:t>some people associated with S-PLUS</a:t>
            </a:r>
            <a:r>
              <a:rPr lang="en-US" sz="2400" dirty="0" smtClean="0"/>
              <a:t>). </a:t>
            </a:r>
            <a:r>
              <a:rPr lang="en-US" sz="2400" dirty="0"/>
              <a:t>The core group controls the source code for </a:t>
            </a:r>
            <a:r>
              <a:rPr lang="en-US" sz="2400" dirty="0" smtClean="0"/>
              <a:t>R</a:t>
            </a:r>
            <a:endParaRPr lang="en-US" sz="2400" dirty="0"/>
          </a:p>
          <a:p>
            <a:r>
              <a:rPr lang="en-US" sz="2400" dirty="0"/>
              <a:t>2000:  R Version 1.0.0 is </a:t>
            </a:r>
            <a:r>
              <a:rPr lang="en-US" sz="2400" dirty="0" smtClean="0"/>
              <a:t>released</a:t>
            </a:r>
            <a:endParaRPr lang="en-US" sz="2400" dirty="0"/>
          </a:p>
          <a:p>
            <a:r>
              <a:rPr lang="en-US" sz="2400" dirty="0" smtClean="0"/>
              <a:t>2019:  </a:t>
            </a:r>
            <a:r>
              <a:rPr lang="en-US" sz="2400" dirty="0"/>
              <a:t>R version </a:t>
            </a:r>
            <a:r>
              <a:rPr lang="en-US" sz="2400" dirty="0" smtClean="0"/>
              <a:t>3.6.2 is </a:t>
            </a:r>
            <a:r>
              <a:rPr lang="en-US" sz="2400" dirty="0"/>
              <a:t>released on </a:t>
            </a:r>
            <a:r>
              <a:rPr lang="en-US" sz="2400" dirty="0" smtClean="0"/>
              <a:t>Dec. 12, 2019</a:t>
            </a:r>
            <a:endParaRPr lang="en-US" sz="2200" dirty="0"/>
          </a:p>
          <a:p>
            <a:endParaRPr lang="en-US" sz="2400" dirty="0"/>
          </a:p>
          <a:p>
            <a:endParaRPr lang="en-US" sz="2400" dirty="0"/>
          </a:p>
        </p:txBody>
      </p:sp>
    </p:spTree>
    <p:extLst>
      <p:ext uri="{BB962C8B-B14F-4D97-AF65-F5344CB8AC3E}">
        <p14:creationId xmlns:p14="http://schemas.microsoft.com/office/powerpoint/2010/main" val="1309236778"/>
      </p:ext>
    </p:extLst>
  </p:cSld>
  <p:clrMapOvr>
    <a:masterClrMapping/>
  </p:clrMapOvr>
  <mc:AlternateContent xmlns:mc="http://schemas.openxmlformats.org/markup-compatibility/2006" xmlns:p14="http://schemas.microsoft.com/office/powerpoint/2010/main">
    <mc:Choice Requires="p14">
      <p:transition spd="slow" p14:dur="2000" advTm="58360"/>
    </mc:Choice>
    <mc:Fallback xmlns="">
      <p:transition spd="slow" advTm="5836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 (continued)</a:t>
            </a:r>
            <a:endParaRPr lang="en-US" dirty="0"/>
          </a:p>
        </p:txBody>
      </p:sp>
      <p:sp>
        <p:nvSpPr>
          <p:cNvPr id="3" name="Content Placeholder 2"/>
          <p:cNvSpPr>
            <a:spLocks noGrp="1"/>
          </p:cNvSpPr>
          <p:nvPr>
            <p:ph idx="1"/>
          </p:nvPr>
        </p:nvSpPr>
        <p:spPr/>
        <p:txBody>
          <a:bodyPr>
            <a:normAutofit/>
          </a:bodyPr>
          <a:lstStyle/>
          <a:p>
            <a:r>
              <a:rPr lang="en-US" sz="2400" dirty="0"/>
              <a:t>Quite lean, as far as software goes; functionality is divided into modular </a:t>
            </a:r>
            <a:r>
              <a:rPr lang="en-US" sz="2400" dirty="0" smtClean="0"/>
              <a:t>“packages”</a:t>
            </a:r>
            <a:endParaRPr lang="en-US" sz="2400" dirty="0"/>
          </a:p>
          <a:p>
            <a:r>
              <a:rPr lang="en-US" sz="2400" dirty="0"/>
              <a:t>Graphics capabilities very sophisticated and better than most stat packages.</a:t>
            </a:r>
          </a:p>
          <a:p>
            <a:r>
              <a:rPr lang="en-US" sz="2400" dirty="0"/>
              <a:t>Useful for interactive work, but contains a powerful programming language for developing new tools (user </a:t>
            </a:r>
            <a:r>
              <a:rPr lang="en-US" sz="2400" dirty="0">
                <a:sym typeface="Wingdings" panose="05000000000000000000" pitchFamily="2" charset="2"/>
              </a:rPr>
              <a:t> programmer)</a:t>
            </a:r>
          </a:p>
          <a:p>
            <a:r>
              <a:rPr lang="en-US" sz="2400" dirty="0">
                <a:sym typeface="Wingdings" panose="05000000000000000000" pitchFamily="2" charset="2"/>
              </a:rPr>
              <a:t>Very active and vibrant user community; </a:t>
            </a:r>
            <a:r>
              <a:rPr lang="en-US" sz="2400" dirty="0" smtClean="0">
                <a:sym typeface="Wingdings" panose="05000000000000000000" pitchFamily="2" charset="2"/>
              </a:rPr>
              <a:t>R-bloggers (www.r-bloggers.com) </a:t>
            </a:r>
            <a:r>
              <a:rPr lang="en-US" sz="2400" dirty="0">
                <a:sym typeface="Wingdings" panose="05000000000000000000" pitchFamily="2" charset="2"/>
              </a:rPr>
              <a:t>and </a:t>
            </a:r>
            <a:r>
              <a:rPr lang="en-US" sz="2400" dirty="0" smtClean="0">
                <a:sym typeface="Wingdings" panose="05000000000000000000" pitchFamily="2" charset="2"/>
              </a:rPr>
              <a:t>Stack Overflow (www.stackoverflow.com)</a:t>
            </a:r>
            <a:endParaRPr lang="en-US" sz="2400" dirty="0"/>
          </a:p>
          <a:p>
            <a:pPr marL="0" indent="0">
              <a:buNone/>
            </a:pPr>
            <a:endParaRPr lang="en-US" sz="2400" dirty="0"/>
          </a:p>
          <a:p>
            <a:endParaRPr lang="en-US" sz="2400" dirty="0"/>
          </a:p>
        </p:txBody>
      </p:sp>
    </p:spTree>
    <p:extLst>
      <p:ext uri="{BB962C8B-B14F-4D97-AF65-F5344CB8AC3E}">
        <p14:creationId xmlns:p14="http://schemas.microsoft.com/office/powerpoint/2010/main" val="4252464856"/>
      </p:ext>
    </p:extLst>
  </p:cSld>
  <p:clrMapOvr>
    <a:masterClrMapping/>
  </p:clrMapOvr>
  <mc:AlternateContent xmlns:mc="http://schemas.openxmlformats.org/markup-compatibility/2006" xmlns:p14="http://schemas.microsoft.com/office/powerpoint/2010/main">
    <mc:Choice Requires="p14">
      <p:transition spd="slow" p14:dur="2000" advTm="85164"/>
    </mc:Choice>
    <mc:Fallback xmlns="">
      <p:transition spd="slow" advTm="8516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fontScale="92500"/>
          </a:bodyPr>
          <a:lstStyle/>
          <a:p>
            <a:r>
              <a:rPr lang="en-US" dirty="0"/>
              <a:t>The R system is divided into 2 conceptual parts:</a:t>
            </a:r>
          </a:p>
          <a:p>
            <a:pPr marL="798512" lvl="1" indent="-457200">
              <a:buFont typeface="+mj-lt"/>
              <a:buAutoNum type="arabicPeriod"/>
            </a:pPr>
            <a:r>
              <a:rPr lang="en-US" dirty="0"/>
              <a:t>The “base” R system that you download from the CRAN website</a:t>
            </a:r>
          </a:p>
          <a:p>
            <a:pPr marL="798512" lvl="1" indent="-457200">
              <a:buFont typeface="+mj-lt"/>
              <a:buAutoNum type="arabicPeriod"/>
            </a:pPr>
            <a:r>
              <a:rPr lang="en-US" dirty="0"/>
              <a:t>Everything </a:t>
            </a:r>
            <a:r>
              <a:rPr lang="en-US" dirty="0" smtClean="0"/>
              <a:t>else!</a:t>
            </a:r>
          </a:p>
          <a:p>
            <a:r>
              <a:rPr lang="en-US" dirty="0" smtClean="0"/>
              <a:t>The “everything else” consists of </a:t>
            </a:r>
            <a:r>
              <a:rPr lang="en-US" dirty="0"/>
              <a:t>many other </a:t>
            </a:r>
            <a:r>
              <a:rPr lang="en-US" dirty="0" smtClean="0"/>
              <a:t>packages:</a:t>
            </a:r>
            <a:endParaRPr lang="en-US" dirty="0"/>
          </a:p>
          <a:p>
            <a:pPr lvl="1"/>
            <a:r>
              <a:rPr lang="en-US" dirty="0"/>
              <a:t>There are more than </a:t>
            </a:r>
            <a:r>
              <a:rPr lang="en-US" b="1" dirty="0" smtClean="0"/>
              <a:t>15,365</a:t>
            </a:r>
            <a:r>
              <a:rPr lang="en-US" dirty="0" smtClean="0"/>
              <a:t> </a:t>
            </a:r>
            <a:r>
              <a:rPr lang="en-US" dirty="0"/>
              <a:t>packages on CRAN that have been developed by users and programmers around the world.</a:t>
            </a:r>
          </a:p>
          <a:p>
            <a:pPr lvl="1"/>
            <a:r>
              <a:rPr lang="en-US" dirty="0"/>
              <a:t>People often </a:t>
            </a:r>
            <a:r>
              <a:rPr lang="en-US" dirty="0" smtClean="0"/>
              <a:t>make special purpose </a:t>
            </a:r>
            <a:r>
              <a:rPr lang="en-US" dirty="0"/>
              <a:t>packages available on their personal websites; there is no reliable way to keep track of how many packages </a:t>
            </a:r>
            <a:r>
              <a:rPr lang="en-US" dirty="0" smtClean="0"/>
              <a:t>are </a:t>
            </a:r>
            <a:r>
              <a:rPr lang="en-US" dirty="0"/>
              <a:t>available in this fashion.</a:t>
            </a:r>
          </a:p>
          <a:p>
            <a:endParaRPr lang="en-US" sz="2400" dirty="0"/>
          </a:p>
        </p:txBody>
      </p:sp>
    </p:spTree>
    <p:extLst>
      <p:ext uri="{BB962C8B-B14F-4D97-AF65-F5344CB8AC3E}">
        <p14:creationId xmlns:p14="http://schemas.microsoft.com/office/powerpoint/2010/main" val="1963102232"/>
      </p:ext>
    </p:extLst>
  </p:cSld>
  <p:clrMapOvr>
    <a:masterClrMapping/>
  </p:clrMapOvr>
  <mc:AlternateContent xmlns:mc="http://schemas.openxmlformats.org/markup-compatibility/2006" xmlns:p14="http://schemas.microsoft.com/office/powerpoint/2010/main">
    <mc:Choice Requires="p14">
      <p:transition spd="slow" p14:dur="2000" advTm="50780"/>
    </mc:Choice>
    <mc:Fallback xmlns="">
      <p:transition spd="slow" advTm="5078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a:bodyPr>
          <a:lstStyle/>
          <a:p>
            <a:r>
              <a:rPr lang="en-US" dirty="0"/>
              <a:t>In order to use an R </a:t>
            </a:r>
            <a:r>
              <a:rPr lang="en-US" dirty="0" smtClean="0"/>
              <a:t>package you must first determine if it exists</a:t>
            </a:r>
            <a:endParaRPr lang="en-US" dirty="0"/>
          </a:p>
          <a:p>
            <a:r>
              <a:rPr lang="en-US" dirty="0"/>
              <a:t>Find the package via Google e.g. “time series in R”</a:t>
            </a:r>
          </a:p>
          <a:p>
            <a:r>
              <a:rPr lang="en-US" dirty="0"/>
              <a:t>Use CRAN page such as: </a:t>
            </a:r>
            <a:r>
              <a:rPr lang="en-US" dirty="0">
                <a:hlinkClick r:id="rId3"/>
              </a:rPr>
              <a:t>http://cran.r-project.org/web/packages/timeSeries/index.html</a:t>
            </a:r>
            <a:r>
              <a:rPr lang="en-US" dirty="0"/>
              <a:t> </a:t>
            </a:r>
          </a:p>
          <a:p>
            <a:r>
              <a:rPr lang="en-US" dirty="0"/>
              <a:t>Download “Reference Manual” and vignettes (if any)</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timeSeries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&gt; library(</a:t>
            </a:r>
            <a:r>
              <a:rPr lang="en-US" dirty="0" err="1">
                <a:latin typeface="Courier New" panose="02070309020205020404" pitchFamily="49" charset="0"/>
                <a:cs typeface="Courier New" panose="02070309020205020404" pitchFamily="49" charset="0"/>
              </a:rPr>
              <a:t>timeSeries</a:t>
            </a:r>
            <a:r>
              <a:rPr lang="en-US"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736205366"/>
      </p:ext>
    </p:extLst>
  </p:cSld>
  <p:clrMapOvr>
    <a:masterClrMapping/>
  </p:clrMapOvr>
  <mc:AlternateContent xmlns:mc="http://schemas.openxmlformats.org/markup-compatibility/2006" xmlns:p14="http://schemas.microsoft.com/office/powerpoint/2010/main">
    <mc:Choice Requires="p14">
      <p:transition spd="slow" p14:dur="2000" advTm="78159"/>
    </mc:Choice>
    <mc:Fallback xmlns="">
      <p:transition spd="slow" advTm="78159"/>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 Environment</a:t>
            </a:r>
            <a:endParaRPr lang="en-US" dirty="0"/>
          </a:p>
        </p:txBody>
      </p:sp>
      <p:sp>
        <p:nvSpPr>
          <p:cNvPr id="3" name="Content Placeholder 2"/>
          <p:cNvSpPr>
            <a:spLocks noGrp="1"/>
          </p:cNvSpPr>
          <p:nvPr>
            <p:ph idx="1"/>
          </p:nvPr>
        </p:nvSpPr>
        <p:spPr/>
        <p:txBody>
          <a:bodyPr>
            <a:normAutofit/>
          </a:bodyPr>
          <a:lstStyle/>
          <a:p>
            <a:r>
              <a:rPr lang="en-US" dirty="0"/>
              <a:t>Available from CRAN (</a:t>
            </a:r>
            <a:r>
              <a:rPr lang="en-US" dirty="0">
                <a:hlinkClick r:id="rId3"/>
              </a:rPr>
              <a:t>http://cran.r-project.org</a:t>
            </a:r>
            <a:r>
              <a:rPr lang="en-US" dirty="0"/>
              <a:t>)</a:t>
            </a:r>
          </a:p>
          <a:p>
            <a:pPr lvl="1"/>
            <a:r>
              <a:rPr lang="en-US" dirty="0"/>
              <a:t>The Comprehensive R Archive Network</a:t>
            </a:r>
          </a:p>
          <a:p>
            <a:pPr lvl="1"/>
            <a:r>
              <a:rPr lang="en-US" dirty="0"/>
              <a:t>An </a:t>
            </a:r>
            <a:r>
              <a:rPr lang="en-US" dirty="0" smtClean="0"/>
              <a:t>introduction </a:t>
            </a:r>
            <a:r>
              <a:rPr lang="en-US" dirty="0"/>
              <a:t>to R</a:t>
            </a:r>
          </a:p>
          <a:p>
            <a:pPr lvl="1"/>
            <a:r>
              <a:rPr lang="en-US" dirty="0"/>
              <a:t>Writing R </a:t>
            </a:r>
            <a:r>
              <a:rPr lang="en-US" dirty="0" smtClean="0"/>
              <a:t>packages</a:t>
            </a:r>
            <a:endParaRPr lang="en-US" dirty="0"/>
          </a:p>
          <a:p>
            <a:pPr lvl="1"/>
            <a:r>
              <a:rPr lang="en-US" dirty="0"/>
              <a:t>R </a:t>
            </a:r>
            <a:r>
              <a:rPr lang="en-US" dirty="0" smtClean="0"/>
              <a:t>data import/export</a:t>
            </a:r>
            <a:endParaRPr lang="en-US" dirty="0"/>
          </a:p>
          <a:p>
            <a:pPr lvl="1"/>
            <a:r>
              <a:rPr lang="en-US" dirty="0"/>
              <a:t>R </a:t>
            </a:r>
            <a:r>
              <a:rPr lang="en-US" dirty="0" smtClean="0"/>
              <a:t>installation </a:t>
            </a:r>
            <a:r>
              <a:rPr lang="en-US" dirty="0"/>
              <a:t>and </a:t>
            </a:r>
            <a:r>
              <a:rPr lang="en-US" dirty="0" smtClean="0"/>
              <a:t>administration </a:t>
            </a:r>
            <a:r>
              <a:rPr lang="en-US" dirty="0"/>
              <a:t>(mostly for building R from </a:t>
            </a:r>
            <a:r>
              <a:rPr lang="en-US" dirty="0" smtClean="0"/>
              <a:t>source code)</a:t>
            </a:r>
            <a:endParaRPr lang="en-US" dirty="0"/>
          </a:p>
          <a:p>
            <a:pPr lvl="1"/>
            <a:r>
              <a:rPr lang="en-US" dirty="0"/>
              <a:t>R </a:t>
            </a:r>
            <a:r>
              <a:rPr lang="en-US" dirty="0" smtClean="0"/>
              <a:t>internals </a:t>
            </a:r>
            <a:r>
              <a:rPr lang="en-US" dirty="0"/>
              <a:t>(not for the faint of heart)</a:t>
            </a:r>
          </a:p>
          <a:p>
            <a:endParaRPr lang="en-US" sz="2400" dirty="0"/>
          </a:p>
        </p:txBody>
      </p:sp>
    </p:spTree>
    <p:extLst>
      <p:ext uri="{BB962C8B-B14F-4D97-AF65-F5344CB8AC3E}">
        <p14:creationId xmlns:p14="http://schemas.microsoft.com/office/powerpoint/2010/main" val="2659616818"/>
      </p:ext>
    </p:extLst>
  </p:cSld>
  <p:clrMapOvr>
    <a:masterClrMapping/>
  </p:clrMapOvr>
  <mc:AlternateContent xmlns:mc="http://schemas.openxmlformats.org/markup-compatibility/2006" xmlns:p14="http://schemas.microsoft.com/office/powerpoint/2010/main">
    <mc:Choice Requires="p14">
      <p:transition spd="slow" p14:dur="2000" advTm="56844"/>
    </mc:Choice>
    <mc:Fallback xmlns="">
      <p:transition spd="slow" advTm="5684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R</a:t>
            </a:r>
            <a:endParaRPr lang="en-US" dirty="0"/>
          </a:p>
        </p:txBody>
      </p:sp>
      <p:sp>
        <p:nvSpPr>
          <p:cNvPr id="3" name="Content Placeholder 2"/>
          <p:cNvSpPr>
            <a:spLocks noGrp="1"/>
          </p:cNvSpPr>
          <p:nvPr>
            <p:ph idx="1"/>
          </p:nvPr>
        </p:nvSpPr>
        <p:spPr/>
        <p:txBody>
          <a:bodyPr>
            <a:normAutofit/>
          </a:bodyPr>
          <a:lstStyle/>
          <a:p>
            <a:r>
              <a:rPr lang="en-US" dirty="0" smtClean="0"/>
              <a:t>Download R </a:t>
            </a:r>
            <a:r>
              <a:rPr lang="en-US" dirty="0"/>
              <a:t>from CRAN (</a:t>
            </a:r>
            <a:r>
              <a:rPr lang="en-US" dirty="0">
                <a:hlinkClick r:id="rId3"/>
              </a:rPr>
              <a:t>http://cran.r-project.org</a:t>
            </a:r>
            <a:r>
              <a:rPr lang="en-US" dirty="0" smtClean="0"/>
              <a:t>)</a:t>
            </a:r>
          </a:p>
          <a:p>
            <a:r>
              <a:rPr lang="en-US" dirty="0" smtClean="0"/>
              <a:t>Select your environment: Windows, Mac, or Linux</a:t>
            </a:r>
          </a:p>
          <a:p>
            <a:r>
              <a:rPr lang="en-US" dirty="0" smtClean="0"/>
              <a:t>Click on “Install R for the first time”</a:t>
            </a:r>
          </a:p>
          <a:p>
            <a:r>
              <a:rPr lang="en-US" dirty="0" smtClean="0"/>
              <a:t>Click on “Download R </a:t>
            </a:r>
            <a:r>
              <a:rPr lang="en-US" dirty="0" smtClean="0"/>
              <a:t>3.6.2 </a:t>
            </a:r>
            <a:r>
              <a:rPr lang="en-US" dirty="0" smtClean="0"/>
              <a:t>for Windows” for example</a:t>
            </a:r>
          </a:p>
          <a:p>
            <a:r>
              <a:rPr lang="en-US" dirty="0" smtClean="0"/>
              <a:t>Follow the useful installation prompts</a:t>
            </a:r>
          </a:p>
          <a:p>
            <a:r>
              <a:rPr lang="en-US" dirty="0" smtClean="0"/>
              <a:t>NOTE: you must install R before </a:t>
            </a:r>
            <a:r>
              <a:rPr lang="en-US" dirty="0" err="1" smtClean="0"/>
              <a:t>RStudio</a:t>
            </a:r>
            <a:endParaRPr lang="en-US" dirty="0"/>
          </a:p>
          <a:p>
            <a:endParaRPr lang="en-US" sz="2400" dirty="0"/>
          </a:p>
        </p:txBody>
      </p:sp>
    </p:spTree>
    <p:extLst>
      <p:ext uri="{BB962C8B-B14F-4D97-AF65-F5344CB8AC3E}">
        <p14:creationId xmlns:p14="http://schemas.microsoft.com/office/powerpoint/2010/main" val="2157631006"/>
      </p:ext>
    </p:extLst>
  </p:cSld>
  <p:clrMapOvr>
    <a:masterClrMapping/>
  </p:clrMapOvr>
  <mc:AlternateContent xmlns:mc="http://schemas.openxmlformats.org/markup-compatibility/2006" xmlns:p14="http://schemas.microsoft.com/office/powerpoint/2010/main">
    <mc:Choice Requires="p14">
      <p:transition spd="slow" p14:dur="2000" advTm="107642"/>
    </mc:Choice>
    <mc:Fallback xmlns="">
      <p:transition spd="slow" advTm="107642"/>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Installing </a:t>
            </a:r>
            <a:r>
              <a:rPr lang="en-US" dirty="0" err="1" smtClean="0"/>
              <a:t>RStudio</a:t>
            </a:r>
            <a:endParaRPr lang="en-US" dirty="0"/>
          </a:p>
        </p:txBody>
      </p:sp>
      <p:sp>
        <p:nvSpPr>
          <p:cNvPr id="3" name="Content Placeholder 2"/>
          <p:cNvSpPr>
            <a:spLocks noGrp="1"/>
          </p:cNvSpPr>
          <p:nvPr>
            <p:ph idx="1"/>
          </p:nvPr>
        </p:nvSpPr>
        <p:spPr/>
        <p:txBody>
          <a:bodyPr>
            <a:normAutofit/>
          </a:bodyPr>
          <a:lstStyle/>
          <a:p>
            <a:r>
              <a:rPr lang="en-US" dirty="0" smtClean="0"/>
              <a:t>Download the </a:t>
            </a:r>
            <a:r>
              <a:rPr lang="en-US" dirty="0" err="1" smtClean="0"/>
              <a:t>RStudio</a:t>
            </a:r>
            <a:r>
              <a:rPr lang="en-US" dirty="0" smtClean="0"/>
              <a:t> IDE from </a:t>
            </a:r>
            <a:r>
              <a:rPr lang="en-US" dirty="0" smtClean="0">
                <a:hlinkClick r:id="rId3"/>
              </a:rPr>
              <a:t>http</a:t>
            </a:r>
            <a:r>
              <a:rPr lang="en-US" dirty="0">
                <a:hlinkClick r:id="rId3"/>
              </a:rPr>
              <a:t>://www.rstudio.com</a:t>
            </a:r>
            <a:r>
              <a:rPr lang="en-US" dirty="0" smtClean="0">
                <a:hlinkClick r:id="rId3"/>
              </a:rPr>
              <a:t>/</a:t>
            </a:r>
            <a:r>
              <a:rPr lang="en-US" dirty="0" smtClean="0"/>
              <a:t> </a:t>
            </a:r>
          </a:p>
          <a:p>
            <a:r>
              <a:rPr lang="en-US" dirty="0" smtClean="0"/>
              <a:t>Click on “Download </a:t>
            </a:r>
            <a:r>
              <a:rPr lang="en-US" dirty="0" err="1" smtClean="0"/>
              <a:t>RStudio</a:t>
            </a:r>
            <a:r>
              <a:rPr lang="en-US" dirty="0" smtClean="0"/>
              <a:t>” button</a:t>
            </a:r>
          </a:p>
          <a:p>
            <a:r>
              <a:rPr lang="en-US" dirty="0" smtClean="0"/>
              <a:t>Click on “</a:t>
            </a:r>
            <a:r>
              <a:rPr lang="en-US" dirty="0" err="1" smtClean="0"/>
              <a:t>RStudio</a:t>
            </a:r>
            <a:r>
              <a:rPr lang="en-US" dirty="0" smtClean="0"/>
              <a:t> Desktop”</a:t>
            </a:r>
          </a:p>
          <a:p>
            <a:r>
              <a:rPr lang="en-US" dirty="0" smtClean="0"/>
              <a:t>Click on “Download </a:t>
            </a:r>
            <a:r>
              <a:rPr lang="en-US" dirty="0" err="1" smtClean="0"/>
              <a:t>RStudio</a:t>
            </a:r>
            <a:r>
              <a:rPr lang="en-US" dirty="0" smtClean="0"/>
              <a:t> Desktop” button</a:t>
            </a:r>
          </a:p>
          <a:p>
            <a:r>
              <a:rPr lang="en-US" dirty="0" smtClean="0"/>
              <a:t>Click on the installer that matches your system</a:t>
            </a:r>
          </a:p>
          <a:p>
            <a:r>
              <a:rPr lang="en-US" dirty="0"/>
              <a:t>Follow the useful installation </a:t>
            </a:r>
            <a:r>
              <a:rPr lang="en-US" dirty="0" smtClean="0"/>
              <a:t>prompts</a:t>
            </a:r>
          </a:p>
          <a:p>
            <a:r>
              <a:rPr lang="en-US" dirty="0" smtClean="0"/>
              <a:t>You should now see both the R and </a:t>
            </a:r>
            <a:r>
              <a:rPr lang="en-US" dirty="0" err="1" smtClean="0"/>
              <a:t>RStudio</a:t>
            </a:r>
            <a:r>
              <a:rPr lang="en-US" dirty="0" smtClean="0"/>
              <a:t> icons on your desktop </a:t>
            </a:r>
            <a:endParaRPr lang="en-US" dirty="0"/>
          </a:p>
          <a:p>
            <a:endParaRPr lang="en-US" dirty="0" smtClean="0"/>
          </a:p>
        </p:txBody>
      </p:sp>
    </p:spTree>
    <p:extLst>
      <p:ext uri="{BB962C8B-B14F-4D97-AF65-F5344CB8AC3E}">
        <p14:creationId xmlns:p14="http://schemas.microsoft.com/office/powerpoint/2010/main" val="1650046334"/>
      </p:ext>
    </p:extLst>
  </p:cSld>
  <p:clrMapOvr>
    <a:masterClrMapping/>
  </p:clrMapOvr>
  <mc:AlternateContent xmlns:mc="http://schemas.openxmlformats.org/markup-compatibility/2006" xmlns:p14="http://schemas.microsoft.com/office/powerpoint/2010/main">
    <mc:Choice Requires="p14">
      <p:transition spd="slow" p14:dur="2000" advTm="89841"/>
    </mc:Choice>
    <mc:Fallback xmlns="">
      <p:transition spd="slow" advTm="8984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1</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3740" y="1219200"/>
            <a:ext cx="8742362" cy="4633964"/>
          </a:xfrm>
        </p:spPr>
      </p:pic>
    </p:spTree>
    <p:extLst>
      <p:ext uri="{BB962C8B-B14F-4D97-AF65-F5344CB8AC3E}">
        <p14:creationId xmlns:p14="http://schemas.microsoft.com/office/powerpoint/2010/main" val="3560703131"/>
      </p:ext>
    </p:extLst>
  </p:cSld>
  <p:clrMapOvr>
    <a:masterClrMapping/>
  </p:clrMapOvr>
  <mc:AlternateContent xmlns:mc="http://schemas.openxmlformats.org/markup-compatibility/2006" xmlns:p14="http://schemas.microsoft.com/office/powerpoint/2010/main">
    <mc:Choice Requires="p14">
      <p:transition spd="slow" p14:dur="2000" advTm="107590"/>
    </mc:Choice>
    <mc:Fallback xmlns="">
      <p:transition spd="slow" advTm="10759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Fundamentals – Part 1</a:t>
            </a:r>
            <a:endParaRPr lang="en-US" dirty="0"/>
          </a:p>
        </p:txBody>
      </p:sp>
      <p:sp>
        <p:nvSpPr>
          <p:cNvPr id="6" name="Title 1"/>
          <p:cNvSpPr>
            <a:spLocks noGrp="1"/>
          </p:cNvSpPr>
          <p:nvPr>
            <p:ph idx="1"/>
          </p:nvPr>
        </p:nvSpPr>
        <p:spPr>
          <a:xfrm>
            <a:off x="173741" y="1066800"/>
            <a:ext cx="8741659" cy="4419600"/>
          </a:xfrm>
        </p:spPr>
        <p:txBody>
          <a:bodyPr/>
          <a:lstStyle/>
          <a:p>
            <a:r>
              <a:rPr lang="en-US" dirty="0" smtClean="0"/>
              <a:t>Tips on Developing with R</a:t>
            </a:r>
          </a:p>
          <a:p>
            <a:r>
              <a:rPr lang="en-US" sz="2000" dirty="0"/>
              <a:t>On your local machine, set up a distinct folder (directory) for each R project. Don’t mix R </a:t>
            </a:r>
            <a:r>
              <a:rPr lang="en-US" sz="2000" dirty="0" smtClean="0"/>
              <a:t>projects </a:t>
            </a:r>
            <a:r>
              <a:rPr lang="en-US" sz="2000" dirty="0"/>
              <a:t>in the same folder</a:t>
            </a:r>
          </a:p>
          <a:p>
            <a:r>
              <a:rPr lang="en-US" sz="2000" dirty="0"/>
              <a:t>Use </a:t>
            </a:r>
            <a:r>
              <a:rPr lang="en-US" sz="2000" dirty="0">
                <a:latin typeface="Courier New" panose="02070309020205020404" pitchFamily="49" charset="0"/>
                <a:cs typeface="Courier New" panose="02070309020205020404" pitchFamily="49" charset="0"/>
              </a:rPr>
              <a:t>Session -&gt; Set Working Directory </a:t>
            </a:r>
            <a:r>
              <a:rPr lang="en-US" sz="2000" dirty="0"/>
              <a:t>in </a:t>
            </a:r>
            <a:r>
              <a:rPr lang="en-US" sz="2000" dirty="0" err="1"/>
              <a:t>RStudio</a:t>
            </a:r>
            <a:r>
              <a:rPr lang="en-US" sz="2000" dirty="0"/>
              <a:t> to point to your project folder </a:t>
            </a:r>
          </a:p>
          <a:p>
            <a:r>
              <a:rPr lang="en-US" sz="2000" dirty="0">
                <a:sym typeface="Wingdings" panose="05000000000000000000" pitchFamily="2" charset="2"/>
              </a:rPr>
              <a:t>Use </a:t>
            </a:r>
            <a:r>
              <a:rPr lang="en-US" sz="2000" dirty="0">
                <a:latin typeface="Courier New" panose="02070309020205020404" pitchFamily="49" charset="0"/>
                <a:cs typeface="Courier New" panose="02070309020205020404" pitchFamily="49" charset="0"/>
                <a:sym typeface="Wingdings" panose="05000000000000000000" pitchFamily="2" charset="2"/>
              </a:rPr>
              <a:t>File -&gt; New File -&gt; R Script </a:t>
            </a:r>
            <a:r>
              <a:rPr lang="en-US" sz="2000" dirty="0">
                <a:sym typeface="Wingdings" panose="05000000000000000000" pitchFamily="2" charset="2"/>
              </a:rPr>
              <a:t>to open up a new R script in the code editor</a:t>
            </a:r>
          </a:p>
          <a:p>
            <a:r>
              <a:rPr lang="en-US" sz="2000" dirty="0">
                <a:sym typeface="Wingdings" panose="05000000000000000000" pitchFamily="2" charset="2"/>
              </a:rPr>
              <a:t>Start coding and using the R command line</a:t>
            </a:r>
          </a:p>
          <a:p>
            <a:r>
              <a:rPr lang="en-US" sz="2000" dirty="0">
                <a:sym typeface="Wingdings" panose="05000000000000000000" pitchFamily="2" charset="2"/>
              </a:rPr>
              <a:t>Use </a:t>
            </a:r>
            <a:r>
              <a:rPr lang="en-US" sz="2000" dirty="0">
                <a:latin typeface="Courier New" panose="02070309020205020404" pitchFamily="49" charset="0"/>
                <a:cs typeface="Courier New" panose="02070309020205020404" pitchFamily="49" charset="0"/>
                <a:sym typeface="Wingdings" panose="05000000000000000000" pitchFamily="2" charset="2"/>
              </a:rPr>
              <a:t>Session -&gt; Save Workspace As </a:t>
            </a:r>
            <a:r>
              <a:rPr lang="en-US" sz="2000" dirty="0">
                <a:sym typeface="Wingdings" panose="05000000000000000000" pitchFamily="2" charset="2"/>
              </a:rPr>
              <a:t>to create an environment file containing all your variables.  This will be named with the name you provide plus an .RDATA extension</a:t>
            </a:r>
          </a:p>
          <a:p>
            <a:r>
              <a:rPr lang="en-US" sz="2000" dirty="0">
                <a:sym typeface="Wingdings" panose="05000000000000000000" pitchFamily="2" charset="2"/>
              </a:rPr>
              <a:t>Next time, start up </a:t>
            </a:r>
            <a:r>
              <a:rPr lang="en-US" sz="2000" dirty="0" err="1">
                <a:sym typeface="Wingdings" panose="05000000000000000000" pitchFamily="2" charset="2"/>
              </a:rPr>
              <a:t>Rstudio</a:t>
            </a:r>
            <a:r>
              <a:rPr lang="en-US" sz="2000" dirty="0">
                <a:sym typeface="Wingdings" panose="05000000000000000000" pitchFamily="2" charset="2"/>
              </a:rPr>
              <a:t> with the .RDATA file to resume</a:t>
            </a:r>
            <a:endParaRPr lang="en-US" sz="2000" dirty="0"/>
          </a:p>
          <a:p>
            <a:endParaRPr lang="en-US" dirty="0"/>
          </a:p>
        </p:txBody>
      </p:sp>
    </p:spTree>
    <p:extLst>
      <p:ext uri="{BB962C8B-B14F-4D97-AF65-F5344CB8AC3E}">
        <p14:creationId xmlns:p14="http://schemas.microsoft.com/office/powerpoint/2010/main" val="1224265998"/>
      </p:ext>
    </p:extLst>
  </p:cSld>
  <p:clrMapOvr>
    <a:masterClrMapping/>
  </p:clrMapOvr>
  <mc:AlternateContent xmlns:mc="http://schemas.openxmlformats.org/markup-compatibility/2006" xmlns:p14="http://schemas.microsoft.com/office/powerpoint/2010/main">
    <mc:Choice Requires="p14">
      <p:transition spd="slow" p14:dur="2000" advTm="73198"/>
    </mc:Choice>
    <mc:Fallback xmlns="">
      <p:transition spd="slow" advTm="73198"/>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Provide an overview </a:t>
            </a:r>
            <a:r>
              <a:rPr lang="en-US" dirty="0"/>
              <a:t>of Data </a:t>
            </a:r>
            <a:r>
              <a:rPr lang="en-US" dirty="0" smtClean="0"/>
              <a:t>Science</a:t>
            </a:r>
            <a:endParaRPr lang="en-US" i="1" dirty="0" smtClean="0"/>
          </a:p>
          <a:p>
            <a:r>
              <a:rPr lang="en-US" dirty="0" smtClean="0"/>
              <a:t>Discuss the </a:t>
            </a:r>
            <a:r>
              <a:rPr lang="en-US" i="1" dirty="0" smtClean="0"/>
              <a:t>Data Science Venn Diagram</a:t>
            </a:r>
          </a:p>
          <a:p>
            <a:r>
              <a:rPr lang="en-US" dirty="0" smtClean="0"/>
              <a:t>Define </a:t>
            </a:r>
            <a:r>
              <a:rPr lang="en-US" dirty="0"/>
              <a:t>the </a:t>
            </a:r>
            <a:r>
              <a:rPr lang="en-US" i="1" dirty="0" smtClean="0"/>
              <a:t>Data </a:t>
            </a:r>
            <a:r>
              <a:rPr lang="en-US" i="1" dirty="0"/>
              <a:t>S</a:t>
            </a:r>
            <a:r>
              <a:rPr lang="en-US" i="1" dirty="0" smtClean="0"/>
              <a:t>cience </a:t>
            </a:r>
            <a:r>
              <a:rPr lang="en-US" i="1" dirty="0"/>
              <a:t>P</a:t>
            </a:r>
            <a:r>
              <a:rPr lang="en-US" i="1" dirty="0" smtClean="0"/>
              <a:t>rocess</a:t>
            </a:r>
            <a:r>
              <a:rPr lang="en-US" dirty="0" smtClean="0"/>
              <a:t>.</a:t>
            </a:r>
          </a:p>
          <a:p>
            <a:r>
              <a:rPr lang="en-US" dirty="0" smtClean="0"/>
              <a:t>Present an </a:t>
            </a:r>
            <a:r>
              <a:rPr lang="en-US" i="1" dirty="0" smtClean="0"/>
              <a:t>Introduction </a:t>
            </a:r>
            <a:r>
              <a:rPr lang="en-US" i="1" dirty="0"/>
              <a:t>to R Programming Part I </a:t>
            </a:r>
            <a:endParaRPr lang="en-US" dirty="0" smtClean="0"/>
          </a:p>
          <a:p>
            <a:r>
              <a:rPr lang="en-US" dirty="0" smtClean="0"/>
              <a:t>Start filling your data science toolbox with useful R programming techniques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21374"/>
    </mc:Choice>
    <mc:Fallback xmlns="">
      <p:transition spd="slow" advTm="2137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R has five basic or “atomic” classes of objects:</a:t>
            </a:r>
          </a:p>
          <a:p>
            <a:pPr lvl="1"/>
            <a:r>
              <a:rPr lang="en-US" sz="2000" dirty="0" smtClean="0"/>
              <a:t>Character</a:t>
            </a:r>
          </a:p>
          <a:p>
            <a:pPr lvl="1"/>
            <a:r>
              <a:rPr lang="en-US" sz="2000" dirty="0" smtClean="0"/>
              <a:t>Numeric (real numbers)</a:t>
            </a:r>
          </a:p>
          <a:p>
            <a:pPr lvl="1"/>
            <a:r>
              <a:rPr lang="en-US" sz="2000" dirty="0" smtClean="0"/>
              <a:t>Integer</a:t>
            </a:r>
          </a:p>
          <a:p>
            <a:pPr lvl="1"/>
            <a:r>
              <a:rPr lang="en-US" sz="2000" dirty="0" smtClean="0"/>
              <a:t>Complex</a:t>
            </a:r>
          </a:p>
          <a:p>
            <a:pPr lvl="1"/>
            <a:r>
              <a:rPr lang="en-US" sz="2000" dirty="0" smtClean="0"/>
              <a:t>Logical (True / False)</a:t>
            </a:r>
          </a:p>
          <a:p>
            <a:r>
              <a:rPr lang="en-US" sz="2000" dirty="0" smtClean="0"/>
              <a:t>The most basic object is a vector</a:t>
            </a:r>
          </a:p>
          <a:p>
            <a:pPr lvl="1"/>
            <a:r>
              <a:rPr lang="en-US" sz="2000" dirty="0" smtClean="0"/>
              <a:t>A vector can only contain objects of the same class</a:t>
            </a:r>
          </a:p>
          <a:p>
            <a:pPr lvl="1"/>
            <a:r>
              <a:rPr lang="en-US" sz="2000" dirty="0" smtClean="0"/>
              <a:t>BUT: The one exception is a </a:t>
            </a:r>
            <a:r>
              <a:rPr lang="en-US" sz="2000" i="1" dirty="0" smtClean="0"/>
              <a:t>list</a:t>
            </a:r>
            <a:r>
              <a:rPr lang="en-US" sz="2000" dirty="0" smtClean="0"/>
              <a:t>, which is represented as a vector but can contain objects of different classes (indeed, that’s usually why we use them)</a:t>
            </a:r>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2243769428"/>
      </p:ext>
    </p:extLst>
  </p:cSld>
  <p:clrMapOvr>
    <a:masterClrMapping/>
  </p:clrMapOvr>
  <mc:AlternateContent xmlns:mc="http://schemas.openxmlformats.org/markup-compatibility/2006" xmlns:p14="http://schemas.microsoft.com/office/powerpoint/2010/main">
    <mc:Choice Requires="p14">
      <p:transition spd="slow" p14:dur="2000" advTm="43694"/>
    </mc:Choice>
    <mc:Fallback xmlns="">
      <p:transition spd="slow" advTm="43694"/>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400" dirty="0" smtClean="0"/>
              <a:t>At the R command prompt we generally type what are called </a:t>
            </a:r>
            <a:r>
              <a:rPr lang="en-US" sz="2400" i="1" dirty="0" smtClean="0"/>
              <a:t>expressions</a:t>
            </a:r>
            <a:r>
              <a:rPr lang="en-US" sz="2400" dirty="0" smtClean="0"/>
              <a:t>. You type the expression and R evaluates it.</a:t>
            </a:r>
          </a:p>
          <a:p>
            <a:r>
              <a:rPr lang="en-US" sz="2400" dirty="0" smtClean="0"/>
              <a:t>The </a:t>
            </a:r>
            <a:r>
              <a:rPr lang="en-US" sz="2400" dirty="0" smtClean="0">
                <a:latin typeface="Courier New" panose="02070309020205020404" pitchFamily="49" charset="0"/>
                <a:cs typeface="Courier New" panose="02070309020205020404" pitchFamily="49" charset="0"/>
              </a:rPr>
              <a:t>&lt;­­-</a:t>
            </a:r>
            <a:r>
              <a:rPr lang="en-US" sz="2400" dirty="0" smtClean="0"/>
              <a:t> symbol is the assignment operator (very similar in function to = assignment operator found in other programming environments) which assigns what’s on the right to what’s on the left</a:t>
            </a:r>
          </a:p>
          <a:p>
            <a:r>
              <a:rPr lang="en-US" sz="2400" dirty="0" smtClean="0"/>
              <a:t>The </a:t>
            </a:r>
            <a:r>
              <a:rPr lang="en-US" sz="2400" dirty="0" smtClean="0">
                <a:latin typeface="Courier New" panose="02070309020205020404" pitchFamily="49" charset="0"/>
                <a:cs typeface="Courier New" panose="02070309020205020404" pitchFamily="49" charset="0"/>
              </a:rPr>
              <a:t>#</a:t>
            </a:r>
            <a:r>
              <a:rPr lang="en-US" sz="2400" dirty="0" smtClean="0"/>
              <a:t> character indicates a </a:t>
            </a:r>
            <a:r>
              <a:rPr lang="en-US" sz="2400" i="1" dirty="0" smtClean="0"/>
              <a:t>comment</a:t>
            </a:r>
            <a:r>
              <a:rPr lang="en-US" sz="2400" dirty="0" smtClean="0"/>
              <a:t>. Anything to the right of the </a:t>
            </a:r>
            <a:r>
              <a:rPr lang="en-US" sz="2400" dirty="0" smtClean="0">
                <a:latin typeface="Courier New" panose="02070309020205020404" pitchFamily="49" charset="0"/>
                <a:cs typeface="Courier New" panose="02070309020205020404" pitchFamily="49" charset="0"/>
              </a:rPr>
              <a:t>#</a:t>
            </a:r>
            <a:r>
              <a:rPr lang="en-US" sz="2400" dirty="0" smtClean="0"/>
              <a:t> (including the # itself) is ignored as part of the R expression. Commenting your R scripts is highly recommended!</a:t>
            </a:r>
          </a:p>
          <a:p>
            <a:pPr>
              <a:buFont typeface="Wingdings" panose="05000000000000000000" pitchFamily="2" charset="2"/>
              <a:buChar char="Ø"/>
            </a:pPr>
            <a:endParaRPr lang="en-US"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885924702"/>
      </p:ext>
    </p:extLst>
  </p:cSld>
  <p:clrMapOvr>
    <a:masterClrMapping/>
  </p:clrMapOvr>
  <mc:AlternateContent xmlns:mc="http://schemas.openxmlformats.org/markup-compatibility/2006" xmlns:p14="http://schemas.microsoft.com/office/powerpoint/2010/main">
    <mc:Choice Requires="p14">
      <p:transition spd="slow" p14:dur="2000" advTm="66493"/>
    </mc:Choice>
    <mc:Fallback xmlns="">
      <p:transition spd="slow" advTm="6649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Numbers in R are generally treated as numeric objects (i.e., double precision real numbers)</a:t>
            </a:r>
          </a:p>
          <a:p>
            <a:r>
              <a:rPr lang="en-US" sz="2200" dirty="0" smtClean="0"/>
              <a:t>If you explicitly want an integer, you need to specify the L suffix</a:t>
            </a:r>
          </a:p>
          <a:p>
            <a:r>
              <a:rPr lang="en-US" sz="2200" dirty="0" smtClean="0"/>
              <a:t>Ex: Entering 1 gives you a numeric object; entering </a:t>
            </a:r>
            <a:r>
              <a:rPr lang="en-US" sz="2200" dirty="0" smtClean="0">
                <a:latin typeface="Courier New" panose="02070309020205020404" pitchFamily="49" charset="0"/>
                <a:cs typeface="Courier New" panose="02070309020205020404" pitchFamily="49" charset="0"/>
              </a:rPr>
              <a:t>1L</a:t>
            </a:r>
            <a:r>
              <a:rPr lang="en-US" sz="2200" dirty="0" smtClean="0"/>
              <a:t> explicitly gives you an integer.</a:t>
            </a:r>
          </a:p>
          <a:p>
            <a:r>
              <a:rPr lang="en-US" sz="2200" dirty="0" smtClean="0"/>
              <a:t>There is also a special number </a:t>
            </a:r>
            <a:r>
              <a:rPr lang="en-US" sz="2200" dirty="0" err="1" smtClean="0">
                <a:latin typeface="Courier New" panose="02070309020205020404" pitchFamily="49" charset="0"/>
                <a:cs typeface="Courier New" panose="02070309020205020404" pitchFamily="49" charset="0"/>
              </a:rPr>
              <a:t>Inf</a:t>
            </a:r>
            <a:r>
              <a:rPr lang="en-US" sz="2200" dirty="0" smtClean="0"/>
              <a:t> which represents infinity; e.g. 1 / 0; </a:t>
            </a:r>
            <a:r>
              <a:rPr lang="en-US" sz="2200" dirty="0" err="1" smtClean="0"/>
              <a:t>Inf</a:t>
            </a:r>
            <a:r>
              <a:rPr lang="en-US" sz="2200" dirty="0" smtClean="0"/>
              <a:t> can be used in ordinary calculations; e.g. </a:t>
            </a:r>
            <a:r>
              <a:rPr lang="en-US" sz="2200" dirty="0" smtClean="0">
                <a:latin typeface="Courier New" panose="02070309020205020404" pitchFamily="49" charset="0"/>
                <a:cs typeface="Courier New" panose="02070309020205020404" pitchFamily="49" charset="0"/>
              </a:rPr>
              <a:t>1 / </a:t>
            </a:r>
            <a:r>
              <a:rPr lang="en-US" sz="2200" dirty="0" err="1" smtClean="0">
                <a:latin typeface="Courier New" panose="02070309020205020404" pitchFamily="49" charset="0"/>
                <a:cs typeface="Courier New" panose="02070309020205020404" pitchFamily="49" charset="0"/>
              </a:rPr>
              <a:t>Inf</a:t>
            </a:r>
            <a:r>
              <a:rPr lang="en-US" sz="2200" dirty="0" smtClean="0">
                <a:latin typeface="Courier New" panose="02070309020205020404" pitchFamily="49" charset="0"/>
                <a:cs typeface="Courier New" panose="02070309020205020404" pitchFamily="49" charset="0"/>
              </a:rPr>
              <a:t> </a:t>
            </a:r>
            <a:r>
              <a:rPr lang="en-US" sz="2200" dirty="0" smtClean="0"/>
              <a:t>is 0</a:t>
            </a:r>
          </a:p>
          <a:p>
            <a:r>
              <a:rPr lang="en-US" sz="2200" dirty="0" smtClean="0"/>
              <a:t>The value </a:t>
            </a:r>
            <a:r>
              <a:rPr lang="en-US" sz="2200" dirty="0" err="1" smtClean="0">
                <a:latin typeface="Courier New" panose="02070309020205020404" pitchFamily="49" charset="0"/>
                <a:cs typeface="Courier New" panose="02070309020205020404" pitchFamily="49" charset="0"/>
              </a:rPr>
              <a:t>NaN</a:t>
            </a:r>
            <a:r>
              <a:rPr lang="en-US" sz="2200" dirty="0" smtClean="0"/>
              <a:t> represents as undefined value (“not a number”); e.g. 0 / 0; </a:t>
            </a:r>
            <a:r>
              <a:rPr lang="en-US" sz="2200" dirty="0" err="1" smtClean="0"/>
              <a:t>NaN</a:t>
            </a:r>
            <a:r>
              <a:rPr lang="en-US" sz="2200" dirty="0" smtClean="0"/>
              <a:t> can also be thought of as a missing value (more on that later)</a:t>
            </a:r>
            <a:endParaRPr lang="en-US" sz="2200"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3532548831"/>
      </p:ext>
    </p:extLst>
  </p:cSld>
  <p:clrMapOvr>
    <a:masterClrMapping/>
  </p:clrMapOvr>
  <mc:AlternateContent xmlns:mc="http://schemas.openxmlformats.org/markup-compatibility/2006" xmlns:p14="http://schemas.microsoft.com/office/powerpoint/2010/main">
    <mc:Choice Requires="p14">
      <p:transition spd="slow" p14:dur="2000" advTm="77667"/>
    </mc:Choice>
    <mc:Fallback xmlns="">
      <p:transition spd="slow" advTm="77667"/>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a:t>
            </a:r>
            <a:r>
              <a:rPr lang="en-US" dirty="0" smtClean="0"/>
              <a:t>n addition to the atomic types, here are some additional object types available in R:</a:t>
            </a:r>
          </a:p>
          <a:p>
            <a:pPr lvl="1"/>
            <a:r>
              <a:rPr lang="en-US" dirty="0" smtClean="0"/>
              <a:t>Vectors</a:t>
            </a:r>
          </a:p>
          <a:p>
            <a:pPr lvl="1"/>
            <a:r>
              <a:rPr lang="en-US" dirty="0" smtClean="0"/>
              <a:t>Lists</a:t>
            </a:r>
          </a:p>
          <a:p>
            <a:pPr lvl="1"/>
            <a:r>
              <a:rPr lang="en-US" dirty="0" smtClean="0"/>
              <a:t>Matrices</a:t>
            </a:r>
          </a:p>
          <a:p>
            <a:pPr lvl="1"/>
            <a:r>
              <a:rPr lang="en-US" dirty="0" smtClean="0"/>
              <a:t>Factors</a:t>
            </a:r>
          </a:p>
          <a:p>
            <a:pPr lvl="1"/>
            <a:r>
              <a:rPr lang="en-US" dirty="0" smtClean="0"/>
              <a:t>Data frames</a:t>
            </a:r>
          </a:p>
          <a:p>
            <a:pPr lvl="1"/>
            <a:r>
              <a:rPr lang="en-US" dirty="0" smtClean="0"/>
              <a:t>Arrays</a:t>
            </a:r>
          </a:p>
          <a:p>
            <a:pPr marL="341312" lvl="1" indent="0">
              <a:buNone/>
            </a:pPr>
            <a:endParaRPr lang="en-US" dirty="0" smtClean="0"/>
          </a:p>
          <a:p>
            <a:pPr lvl="1"/>
            <a:endParaRPr lang="en-US"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85398919"/>
      </p:ext>
    </p:extLst>
  </p:cSld>
  <p:clrMapOvr>
    <a:masterClrMapping/>
  </p:clrMapOvr>
  <mc:AlternateContent xmlns:mc="http://schemas.openxmlformats.org/markup-compatibility/2006" xmlns:p14="http://schemas.microsoft.com/office/powerpoint/2010/main">
    <mc:Choice Requires="p14">
      <p:transition spd="slow" p14:dur="2000" advTm="83322"/>
    </mc:Choice>
    <mc:Fallback xmlns="">
      <p:transition spd="slow" advTm="83322"/>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 objects also can have attributes</a:t>
            </a:r>
          </a:p>
          <a:p>
            <a:pPr lvl="1"/>
            <a:r>
              <a:rPr lang="en-US" dirty="0" smtClean="0"/>
              <a:t>Names</a:t>
            </a:r>
          </a:p>
          <a:p>
            <a:pPr lvl="1"/>
            <a:r>
              <a:rPr lang="en-US" dirty="0" err="1" smtClean="0"/>
              <a:t>dimnames</a:t>
            </a:r>
            <a:endParaRPr lang="en-US" dirty="0" smtClean="0"/>
          </a:p>
          <a:p>
            <a:pPr lvl="1"/>
            <a:r>
              <a:rPr lang="en-US" dirty="0" smtClean="0"/>
              <a:t>Dimensions (e.g., matrices, arrays)</a:t>
            </a:r>
          </a:p>
          <a:p>
            <a:pPr lvl="1"/>
            <a:r>
              <a:rPr lang="en-US" dirty="0" smtClean="0"/>
              <a:t>Class</a:t>
            </a:r>
          </a:p>
          <a:p>
            <a:pPr lvl="1"/>
            <a:r>
              <a:rPr lang="en-US" dirty="0" smtClean="0"/>
              <a:t>Length</a:t>
            </a:r>
          </a:p>
          <a:p>
            <a:pPr lvl="1"/>
            <a:r>
              <a:rPr lang="en-US" dirty="0" smtClean="0"/>
              <a:t>Other user-defined attributes/metadata</a:t>
            </a:r>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77204261"/>
      </p:ext>
    </p:extLst>
  </p:cSld>
  <p:clrMapOvr>
    <a:masterClrMapping/>
  </p:clrMapOvr>
  <mc:AlternateContent xmlns:mc="http://schemas.openxmlformats.org/markup-compatibility/2006" xmlns:p14="http://schemas.microsoft.com/office/powerpoint/2010/main">
    <mc:Choice Requires="p14">
      <p:transition spd="slow" p14:dur="2000" advTm="23431"/>
    </mc:Choice>
    <mc:Fallback xmlns="">
      <p:transition spd="slow" advTm="23431"/>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600" dirty="0" smtClean="0"/>
              <a:t>Matrices are vectors with a </a:t>
            </a:r>
            <a:r>
              <a:rPr lang="en-US" sz="2600" i="1" dirty="0" smtClean="0"/>
              <a:t>dimension</a:t>
            </a:r>
            <a:r>
              <a:rPr lang="en-US" sz="2600" dirty="0" smtClean="0"/>
              <a:t> attribute. The dimension attribute is itself an integer vector of length 2 (</a:t>
            </a:r>
            <a:r>
              <a:rPr lang="en-US" sz="2600" dirty="0" err="1" smtClean="0"/>
              <a:t>nrow</a:t>
            </a:r>
            <a:r>
              <a:rPr lang="en-US" sz="2600" dirty="0" smtClean="0"/>
              <a:t>, </a:t>
            </a:r>
            <a:r>
              <a:rPr lang="en-US" sz="2600" dirty="0" err="1" smtClean="0"/>
              <a:t>ncol</a:t>
            </a:r>
            <a:r>
              <a:rPr lang="en-US" sz="2600" dirty="0" smtClean="0"/>
              <a:t>)</a:t>
            </a:r>
          </a:p>
          <a:p>
            <a:r>
              <a:rPr lang="en-US" sz="2600" dirty="0"/>
              <a:t>Matrices are constructed </a:t>
            </a:r>
            <a:r>
              <a:rPr lang="en-US" sz="2600" i="1" dirty="0"/>
              <a:t>column-wise</a:t>
            </a:r>
            <a:r>
              <a:rPr lang="en-US" sz="2600" dirty="0"/>
              <a:t>, so entries can be thought of starting in the “upper left” corner and running down the columns</a:t>
            </a:r>
            <a:r>
              <a:rPr lang="en-US" sz="2600" dirty="0" smtClean="0"/>
              <a:t>.</a:t>
            </a:r>
          </a:p>
          <a:p>
            <a:r>
              <a:rPr lang="en-US" sz="2600" dirty="0"/>
              <a:t>Lists are a special type of vector that can contain elements of different classes. The List is a very important data type in R and you should get to know them well.</a:t>
            </a:r>
            <a:endParaRPr lang="en-US" sz="2600" dirty="0" smtClean="0"/>
          </a:p>
          <a:p>
            <a:endParaRPr lang="en-US" sz="2600" dirty="0"/>
          </a:p>
          <a:p>
            <a:endParaRPr lang="en-US" sz="2600" dirty="0"/>
          </a:p>
        </p:txBody>
      </p:sp>
      <p:sp>
        <p:nvSpPr>
          <p:cNvPr id="2" name="Title 1"/>
          <p:cNvSpPr>
            <a:spLocks noGrp="1"/>
          </p:cNvSpPr>
          <p:nvPr>
            <p:ph type="title"/>
          </p:nvPr>
        </p:nvSpPr>
        <p:spPr/>
        <p:txBody>
          <a:bodyPr/>
          <a:lstStyle/>
          <a:p>
            <a:r>
              <a:rPr lang="en-US" dirty="0" smtClean="0"/>
              <a:t>R Fundamentals – Part 1</a:t>
            </a:r>
            <a:endParaRPr lang="en-US" dirty="0"/>
          </a:p>
        </p:txBody>
      </p:sp>
    </p:spTree>
    <p:extLst>
      <p:ext uri="{BB962C8B-B14F-4D97-AF65-F5344CB8AC3E}">
        <p14:creationId xmlns:p14="http://schemas.microsoft.com/office/powerpoint/2010/main" val="133826552"/>
      </p:ext>
    </p:extLst>
  </p:cSld>
  <p:clrMapOvr>
    <a:masterClrMapping/>
  </p:clrMapOvr>
  <mc:AlternateContent xmlns:mc="http://schemas.openxmlformats.org/markup-compatibility/2006" xmlns:p14="http://schemas.microsoft.com/office/powerpoint/2010/main">
    <mc:Choice Requires="p14">
      <p:transition spd="slow" p14:dur="2000" advTm="47549"/>
    </mc:Choice>
    <mc:Fallback xmlns="">
      <p:transition spd="slow" advTm="47549"/>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200" dirty="0" smtClean="0"/>
              <a:t>Factors are used to represent categorical data. Factors can be unordered or ordered. One can think of a factor as an integer vector where each integer has a </a:t>
            </a:r>
            <a:r>
              <a:rPr lang="en-US" sz="2200" i="1" dirty="0" smtClean="0"/>
              <a:t>label</a:t>
            </a:r>
            <a:r>
              <a:rPr lang="en-US" sz="2200" dirty="0" smtClean="0"/>
              <a:t>.</a:t>
            </a:r>
          </a:p>
          <a:p>
            <a:pPr lvl="1"/>
            <a:r>
              <a:rPr lang="en-US" sz="2000" dirty="0" smtClean="0"/>
              <a:t>Factors are treated specifically by modelling functions like </a:t>
            </a:r>
            <a:r>
              <a:rPr lang="en-US" sz="2000" dirty="0" smtClean="0">
                <a:latin typeface="Courier New" panose="02070309020205020404" pitchFamily="49" charset="0"/>
                <a:cs typeface="Courier New" panose="02070309020205020404" pitchFamily="49" charset="0"/>
              </a:rPr>
              <a:t>lm() </a:t>
            </a:r>
            <a:r>
              <a:rPr lang="en-US" sz="2000" dirty="0" smtClean="0"/>
              <a:t>and </a:t>
            </a:r>
            <a:r>
              <a:rPr lang="en-US" sz="2000" dirty="0" err="1" smtClean="0">
                <a:latin typeface="Courier New" panose="02070309020205020404" pitchFamily="49" charset="0"/>
                <a:cs typeface="Courier New" panose="02070309020205020404" pitchFamily="49" charset="0"/>
              </a:rPr>
              <a:t>glm</a:t>
            </a:r>
            <a:r>
              <a:rPr lang="en-US" sz="2000" dirty="0" smtClean="0">
                <a:latin typeface="Courier New" panose="02070309020205020404" pitchFamily="49" charset="0"/>
                <a:cs typeface="Courier New" panose="02070309020205020404" pitchFamily="49" charset="0"/>
              </a:rPr>
              <a:t>()</a:t>
            </a:r>
          </a:p>
          <a:p>
            <a:pPr lvl="1"/>
            <a:r>
              <a:rPr lang="en-US" sz="2000" dirty="0" smtClean="0"/>
              <a:t>Using factors with labels is </a:t>
            </a:r>
            <a:r>
              <a:rPr lang="en-US" sz="2000" i="1" dirty="0" smtClean="0"/>
              <a:t>better</a:t>
            </a:r>
            <a:r>
              <a:rPr lang="en-US" sz="2000" dirty="0" smtClean="0"/>
              <a:t> than using integers because factors are self-describing; having a variable that has values “Male” and “Female” is better than a variable that has values 1 and 2.</a:t>
            </a:r>
            <a:endParaRPr lang="en-US" sz="2000" dirty="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484397157"/>
      </p:ext>
    </p:extLst>
  </p:cSld>
  <p:clrMapOvr>
    <a:masterClrMapping/>
  </p:clrMapOvr>
  <mc:AlternateContent xmlns:mc="http://schemas.openxmlformats.org/markup-compatibility/2006" xmlns:p14="http://schemas.microsoft.com/office/powerpoint/2010/main">
    <mc:Choice Requires="p14">
      <p:transition spd="slow" p14:dur="2000" advTm="42245"/>
    </mc:Choice>
    <mc:Fallback xmlns="">
      <p:transition spd="slow" advTm="42245"/>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Missing values are denoted by NA or </a:t>
            </a:r>
            <a:r>
              <a:rPr lang="en-US" sz="2200" dirty="0" err="1" smtClean="0"/>
              <a:t>NaN</a:t>
            </a:r>
            <a:r>
              <a:rPr lang="en-US" sz="2200" dirty="0" smtClean="0"/>
              <a:t> for undefined mathematical operations (e.g. division by zero).</a:t>
            </a:r>
          </a:p>
          <a:p>
            <a:pPr lvl="1"/>
            <a:r>
              <a:rPr lang="en-US" sz="2200" dirty="0" smtClean="0">
                <a:latin typeface="Courier New" panose="02070309020205020404" pitchFamily="49" charset="0"/>
                <a:cs typeface="Courier New" panose="02070309020205020404" pitchFamily="49" charset="0"/>
              </a:rPr>
              <a:t>is.na() </a:t>
            </a:r>
            <a:r>
              <a:rPr lang="en-US" sz="2200" dirty="0" smtClean="0"/>
              <a:t>is used to test objects if they are NA</a:t>
            </a:r>
          </a:p>
          <a:p>
            <a:pPr lvl="1"/>
            <a:r>
              <a:rPr lang="en-US" sz="2200" dirty="0" err="1" smtClean="0">
                <a:latin typeface="Courier New" panose="02070309020205020404" pitchFamily="49" charset="0"/>
                <a:cs typeface="Courier New" panose="02070309020205020404" pitchFamily="49" charset="0"/>
              </a:rPr>
              <a:t>is.nan</a:t>
            </a:r>
            <a:r>
              <a:rPr lang="en-US" sz="2200" dirty="0" smtClean="0">
                <a:latin typeface="Courier New" panose="02070309020205020404" pitchFamily="49" charset="0"/>
                <a:cs typeface="Courier New" panose="02070309020205020404" pitchFamily="49" charset="0"/>
              </a:rPr>
              <a:t>() </a:t>
            </a:r>
            <a:r>
              <a:rPr lang="en-US" sz="2200" dirty="0" smtClean="0"/>
              <a:t>is used to test for </a:t>
            </a:r>
            <a:r>
              <a:rPr lang="en-US" sz="2200" dirty="0" err="1" smtClean="0"/>
              <a:t>NaN</a:t>
            </a:r>
            <a:endParaRPr lang="en-US" sz="2200" dirty="0" smtClean="0"/>
          </a:p>
          <a:p>
            <a:pPr lvl="1"/>
            <a:r>
              <a:rPr lang="en-US" sz="2200" dirty="0" smtClean="0"/>
              <a:t>NA values have a class also, so there are integer NA, character NA, etc.</a:t>
            </a:r>
          </a:p>
          <a:p>
            <a:pPr lvl="1"/>
            <a:r>
              <a:rPr lang="en-US" sz="2200" dirty="0" smtClean="0"/>
              <a:t>A </a:t>
            </a:r>
            <a:r>
              <a:rPr lang="en-US" sz="2200" dirty="0" err="1" smtClean="0"/>
              <a:t>NaN</a:t>
            </a:r>
            <a:r>
              <a:rPr lang="en-US" sz="2200" dirty="0" smtClean="0"/>
              <a:t> value is also NA but the converse is not true</a:t>
            </a:r>
            <a:endParaRPr lang="en-US" sz="2200" dirty="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390748169"/>
      </p:ext>
    </p:extLst>
  </p:cSld>
  <p:clrMapOvr>
    <a:masterClrMapping/>
  </p:clrMapOvr>
  <mc:AlternateContent xmlns:mc="http://schemas.openxmlformats.org/markup-compatibility/2006" xmlns:p14="http://schemas.microsoft.com/office/powerpoint/2010/main">
    <mc:Choice Requires="p14">
      <p:transition spd="slow" p14:dur="2000" advTm="83615"/>
    </mc:Choice>
    <mc:Fallback xmlns="">
      <p:transition spd="slow" advTm="83615"/>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sz="2200" dirty="0" smtClean="0"/>
              <a:t>Data frames are used to store tabular data</a:t>
            </a:r>
          </a:p>
          <a:p>
            <a:pPr lvl="1"/>
            <a:r>
              <a:rPr lang="en-US" sz="1900" dirty="0" smtClean="0"/>
              <a:t>They are represented as a special type of list where every element of the list has to have the same length</a:t>
            </a:r>
          </a:p>
          <a:p>
            <a:pPr lvl="1"/>
            <a:r>
              <a:rPr lang="en-US" sz="1900" dirty="0" smtClean="0"/>
              <a:t>Each element of the list can be thought of as a column and the length of each element of the list is the number of rows</a:t>
            </a:r>
          </a:p>
          <a:p>
            <a:pPr lvl="1"/>
            <a:r>
              <a:rPr lang="en-US" sz="1900" dirty="0" smtClean="0"/>
              <a:t>Unlike matrices, data frames can store different classes of objects in each column (just like lists); matrices must have every element be the same class</a:t>
            </a:r>
          </a:p>
          <a:p>
            <a:pPr lvl="1"/>
            <a:r>
              <a:rPr lang="en-US" sz="1900" dirty="0" smtClean="0"/>
              <a:t>Data frames also have a special attribute called </a:t>
            </a:r>
            <a:r>
              <a:rPr lang="en-US" sz="1900" dirty="0" err="1" smtClean="0">
                <a:latin typeface="Courier New" panose="02070309020205020404" pitchFamily="49" charset="0"/>
                <a:cs typeface="Courier New" panose="02070309020205020404" pitchFamily="49" charset="0"/>
              </a:rPr>
              <a:t>row.names</a:t>
            </a:r>
            <a:endParaRPr lang="en-US" sz="1900" dirty="0" smtClean="0">
              <a:latin typeface="Courier New" panose="02070309020205020404" pitchFamily="49" charset="0"/>
              <a:cs typeface="Courier New" panose="02070309020205020404" pitchFamily="49" charset="0"/>
            </a:endParaRPr>
          </a:p>
          <a:p>
            <a:pPr lvl="1"/>
            <a:r>
              <a:rPr lang="en-US" sz="1900" dirty="0" smtClean="0"/>
              <a:t>Data frames are usually created by calling </a:t>
            </a:r>
            <a:r>
              <a:rPr lang="en-US" sz="1900" dirty="0" err="1" smtClean="0">
                <a:latin typeface="Courier New" panose="02070309020205020404" pitchFamily="49" charset="0"/>
                <a:cs typeface="Courier New" panose="02070309020205020404" pitchFamily="49" charset="0"/>
              </a:rPr>
              <a:t>read.table</a:t>
            </a:r>
            <a:r>
              <a:rPr lang="en-US" sz="1900" dirty="0" smtClean="0">
                <a:latin typeface="Courier New" panose="02070309020205020404" pitchFamily="49" charset="0"/>
                <a:cs typeface="Courier New" panose="02070309020205020404" pitchFamily="49" charset="0"/>
              </a:rPr>
              <a:t>() </a:t>
            </a:r>
            <a:r>
              <a:rPr lang="en-US" sz="1900" dirty="0" smtClean="0"/>
              <a:t>or </a:t>
            </a:r>
            <a:r>
              <a:rPr lang="en-US" sz="1900" dirty="0" smtClean="0">
                <a:latin typeface="Courier New" panose="02070309020205020404" pitchFamily="49" charset="0"/>
                <a:cs typeface="Courier New" panose="02070309020205020404" pitchFamily="49" charset="0"/>
              </a:rPr>
              <a:t>read.csv()</a:t>
            </a:r>
          </a:p>
          <a:p>
            <a:pPr lvl="1"/>
            <a:r>
              <a:rPr lang="en-US" sz="1900" dirty="0" smtClean="0"/>
              <a:t>Can be converted to a matrix by calling </a:t>
            </a:r>
            <a:r>
              <a:rPr lang="en-US" sz="1900" dirty="0" err="1" smtClean="0">
                <a:latin typeface="Courier New" panose="02070309020205020404" pitchFamily="49" charset="0"/>
                <a:cs typeface="Courier New" panose="02070309020205020404" pitchFamily="49" charset="0"/>
              </a:rPr>
              <a:t>data.matrix</a:t>
            </a:r>
            <a:r>
              <a:rPr lang="en-US" sz="1900" dirty="0" smtClean="0">
                <a:latin typeface="Courier New" panose="02070309020205020404" pitchFamily="49" charset="0"/>
                <a:cs typeface="Courier New" panose="02070309020205020404" pitchFamily="49" charset="0"/>
              </a:rPr>
              <a:t>()</a:t>
            </a:r>
            <a:endParaRPr lang="en-US" sz="1900" dirty="0">
              <a:latin typeface="Courier New" panose="02070309020205020404" pitchFamily="49" charset="0"/>
              <a:cs typeface="Courier New" panose="02070309020205020404" pitchFamily="49" charset="0"/>
            </a:endParaRPr>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2331834074"/>
      </p:ext>
    </p:extLst>
  </p:cSld>
  <p:clrMapOvr>
    <a:masterClrMapping/>
  </p:clrMapOvr>
  <mc:AlternateContent xmlns:mc="http://schemas.openxmlformats.org/markup-compatibility/2006" xmlns:p14="http://schemas.microsoft.com/office/powerpoint/2010/main">
    <mc:Choice Requires="p14">
      <p:transition spd="slow" p14:dur="2000" advTm="80789"/>
    </mc:Choice>
    <mc:Fallback xmlns="">
      <p:transition spd="slow" advTm="80789"/>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Our goal for course Weeks 1 through 4 is to present a collection of R fundamentals and start filling your data science toolbox with a collection of programming techniques</a:t>
            </a:r>
          </a:p>
          <a:p>
            <a:endParaRPr lang="en-US" dirty="0" smtClean="0"/>
          </a:p>
        </p:txBody>
      </p:sp>
      <p:sp>
        <p:nvSpPr>
          <p:cNvPr id="2" name="Title 1"/>
          <p:cNvSpPr>
            <a:spLocks noGrp="1"/>
          </p:cNvSpPr>
          <p:nvPr>
            <p:ph type="title"/>
          </p:nvPr>
        </p:nvSpPr>
        <p:spPr/>
        <p:txBody>
          <a:bodyPr/>
          <a:lstStyle/>
          <a:p>
            <a:r>
              <a:rPr lang="en-US" dirty="0"/>
              <a:t>R Fundamentals – Part 1</a:t>
            </a:r>
          </a:p>
        </p:txBody>
      </p:sp>
    </p:spTree>
    <p:extLst>
      <p:ext uri="{BB962C8B-B14F-4D97-AF65-F5344CB8AC3E}">
        <p14:creationId xmlns:p14="http://schemas.microsoft.com/office/powerpoint/2010/main" val="2391083198"/>
      </p:ext>
    </p:extLst>
  </p:cSld>
  <p:clrMapOvr>
    <a:masterClrMapping/>
  </p:clrMapOvr>
  <mc:AlternateContent xmlns:mc="http://schemas.openxmlformats.org/markup-compatibility/2006" xmlns:p14="http://schemas.microsoft.com/office/powerpoint/2010/main">
    <mc:Choice Requires="p14">
      <p:transition spd="slow" p14:dur="2000" advTm="52901"/>
    </mc:Choice>
    <mc:Fallback xmlns="">
      <p:transition spd="slow" advTm="5290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Fully understand the </a:t>
            </a:r>
            <a:r>
              <a:rPr lang="en-US" i="1" dirty="0" smtClean="0"/>
              <a:t>Data Science Process</a:t>
            </a:r>
          </a:p>
          <a:p>
            <a:r>
              <a:rPr lang="en-US" dirty="0" smtClean="0"/>
              <a:t>Provide a brief history of the R statistical environment</a:t>
            </a:r>
          </a:p>
          <a:p>
            <a:r>
              <a:rPr lang="en-US" dirty="0" smtClean="0"/>
              <a:t>Discuss installing</a:t>
            </a:r>
            <a:r>
              <a:rPr lang="en-US" dirty="0"/>
              <a:t>, configuring and using R and </a:t>
            </a:r>
            <a:r>
              <a:rPr lang="en-US" dirty="0" err="1" smtClean="0"/>
              <a:t>Rstudio</a:t>
            </a:r>
            <a:endParaRPr lang="en-US" dirty="0" smtClean="0"/>
          </a:p>
          <a:p>
            <a:r>
              <a:rPr lang="en-US" dirty="0" smtClean="0"/>
              <a:t>Talk about writing </a:t>
            </a:r>
            <a:r>
              <a:rPr lang="en-US" dirty="0"/>
              <a:t>R scripts using basic language </a:t>
            </a:r>
            <a:r>
              <a:rPr lang="en-US" dirty="0" smtClean="0"/>
              <a:t>constructs and data types</a:t>
            </a:r>
          </a:p>
          <a:p>
            <a:r>
              <a:rPr lang="en-US" dirty="0" smtClean="0"/>
              <a:t>Understand the atomic classes in R</a:t>
            </a:r>
          </a:p>
          <a:p>
            <a:r>
              <a:rPr lang="en-US" dirty="0" smtClean="0"/>
              <a:t>Show how to code assignment statements</a:t>
            </a:r>
          </a:p>
          <a:p>
            <a:r>
              <a:rPr lang="en-US" dirty="0" smtClean="0"/>
              <a:t>Define a number of useful R objects: vectors, lists, matrices, factors, data frames, arrays</a:t>
            </a:r>
          </a:p>
          <a:p>
            <a:r>
              <a:rPr lang="en-US" dirty="0" smtClean="0"/>
              <a:t>Show how to create sequences</a:t>
            </a:r>
          </a:p>
          <a:p>
            <a:r>
              <a:rPr lang="en-US" dirty="0" smtClean="0"/>
              <a:t>Review object attributes such as names and dimensionality</a:t>
            </a:r>
          </a:p>
          <a:p>
            <a:r>
              <a:rPr lang="en-US" dirty="0" smtClean="0"/>
              <a:t>Discuss the importance of commenting your R code</a:t>
            </a:r>
          </a:p>
          <a:p>
            <a:r>
              <a:rPr lang="en-US" dirty="0" smtClean="0"/>
              <a:t>Give examples of coercion</a:t>
            </a:r>
          </a:p>
          <a:p>
            <a:r>
              <a:rPr lang="en-US" dirty="0" smtClean="0"/>
              <a:t>Show how to handle missing values: NA (not available), </a:t>
            </a:r>
            <a:r>
              <a:rPr lang="en-US" dirty="0" err="1" smtClean="0"/>
              <a:t>NaN</a:t>
            </a:r>
            <a:r>
              <a:rPr lang="en-US" dirty="0" smtClean="0"/>
              <a:t> (not a number) and  NULL</a:t>
            </a:r>
            <a:endParaRPr lang="en-US" dirty="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80221"/>
    </mc:Choice>
    <mc:Fallback xmlns="">
      <p:transition spd="slow" advTm="80221"/>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WEEK 1-1 Code Module – updating R</a:t>
            </a:r>
          </a:p>
          <a:p>
            <a:r>
              <a:rPr lang="en-US" dirty="0" smtClean="0"/>
              <a:t>WEEK 1-2 Code Module – vectors</a:t>
            </a:r>
          </a:p>
          <a:p>
            <a:r>
              <a:rPr lang="en-US" dirty="0" smtClean="0"/>
              <a:t>WEEK 1-3 Code Module – coercion</a:t>
            </a:r>
          </a:p>
          <a:p>
            <a:r>
              <a:rPr lang="en-US" dirty="0" smtClean="0"/>
              <a:t>WEEK 1-4 Code Module – matrices</a:t>
            </a:r>
          </a:p>
          <a:p>
            <a:r>
              <a:rPr lang="en-US" dirty="0" smtClean="0"/>
              <a:t>WEEK 1-5 Code Module – lists</a:t>
            </a:r>
          </a:p>
          <a:p>
            <a:r>
              <a:rPr lang="en-US" dirty="0" smtClean="0"/>
              <a:t>WEEK 1-6 Code Module – factors</a:t>
            </a:r>
          </a:p>
          <a:p>
            <a:r>
              <a:rPr lang="en-US" dirty="0" smtClean="0"/>
              <a:t>WEEK 1-7 Code Module – missing values</a:t>
            </a:r>
          </a:p>
          <a:p>
            <a:r>
              <a:rPr lang="en-US" dirty="0" smtClean="0"/>
              <a:t>WEEK 1-8 Code Module – data frames</a:t>
            </a:r>
          </a:p>
          <a:p>
            <a:r>
              <a:rPr lang="en-US" dirty="0" smtClean="0"/>
              <a:t>WEEK 1-9 Code Module – names</a:t>
            </a:r>
          </a:p>
          <a:p>
            <a:r>
              <a:rPr lang="en-US" dirty="0" smtClean="0"/>
              <a:t>WEEK 1-10 Code Module - arrays</a:t>
            </a:r>
          </a:p>
        </p:txBody>
      </p:sp>
    </p:spTree>
    <p:extLst>
      <p:ext uri="{BB962C8B-B14F-4D97-AF65-F5344CB8AC3E}">
        <p14:creationId xmlns:p14="http://schemas.microsoft.com/office/powerpoint/2010/main" val="3202648817"/>
      </p:ext>
    </p:extLst>
  </p:cSld>
  <p:clrMapOvr>
    <a:masterClrMapping/>
  </p:clrMapOvr>
  <mc:AlternateContent xmlns:mc="http://schemas.openxmlformats.org/markup-compatibility/2006" xmlns:p14="http://schemas.microsoft.com/office/powerpoint/2010/main">
    <mc:Choice Requires="p14">
      <p:transition spd="slow" p14:dur="2000" advTm="28040"/>
    </mc:Choice>
    <mc:Fallback xmlns="">
      <p:transition spd="slow" advTm="2804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In </a:t>
            </a:r>
            <a:r>
              <a:rPr lang="en-US" dirty="0" smtClean="0"/>
              <a:t>WEEK 1 </a:t>
            </a:r>
            <a:r>
              <a:rPr lang="en-US" dirty="0"/>
              <a:t>of Introduction to Data Science, we </a:t>
            </a:r>
            <a:r>
              <a:rPr lang="en-US" dirty="0" smtClean="0"/>
              <a:t>presented all of the introductory material for the course including the Data Science Venn diagram, and the Data Science Process.</a:t>
            </a:r>
            <a:endParaRPr lang="en-US" dirty="0"/>
          </a:p>
          <a:p>
            <a:r>
              <a:rPr lang="en-US" dirty="0" smtClean="0"/>
              <a:t>We also introduced R by giving a short history of the language as well as instructions for installing both R and </a:t>
            </a:r>
            <a:r>
              <a:rPr lang="en-US" dirty="0" err="1" smtClean="0"/>
              <a:t>RStudio</a:t>
            </a:r>
            <a:r>
              <a:rPr lang="en-US" dirty="0" smtClean="0"/>
              <a:t>.</a:t>
            </a:r>
          </a:p>
          <a:p>
            <a:r>
              <a:rPr lang="en-US" dirty="0" smtClean="0"/>
              <a:t>Next, we start our journey through the R language by learning some basics.</a:t>
            </a:r>
          </a:p>
          <a:p>
            <a:endParaRPr lang="en-US" dirty="0"/>
          </a:p>
          <a:p>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43755"/>
    </mc:Choice>
    <mc:Fallback xmlns="">
      <p:transition spd="slow" advTm="43755"/>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vs. Data Engineering</a:t>
            </a:r>
            <a:endParaRPr lang="en-US" dirty="0"/>
          </a:p>
        </p:txBody>
      </p:sp>
      <p:sp>
        <p:nvSpPr>
          <p:cNvPr id="3" name="Content Placeholder 2"/>
          <p:cNvSpPr>
            <a:spLocks noGrp="1"/>
          </p:cNvSpPr>
          <p:nvPr>
            <p:ph idx="1"/>
          </p:nvPr>
        </p:nvSpPr>
        <p:spPr/>
        <p:txBody>
          <a:bodyPr>
            <a:normAutofit/>
          </a:bodyPr>
          <a:lstStyle/>
          <a:p>
            <a:r>
              <a:rPr lang="en-US" dirty="0" smtClean="0"/>
              <a:t>A big confusion exists in our industry. What are the data scientist skillsets?</a:t>
            </a:r>
          </a:p>
          <a:p>
            <a:r>
              <a:rPr lang="en-US" dirty="0" smtClean="0"/>
              <a:t>Many companies advertise for “data scientist” but expect a vast array of skills</a:t>
            </a:r>
          </a:p>
          <a:p>
            <a:r>
              <a:rPr lang="en-US" dirty="0" smtClean="0"/>
              <a:t>Many companies actually seek a “unicorn”</a:t>
            </a:r>
          </a:p>
          <a:p>
            <a:r>
              <a:rPr lang="en-US" dirty="0" smtClean="0"/>
              <a:t>Realistically, these companies need a data science “team” consisting of both data scientists plus data engineers</a:t>
            </a:r>
          </a:p>
          <a:p>
            <a:r>
              <a:rPr lang="en-US" dirty="0" smtClean="0"/>
              <a:t>This class is for data scientists</a:t>
            </a:r>
          </a:p>
          <a:p>
            <a:endParaRPr lang="en-US" dirty="0" smtClean="0"/>
          </a:p>
        </p:txBody>
      </p:sp>
    </p:spTree>
    <p:extLst>
      <p:ext uri="{BB962C8B-B14F-4D97-AF65-F5344CB8AC3E}">
        <p14:creationId xmlns:p14="http://schemas.microsoft.com/office/powerpoint/2010/main" val="3127384784"/>
      </p:ext>
    </p:extLst>
  </p:cSld>
  <p:clrMapOvr>
    <a:masterClrMapping/>
  </p:clrMapOvr>
  <mc:AlternateContent xmlns:mc="http://schemas.openxmlformats.org/markup-compatibility/2006" xmlns:p14="http://schemas.microsoft.com/office/powerpoint/2010/main">
    <mc:Choice Requires="p14">
      <p:transition spd="slow" p14:dur="2000" advTm="135516"/>
    </mc:Choice>
    <mc:Fallback xmlns="">
      <p:transition spd="slow" advTm="135516"/>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Data Science Venn Diagram</a:t>
            </a:r>
            <a:endParaRPr lang="en-US" dirty="0"/>
          </a:p>
        </p:txBody>
      </p:sp>
      <p:pic>
        <p:nvPicPr>
          <p:cNvPr id="5" name="Content Placeholder 4"/>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65064" y="1825625"/>
            <a:ext cx="5813871" cy="4351338"/>
          </a:xfrm>
        </p:spPr>
      </p:pic>
    </p:spTree>
    <p:extLst>
      <p:ext uri="{BB962C8B-B14F-4D97-AF65-F5344CB8AC3E}">
        <p14:creationId xmlns:p14="http://schemas.microsoft.com/office/powerpoint/2010/main" val="1348862510"/>
      </p:ext>
    </p:extLst>
  </p:cSld>
  <p:clrMapOvr>
    <a:masterClrMapping/>
  </p:clrMapOvr>
  <mc:AlternateContent xmlns:mc="http://schemas.openxmlformats.org/markup-compatibility/2006" xmlns:p14="http://schemas.microsoft.com/office/powerpoint/2010/main">
    <mc:Choice Requires="p14">
      <p:transition spd="slow" p14:dur="2000" advTm="26910"/>
    </mc:Choice>
    <mc:Fallback xmlns="">
      <p:transition spd="slow" advTm="2691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76200"/>
            <a:ext cx="7886700" cy="1325563"/>
          </a:xfrm>
        </p:spPr>
        <p:txBody>
          <a:bodyPr/>
          <a:lstStyle/>
          <a:p>
            <a:r>
              <a:rPr lang="en-US" dirty="0" smtClean="0"/>
              <a:t>Data Science at a High Level</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00200"/>
            <a:ext cx="7437120" cy="4191000"/>
          </a:xfrm>
          <a:prstGeom prst="rect">
            <a:avLst/>
          </a:prstGeom>
        </p:spPr>
      </p:pic>
    </p:spTree>
    <p:extLst>
      <p:ext uri="{BB962C8B-B14F-4D97-AF65-F5344CB8AC3E}">
        <p14:creationId xmlns:p14="http://schemas.microsoft.com/office/powerpoint/2010/main" val="3870072297"/>
      </p:ext>
    </p:extLst>
  </p:cSld>
  <p:clrMapOvr>
    <a:masterClrMapping/>
  </p:clrMapOvr>
  <mc:AlternateContent xmlns:mc="http://schemas.openxmlformats.org/markup-compatibility/2006" xmlns:p14="http://schemas.microsoft.com/office/powerpoint/2010/main">
    <mc:Choice Requires="p14">
      <p:transition spd="slow" p14:dur="2000" advTm="533369"/>
    </mc:Choice>
    <mc:Fallback xmlns="">
      <p:transition spd="slow" advTm="53336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76200"/>
            <a:ext cx="7886700" cy="1325563"/>
          </a:xfrm>
        </p:spPr>
        <p:txBody>
          <a:bodyPr/>
          <a:lstStyle/>
          <a:p>
            <a:r>
              <a:rPr lang="en-US" dirty="0" smtClean="0"/>
              <a:t>AI vs. ML vs. DL</a:t>
            </a: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676399"/>
            <a:ext cx="7315200" cy="4653279"/>
          </a:xfrm>
          <a:prstGeom prst="rect">
            <a:avLst/>
          </a:prstGeom>
        </p:spPr>
      </p:pic>
    </p:spTree>
    <p:extLst>
      <p:ext uri="{BB962C8B-B14F-4D97-AF65-F5344CB8AC3E}">
        <p14:creationId xmlns:p14="http://schemas.microsoft.com/office/powerpoint/2010/main" val="1864982995"/>
      </p:ext>
    </p:extLst>
  </p:cSld>
  <p:clrMapOvr>
    <a:masterClrMapping/>
  </p:clrMapOvr>
  <mc:AlternateContent xmlns:mc="http://schemas.openxmlformats.org/markup-compatibility/2006" xmlns:p14="http://schemas.microsoft.com/office/powerpoint/2010/main">
    <mc:Choice Requires="p14">
      <p:transition spd="slow" p14:dur="2000" advTm="533369"/>
    </mc:Choice>
    <mc:Fallback xmlns="">
      <p:transition spd="slow" advTm="53336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76200"/>
            <a:ext cx="7886700" cy="1325563"/>
          </a:xfrm>
        </p:spPr>
        <p:txBody>
          <a:bodyPr/>
          <a:lstStyle/>
          <a:p>
            <a:r>
              <a:rPr lang="en-US" dirty="0" smtClean="0"/>
              <a:t>Data Science Process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112" y="1285875"/>
            <a:ext cx="5303888" cy="5495925"/>
          </a:xfrm>
          <a:prstGeom prst="rect">
            <a:avLst/>
          </a:prstGeom>
        </p:spPr>
      </p:pic>
    </p:spTree>
    <p:extLst>
      <p:ext uri="{BB962C8B-B14F-4D97-AF65-F5344CB8AC3E}">
        <p14:creationId xmlns:p14="http://schemas.microsoft.com/office/powerpoint/2010/main" val="2629737651"/>
      </p:ext>
    </p:extLst>
  </p:cSld>
  <p:clrMapOvr>
    <a:masterClrMapping/>
  </p:clrMapOvr>
  <mc:AlternateContent xmlns:mc="http://schemas.openxmlformats.org/markup-compatibility/2006" xmlns:p14="http://schemas.microsoft.com/office/powerpoint/2010/main">
    <mc:Choice Requires="p14">
      <p:transition spd="slow" p14:dur="2000" advTm="533369"/>
    </mc:Choice>
    <mc:Fallback xmlns="">
      <p:transition spd="slow" advTm="53336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So Brief History of R</a:t>
            </a:r>
            <a:endParaRPr lang="en-US" dirty="0"/>
          </a:p>
        </p:txBody>
      </p:sp>
      <p:sp>
        <p:nvSpPr>
          <p:cNvPr id="3" name="Content Placeholder 2"/>
          <p:cNvSpPr>
            <a:spLocks noGrp="1"/>
          </p:cNvSpPr>
          <p:nvPr>
            <p:ph idx="1"/>
          </p:nvPr>
        </p:nvSpPr>
        <p:spPr/>
        <p:txBody>
          <a:bodyPr>
            <a:normAutofit fontScale="92500"/>
          </a:bodyPr>
          <a:lstStyle/>
          <a:p>
            <a:r>
              <a:rPr lang="en-US" sz="2400" dirty="0"/>
              <a:t>What is R?</a:t>
            </a:r>
          </a:p>
          <a:p>
            <a:r>
              <a:rPr lang="en-US" sz="2400" dirty="0" smtClean="0"/>
              <a:t>Historically, R </a:t>
            </a:r>
            <a:r>
              <a:rPr lang="en-US" sz="2400" dirty="0"/>
              <a:t>is a dialect of the S </a:t>
            </a:r>
            <a:r>
              <a:rPr lang="en-US" sz="2400" dirty="0" smtClean="0"/>
              <a:t>language</a:t>
            </a:r>
            <a:endParaRPr lang="en-US" sz="2400" dirty="0"/>
          </a:p>
          <a:p>
            <a:r>
              <a:rPr lang="en-US" sz="2400" dirty="0"/>
              <a:t>S is a language that </a:t>
            </a:r>
            <a:r>
              <a:rPr lang="en-US" sz="2400" dirty="0" smtClean="0"/>
              <a:t>was originally </a:t>
            </a:r>
            <a:r>
              <a:rPr lang="en-US" sz="2400" dirty="0"/>
              <a:t>developed by John Chambers and others at Bell </a:t>
            </a:r>
            <a:r>
              <a:rPr lang="en-US" sz="2400" dirty="0" smtClean="0"/>
              <a:t>labs</a:t>
            </a:r>
            <a:endParaRPr lang="en-US" sz="2400" dirty="0"/>
          </a:p>
          <a:p>
            <a:r>
              <a:rPr lang="en-US" sz="2400" dirty="0"/>
              <a:t>S was initiated in 1976 as an internal statistical analysis environment – originally implemented as Fortran </a:t>
            </a:r>
            <a:r>
              <a:rPr lang="en-US" sz="2400" dirty="0" smtClean="0"/>
              <a:t>libraries</a:t>
            </a:r>
            <a:endParaRPr lang="en-US" sz="2400" dirty="0"/>
          </a:p>
          <a:p>
            <a:r>
              <a:rPr lang="en-US" sz="2400" dirty="0"/>
              <a:t>Early versions of the language did not contain functions for statistical </a:t>
            </a:r>
            <a:r>
              <a:rPr lang="en-US" sz="2400" dirty="0" smtClean="0"/>
              <a:t>modeling</a:t>
            </a:r>
          </a:p>
          <a:p>
            <a:r>
              <a:rPr lang="en-US" sz="2400" dirty="0"/>
              <a:t>In 1988 the system was rewritten in C and began to resemble the system that we have today (this was Version 3 of the language). The book </a:t>
            </a:r>
            <a:r>
              <a:rPr lang="en-US" sz="2400" i="1" dirty="0"/>
              <a:t>Statistical Models in S </a:t>
            </a:r>
            <a:r>
              <a:rPr lang="en-US" sz="2400" dirty="0"/>
              <a:t>by Chambers and Hastie (the white book) documents the statistical analysis functionality.</a:t>
            </a:r>
          </a:p>
          <a:p>
            <a:endParaRPr lang="en-US" sz="2400" dirty="0"/>
          </a:p>
          <a:p>
            <a:endParaRPr lang="en-US" sz="2400" dirty="0"/>
          </a:p>
        </p:txBody>
      </p:sp>
    </p:spTree>
    <p:extLst>
      <p:ext uri="{BB962C8B-B14F-4D97-AF65-F5344CB8AC3E}">
        <p14:creationId xmlns:p14="http://schemas.microsoft.com/office/powerpoint/2010/main" val="4038373950"/>
      </p:ext>
    </p:extLst>
  </p:cSld>
  <p:clrMapOvr>
    <a:masterClrMapping/>
  </p:clrMapOvr>
  <mc:AlternateContent xmlns:mc="http://schemas.openxmlformats.org/markup-compatibility/2006" xmlns:p14="http://schemas.microsoft.com/office/powerpoint/2010/main">
    <mc:Choice Requires="p14">
      <p:transition spd="slow" p14:dur="2000" advTm="91933"/>
    </mc:Choice>
    <mc:Fallback xmlns="">
      <p:transition spd="slow" advTm="91933"/>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UCI Extension Course PowerPoint Template - R1 Sept 2013">
  <a:themeElements>
    <a:clrScheme name="Course Colors">
      <a:dk1>
        <a:srgbClr val="202020"/>
      </a:dk1>
      <a:lt1>
        <a:srgbClr val="FFFFFF"/>
      </a:lt1>
      <a:dk2>
        <a:srgbClr val="202020"/>
      </a:dk2>
      <a:lt2>
        <a:srgbClr val="FFFFFF"/>
      </a:lt2>
      <a:accent1>
        <a:srgbClr val="002244"/>
      </a:accent1>
      <a:accent2>
        <a:srgbClr val="723E98"/>
      </a:accent2>
      <a:accent3>
        <a:srgbClr val="00A3C9"/>
      </a:accent3>
      <a:accent4>
        <a:srgbClr val="689550"/>
      </a:accent4>
      <a:accent5>
        <a:srgbClr val="F47B29"/>
      </a:accent5>
      <a:accent6>
        <a:srgbClr val="B81237"/>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1090</TotalTime>
  <Words>4396</Words>
  <Application>Microsoft Office PowerPoint</Application>
  <PresentationFormat>On-screen Show (4:3)</PresentationFormat>
  <Paragraphs>349</Paragraphs>
  <Slides>31</Slides>
  <Notes>31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31</vt:i4>
      </vt:variant>
    </vt:vector>
  </HeadingPairs>
  <TitlesOfParts>
    <vt:vector size="40" baseType="lpstr">
      <vt:lpstr>Arial</vt:lpstr>
      <vt:lpstr>Arial Black</vt:lpstr>
      <vt:lpstr>Calibri</vt:lpstr>
      <vt:lpstr>Calibri Light</vt:lpstr>
      <vt:lpstr>Courier New</vt:lpstr>
      <vt:lpstr>Verdana</vt:lpstr>
      <vt:lpstr>Wingdings</vt:lpstr>
      <vt:lpstr>Custom Design</vt:lpstr>
      <vt:lpstr>1_UCI Extension Course PowerPoint Template - R1 Sept 2013</vt:lpstr>
      <vt:lpstr>Introduction to Data Science</vt:lpstr>
      <vt:lpstr>Course Outcomes</vt:lpstr>
      <vt:lpstr>Lesson Objectives</vt:lpstr>
      <vt:lpstr>Data Science vs. Data Engineering</vt:lpstr>
      <vt:lpstr>The Data Science Venn Diagram</vt:lpstr>
      <vt:lpstr>Data Science at a High Level</vt:lpstr>
      <vt:lpstr>AI vs. ML vs. DL</vt:lpstr>
      <vt:lpstr>Data Science Process</vt:lpstr>
      <vt:lpstr>Not So Brief History of R</vt:lpstr>
      <vt:lpstr>Not so Brief History of R (continued)</vt:lpstr>
      <vt:lpstr>Not so Brief History of R (continued)</vt:lpstr>
      <vt:lpstr>Not so Brief History of R (continued)</vt:lpstr>
      <vt:lpstr>The R Environment</vt:lpstr>
      <vt:lpstr>The R Environment</vt:lpstr>
      <vt:lpstr>The R Environment</vt:lpstr>
      <vt:lpstr>Installing R</vt:lpstr>
      <vt:lpstr>Installing RStudio</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R Fundamentals – Part 1</vt:lpstr>
      <vt:lpstr>Code Modules</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115</cp:revision>
  <cp:lastPrinted>2020-01-28T19:42:55Z</cp:lastPrinted>
  <dcterms:created xsi:type="dcterms:W3CDTF">2013-08-23T14:43:44Z</dcterms:created>
  <dcterms:modified xsi:type="dcterms:W3CDTF">2020-01-28T19:43:30Z</dcterms:modified>
</cp:coreProperties>
</file>