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3"/>
  </p:notesMasterIdLst>
  <p:handoutMasterIdLst>
    <p:handoutMasterId r:id="rId14"/>
  </p:handoutMasterIdLst>
  <p:sldIdLst>
    <p:sldId id="256" r:id="rId3"/>
    <p:sldId id="263" r:id="rId4"/>
    <p:sldId id="257" r:id="rId5"/>
    <p:sldId id="265" r:id="rId6"/>
    <p:sldId id="269" r:id="rId7"/>
    <p:sldId id="268" r:id="rId8"/>
    <p:sldId id="266" r:id="rId9"/>
    <p:sldId id="267" r:id="rId10"/>
    <p:sldId id="264" r:id="rId11"/>
    <p:sldId id="260" r:id="rId1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843" autoAdjust="0"/>
  </p:normalViewPr>
  <p:slideViewPr>
    <p:cSldViewPr>
      <p:cViewPr varScale="1">
        <p:scale>
          <a:sx n="66" d="100"/>
          <a:sy n="66" d="100"/>
        </p:scale>
        <p:origin x="2094" y="66"/>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EB802E2-639B-42A6-9CD0-4E0F812F7AC9}" type="datetimeFigureOut">
              <a:rPr lang="en-US" smtClean="0"/>
              <a:t>3/22/2019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1E82B037-8634-459C-B9B0-7372C1302053}" type="slidenum">
              <a:rPr lang="en-US" smtClean="0"/>
              <a:t>‹#›</a:t>
            </a:fld>
            <a:endParaRPr lang="en-US"/>
          </a:p>
        </p:txBody>
      </p:sp>
    </p:spTree>
    <p:extLst>
      <p:ext uri="{BB962C8B-B14F-4D97-AF65-F5344CB8AC3E}">
        <p14:creationId xmlns:p14="http://schemas.microsoft.com/office/powerpoint/2010/main" val="1571659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FA950717-2CE0-4323-ADAF-0AFA1EE675E6}" type="datetimeFigureOut">
              <a:rPr lang="en-US" smtClean="0"/>
              <a:t>3/22/2019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E31762E7-8FED-4B92-90CD-F21CC23C683E}" type="slidenum">
              <a:rPr lang="en-US" smtClean="0"/>
              <a:t>‹#›</a:t>
            </a:fld>
            <a:endParaRPr lang="en-US"/>
          </a:p>
        </p:txBody>
      </p:sp>
    </p:spTree>
    <p:extLst>
      <p:ext uri="{BB962C8B-B14F-4D97-AF65-F5344CB8AC3E}">
        <p14:creationId xmlns:p14="http://schemas.microsoft.com/office/powerpoint/2010/main" val="2979734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1</a:t>
            </a:fld>
            <a:endParaRPr lang="en-US"/>
          </a:p>
        </p:txBody>
      </p:sp>
    </p:spTree>
    <p:extLst>
      <p:ext uri="{BB962C8B-B14F-4D97-AF65-F5344CB8AC3E}">
        <p14:creationId xmlns:p14="http://schemas.microsoft.com/office/powerpoint/2010/main" val="4075266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WEEK </a:t>
            </a:r>
            <a:r>
              <a:rPr lang="en-US" dirty="0" smtClean="0"/>
              <a:t>3 of Introduction to Data Science we continued to build up our data science toolbox adding some valuable tools for performing </a:t>
            </a:r>
            <a:r>
              <a:rPr lang="en-US" dirty="0" err="1" smtClean="0"/>
              <a:t>vectorized</a:t>
            </a:r>
            <a:r>
              <a:rPr lang="en-US" dirty="0" smtClean="0"/>
              <a:t> operations, implement programming logic with flow-of-control constructs, and using loop functions for implementing fast and concise repetitive operations.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10</a:t>
            </a:fld>
            <a:endParaRPr lang="en-US"/>
          </a:p>
        </p:txBody>
      </p:sp>
    </p:spTree>
    <p:extLst>
      <p:ext uri="{BB962C8B-B14F-4D97-AF65-F5344CB8AC3E}">
        <p14:creationId xmlns:p14="http://schemas.microsoft.com/office/powerpoint/2010/main" val="3321069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t>
            </a:r>
            <a:r>
              <a:rPr lang="en-US" dirty="0" smtClean="0"/>
              <a:t>WEEK </a:t>
            </a:r>
            <a:r>
              <a:rPr lang="en-US" dirty="0" smtClean="0"/>
              <a:t>3 of the Introduction to Data Science course </a:t>
            </a:r>
            <a:r>
              <a:rPr lang="en-US" dirty="0" smtClean="0"/>
              <a:t>offered </a:t>
            </a:r>
            <a:r>
              <a:rPr lang="en-US" dirty="0" smtClean="0"/>
              <a:t>by UCLA Extension. This module covers introduction to R programming Part III materials.</a:t>
            </a:r>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2</a:t>
            </a:fld>
            <a:endParaRPr lang="en-US"/>
          </a:p>
        </p:txBody>
      </p:sp>
    </p:spTree>
    <p:extLst>
      <p:ext uri="{BB962C8B-B14F-4D97-AF65-F5344CB8AC3E}">
        <p14:creationId xmlns:p14="http://schemas.microsoft.com/office/powerpoint/2010/main" val="130443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a:t>
            </a:r>
            <a:r>
              <a:rPr lang="en-US" dirty="0" smtClean="0"/>
              <a:t>WEEK </a:t>
            </a:r>
            <a:r>
              <a:rPr lang="en-US" dirty="0" smtClean="0"/>
              <a:t>3 are to formalize what it means to develop scripts in the R language for data science projects. In many cases, data scientists write code using </a:t>
            </a:r>
            <a:r>
              <a:rPr lang="en-US" dirty="0" err="1" smtClean="0"/>
              <a:t>vectorized</a:t>
            </a:r>
            <a:r>
              <a:rPr lang="en-US" dirty="0" smtClean="0"/>
              <a:t> operations to perform calculations based on linear algebra using vectors and matrices. To be a good R programmer, you must be comfortable with </a:t>
            </a:r>
            <a:r>
              <a:rPr lang="en-US" dirty="0" err="1" smtClean="0"/>
              <a:t>vectorized</a:t>
            </a:r>
            <a:r>
              <a:rPr lang="en-US" dirty="0" smtClean="0"/>
              <a:t> operations. The alternative is to write lower performing loop-based code.  </a:t>
            </a:r>
          </a:p>
          <a:p>
            <a:endParaRPr lang="en-US" dirty="0"/>
          </a:p>
          <a:p>
            <a:r>
              <a:rPr lang="en-US" dirty="0" smtClean="0"/>
              <a:t>Next, our objective is to introduce all the programming constructs normally found in programming languages such as constructs that alter the flow-of-control of a program – if statements, for loops, while loops and repeat loops. Along with these constructs, it is very important to fully understand logical expressions which control these constructs. </a:t>
            </a:r>
          </a:p>
          <a:p>
            <a:endParaRPr lang="en-US" dirty="0"/>
          </a:p>
          <a:p>
            <a:r>
              <a:rPr lang="en-US" dirty="0" smtClean="0"/>
              <a:t>We’ll also strive to understand how to write user-defined functions in R in order to implement custom, reusable program logic. </a:t>
            </a:r>
          </a:p>
          <a:p>
            <a:endParaRPr lang="en-US" dirty="0"/>
          </a:p>
          <a:p>
            <a:r>
              <a:rPr lang="en-US" dirty="0" smtClean="0"/>
              <a:t>Finally, we’ll take a first look at R’s loop functions. </a:t>
            </a:r>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3</a:t>
            </a:fld>
            <a:endParaRPr lang="en-US"/>
          </a:p>
        </p:txBody>
      </p:sp>
    </p:spTree>
    <p:extLst>
      <p:ext uri="{BB962C8B-B14F-4D97-AF65-F5344CB8AC3E}">
        <p14:creationId xmlns:p14="http://schemas.microsoft.com/office/powerpoint/2010/main" val="136680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 is a statistical programming environment and as such it gives you the ability to perform </a:t>
            </a:r>
            <a:r>
              <a:rPr lang="en-US" dirty="0" err="1" smtClean="0"/>
              <a:t>vectorized</a:t>
            </a:r>
            <a:r>
              <a:rPr lang="en-US" dirty="0" smtClean="0"/>
              <a:t> operations like those found in linear algebra. You might need to compare elements of a vector or matrix, or perform calculations on elements of a vector or matrix. For example, you might wish to do element-wise addition, subtraction, multiplication, or division with vectors or matrices. These are common operations in the field of data science.</a:t>
            </a:r>
          </a:p>
          <a:p>
            <a:endParaRPr lang="en-US" dirty="0"/>
          </a:p>
          <a:p>
            <a:r>
              <a:rPr lang="en-US" dirty="0" smtClean="0"/>
              <a:t>You might also need to perform the matrix multiplication process, or </a:t>
            </a:r>
            <a:r>
              <a:rPr lang="en-US" dirty="0" smtClean="0"/>
              <a:t>calculate </a:t>
            </a:r>
            <a:r>
              <a:rPr lang="en-US" dirty="0" smtClean="0"/>
              <a:t>the inverse or transpose of a matrix when implementing some machine learning algorithms. R makes these calculations very easy. </a:t>
            </a:r>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4</a:t>
            </a:fld>
            <a:endParaRPr lang="en-US"/>
          </a:p>
        </p:txBody>
      </p:sp>
    </p:spTree>
    <p:extLst>
      <p:ext uri="{BB962C8B-B14F-4D97-AF65-F5344CB8AC3E}">
        <p14:creationId xmlns:p14="http://schemas.microsoft.com/office/powerpoint/2010/main" val="358895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create an R script containing a number of R commands, they’ll be executed from top to bottom. Many times, however, a program is only useful if you can alter the flow-of-control of the program to implement distinct program logic. </a:t>
            </a:r>
          </a:p>
          <a:p>
            <a:endParaRPr lang="en-US" dirty="0"/>
          </a:p>
          <a:p>
            <a:r>
              <a:rPr lang="en-US" dirty="0" smtClean="0"/>
              <a:t>As with other programming languages, R offers a number of ways to implement program logic, all controlled with logical expressions. R has the if statement as well as the for, while and repeat looping constructs. </a:t>
            </a:r>
          </a:p>
          <a:p>
            <a:endParaRPr lang="en-US" dirty="0"/>
          </a:p>
          <a:p>
            <a:r>
              <a:rPr lang="en-US" dirty="0" smtClean="0"/>
              <a:t>Another R feature found in most programming languages is the ability to write your own user defined functions. This serves to promote the creation of reusable code units that can be incorporated in your data science projects. </a:t>
            </a:r>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5</a:t>
            </a:fld>
            <a:endParaRPr lang="en-US"/>
          </a:p>
        </p:txBody>
      </p:sp>
    </p:spTree>
    <p:extLst>
      <p:ext uri="{BB962C8B-B14F-4D97-AF65-F5344CB8AC3E}">
        <p14:creationId xmlns:p14="http://schemas.microsoft.com/office/powerpoint/2010/main" val="2713579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 and </a:t>
            </a:r>
            <a:r>
              <a:rPr lang="en-US" dirty="0" err="1" smtClean="0"/>
              <a:t>whilte</a:t>
            </a:r>
            <a:r>
              <a:rPr lang="en-US" dirty="0" smtClean="0"/>
              <a:t> looping constructs provided in R allow you to represent program logic inside your R scripts as stated in the previous slide. Sometimes it is more convenient to represent looping structures in function form. This is especially true when working at the command prompt. </a:t>
            </a:r>
          </a:p>
          <a:p>
            <a:endParaRPr lang="en-US" dirty="0"/>
          </a:p>
          <a:p>
            <a:r>
              <a:rPr lang="en-US" dirty="0" smtClean="0"/>
              <a:t>For these situations, R has a number of so-called “loop functions.”</a:t>
            </a:r>
          </a:p>
          <a:p>
            <a:endParaRPr lang="en-US" dirty="0"/>
          </a:p>
          <a:p>
            <a:r>
              <a:rPr lang="en-US" dirty="0" smtClean="0"/>
              <a:t>Read list and short description. </a:t>
            </a:r>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6</a:t>
            </a:fld>
            <a:endParaRPr lang="en-US"/>
          </a:p>
        </p:txBody>
      </p:sp>
    </p:spTree>
    <p:extLst>
      <p:ext uri="{BB962C8B-B14F-4D97-AF65-F5344CB8AC3E}">
        <p14:creationId xmlns:p14="http://schemas.microsoft.com/office/powerpoint/2010/main" val="161806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lapply</a:t>
            </a:r>
            <a:r>
              <a:rPr lang="en-US" dirty="0" smtClean="0"/>
              <a:t>() is the simplest and most widely used loop function in R. </a:t>
            </a:r>
            <a:r>
              <a:rPr lang="en-US" dirty="0" err="1" smtClean="0"/>
              <a:t>lapply</a:t>
            </a:r>
            <a:r>
              <a:rPr lang="en-US" dirty="0" smtClean="0"/>
              <a:t> takes 3 arguments. The first two are most commonly used.</a:t>
            </a:r>
          </a:p>
          <a:p>
            <a:endParaRPr lang="en-US" dirty="0"/>
          </a:p>
          <a:p>
            <a:r>
              <a:rPr lang="en-US" dirty="0" smtClean="0"/>
              <a:t>Argument 1 is a list or vector object</a:t>
            </a:r>
          </a:p>
          <a:p>
            <a:endParaRPr lang="en-US" dirty="0"/>
          </a:p>
          <a:p>
            <a:r>
              <a:rPr lang="en-US" dirty="0" smtClean="0"/>
              <a:t>Argument 2 is a function, either built in like mean() or user defined which is performed on each element of argument 1</a:t>
            </a:r>
          </a:p>
          <a:p>
            <a:endParaRPr lang="en-US" dirty="0"/>
          </a:p>
          <a:p>
            <a:r>
              <a:rPr lang="en-US" dirty="0" smtClean="0"/>
              <a:t>In general, loop functions are well-performing since they’re implemented in C code.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7</a:t>
            </a:fld>
            <a:endParaRPr lang="en-US"/>
          </a:p>
        </p:txBody>
      </p:sp>
    </p:spTree>
    <p:extLst>
      <p:ext uri="{BB962C8B-B14F-4D97-AF65-F5344CB8AC3E}">
        <p14:creationId xmlns:p14="http://schemas.microsoft.com/office/powerpoint/2010/main" val="363742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sapply</a:t>
            </a:r>
            <a:r>
              <a:rPr lang="en-US" dirty="0" smtClean="0"/>
              <a:t> loop function is very similar to </a:t>
            </a:r>
            <a:r>
              <a:rPr lang="en-US" dirty="0" err="1" smtClean="0"/>
              <a:t>lapply</a:t>
            </a:r>
            <a:r>
              <a:rPr lang="en-US" dirty="0" smtClean="0"/>
              <a:t> with the exception that it will try to simplify the result, converting a list where every element is length 1 to a vector, and converting a list where each element is a vector of the same length to a matrix. </a:t>
            </a:r>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8</a:t>
            </a:fld>
            <a:endParaRPr lang="en-US"/>
          </a:p>
        </p:txBody>
      </p:sp>
    </p:spTree>
    <p:extLst>
      <p:ext uri="{BB962C8B-B14F-4D97-AF65-F5344CB8AC3E}">
        <p14:creationId xmlns:p14="http://schemas.microsoft.com/office/powerpoint/2010/main" val="9939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a:t>
            </a:r>
            <a:r>
              <a:rPr lang="en-US" dirty="0" smtClean="0"/>
              <a:t>WEEK </a:t>
            </a:r>
            <a:r>
              <a:rPr lang="en-US" dirty="0" smtClean="0"/>
              <a:t>3, we’ll step through a series of in-depth R code examples found in the Code modules listed.  </a:t>
            </a:r>
          </a:p>
          <a:p>
            <a:endParaRPr lang="en-US" dirty="0"/>
          </a:p>
          <a:p>
            <a:r>
              <a:rPr lang="en-US" dirty="0" smtClean="0"/>
              <a:t>I encourage you to take the R script file for </a:t>
            </a:r>
            <a:r>
              <a:rPr lang="en-US" dirty="0" smtClean="0"/>
              <a:t>WEEK </a:t>
            </a:r>
            <a:r>
              <a:rPr lang="en-US" dirty="0" smtClean="0"/>
              <a:t>3 and try each code snippet yourself. Take some time to tweak each example and try different things so you’ll fully understand each programming concept. </a:t>
            </a:r>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t>9</a:t>
            </a:fld>
            <a:endParaRPr lang="en-US"/>
          </a:p>
        </p:txBody>
      </p:sp>
    </p:spTree>
    <p:extLst>
      <p:ext uri="{BB962C8B-B14F-4D97-AF65-F5344CB8AC3E}">
        <p14:creationId xmlns:p14="http://schemas.microsoft.com/office/powerpoint/2010/main" val="254279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3" name="Subtitle 2"/>
          <p:cNvSpPr>
            <a:spLocks noGrp="1"/>
          </p:cNvSpPr>
          <p:nvPr>
            <p:ph type="subTitle" idx="1" hasCustomPrompt="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9" name="Group 8"/>
          <p:cNvGrpSpPr/>
          <p:nvPr userDrawn="1"/>
        </p:nvGrpSpPr>
        <p:grpSpPr>
          <a:xfrm>
            <a:off x="-6927" y="5715000"/>
            <a:ext cx="9196450" cy="762000"/>
            <a:chOff x="-6927" y="5715000"/>
            <a:chExt cx="9196450" cy="762000"/>
          </a:xfrm>
        </p:grpSpPr>
        <p:grpSp>
          <p:nvGrpSpPr>
            <p:cNvPr id="12" name="Group 11"/>
            <p:cNvGrpSpPr/>
            <p:nvPr/>
          </p:nvGrpSpPr>
          <p:grpSpPr>
            <a:xfrm>
              <a:off x="-6927" y="5715000"/>
              <a:ext cx="9196450" cy="762000"/>
              <a:chOff x="-6927" y="5715000"/>
              <a:chExt cx="9196450" cy="762000"/>
            </a:xfrm>
          </p:grpSpPr>
          <p:sp>
            <p:nvSpPr>
              <p:cNvPr id="5" name="Rectangle 4"/>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6"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8" name="Rectangle 7"/>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5" name="Rectangle 14"/>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7" name="Rectangle 16"/>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8" name="Rectangle 17"/>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57150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6140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bg>
      <p:bgPr>
        <a:solidFill>
          <a:schemeClr val="bg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6927" y="228600"/>
            <a:ext cx="9196450" cy="762000"/>
            <a:chOff x="-6927" y="5715000"/>
            <a:chExt cx="9196450" cy="762000"/>
          </a:xfrm>
        </p:grpSpPr>
        <p:grpSp>
          <p:nvGrpSpPr>
            <p:cNvPr id="11" name="Group 10"/>
            <p:cNvGrpSpPr/>
            <p:nvPr/>
          </p:nvGrpSpPr>
          <p:grpSpPr>
            <a:xfrm>
              <a:off x="-6927" y="5715000"/>
              <a:ext cx="9196450" cy="762000"/>
              <a:chOff x="-6927" y="5715000"/>
              <a:chExt cx="9196450" cy="762000"/>
            </a:xfrm>
          </p:grpSpPr>
          <p:sp>
            <p:nvSpPr>
              <p:cNvPr id="21" name="Rectangle 20"/>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22"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4" name="Rectangle 23"/>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5" name="Rectangle 24"/>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2" name="Rectangle 11"/>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Rectangle 12"/>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0" name="Rectangle 19"/>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5" name="Title 1"/>
          <p:cNvSpPr>
            <a:spLocks noGrp="1"/>
          </p:cNvSpPr>
          <p:nvPr>
            <p:ph type="ctrTitle" hasCustomPrompt="1"/>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2286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7926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Blue">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2" name="Group 1"/>
          <p:cNvGrpSpPr/>
          <p:nvPr userDrawn="1"/>
        </p:nvGrpSpPr>
        <p:grpSpPr>
          <a:xfrm>
            <a:off x="-6927" y="276100"/>
            <a:ext cx="9150927" cy="617516"/>
            <a:chOff x="-6927" y="276100"/>
            <a:chExt cx="9150927" cy="617516"/>
          </a:xfrm>
          <a:solidFill>
            <a:srgbClr val="2E5596"/>
          </a:solidFill>
        </p:grpSpPr>
        <p:sp>
          <p:nvSpPr>
            <p:cNvPr id="8" name="Rectangle 7"/>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27507" y="6239827"/>
            <a:ext cx="2340293" cy="6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985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992079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595787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422260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209252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259708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8505125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44857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7771564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 Purple Banner">
    <p:bg>
      <p:bgPr>
        <a:solidFill>
          <a:schemeClr val="bg2"/>
        </a:solidFill>
        <a:effectLst/>
      </p:bgPr>
    </p:bg>
    <p:spTree>
      <p:nvGrpSpPr>
        <p:cNvPr id="1" name=""/>
        <p:cNvGrpSpPr/>
        <p:nvPr/>
      </p:nvGrpSpPr>
      <p:grpSpPr>
        <a:xfrm>
          <a:off x="0" y="0"/>
          <a:ext cx="0" cy="0"/>
          <a:chOff x="0" y="0"/>
          <a:chExt cx="0" cy="0"/>
        </a:xfrm>
      </p:grpSpPr>
      <p:sp>
        <p:nvSpPr>
          <p:cNvPr id="12" name="Rectangle 11"/>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109901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ouble Pane - Purpl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561994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ext - Turquois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933376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ouble Pane - Turquois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230406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 - Green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8402711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ouble Pane - Green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7966015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ext - Orang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62660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ouble Pane - Orang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solidFill>
            <a:schemeClr val="accent5"/>
          </a:solidFill>
        </p:spPr>
        <p:txBody>
          <a:bodyPr/>
          <a:lstStyle>
            <a:lvl1pPr>
              <a:defRPr sz="2800" b="0">
                <a:latin typeface="Arial Black"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479512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ext - Red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552156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Double Pane - Red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1019225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1318646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078223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52622185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2891581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 Page# + UNEX logo">
    <p:spTree>
      <p:nvGrpSpPr>
        <p:cNvPr id="1" name=""/>
        <p:cNvGrpSpPr/>
        <p:nvPr/>
      </p:nvGrpSpPr>
      <p:grpSpPr>
        <a:xfrm>
          <a:off x="0" y="0"/>
          <a:ext cx="0" cy="0"/>
          <a:chOff x="0" y="0"/>
          <a:chExt cx="0" cy="0"/>
        </a:xfrm>
      </p:grpSpPr>
      <p:sp>
        <p:nvSpPr>
          <p:cNvPr id="4" name="TextBox 3"/>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Tree>
    <p:extLst>
      <p:ext uri="{BB962C8B-B14F-4D97-AF65-F5344CB8AC3E}">
        <p14:creationId xmlns:p14="http://schemas.microsoft.com/office/powerpoint/2010/main" val="154102502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9261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3/22/2019</a:t>
            </a:fld>
            <a:endParaRPr sz="1300">
              <a:solidFill>
                <a:srgbClr val="202020"/>
              </a:solidFill>
            </a:endParaRPr>
          </a:p>
        </p:txBody>
      </p:sp>
      <p:sp>
        <p:nvSpPr>
          <p:cNvPr id="4" name="Footer Placeholder 3"/>
          <p:cNvSpPr>
            <a:spLocks noGrp="1"/>
          </p:cNvSpPr>
          <p:nvPr>
            <p:ph type="ftr" sz="quarter" idx="11"/>
          </p:nvPr>
        </p:nvSpPr>
        <p:spPr>
          <a:xfrm>
            <a:off x="4948239" y="6356352"/>
            <a:ext cx="2981325" cy="365125"/>
          </a:xfrm>
          <a:prstGeom prst="rect">
            <a:avLst/>
          </a:prstGeom>
        </p:spPr>
        <p:txBody>
          <a:bodyPr/>
          <a:lstStyle/>
          <a:p>
            <a:pPr defTabSz="685526"/>
            <a:endParaRPr sz="1300">
              <a:solidFill>
                <a:srgbClr val="202020"/>
              </a:solidFill>
            </a:endParaRPr>
          </a:p>
        </p:txBody>
      </p:sp>
      <p:sp>
        <p:nvSpPr>
          <p:cNvPr id="5" name="Slide Number Placeholder 4"/>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394909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3/22/2019</a:t>
            </a:fld>
            <a:endParaRPr sz="1300">
              <a:solidFill>
                <a:srgbClr val="202020"/>
              </a:solidFill>
            </a:endParaRPr>
          </a:p>
        </p:txBody>
      </p:sp>
      <p:sp>
        <p:nvSpPr>
          <p:cNvPr id="5" name="Footer Placeholder 4"/>
          <p:cNvSpPr>
            <a:spLocks noGrp="1"/>
          </p:cNvSpPr>
          <p:nvPr>
            <p:ph type="ftr" sz="quarter" idx="11"/>
          </p:nvPr>
        </p:nvSpPr>
        <p:spPr>
          <a:xfrm>
            <a:off x="4948239" y="6356352"/>
            <a:ext cx="2981325" cy="365125"/>
          </a:xfrm>
          <a:prstGeom prst="rect">
            <a:avLst/>
          </a:prstGeom>
        </p:spPr>
        <p:txBody>
          <a:bodyPr/>
          <a:lstStyle/>
          <a:p>
            <a:pPr defTabSz="685526"/>
            <a:r>
              <a:rPr lang="en-US" sz="1300" dirty="0" smtClean="0">
                <a:solidFill>
                  <a:srgbClr val="202020"/>
                </a:solidFill>
              </a:rPr>
              <a:t>Introduction to R programming</a:t>
            </a:r>
            <a:endParaRPr lang="en-US" sz="1300" dirty="0">
              <a:solidFill>
                <a:srgbClr val="202020"/>
              </a:solidFill>
            </a:endParaRPr>
          </a:p>
        </p:txBody>
      </p:sp>
      <p:sp>
        <p:nvSpPr>
          <p:cNvPr id="6" name="Slide Number Placeholder 5"/>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91515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3/22/2019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740" y="279400"/>
            <a:ext cx="6492240" cy="533400"/>
          </a:xfrm>
          <a:prstGeom prst="rect">
            <a:avLst/>
          </a:prstGeom>
        </p:spPr>
        <p:txBody>
          <a:bodyPr vert="horz" lIns="36576" tIns="34276" rIns="36576" bIns="34276"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3741" y="990600"/>
            <a:ext cx="6492240" cy="5693664"/>
          </a:xfrm>
          <a:prstGeom prst="rect">
            <a:avLst/>
          </a:prstGeom>
        </p:spPr>
        <p:txBody>
          <a:bodyPr vert="horz" lIns="45720" tIns="0" rIns="45720" bIns="0" rtlCol="0">
            <a:noAutofit/>
          </a:bodyPr>
          <a:lstStyle/>
          <a:p>
            <a:pPr lvl="0"/>
            <a:r>
              <a:rPr lang="en-US" dirty="0" smtClean="0"/>
              <a:t>Click to edit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3276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Lst>
  <p:timing>
    <p:tnLst>
      <p:par>
        <p:cTn id="1" dur="indefinite" restart="never" nodeType="tmRoot"/>
      </p:par>
    </p:tnLst>
  </p:timing>
  <p:hf hdr="0" ftr="0" dt="0"/>
  <p:txStyles>
    <p:titleStyle>
      <a:lvl1pPr algn="l" defTabSz="685526" rtl="0" eaLnBrk="1" latinLnBrk="0" hangingPunct="1">
        <a:spcBef>
          <a:spcPct val="0"/>
        </a:spcBef>
        <a:buNone/>
        <a:defRPr sz="2800" kern="1200">
          <a:solidFill>
            <a:schemeClr val="bg2"/>
          </a:solidFill>
          <a:latin typeface="+mj-lt"/>
          <a:ea typeface="+mj-ea"/>
          <a:cs typeface="+mj-cs"/>
        </a:defRPr>
      </a:lvl1pPr>
    </p:titleStyle>
    <p:bodyStyle>
      <a:lvl1pPr marL="0" indent="0" algn="l" defTabSz="685526" rtl="0" eaLnBrk="1" latinLnBrk="0" hangingPunct="1">
        <a:lnSpc>
          <a:spcPct val="140000"/>
        </a:lnSpc>
        <a:spcBef>
          <a:spcPts val="0"/>
        </a:spcBef>
        <a:buFont typeface="Arial" pitchFamily="34" charset="0"/>
        <a:buNone/>
        <a:defRPr sz="2800" kern="1200">
          <a:solidFill>
            <a:schemeClr val="tx2"/>
          </a:solidFill>
          <a:latin typeface="Arial" pitchFamily="34" charset="0"/>
          <a:ea typeface="+mn-ea"/>
          <a:cs typeface="Arial" pitchFamily="34" charset="0"/>
        </a:defRPr>
      </a:lvl1pPr>
      <a:lvl2pPr marL="342763" indent="0" algn="l" defTabSz="685526" rtl="0" eaLnBrk="1" latinLnBrk="0" hangingPunct="1">
        <a:lnSpc>
          <a:spcPct val="140000"/>
        </a:lnSpc>
        <a:spcBef>
          <a:spcPts val="0"/>
        </a:spcBef>
        <a:buFont typeface="Arial" pitchFamily="34" charset="0"/>
        <a:buNone/>
        <a:defRPr sz="2600" kern="1200">
          <a:solidFill>
            <a:schemeClr val="tx2"/>
          </a:solidFill>
          <a:latin typeface="Arial" pitchFamily="34" charset="0"/>
          <a:ea typeface="+mn-ea"/>
          <a:cs typeface="Arial" pitchFamily="34" charset="0"/>
        </a:defRPr>
      </a:lvl2pPr>
      <a:lvl3pPr marL="685526" indent="0" algn="l" defTabSz="685526" rtl="0" eaLnBrk="1" latinLnBrk="0" hangingPunct="1">
        <a:lnSpc>
          <a:spcPct val="140000"/>
        </a:lnSpc>
        <a:spcBef>
          <a:spcPts val="0"/>
        </a:spcBef>
        <a:buFont typeface="Arial" pitchFamily="34" charset="0"/>
        <a:buNone/>
        <a:defRPr sz="2400" kern="1200">
          <a:solidFill>
            <a:schemeClr val="tx2"/>
          </a:solidFill>
          <a:latin typeface="Arial" pitchFamily="34" charset="0"/>
          <a:ea typeface="+mn-ea"/>
          <a:cs typeface="Arial" pitchFamily="34" charset="0"/>
        </a:defRPr>
      </a:lvl3pPr>
      <a:lvl4pPr marL="1028289"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4pPr>
      <a:lvl5pPr marL="1371051"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8359"/>
    </mc:Choice>
    <mc:Fallback xmlns="">
      <p:transition spd="slow" advTm="835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a:t>
            </a:r>
            <a:r>
              <a:rPr lang="en-US" dirty="0" smtClean="0"/>
              <a:t>WEEK </a:t>
            </a:r>
            <a:r>
              <a:rPr lang="en-US" dirty="0" smtClean="0"/>
              <a:t>3 we continued building our data science toolbox by added a number of tools used for data science projects</a:t>
            </a:r>
          </a:p>
          <a:p>
            <a:r>
              <a:rPr lang="en-US" dirty="0" err="1" smtClean="0"/>
              <a:t>Vectorized</a:t>
            </a:r>
            <a:r>
              <a:rPr lang="en-US" dirty="0" smtClean="0"/>
              <a:t> operations</a:t>
            </a:r>
          </a:p>
          <a:p>
            <a:r>
              <a:rPr lang="en-US" dirty="0" smtClean="0"/>
              <a:t>Flow-of-control structures</a:t>
            </a:r>
          </a:p>
          <a:p>
            <a:r>
              <a:rPr lang="en-US" dirty="0" smtClean="0"/>
              <a:t>Logical expressions</a:t>
            </a:r>
          </a:p>
          <a:p>
            <a:r>
              <a:rPr lang="en-US" dirty="0" smtClean="0"/>
              <a:t>User defined functions</a:t>
            </a:r>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26445"/>
    </mc:Choice>
    <mc:Fallback xmlns="">
      <p:transition spd="slow" advTm="2644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Introduction </a:t>
            </a:r>
            <a:r>
              <a:rPr lang="en-US" dirty="0"/>
              <a:t>to R </a:t>
            </a:r>
            <a:r>
              <a:rPr lang="en-US" dirty="0" smtClean="0"/>
              <a:t>Programming – Part 3 </a:t>
            </a:r>
          </a:p>
        </p:txBody>
      </p:sp>
    </p:spTree>
    <p:extLst>
      <p:ext uri="{BB962C8B-B14F-4D97-AF65-F5344CB8AC3E}">
        <p14:creationId xmlns:p14="http://schemas.microsoft.com/office/powerpoint/2010/main" val="80926138"/>
      </p:ext>
    </p:extLst>
  </p:cSld>
  <p:clrMapOvr>
    <a:masterClrMapping/>
  </p:clrMapOvr>
  <mc:AlternateContent xmlns:mc="http://schemas.openxmlformats.org/markup-compatibility/2006" xmlns:p14="http://schemas.microsoft.com/office/powerpoint/2010/main">
    <mc:Choice Requires="p14">
      <p:transition spd="slow" p14:dur="2000" advTm="16270"/>
    </mc:Choice>
    <mc:Fallback xmlns="">
      <p:transition spd="slow" advTm="1627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Vectorized</a:t>
            </a:r>
            <a:r>
              <a:rPr lang="en-US" dirty="0" smtClean="0"/>
              <a:t> operations</a:t>
            </a:r>
          </a:p>
          <a:p>
            <a:r>
              <a:rPr lang="en-US" dirty="0"/>
              <a:t>i</a:t>
            </a:r>
            <a:r>
              <a:rPr lang="en-US" dirty="0" smtClean="0"/>
              <a:t>f control structure</a:t>
            </a:r>
          </a:p>
          <a:p>
            <a:r>
              <a:rPr lang="en-US" dirty="0" smtClean="0"/>
              <a:t>Logical expressions </a:t>
            </a:r>
          </a:p>
          <a:p>
            <a:r>
              <a:rPr lang="en-US" dirty="0"/>
              <a:t>f</a:t>
            </a:r>
            <a:r>
              <a:rPr lang="en-US" dirty="0" smtClean="0"/>
              <a:t>or control structure, nested loops</a:t>
            </a:r>
          </a:p>
          <a:p>
            <a:r>
              <a:rPr lang="en-US" dirty="0"/>
              <a:t>w</a:t>
            </a:r>
            <a:r>
              <a:rPr lang="en-US" dirty="0" smtClean="0"/>
              <a:t>hile control structure</a:t>
            </a:r>
          </a:p>
          <a:p>
            <a:r>
              <a:rPr lang="en-US" dirty="0"/>
              <a:t>r</a:t>
            </a:r>
            <a:r>
              <a:rPr lang="en-US" dirty="0" smtClean="0"/>
              <a:t>epeat control structure</a:t>
            </a:r>
            <a:endParaRPr lang="en-US" dirty="0"/>
          </a:p>
          <a:p>
            <a:r>
              <a:rPr lang="en-US" dirty="0" smtClean="0"/>
              <a:t>Defining and using functions in R, recursion, argument passing</a:t>
            </a:r>
          </a:p>
          <a:p>
            <a:r>
              <a:rPr lang="en-US" dirty="0" err="1">
                <a:latin typeface="Courier New" panose="02070309020205020404" pitchFamily="49" charset="0"/>
                <a:cs typeface="Courier New" panose="02070309020205020404" pitchFamily="49" charset="0"/>
              </a:rPr>
              <a:t>l</a:t>
            </a:r>
            <a:r>
              <a:rPr lang="en-US" dirty="0" err="1" smtClean="0">
                <a:latin typeface="Courier New" panose="02070309020205020404" pitchFamily="49" charset="0"/>
                <a:cs typeface="Courier New" panose="02070309020205020404" pitchFamily="49" charset="0"/>
              </a:rPr>
              <a:t>apply</a:t>
            </a:r>
            <a:r>
              <a:rPr lang="en-US" dirty="0" smtClean="0">
                <a:latin typeface="Courier New" panose="02070309020205020404" pitchFamily="49" charset="0"/>
                <a:cs typeface="Courier New" panose="02070309020205020404" pitchFamily="49" charset="0"/>
              </a:rPr>
              <a:t>() </a:t>
            </a:r>
            <a:r>
              <a:rPr lang="en-US" dirty="0" smtClean="0"/>
              <a:t>loop function</a:t>
            </a:r>
          </a:p>
          <a:p>
            <a:r>
              <a:rPr lang="en-US" dirty="0" err="1">
                <a:latin typeface="Courier New" panose="02070309020205020404" pitchFamily="49" charset="0"/>
                <a:cs typeface="Courier New" panose="02070309020205020404" pitchFamily="49" charset="0"/>
              </a:rPr>
              <a:t>s</a:t>
            </a:r>
            <a:r>
              <a:rPr lang="en-US" dirty="0" err="1" smtClean="0">
                <a:latin typeface="Courier New" panose="02070309020205020404" pitchFamily="49" charset="0"/>
                <a:cs typeface="Courier New" panose="02070309020205020404" pitchFamily="49" charset="0"/>
              </a:rPr>
              <a:t>apply</a:t>
            </a:r>
            <a:r>
              <a:rPr lang="en-US" dirty="0" smtClean="0">
                <a:latin typeface="Courier New" panose="02070309020205020404" pitchFamily="49" charset="0"/>
                <a:cs typeface="Courier New" panose="02070309020205020404" pitchFamily="49" charset="0"/>
              </a:rPr>
              <a:t>() </a:t>
            </a:r>
            <a:r>
              <a:rPr lang="en-US" dirty="0" smtClean="0"/>
              <a:t>loop function</a:t>
            </a:r>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78685"/>
    </mc:Choice>
    <mc:Fallback xmlns="">
      <p:transition spd="slow" advTm="7868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73741" y="990600"/>
            <a:ext cx="8741659" cy="5638800"/>
          </a:xfrm>
        </p:spPr>
        <p:txBody>
          <a:bodyPr/>
          <a:lstStyle/>
          <a:p>
            <a:r>
              <a:rPr lang="en-US" sz="2200" dirty="0" smtClean="0"/>
              <a:t>As a statistical tool, R has the ability to perform </a:t>
            </a:r>
            <a:r>
              <a:rPr lang="en-US" sz="2200" dirty="0" err="1" smtClean="0"/>
              <a:t>vectorized</a:t>
            </a:r>
            <a:r>
              <a:rPr lang="en-US" sz="2200" dirty="0" smtClean="0"/>
              <a:t> operations like in linear algebra</a:t>
            </a:r>
          </a:p>
          <a:p>
            <a:r>
              <a:rPr lang="en-US" sz="2200" dirty="0" smtClean="0"/>
              <a:t>Compare elements of a vector</a:t>
            </a:r>
          </a:p>
          <a:p>
            <a:r>
              <a:rPr lang="en-US" sz="2200" dirty="0" smtClean="0"/>
              <a:t>Perform calculations on vectors: element wise addition, subtraction, multiplication and division</a:t>
            </a:r>
          </a:p>
          <a:p>
            <a:r>
              <a:rPr lang="en-US" sz="2200" dirty="0" smtClean="0"/>
              <a:t>Perform calculations on matrices: element wise addition, subtraction, multiplication and division</a:t>
            </a:r>
          </a:p>
          <a:p>
            <a:r>
              <a:rPr lang="en-US" sz="2200" dirty="0" smtClean="0"/>
              <a:t>Perform matrix multiplication</a:t>
            </a:r>
          </a:p>
          <a:p>
            <a:r>
              <a:rPr lang="en-US" sz="2200" dirty="0" smtClean="0"/>
              <a:t>Compute inverse of a matrix</a:t>
            </a:r>
          </a:p>
          <a:p>
            <a:r>
              <a:rPr lang="en-US" sz="2200" dirty="0" smtClean="0"/>
              <a:t>Compute transpose of a matrix</a:t>
            </a:r>
          </a:p>
        </p:txBody>
      </p:sp>
      <p:sp>
        <p:nvSpPr>
          <p:cNvPr id="2" name="Title 1"/>
          <p:cNvSpPr>
            <a:spLocks noGrp="1"/>
          </p:cNvSpPr>
          <p:nvPr>
            <p:ph type="title"/>
          </p:nvPr>
        </p:nvSpPr>
        <p:spPr/>
        <p:txBody>
          <a:bodyPr/>
          <a:lstStyle/>
          <a:p>
            <a:r>
              <a:rPr lang="en-US" dirty="0" smtClean="0"/>
              <a:t>R Fundamentals – Part 3</a:t>
            </a:r>
            <a:endParaRPr lang="en-US" dirty="0"/>
          </a:p>
        </p:txBody>
      </p:sp>
    </p:spTree>
    <p:extLst>
      <p:ext uri="{BB962C8B-B14F-4D97-AF65-F5344CB8AC3E}">
        <p14:creationId xmlns:p14="http://schemas.microsoft.com/office/powerpoint/2010/main" val="2096215562"/>
      </p:ext>
    </p:extLst>
  </p:cSld>
  <p:clrMapOvr>
    <a:masterClrMapping/>
  </p:clrMapOvr>
  <mc:AlternateContent xmlns:mc="http://schemas.openxmlformats.org/markup-compatibility/2006" xmlns:p14="http://schemas.microsoft.com/office/powerpoint/2010/main">
    <mc:Choice Requires="p14">
      <p:transition spd="slow" p14:dur="2000" advTm="54852"/>
    </mc:Choice>
    <mc:Fallback xmlns="">
      <p:transition spd="slow" advTm="5485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73741" y="990600"/>
            <a:ext cx="8741659" cy="5638800"/>
          </a:xfrm>
        </p:spPr>
        <p:txBody>
          <a:bodyPr/>
          <a:lstStyle/>
          <a:p>
            <a:r>
              <a:rPr lang="en-US" sz="2200" dirty="0" smtClean="0"/>
              <a:t>Flow of control structure: </a:t>
            </a:r>
            <a:r>
              <a:rPr lang="en-US" sz="2200" dirty="0" smtClean="0">
                <a:latin typeface="Courier New" panose="02070309020205020404" pitchFamily="49" charset="0"/>
                <a:cs typeface="Courier New" panose="02070309020205020404" pitchFamily="49" charset="0"/>
              </a:rPr>
              <a:t>if </a:t>
            </a:r>
            <a:r>
              <a:rPr lang="en-US" sz="2200" dirty="0" smtClean="0"/>
              <a:t>statement</a:t>
            </a:r>
          </a:p>
          <a:p>
            <a:r>
              <a:rPr lang="en-US" sz="2200" dirty="0" smtClean="0"/>
              <a:t>Explore a variety of logical expressions and operators</a:t>
            </a:r>
          </a:p>
          <a:p>
            <a:r>
              <a:rPr lang="en-US" sz="2200" dirty="0" smtClean="0"/>
              <a:t>Flow of control structure: </a:t>
            </a:r>
            <a:r>
              <a:rPr lang="en-US" sz="2200" dirty="0" smtClean="0">
                <a:latin typeface="Courier New" panose="02070309020205020404" pitchFamily="49" charset="0"/>
                <a:cs typeface="Courier New" panose="02070309020205020404" pitchFamily="49" charset="0"/>
              </a:rPr>
              <a:t>for</a:t>
            </a:r>
            <a:r>
              <a:rPr lang="en-US" sz="2200" dirty="0" smtClean="0"/>
              <a:t> statement</a:t>
            </a:r>
          </a:p>
          <a:p>
            <a:r>
              <a:rPr lang="en-US" sz="2200" dirty="0" smtClean="0"/>
              <a:t>Nesting </a:t>
            </a:r>
            <a:r>
              <a:rPr lang="en-US" sz="2200" dirty="0" smtClean="0">
                <a:latin typeface="Courier New" panose="02070309020205020404" pitchFamily="49" charset="0"/>
                <a:cs typeface="Courier New" panose="02070309020205020404" pitchFamily="49" charset="0"/>
              </a:rPr>
              <a:t>for </a:t>
            </a:r>
            <a:r>
              <a:rPr lang="en-US" sz="2200" dirty="0" smtClean="0"/>
              <a:t>statements, e.g. traversing rows and columns of a matrix</a:t>
            </a:r>
          </a:p>
          <a:p>
            <a:r>
              <a:rPr lang="en-US" sz="2200" dirty="0" smtClean="0"/>
              <a:t>Flow of control structure: </a:t>
            </a:r>
            <a:r>
              <a:rPr lang="en-US" sz="2200" dirty="0" smtClean="0">
                <a:latin typeface="Courier New" panose="02070309020205020404" pitchFamily="49" charset="0"/>
                <a:cs typeface="Courier New" panose="02070309020205020404" pitchFamily="49" charset="0"/>
              </a:rPr>
              <a:t>while</a:t>
            </a:r>
            <a:r>
              <a:rPr lang="en-US" sz="2200" dirty="0" smtClean="0"/>
              <a:t> statement</a:t>
            </a:r>
          </a:p>
          <a:p>
            <a:r>
              <a:rPr lang="en-US" sz="2200" dirty="0" smtClean="0"/>
              <a:t>Flow of control structure: </a:t>
            </a:r>
            <a:r>
              <a:rPr lang="en-US" sz="2200" dirty="0" smtClean="0">
                <a:latin typeface="Courier New" panose="02070309020205020404" pitchFamily="49" charset="0"/>
                <a:cs typeface="Courier New" panose="02070309020205020404" pitchFamily="49" charset="0"/>
              </a:rPr>
              <a:t>repeat</a:t>
            </a:r>
            <a:r>
              <a:rPr lang="en-US" sz="2200" dirty="0" smtClean="0"/>
              <a:t> statement</a:t>
            </a:r>
          </a:p>
          <a:p>
            <a:r>
              <a:rPr lang="en-US" sz="2200" dirty="0" smtClean="0"/>
              <a:t>Infinite loops, something to avoid!</a:t>
            </a:r>
          </a:p>
          <a:p>
            <a:r>
              <a:rPr lang="en-US" sz="2200" dirty="0"/>
              <a:t>User defined functions in R: structure, argument passing, recursion </a:t>
            </a:r>
          </a:p>
          <a:p>
            <a:endParaRPr lang="en-US" sz="2200" dirty="0" smtClean="0"/>
          </a:p>
        </p:txBody>
      </p:sp>
      <p:sp>
        <p:nvSpPr>
          <p:cNvPr id="2" name="Title 1"/>
          <p:cNvSpPr>
            <a:spLocks noGrp="1"/>
          </p:cNvSpPr>
          <p:nvPr>
            <p:ph type="title"/>
          </p:nvPr>
        </p:nvSpPr>
        <p:spPr/>
        <p:txBody>
          <a:bodyPr/>
          <a:lstStyle/>
          <a:p>
            <a:r>
              <a:rPr lang="en-US" dirty="0" smtClean="0"/>
              <a:t>R Fundamentals – Part 3</a:t>
            </a:r>
            <a:endParaRPr lang="en-US" dirty="0"/>
          </a:p>
        </p:txBody>
      </p:sp>
    </p:spTree>
    <p:extLst>
      <p:ext uri="{BB962C8B-B14F-4D97-AF65-F5344CB8AC3E}">
        <p14:creationId xmlns:p14="http://schemas.microsoft.com/office/powerpoint/2010/main" val="948896699"/>
      </p:ext>
    </p:extLst>
  </p:cSld>
  <p:clrMapOvr>
    <a:masterClrMapping/>
  </p:clrMapOvr>
  <mc:AlternateContent xmlns:mc="http://schemas.openxmlformats.org/markup-compatibility/2006" xmlns:p14="http://schemas.microsoft.com/office/powerpoint/2010/main">
    <mc:Choice Requires="p14">
      <p:transition spd="slow" p14:dur="2000" advTm="55432"/>
    </mc:Choice>
    <mc:Fallback xmlns="">
      <p:transition spd="slow" advTm="5543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73741" y="990600"/>
            <a:ext cx="8741659" cy="5638800"/>
          </a:xfrm>
        </p:spPr>
        <p:txBody>
          <a:bodyPr/>
          <a:lstStyle/>
          <a:p>
            <a:r>
              <a:rPr lang="en-US" sz="2200" dirty="0" smtClean="0"/>
              <a:t>Writing </a:t>
            </a:r>
            <a:r>
              <a:rPr lang="en-US" sz="2200" dirty="0" smtClean="0">
                <a:latin typeface="Courier New" panose="02070309020205020404" pitchFamily="49" charset="0"/>
                <a:cs typeface="Courier New" panose="02070309020205020404" pitchFamily="49" charset="0"/>
              </a:rPr>
              <a:t>for</a:t>
            </a:r>
            <a:r>
              <a:rPr lang="en-US" sz="2200" dirty="0" smtClean="0"/>
              <a:t> and </a:t>
            </a:r>
            <a:r>
              <a:rPr lang="en-US" sz="2200" dirty="0" smtClean="0">
                <a:latin typeface="Courier New" panose="02070309020205020404" pitchFamily="49" charset="0"/>
                <a:cs typeface="Courier New" panose="02070309020205020404" pitchFamily="49" charset="0"/>
              </a:rPr>
              <a:t>while</a:t>
            </a:r>
            <a:r>
              <a:rPr lang="en-US" sz="2200" dirty="0" smtClean="0"/>
              <a:t> loops is useful when programming but not particularly easy when working interactively on the command line.  There are some functions which implement looping to make life easier.</a:t>
            </a:r>
          </a:p>
          <a:p>
            <a:pPr lvl="1"/>
            <a:r>
              <a:rPr lang="en-US" sz="2200" dirty="0" err="1">
                <a:latin typeface="Courier New" panose="02070309020205020404" pitchFamily="49" charset="0"/>
                <a:cs typeface="Courier New" panose="02070309020205020404" pitchFamily="49" charset="0"/>
              </a:rPr>
              <a:t>l</a:t>
            </a:r>
            <a:r>
              <a:rPr lang="en-US" sz="2200" dirty="0" err="1" smtClean="0">
                <a:latin typeface="Courier New" panose="02070309020205020404" pitchFamily="49" charset="0"/>
                <a:cs typeface="Courier New" panose="02070309020205020404" pitchFamily="49" charset="0"/>
              </a:rPr>
              <a:t>apply</a:t>
            </a:r>
            <a:r>
              <a:rPr lang="en-US" sz="2200" dirty="0" smtClean="0">
                <a:latin typeface="Courier New" panose="02070309020205020404" pitchFamily="49" charset="0"/>
                <a:cs typeface="Courier New" panose="02070309020205020404" pitchFamily="49" charset="0"/>
              </a:rPr>
              <a:t>()</a:t>
            </a:r>
            <a:r>
              <a:rPr lang="en-US" sz="2200" dirty="0" smtClean="0"/>
              <a:t>: </a:t>
            </a:r>
            <a:r>
              <a:rPr lang="en-US" sz="2200" dirty="0"/>
              <a:t>Loop over a list and evaluate a function on each element</a:t>
            </a:r>
          </a:p>
          <a:p>
            <a:pPr lvl="1"/>
            <a:r>
              <a:rPr lang="en-US" sz="2200" dirty="0" err="1">
                <a:latin typeface="Courier New" panose="02070309020205020404" pitchFamily="49" charset="0"/>
                <a:cs typeface="Courier New" panose="02070309020205020404" pitchFamily="49" charset="0"/>
              </a:rPr>
              <a:t>s</a:t>
            </a:r>
            <a:r>
              <a:rPr lang="en-US" sz="2200" dirty="0" err="1" smtClean="0">
                <a:latin typeface="Courier New" panose="02070309020205020404" pitchFamily="49" charset="0"/>
                <a:cs typeface="Courier New" panose="02070309020205020404" pitchFamily="49" charset="0"/>
              </a:rPr>
              <a:t>apply</a:t>
            </a:r>
            <a:r>
              <a:rPr lang="en-US" sz="2200" dirty="0" smtClean="0">
                <a:latin typeface="Courier New" panose="02070309020205020404" pitchFamily="49" charset="0"/>
                <a:cs typeface="Courier New" panose="02070309020205020404" pitchFamily="49" charset="0"/>
              </a:rPr>
              <a:t>()</a:t>
            </a:r>
            <a:r>
              <a:rPr lang="en-US" sz="2200" dirty="0" smtClean="0"/>
              <a:t>: </a:t>
            </a:r>
            <a:r>
              <a:rPr lang="en-US" sz="2200" dirty="0"/>
              <a:t>Same as </a:t>
            </a:r>
            <a:r>
              <a:rPr lang="en-US" sz="2200" dirty="0" err="1" smtClean="0">
                <a:latin typeface="Courier New" panose="02070309020205020404" pitchFamily="49" charset="0"/>
                <a:cs typeface="Courier New" panose="02070309020205020404" pitchFamily="49" charset="0"/>
              </a:rPr>
              <a:t>lapply</a:t>
            </a:r>
            <a:r>
              <a:rPr lang="en-US" sz="2200" dirty="0" smtClean="0">
                <a:latin typeface="Courier New" panose="02070309020205020404" pitchFamily="49" charset="0"/>
                <a:cs typeface="Courier New" panose="02070309020205020404" pitchFamily="49" charset="0"/>
              </a:rPr>
              <a:t>() </a:t>
            </a:r>
            <a:r>
              <a:rPr lang="en-US" sz="2200" dirty="0"/>
              <a:t>but try to simplify the result</a:t>
            </a:r>
          </a:p>
          <a:p>
            <a:pPr lvl="1"/>
            <a:r>
              <a:rPr lang="en-US" sz="2200" dirty="0">
                <a:latin typeface="Courier New" panose="02070309020205020404" pitchFamily="49" charset="0"/>
                <a:cs typeface="Courier New" panose="02070309020205020404" pitchFamily="49" charset="0"/>
              </a:rPr>
              <a:t>a</a:t>
            </a:r>
            <a:r>
              <a:rPr lang="en-US" sz="2200" dirty="0" smtClean="0">
                <a:latin typeface="Courier New" panose="02070309020205020404" pitchFamily="49" charset="0"/>
                <a:cs typeface="Courier New" panose="02070309020205020404" pitchFamily="49" charset="0"/>
              </a:rPr>
              <a:t>pply()</a:t>
            </a:r>
            <a:r>
              <a:rPr lang="en-US" sz="2200" dirty="0" smtClean="0"/>
              <a:t>: </a:t>
            </a:r>
            <a:r>
              <a:rPr lang="en-US" sz="2200" dirty="0"/>
              <a:t>Apply a function over the margins of an array</a:t>
            </a:r>
          </a:p>
          <a:p>
            <a:pPr lvl="1"/>
            <a:r>
              <a:rPr lang="en-US" sz="2200" dirty="0" err="1">
                <a:latin typeface="Courier New" panose="02070309020205020404" pitchFamily="49" charset="0"/>
                <a:cs typeface="Courier New" panose="02070309020205020404" pitchFamily="49" charset="0"/>
              </a:rPr>
              <a:t>t</a:t>
            </a:r>
            <a:r>
              <a:rPr lang="en-US" sz="2200" dirty="0" err="1" smtClean="0">
                <a:latin typeface="Courier New" panose="02070309020205020404" pitchFamily="49" charset="0"/>
                <a:cs typeface="Courier New" panose="02070309020205020404" pitchFamily="49" charset="0"/>
              </a:rPr>
              <a:t>apply</a:t>
            </a:r>
            <a:r>
              <a:rPr lang="en-US" sz="2200" dirty="0" smtClean="0">
                <a:latin typeface="Courier New" panose="02070309020205020404" pitchFamily="49" charset="0"/>
                <a:cs typeface="Courier New" panose="02070309020205020404" pitchFamily="49" charset="0"/>
              </a:rPr>
              <a:t>()</a:t>
            </a:r>
            <a:r>
              <a:rPr lang="en-US" sz="2200" dirty="0" smtClean="0"/>
              <a:t>: </a:t>
            </a:r>
            <a:r>
              <a:rPr lang="en-US" sz="2200" dirty="0"/>
              <a:t>Apply a function over subsets of a vector</a:t>
            </a:r>
          </a:p>
          <a:p>
            <a:pPr lvl="1"/>
            <a:r>
              <a:rPr lang="en-US" sz="2200" dirty="0" err="1">
                <a:latin typeface="Courier New" panose="02070309020205020404" pitchFamily="49" charset="0"/>
                <a:cs typeface="Courier New" panose="02070309020205020404" pitchFamily="49" charset="0"/>
              </a:rPr>
              <a:t>m</a:t>
            </a:r>
            <a:r>
              <a:rPr lang="en-US" sz="2200" dirty="0" err="1" smtClean="0">
                <a:latin typeface="Courier New" panose="02070309020205020404" pitchFamily="49" charset="0"/>
                <a:cs typeface="Courier New" panose="02070309020205020404" pitchFamily="49" charset="0"/>
              </a:rPr>
              <a:t>apply</a:t>
            </a:r>
            <a:r>
              <a:rPr lang="en-US" sz="2200" dirty="0" smtClean="0">
                <a:latin typeface="Courier New" panose="02070309020205020404" pitchFamily="49" charset="0"/>
                <a:cs typeface="Courier New" panose="02070309020205020404" pitchFamily="49" charset="0"/>
              </a:rPr>
              <a:t>()</a:t>
            </a:r>
            <a:r>
              <a:rPr lang="en-US" sz="2200" dirty="0" smtClean="0"/>
              <a:t>: </a:t>
            </a:r>
            <a:r>
              <a:rPr lang="en-US" sz="2200" dirty="0"/>
              <a:t>Multivariate version of </a:t>
            </a:r>
            <a:r>
              <a:rPr lang="en-US" sz="2200" dirty="0" err="1" smtClean="0">
                <a:latin typeface="Courier New" panose="02070309020205020404" pitchFamily="49" charset="0"/>
                <a:cs typeface="Courier New" panose="02070309020205020404" pitchFamily="49" charset="0"/>
              </a:rPr>
              <a:t>lapply</a:t>
            </a:r>
            <a:r>
              <a:rPr lang="en-US" sz="2200" dirty="0" smtClean="0">
                <a:latin typeface="Courier New" panose="02070309020205020404" pitchFamily="49" charset="0"/>
                <a:cs typeface="Courier New" panose="02070309020205020404" pitchFamily="49" charset="0"/>
              </a:rPr>
              <a:t>()</a:t>
            </a:r>
          </a:p>
          <a:p>
            <a:r>
              <a:rPr lang="en-US" sz="2200" dirty="0" smtClean="0"/>
              <a:t>An auxiliary function </a:t>
            </a:r>
            <a:r>
              <a:rPr lang="en-US" sz="2200" dirty="0" smtClean="0">
                <a:latin typeface="Courier New" panose="02070309020205020404" pitchFamily="49" charset="0"/>
                <a:cs typeface="Courier New" panose="02070309020205020404" pitchFamily="49" charset="0"/>
              </a:rPr>
              <a:t>split() </a:t>
            </a:r>
            <a:r>
              <a:rPr lang="en-US" sz="2200" dirty="0" smtClean="0"/>
              <a:t>is also useful, particularly in conjunction with </a:t>
            </a:r>
            <a:r>
              <a:rPr lang="en-US" sz="2200" dirty="0" err="1" smtClean="0">
                <a:latin typeface="Courier New" panose="02070309020205020404" pitchFamily="49" charset="0"/>
                <a:cs typeface="Courier New" panose="02070309020205020404" pitchFamily="49" charset="0"/>
              </a:rPr>
              <a:t>lapply</a:t>
            </a:r>
            <a:r>
              <a:rPr lang="en-US" sz="2200" dirty="0" smtClean="0">
                <a:latin typeface="Courier New" panose="02070309020205020404" pitchFamily="49" charset="0"/>
                <a:cs typeface="Courier New" panose="02070309020205020404" pitchFamily="49" charset="0"/>
              </a:rPr>
              <a:t>()</a:t>
            </a:r>
            <a:r>
              <a:rPr lang="en-US" sz="2200" dirty="0" smtClean="0"/>
              <a:t>.</a:t>
            </a:r>
          </a:p>
          <a:p>
            <a:pPr marL="341312" lvl="1" indent="0">
              <a:buNone/>
            </a:pPr>
            <a:endParaRPr lang="en-US" sz="2200" dirty="0" smtClean="0"/>
          </a:p>
        </p:txBody>
      </p:sp>
      <p:sp>
        <p:nvSpPr>
          <p:cNvPr id="2" name="Title 1"/>
          <p:cNvSpPr>
            <a:spLocks noGrp="1"/>
          </p:cNvSpPr>
          <p:nvPr>
            <p:ph type="title"/>
          </p:nvPr>
        </p:nvSpPr>
        <p:spPr/>
        <p:txBody>
          <a:bodyPr/>
          <a:lstStyle/>
          <a:p>
            <a:r>
              <a:rPr lang="en-US" dirty="0" smtClean="0"/>
              <a:t>R Fundamentals – Part 3</a:t>
            </a:r>
            <a:endParaRPr lang="en-US" dirty="0"/>
          </a:p>
        </p:txBody>
      </p:sp>
    </p:spTree>
    <p:extLst>
      <p:ext uri="{BB962C8B-B14F-4D97-AF65-F5344CB8AC3E}">
        <p14:creationId xmlns:p14="http://schemas.microsoft.com/office/powerpoint/2010/main" val="2223867790"/>
      </p:ext>
    </p:extLst>
  </p:cSld>
  <p:clrMapOvr>
    <a:masterClrMapping/>
  </p:clrMapOvr>
  <mc:AlternateContent xmlns:mc="http://schemas.openxmlformats.org/markup-compatibility/2006" xmlns:p14="http://schemas.microsoft.com/office/powerpoint/2010/main">
    <mc:Choice Requires="p14">
      <p:transition spd="slow" p14:dur="2000" advTm="73666"/>
    </mc:Choice>
    <mc:Fallback xmlns="">
      <p:transition spd="slow" advTm="7366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500" dirty="0" err="1">
                <a:latin typeface="Courier New" panose="02070309020205020404" pitchFamily="49" charset="0"/>
                <a:cs typeface="Courier New" panose="02070309020205020404" pitchFamily="49" charset="0"/>
              </a:rPr>
              <a:t>l</a:t>
            </a:r>
            <a:r>
              <a:rPr lang="en-US" sz="2500" dirty="0" err="1" smtClean="0">
                <a:latin typeface="Courier New" panose="02070309020205020404" pitchFamily="49" charset="0"/>
                <a:cs typeface="Courier New" panose="02070309020205020404" pitchFamily="49" charset="0"/>
              </a:rPr>
              <a:t>apply</a:t>
            </a:r>
            <a:r>
              <a:rPr lang="en-US" sz="2500" dirty="0" smtClean="0">
                <a:latin typeface="Courier New" panose="02070309020205020404" pitchFamily="49" charset="0"/>
                <a:cs typeface="Courier New" panose="02070309020205020404" pitchFamily="49" charset="0"/>
              </a:rPr>
              <a:t>() </a:t>
            </a:r>
            <a:r>
              <a:rPr lang="en-US" sz="2500" dirty="0" smtClean="0"/>
              <a:t>takes three arguments: a list X, a function (or the name of a function) FUN, and other arguments via its… argument.  If X is not a list, it will be coerced to a list using </a:t>
            </a:r>
            <a:r>
              <a:rPr lang="en-US" sz="2500" dirty="0" err="1" smtClean="0">
                <a:latin typeface="Courier New" panose="02070309020205020404" pitchFamily="49" charset="0"/>
                <a:cs typeface="Courier New" panose="02070309020205020404" pitchFamily="49" charset="0"/>
              </a:rPr>
              <a:t>as.list</a:t>
            </a:r>
            <a:r>
              <a:rPr lang="en-US" sz="2500" dirty="0" smtClean="0">
                <a:latin typeface="Courier New" panose="02070309020205020404" pitchFamily="49" charset="0"/>
                <a:cs typeface="Courier New" panose="02070309020205020404" pitchFamily="49" charset="0"/>
              </a:rPr>
              <a:t>()</a:t>
            </a:r>
            <a:r>
              <a:rPr lang="en-US" sz="2500" dirty="0" smtClean="0"/>
              <a:t>.</a:t>
            </a:r>
          </a:p>
          <a:p>
            <a:endParaRPr lang="en-US" sz="2500" dirty="0" smtClean="0"/>
          </a:p>
          <a:p>
            <a:endParaRPr lang="en-US" sz="2500" dirty="0"/>
          </a:p>
          <a:p>
            <a:endParaRPr lang="en-US" sz="2500" dirty="0" smtClean="0"/>
          </a:p>
          <a:p>
            <a:endParaRPr lang="en-US" sz="2500" dirty="0"/>
          </a:p>
          <a:p>
            <a:endParaRPr lang="en-US" sz="2500" dirty="0" smtClean="0"/>
          </a:p>
          <a:p>
            <a:r>
              <a:rPr lang="en-US" sz="2500" dirty="0" smtClean="0"/>
              <a:t>The actual looping is done intentionally in C code.</a:t>
            </a:r>
            <a:endParaRPr lang="en-US" sz="2500" dirty="0"/>
          </a:p>
        </p:txBody>
      </p:sp>
      <p:sp>
        <p:nvSpPr>
          <p:cNvPr id="2" name="Title 1"/>
          <p:cNvSpPr>
            <a:spLocks noGrp="1"/>
          </p:cNvSpPr>
          <p:nvPr>
            <p:ph type="title"/>
          </p:nvPr>
        </p:nvSpPr>
        <p:spPr/>
        <p:txBody>
          <a:bodyPr/>
          <a:lstStyle/>
          <a:p>
            <a:r>
              <a:rPr lang="en-US" dirty="0" smtClean="0"/>
              <a:t>R Fundamentals – Part 3</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1745" r="32985" b="12738"/>
          <a:stretch/>
        </p:blipFill>
        <p:spPr>
          <a:xfrm>
            <a:off x="990600" y="3211392"/>
            <a:ext cx="6857999" cy="2530531"/>
          </a:xfrm>
          <a:prstGeom prst="rect">
            <a:avLst/>
          </a:prstGeom>
        </p:spPr>
      </p:pic>
    </p:spTree>
    <p:extLst>
      <p:ext uri="{BB962C8B-B14F-4D97-AF65-F5344CB8AC3E}">
        <p14:creationId xmlns:p14="http://schemas.microsoft.com/office/powerpoint/2010/main" val="1709352543"/>
      </p:ext>
    </p:extLst>
  </p:cSld>
  <p:clrMapOvr>
    <a:masterClrMapping/>
  </p:clrMapOvr>
  <mc:AlternateContent xmlns:mc="http://schemas.openxmlformats.org/markup-compatibility/2006" xmlns:p14="http://schemas.microsoft.com/office/powerpoint/2010/main">
    <mc:Choice Requires="p14">
      <p:transition spd="slow" p14:dur="2000" advTm="38607"/>
    </mc:Choice>
    <mc:Fallback xmlns="">
      <p:transition spd="slow" advTm="3860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s</a:t>
            </a:r>
            <a:r>
              <a:rPr lang="en-US" dirty="0" err="1" smtClean="0">
                <a:latin typeface="Courier New" panose="02070309020205020404" pitchFamily="49" charset="0"/>
                <a:cs typeface="Courier New" panose="02070309020205020404" pitchFamily="49" charset="0"/>
              </a:rPr>
              <a:t>apply</a:t>
            </a:r>
            <a:r>
              <a:rPr lang="en-US" dirty="0" smtClean="0">
                <a:latin typeface="Courier New" panose="02070309020205020404" pitchFamily="49" charset="0"/>
                <a:cs typeface="Courier New" panose="02070309020205020404" pitchFamily="49" charset="0"/>
              </a:rPr>
              <a:t>() </a:t>
            </a:r>
            <a:r>
              <a:rPr lang="en-US" dirty="0" smtClean="0"/>
              <a:t>will try to simplify the result of </a:t>
            </a:r>
            <a:r>
              <a:rPr lang="en-US" dirty="0" err="1" smtClean="0">
                <a:latin typeface="Courier New" panose="02070309020205020404" pitchFamily="49" charset="0"/>
                <a:cs typeface="Courier New" panose="02070309020205020404" pitchFamily="49" charset="0"/>
              </a:rPr>
              <a:t>lapply</a:t>
            </a:r>
            <a:r>
              <a:rPr lang="en-US" dirty="0" smtClean="0">
                <a:latin typeface="Courier New" panose="02070309020205020404" pitchFamily="49" charset="0"/>
                <a:cs typeface="Courier New" panose="02070309020205020404" pitchFamily="49" charset="0"/>
              </a:rPr>
              <a:t>() </a:t>
            </a:r>
            <a:r>
              <a:rPr lang="en-US" dirty="0" smtClean="0"/>
              <a:t>if possible.</a:t>
            </a:r>
          </a:p>
          <a:p>
            <a:pPr lvl="1"/>
            <a:r>
              <a:rPr lang="en-US" dirty="0" smtClean="0"/>
              <a:t>If the result is a list where every element is length 1, then a vector is returned</a:t>
            </a:r>
          </a:p>
          <a:p>
            <a:pPr lvl="1"/>
            <a:r>
              <a:rPr lang="en-US" dirty="0" smtClean="0"/>
              <a:t>If the result is a list where every element is a vector of the same length (&gt;1), a matrix is returned</a:t>
            </a:r>
          </a:p>
          <a:p>
            <a:pPr lvl="1"/>
            <a:r>
              <a:rPr lang="en-US" dirty="0" smtClean="0"/>
              <a:t>If it can’t figure things out, a list is returned</a:t>
            </a:r>
            <a:endParaRPr lang="en-US" dirty="0"/>
          </a:p>
        </p:txBody>
      </p:sp>
      <p:sp>
        <p:nvSpPr>
          <p:cNvPr id="2" name="Title 1"/>
          <p:cNvSpPr>
            <a:spLocks noGrp="1"/>
          </p:cNvSpPr>
          <p:nvPr>
            <p:ph type="title"/>
          </p:nvPr>
        </p:nvSpPr>
        <p:spPr/>
        <p:txBody>
          <a:bodyPr/>
          <a:lstStyle/>
          <a:p>
            <a:r>
              <a:rPr lang="en-US" dirty="0" smtClean="0"/>
              <a:t>R Fundamentals – Part 3</a:t>
            </a:r>
            <a:endParaRPr lang="en-US" dirty="0"/>
          </a:p>
        </p:txBody>
      </p:sp>
    </p:spTree>
    <p:extLst>
      <p:ext uri="{BB962C8B-B14F-4D97-AF65-F5344CB8AC3E}">
        <p14:creationId xmlns:p14="http://schemas.microsoft.com/office/powerpoint/2010/main" val="2634978306"/>
      </p:ext>
    </p:extLst>
  </p:cSld>
  <p:clrMapOvr>
    <a:masterClrMapping/>
  </p:clrMapOvr>
  <mc:AlternateContent xmlns:mc="http://schemas.openxmlformats.org/markup-compatibility/2006" xmlns:p14="http://schemas.microsoft.com/office/powerpoint/2010/main">
    <mc:Choice Requires="p14">
      <p:transition spd="slow" p14:dur="2000" advTm="23381"/>
    </mc:Choice>
    <mc:Fallback xmlns="">
      <p:transition spd="slow" advTm="2338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WEEK </a:t>
            </a:r>
            <a:r>
              <a:rPr lang="en-US" dirty="0"/>
              <a:t>3</a:t>
            </a:r>
            <a:r>
              <a:rPr lang="en-US" dirty="0" smtClean="0"/>
              <a:t>-1 Code module – </a:t>
            </a:r>
            <a:r>
              <a:rPr lang="en-US" dirty="0" err="1" smtClean="0"/>
              <a:t>vectorized</a:t>
            </a:r>
            <a:r>
              <a:rPr lang="en-US" dirty="0" smtClean="0"/>
              <a:t> operations </a:t>
            </a:r>
          </a:p>
          <a:p>
            <a:r>
              <a:rPr lang="en-US" dirty="0" smtClean="0"/>
              <a:t>WEEK </a:t>
            </a:r>
            <a:r>
              <a:rPr lang="en-US" dirty="0"/>
              <a:t>3</a:t>
            </a:r>
            <a:r>
              <a:rPr lang="en-US" dirty="0" smtClean="0"/>
              <a:t>-2 Code module – matrix inverse and transpose</a:t>
            </a:r>
          </a:p>
          <a:p>
            <a:r>
              <a:rPr lang="en-US" dirty="0" smtClean="0"/>
              <a:t>WEEK </a:t>
            </a:r>
            <a:r>
              <a:rPr lang="en-US" dirty="0"/>
              <a:t>3</a:t>
            </a:r>
            <a:r>
              <a:rPr lang="en-US" dirty="0" smtClean="0"/>
              <a:t>-3 Code module – </a:t>
            </a:r>
            <a:r>
              <a:rPr lang="en-US" dirty="0" smtClean="0">
                <a:latin typeface="Courier New" panose="02070309020205020404" pitchFamily="49" charset="0"/>
                <a:cs typeface="Courier New" panose="02070309020205020404" pitchFamily="49" charset="0"/>
              </a:rPr>
              <a:t>if</a:t>
            </a:r>
            <a:r>
              <a:rPr lang="en-US" dirty="0" smtClean="0"/>
              <a:t> control structure</a:t>
            </a:r>
          </a:p>
          <a:p>
            <a:r>
              <a:rPr lang="en-US" dirty="0" smtClean="0"/>
              <a:t>WEEK </a:t>
            </a:r>
            <a:r>
              <a:rPr lang="en-US" dirty="0"/>
              <a:t>3</a:t>
            </a:r>
            <a:r>
              <a:rPr lang="en-US" dirty="0" smtClean="0"/>
              <a:t>-4 Code module – logical expressions and operators</a:t>
            </a:r>
          </a:p>
          <a:p>
            <a:r>
              <a:rPr lang="en-US" dirty="0" smtClean="0"/>
              <a:t>WEEK </a:t>
            </a:r>
            <a:r>
              <a:rPr lang="en-US" dirty="0"/>
              <a:t>3</a:t>
            </a:r>
            <a:r>
              <a:rPr lang="en-US" dirty="0" smtClean="0"/>
              <a:t>-5 Code module – </a:t>
            </a:r>
            <a:r>
              <a:rPr lang="en-US" dirty="0" smtClean="0">
                <a:latin typeface="Courier New" panose="02070309020205020404" pitchFamily="49" charset="0"/>
                <a:cs typeface="Courier New" panose="02070309020205020404" pitchFamily="49" charset="0"/>
              </a:rPr>
              <a:t>for</a:t>
            </a:r>
            <a:r>
              <a:rPr lang="en-US" dirty="0" smtClean="0"/>
              <a:t> control structure</a:t>
            </a:r>
          </a:p>
          <a:p>
            <a:r>
              <a:rPr lang="en-US" dirty="0" smtClean="0"/>
              <a:t>WEEK </a:t>
            </a:r>
            <a:r>
              <a:rPr lang="en-US" dirty="0"/>
              <a:t>3</a:t>
            </a:r>
            <a:r>
              <a:rPr lang="en-US" dirty="0" smtClean="0"/>
              <a:t>-6 Code module – </a:t>
            </a:r>
            <a:r>
              <a:rPr lang="en-US" dirty="0" smtClean="0">
                <a:latin typeface="Courier New" panose="02070309020205020404" pitchFamily="49" charset="0"/>
                <a:cs typeface="Courier New" panose="02070309020205020404" pitchFamily="49" charset="0"/>
              </a:rPr>
              <a:t>while</a:t>
            </a:r>
            <a:r>
              <a:rPr lang="en-US" dirty="0" smtClean="0"/>
              <a:t> control structure</a:t>
            </a:r>
          </a:p>
          <a:p>
            <a:r>
              <a:rPr lang="en-US" dirty="0" smtClean="0"/>
              <a:t>WEEK </a:t>
            </a:r>
            <a:r>
              <a:rPr lang="en-US" dirty="0"/>
              <a:t>3</a:t>
            </a:r>
            <a:r>
              <a:rPr lang="en-US" dirty="0" smtClean="0"/>
              <a:t>-7 Code module – </a:t>
            </a:r>
            <a:r>
              <a:rPr lang="en-US" dirty="0" smtClean="0">
                <a:latin typeface="Courier New" panose="02070309020205020404" pitchFamily="49" charset="0"/>
                <a:cs typeface="Courier New" panose="02070309020205020404" pitchFamily="49" charset="0"/>
              </a:rPr>
              <a:t>repeat</a:t>
            </a:r>
            <a:r>
              <a:rPr lang="en-US" dirty="0" smtClean="0"/>
              <a:t> control structure</a:t>
            </a:r>
          </a:p>
          <a:p>
            <a:r>
              <a:rPr lang="en-US" dirty="0" smtClean="0"/>
              <a:t>WEEK </a:t>
            </a:r>
            <a:r>
              <a:rPr lang="en-US" dirty="0"/>
              <a:t>3</a:t>
            </a:r>
            <a:r>
              <a:rPr lang="en-US" dirty="0" smtClean="0"/>
              <a:t>-8 Code module – user defined functions</a:t>
            </a:r>
          </a:p>
          <a:p>
            <a:r>
              <a:rPr lang="en-US" dirty="0" smtClean="0"/>
              <a:t>WEEK </a:t>
            </a:r>
            <a:r>
              <a:rPr lang="en-US" dirty="0"/>
              <a:t>3</a:t>
            </a:r>
            <a:r>
              <a:rPr lang="en-US" dirty="0" smtClean="0"/>
              <a:t>-9 Code module – </a:t>
            </a:r>
            <a:r>
              <a:rPr lang="en-US" dirty="0" err="1" smtClean="0">
                <a:latin typeface="Courier New" panose="02070309020205020404" pitchFamily="49" charset="0"/>
                <a:cs typeface="Courier New" panose="02070309020205020404" pitchFamily="49" charset="0"/>
              </a:rPr>
              <a:t>lapply</a:t>
            </a:r>
            <a:r>
              <a:rPr lang="en-US" dirty="0" smtClean="0">
                <a:latin typeface="Courier New" panose="02070309020205020404" pitchFamily="49" charset="0"/>
                <a:cs typeface="Courier New" panose="02070309020205020404" pitchFamily="49" charset="0"/>
              </a:rPr>
              <a:t>() </a:t>
            </a:r>
            <a:r>
              <a:rPr lang="en-US" dirty="0" smtClean="0"/>
              <a:t>loop function</a:t>
            </a:r>
          </a:p>
          <a:p>
            <a:r>
              <a:rPr lang="en-US" dirty="0" smtClean="0"/>
              <a:t>WEEK </a:t>
            </a:r>
            <a:r>
              <a:rPr lang="en-US" dirty="0"/>
              <a:t>3</a:t>
            </a:r>
            <a:r>
              <a:rPr lang="en-US" dirty="0" smtClean="0"/>
              <a:t>-10 Code module – </a:t>
            </a:r>
            <a:r>
              <a:rPr lang="en-US" dirty="0" err="1" smtClean="0">
                <a:latin typeface="Courier New" panose="02070309020205020404" pitchFamily="49" charset="0"/>
                <a:cs typeface="Courier New" panose="02070309020205020404" pitchFamily="49" charset="0"/>
              </a:rPr>
              <a:t>lapply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a:t>
            </a:r>
            <a:r>
              <a:rPr lang="en-US" dirty="0" err="1" smtClean="0">
                <a:latin typeface="Courier New" panose="02070309020205020404" pitchFamily="49" charset="0"/>
                <a:cs typeface="Courier New" panose="02070309020205020404" pitchFamily="49" charset="0"/>
              </a:rPr>
              <a:t>sapply</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p>
        </p:txBody>
      </p:sp>
    </p:spTree>
    <p:extLst>
      <p:ext uri="{BB962C8B-B14F-4D97-AF65-F5344CB8AC3E}">
        <p14:creationId xmlns:p14="http://schemas.microsoft.com/office/powerpoint/2010/main" val="4054945989"/>
      </p:ext>
    </p:extLst>
  </p:cSld>
  <p:clrMapOvr>
    <a:masterClrMapping/>
  </p:clrMapOvr>
  <mc:AlternateContent xmlns:mc="http://schemas.openxmlformats.org/markup-compatibility/2006" xmlns:p14="http://schemas.microsoft.com/office/powerpoint/2010/main">
    <mc:Choice Requires="p14">
      <p:transition spd="slow" p14:dur="2000" advTm="30501"/>
    </mc:Choice>
    <mc:Fallback xmlns="">
      <p:transition spd="slow" advTm="30501"/>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I Extension Course PowerPoint Template - R1 Sept 2013">
  <a:themeElements>
    <a:clrScheme name="Course Colors">
      <a:dk1>
        <a:srgbClr val="202020"/>
      </a:dk1>
      <a:lt1>
        <a:srgbClr val="FFFFFF"/>
      </a:lt1>
      <a:dk2>
        <a:srgbClr val="202020"/>
      </a:dk2>
      <a:lt2>
        <a:srgbClr val="FFFFFF"/>
      </a:lt2>
      <a:accent1>
        <a:srgbClr val="002244"/>
      </a:accent1>
      <a:accent2>
        <a:srgbClr val="723E98"/>
      </a:accent2>
      <a:accent3>
        <a:srgbClr val="00A3C9"/>
      </a:accent3>
      <a:accent4>
        <a:srgbClr val="689550"/>
      </a:accent4>
      <a:accent5>
        <a:srgbClr val="F47B29"/>
      </a:accent5>
      <a:accent6>
        <a:srgbClr val="B81237"/>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489</TotalTime>
  <Words>1319</Words>
  <Application>Microsoft Office PowerPoint</Application>
  <PresentationFormat>On-screen Show (4:3)</PresentationFormat>
  <Paragraphs>114</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Arial Black</vt:lpstr>
      <vt:lpstr>Calibri</vt:lpstr>
      <vt:lpstr>Calibri Light</vt:lpstr>
      <vt:lpstr>Courier New</vt:lpstr>
      <vt:lpstr>Verdana</vt:lpstr>
      <vt:lpstr>Custom Design</vt:lpstr>
      <vt:lpstr>UCI Extension Course PowerPoint Template - R1 Sept 2013</vt:lpstr>
      <vt:lpstr>Introduction to Data Science</vt:lpstr>
      <vt:lpstr>Course Outcomes</vt:lpstr>
      <vt:lpstr>Lesson Objectives</vt:lpstr>
      <vt:lpstr>R Fundamentals – Part 3</vt:lpstr>
      <vt:lpstr>R Fundamentals – Part 3</vt:lpstr>
      <vt:lpstr>R Fundamentals – Part 3</vt:lpstr>
      <vt:lpstr>R Fundamentals – Part 3</vt:lpstr>
      <vt:lpstr>R Fundamentals – Part 3</vt:lpstr>
      <vt:lpstr>Code module</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53</cp:revision>
  <cp:lastPrinted>2019-03-23T00:35:40Z</cp:lastPrinted>
  <dcterms:created xsi:type="dcterms:W3CDTF">2013-08-23T14:43:44Z</dcterms:created>
  <dcterms:modified xsi:type="dcterms:W3CDTF">2019-03-23T00:36:07Z</dcterms:modified>
</cp:coreProperties>
</file>