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26"/>
  </p:notesMasterIdLst>
  <p:handoutMasterIdLst>
    <p:handoutMasterId r:id="rId27"/>
  </p:handoutMasterIdLst>
  <p:sldIdLst>
    <p:sldId id="275" r:id="rId3"/>
    <p:sldId id="277" r:id="rId4"/>
    <p:sldId id="287" r:id="rId5"/>
    <p:sldId id="288" r:id="rId6"/>
    <p:sldId id="289" r:id="rId7"/>
    <p:sldId id="299" r:id="rId8"/>
    <p:sldId id="300" r:id="rId9"/>
    <p:sldId id="301" r:id="rId10"/>
    <p:sldId id="302" r:id="rId11"/>
    <p:sldId id="292" r:id="rId12"/>
    <p:sldId id="303" r:id="rId13"/>
    <p:sldId id="304" r:id="rId14"/>
    <p:sldId id="305" r:id="rId15"/>
    <p:sldId id="306" r:id="rId16"/>
    <p:sldId id="309" r:id="rId17"/>
    <p:sldId id="308" r:id="rId18"/>
    <p:sldId id="310" r:id="rId19"/>
    <p:sldId id="311" r:id="rId20"/>
    <p:sldId id="312" r:id="rId21"/>
    <p:sldId id="307" r:id="rId22"/>
    <p:sldId id="293" r:id="rId23"/>
    <p:sldId id="298" r:id="rId24"/>
    <p:sldId id="273" r:id="rId25"/>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0958" autoAdjust="0"/>
  </p:normalViewPr>
  <p:slideViewPr>
    <p:cSldViewPr snapToGrid="0">
      <p:cViewPr varScale="1">
        <p:scale>
          <a:sx n="56" d="100"/>
          <a:sy n="56" d="100"/>
        </p:scale>
        <p:origin x="1896" y="66"/>
      </p:cViewPr>
      <p:guideLst>
        <p:guide orient="horz" pos="2160"/>
        <p:guide pos="3840"/>
        <p:guide pos="7296"/>
        <p:guide orient="horz" pos="4128"/>
      </p:guideLst>
    </p:cSldViewPr>
  </p:slideViewPr>
  <p:notesTextViewPr>
    <p:cViewPr>
      <p:scale>
        <a:sx n="3" d="2"/>
        <a:sy n="3" d="2"/>
      </p:scale>
      <p:origin x="0" y="-684"/>
    </p:cViewPr>
  </p:notesTextViewPr>
  <p:notesViewPr>
    <p:cSldViewPr snapToGrid="0" showGuides="1">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68796EA6-6F25-4F19-87BA-7ADCC16DAEFF}" type="datetimeFigureOut">
              <a:rPr lang="en-US" smtClean="0"/>
              <a:t>2/25/2020</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C39C172E-A8B5-46F6-B05C-DFA3E2E0F207}" type="datetimeFigureOut">
              <a:rPr lang="en-US" smtClean="0"/>
              <a:t>2/25/2020</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a:p>
        </p:txBody>
      </p:sp>
    </p:spTree>
    <p:extLst>
      <p:ext uri="{BB962C8B-B14F-4D97-AF65-F5344CB8AC3E}">
        <p14:creationId xmlns:p14="http://schemas.microsoft.com/office/powerpoint/2010/main" val="1063280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 side is GOOD, right side is BAD.</a:t>
            </a:r>
          </a:p>
          <a:p>
            <a:endParaRPr lang="en-US" dirty="0" smtClean="0"/>
          </a:p>
          <a:p>
            <a:r>
              <a:rPr lang="en-US" dirty="0" smtClean="0"/>
              <a:t>The</a:t>
            </a:r>
            <a:r>
              <a:rPr lang="en-US" baseline="0" dirty="0" smtClean="0"/>
              <a:t> “Residuals vs. Fitted” plot shows if residuals have non-linear patterns. There could be a non-linear relationship between predictor variables and the response variable, and the pattern could show up in the plot if the model doesn’t capture the non-linear relationship. If you find equally spread residuals around a horizontal line without distinct patterns, that is a good indication you don’t have non-linear relationships. </a:t>
            </a:r>
          </a:p>
          <a:p>
            <a:endParaRPr lang="en-US" baseline="0" dirty="0" smtClean="0"/>
          </a:p>
          <a:p>
            <a:r>
              <a:rPr lang="en-US" baseline="0" dirty="0" smtClean="0"/>
              <a:t>The left side doesn’t show any distinctive pattern, but the right side shows a parabola where the non-linear relationship was not explained by the model and was left out in the residuals.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10</a:t>
            </a:fld>
            <a:endParaRPr lang="en-US"/>
          </a:p>
        </p:txBody>
      </p:sp>
    </p:spTree>
    <p:extLst>
      <p:ext uri="{BB962C8B-B14F-4D97-AF65-F5344CB8AC3E}">
        <p14:creationId xmlns:p14="http://schemas.microsoft.com/office/powerpoint/2010/main" val="4110285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 side is GOOD, right side is BAD.</a:t>
            </a:r>
          </a:p>
          <a:p>
            <a:endParaRPr lang="en-US" dirty="0" smtClean="0"/>
          </a:p>
          <a:p>
            <a:r>
              <a:rPr lang="en-US" dirty="0" smtClean="0"/>
              <a:t>The Quantile-Quantile, Normal Q-Q plot shows if residuals are normally distributed. Do residuals follow a straight line well or do they deviate severely? If’s</a:t>
            </a:r>
            <a:r>
              <a:rPr lang="en-US" baseline="0" dirty="0" smtClean="0"/>
              <a:t> good is residuals are lined well on an upward sloping diagonal line. </a:t>
            </a:r>
          </a:p>
          <a:p>
            <a:endParaRPr lang="en-US" baseline="0" dirty="0" smtClean="0"/>
          </a:p>
          <a:p>
            <a:r>
              <a:rPr lang="en-US" baseline="0" dirty="0" smtClean="0"/>
              <a:t>The right side is of concern since it deviates from a diagonal line. The left side is not of concern, although observation 38 might represent a problem. </a:t>
            </a:r>
          </a:p>
          <a:p>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11</a:t>
            </a:fld>
            <a:endParaRPr lang="en-US"/>
          </a:p>
        </p:txBody>
      </p:sp>
    </p:spTree>
    <p:extLst>
      <p:ext uri="{BB962C8B-B14F-4D97-AF65-F5344CB8AC3E}">
        <p14:creationId xmlns:p14="http://schemas.microsoft.com/office/powerpoint/2010/main" val="563974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 side is GOOD, right side is BAD.</a:t>
            </a:r>
          </a:p>
          <a:p>
            <a:endParaRPr lang="en-US" dirty="0" smtClean="0"/>
          </a:p>
          <a:p>
            <a:r>
              <a:rPr lang="en-US" dirty="0" smtClean="0"/>
              <a:t>The Scale-Location plot shows if residuals are spread equally along the ranges of predictors. This is how you can check the assumption of equal variance (homoscedasticity). It’s good if you see a horizontal line with equally</a:t>
            </a:r>
            <a:r>
              <a:rPr lang="en-US" baseline="0" dirty="0" smtClean="0"/>
              <a:t> (randomly) spread points. </a:t>
            </a:r>
          </a:p>
          <a:p>
            <a:endParaRPr lang="en-US" baseline="0" dirty="0" smtClean="0"/>
          </a:p>
          <a:p>
            <a:r>
              <a:rPr lang="en-US" baseline="0" dirty="0" smtClean="0"/>
              <a:t>On the left-side, the residuals appear randomly spread, which is good. On the right=side, the residuals begin to spread wider along the x-axis as it passed around 5. Because the residuals spread wider and wider, the red smooth line is not horizontal and shows a steep angle.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12</a:t>
            </a:fld>
            <a:endParaRPr lang="en-US"/>
          </a:p>
        </p:txBody>
      </p:sp>
    </p:spTree>
    <p:extLst>
      <p:ext uri="{BB962C8B-B14F-4D97-AF65-F5344CB8AC3E}">
        <p14:creationId xmlns:p14="http://schemas.microsoft.com/office/powerpoint/2010/main" val="3568309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 side is GOOD, right side is BAD.</a:t>
            </a:r>
          </a:p>
          <a:p>
            <a:endParaRPr lang="en-US" dirty="0" smtClean="0"/>
          </a:p>
          <a:p>
            <a:r>
              <a:rPr lang="en-US" dirty="0" smtClean="0"/>
              <a:t>The “Residuals</a:t>
            </a:r>
            <a:r>
              <a:rPr lang="en-US" baseline="0" dirty="0" smtClean="0"/>
              <a:t> vs. Leverage” plot helps find influential observation if any. Not all outliers are influential in linear regression. Even though data have extreme values, they might not be influential to determine a regression line. That means the results wouldn’t be much different if we either include or exclude them from analysis. They follow the trend in the majority of observations and they don’t really matters, i.e. they are not influential. On the other hand, some observations could be very influential even if they look to be within a reasonable range of the values. They could be extreme observations against a regression line and can alter the results if we exclude them from analysis. In other words, they don’t get along with the trend in the majority of the observations. </a:t>
            </a:r>
          </a:p>
          <a:p>
            <a:endParaRPr lang="en-US" baseline="0" dirty="0" smtClean="0"/>
          </a:p>
          <a:p>
            <a:r>
              <a:rPr lang="en-US" baseline="0" dirty="0" smtClean="0"/>
              <a:t>Unlike the other residuals plots, this time patterns are no relevant. You need to watch out for outlying values at the upper right corner or at the lower right corner. Those spots are the places where cases can be influential against a regression line. Look for observations outside of the dashed line for Cook’s Distance. When observations are outside the Cook’s Distance (meaning they have high Cook’s Distance scores), the observations are influential to the regression results. The regression results will be altered if we exclude those cases. </a:t>
            </a:r>
          </a:p>
          <a:p>
            <a:endParaRPr lang="en-US" baseline="0" dirty="0" smtClean="0"/>
          </a:p>
          <a:p>
            <a:r>
              <a:rPr lang="en-US" baseline="0" dirty="0" smtClean="0"/>
              <a:t>The left-side example is the typical look when there is no influential observation, or observations. You can barely see the red dashed Cook’s distance lines because all the observations are well inside of the Cook’s Distance lines. The right-side an observation is far beyond the Cook’s Distance lines. The plot identified the influential observation at 49. If you exclude 49 from the analysis, the slop coefficient changes from 2.14 to 2.68 and R-squared .757 to .851 where are both pretty big impacts on the regression analysis. </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13</a:t>
            </a:fld>
            <a:endParaRPr lang="en-US"/>
          </a:p>
        </p:txBody>
      </p:sp>
    </p:spTree>
    <p:extLst>
      <p:ext uri="{BB962C8B-B14F-4D97-AF65-F5344CB8AC3E}">
        <p14:creationId xmlns:p14="http://schemas.microsoft.com/office/powerpoint/2010/main" val="1956075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Here is a short cheat-sheet for evaluating</a:t>
            </a:r>
            <a:r>
              <a:rPr lang="en-US" baseline="0" dirty="0" smtClean="0"/>
              <a:t> the predictive performance for linear models.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14</a:t>
            </a:fld>
            <a:endParaRPr lang="en-US"/>
          </a:p>
        </p:txBody>
      </p:sp>
    </p:spTree>
    <p:extLst>
      <p:ext uri="{BB962C8B-B14F-4D97-AF65-F5344CB8AC3E}">
        <p14:creationId xmlns:p14="http://schemas.microsoft.com/office/powerpoint/2010/main" val="3646537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15</a:t>
            </a:fld>
            <a:endParaRPr lang="en-US"/>
          </a:p>
        </p:txBody>
      </p:sp>
    </p:spTree>
    <p:extLst>
      <p:ext uri="{BB962C8B-B14F-4D97-AF65-F5344CB8AC3E}">
        <p14:creationId xmlns:p14="http://schemas.microsoft.com/office/powerpoint/2010/main" val="482361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16</a:t>
            </a:fld>
            <a:endParaRPr lang="en-US"/>
          </a:p>
        </p:txBody>
      </p:sp>
    </p:spTree>
    <p:extLst>
      <p:ext uri="{BB962C8B-B14F-4D97-AF65-F5344CB8AC3E}">
        <p14:creationId xmlns:p14="http://schemas.microsoft.com/office/powerpoint/2010/main" val="124625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17</a:t>
            </a:fld>
            <a:endParaRPr lang="en-US"/>
          </a:p>
        </p:txBody>
      </p:sp>
    </p:spTree>
    <p:extLst>
      <p:ext uri="{BB962C8B-B14F-4D97-AF65-F5344CB8AC3E}">
        <p14:creationId xmlns:p14="http://schemas.microsoft.com/office/powerpoint/2010/main" val="11348545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Confusion matrices are calculated using the predictions of a model on a data set. By looking at a confusion matrix, you can gain a better understanding of the strengths and weaknesses of your model, and you can better compare two alternative models to understand which one is better for your application. </a:t>
            </a:r>
          </a:p>
          <a:p>
            <a:endParaRPr lang="en-US" dirty="0" smtClean="0"/>
          </a:p>
          <a:p>
            <a:r>
              <a:rPr lang="en-US" dirty="0" smtClean="0"/>
              <a:t>The column labels “Actually Positive” and “Actually Negative” refer to the ground-truth labels in your data set, i.e. whether a handwritten digit is truly a 1 or a 0, whether a patient was truly diagnosed with a disease (1) or not (0), whether a chest x-ray actually shows pneumonia (1) or not (0), etc.</a:t>
            </a:r>
          </a:p>
          <a:p>
            <a:endParaRPr lang="en-US" dirty="0" smtClean="0"/>
          </a:p>
          <a:p>
            <a:r>
              <a:rPr lang="en-US" dirty="0" smtClean="0"/>
              <a:t>The row labels “Predicted Positive” and “Predicted Negative” refer to your model’s predictions, i.e. what your model thinks the label is.</a:t>
            </a:r>
          </a:p>
          <a:p>
            <a:endParaRPr lang="en-US" dirty="0" smtClean="0"/>
          </a:p>
          <a:p>
            <a:pPr marL="171450" indent="-171450">
              <a:buFont typeface="Arial" panose="020B0604020202020204" pitchFamily="34" charset="0"/>
              <a:buChar char="•"/>
            </a:pPr>
            <a:r>
              <a:rPr lang="en-US" dirty="0" smtClean="0"/>
              <a:t>True Positives (TPs): the number of positive examples that the model correctly classified as positive</a:t>
            </a:r>
          </a:p>
          <a:p>
            <a:pPr marL="171450" indent="-171450">
              <a:buFont typeface="Arial" panose="020B0604020202020204" pitchFamily="34" charset="0"/>
              <a:buChar char="•"/>
            </a:pPr>
            <a:r>
              <a:rPr lang="en-US" dirty="0" smtClean="0"/>
              <a:t>True Negatives (TNs): the number of negative examples that the model correctly classified as negative</a:t>
            </a:r>
          </a:p>
          <a:p>
            <a:pPr marL="171450" indent="-171450">
              <a:buFont typeface="Arial" panose="020B0604020202020204" pitchFamily="34" charset="0"/>
              <a:buChar char="•"/>
            </a:pPr>
            <a:r>
              <a:rPr lang="en-US" dirty="0" smtClean="0"/>
              <a:t>False Positives (FPs): the number of negative examples that the model incorrectly classified as positive (i.e. the negative examples that were falsely classified as “positive”)</a:t>
            </a:r>
          </a:p>
          <a:p>
            <a:pPr marL="171450" indent="-171450">
              <a:buFont typeface="Arial" panose="020B0604020202020204" pitchFamily="34" charset="0"/>
              <a:buChar char="•"/>
            </a:pPr>
            <a:r>
              <a:rPr lang="en-US" dirty="0" smtClean="0"/>
              <a:t>False Negatives (FNs): the number of positive examples that the model incorrectly classified as negative (i.e. the positive examples that were falsely classified as “negative”)</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18</a:t>
            </a:fld>
            <a:endParaRPr lang="en-US"/>
          </a:p>
        </p:txBody>
      </p:sp>
    </p:spTree>
    <p:extLst>
      <p:ext uri="{BB962C8B-B14F-4D97-AF65-F5344CB8AC3E}">
        <p14:creationId xmlns:p14="http://schemas.microsoft.com/office/powerpoint/2010/main" val="2596016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19</a:t>
            </a:fld>
            <a:endParaRPr lang="en-US"/>
          </a:p>
        </p:txBody>
      </p:sp>
    </p:spTree>
    <p:extLst>
      <p:ext uri="{BB962C8B-B14F-4D97-AF65-F5344CB8AC3E}">
        <p14:creationId xmlns:p14="http://schemas.microsoft.com/office/powerpoint/2010/main" val="1180862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WEEK 9 of the Introduction to Data Science course offered by UCLA Extension. This module covers supervised machine learning materials.</a:t>
            </a:r>
          </a:p>
        </p:txBody>
      </p:sp>
      <p:sp>
        <p:nvSpPr>
          <p:cNvPr id="4" name="Slide Number Placeholder 3"/>
          <p:cNvSpPr>
            <a:spLocks noGrp="1"/>
          </p:cNvSpPr>
          <p:nvPr>
            <p:ph type="sldNum" sz="quarter" idx="10"/>
          </p:nvPr>
        </p:nvSpPr>
        <p:spPr/>
        <p:txBody>
          <a:bodyPr/>
          <a:lstStyle/>
          <a:p>
            <a:fld id="{32674CE4-FBD8-4481-AEFB-CA53E599A745}" type="slidenum">
              <a:rPr lang="en-US" smtClean="0"/>
              <a:t>2</a:t>
            </a:fld>
            <a:endParaRPr lang="en-US"/>
          </a:p>
        </p:txBody>
      </p:sp>
    </p:spTree>
    <p:extLst>
      <p:ext uri="{BB962C8B-B14F-4D97-AF65-F5344CB8AC3E}">
        <p14:creationId xmlns:p14="http://schemas.microsoft.com/office/powerpoint/2010/main" val="3433197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20</a:t>
            </a:fld>
            <a:endParaRPr lang="en-US"/>
          </a:p>
        </p:txBody>
      </p:sp>
    </p:spTree>
    <p:extLst>
      <p:ext uri="{BB962C8B-B14F-4D97-AF65-F5344CB8AC3E}">
        <p14:creationId xmlns:p14="http://schemas.microsoft.com/office/powerpoint/2010/main" val="15422019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 order to demonstrate the concepts for WEEK 9, we’ll step through a series of in-depth R code examples found in the Code modules listed.  </a:t>
            </a:r>
          </a:p>
          <a:p>
            <a:endParaRPr lang="en-US" dirty="0" smtClean="0"/>
          </a:p>
          <a:p>
            <a:r>
              <a:rPr lang="en-US" dirty="0" smtClean="0"/>
              <a:t>I encourage you to take the R script file for WEEK 9 and try each code snippet yourself. Take some time to tweak each example and try different things so you’ll fully understand each programming concept. </a:t>
            </a:r>
          </a:p>
          <a:p>
            <a:r>
              <a:rPr lang="en-US" dirty="0" smtClean="0"/>
              <a:t> </a:t>
            </a:r>
          </a:p>
        </p:txBody>
      </p:sp>
      <p:sp>
        <p:nvSpPr>
          <p:cNvPr id="4" name="Slide Number Placeholder 3"/>
          <p:cNvSpPr>
            <a:spLocks noGrp="1"/>
          </p:cNvSpPr>
          <p:nvPr>
            <p:ph type="sldNum" sz="quarter" idx="10"/>
          </p:nvPr>
        </p:nvSpPr>
        <p:spPr/>
        <p:txBody>
          <a:bodyPr/>
          <a:lstStyle/>
          <a:p>
            <a:fld id="{32674CE4-FBD8-4481-AEFB-CA53E599A745}" type="slidenum">
              <a:rPr lang="en-US" smtClean="0"/>
              <a:t>21</a:t>
            </a:fld>
            <a:endParaRPr lang="en-US"/>
          </a:p>
        </p:txBody>
      </p:sp>
    </p:spTree>
    <p:extLst>
      <p:ext uri="{BB962C8B-B14F-4D97-AF65-F5344CB8AC3E}">
        <p14:creationId xmlns:p14="http://schemas.microsoft.com/office/powerpoint/2010/main" val="445758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WEEK 9 of Introduction to Data Science we continued the data science process by exploring a popular supervised machine learning algorithm – linear regression.</a:t>
            </a:r>
          </a:p>
          <a:p>
            <a:endParaRPr lang="en-US" dirty="0" smtClean="0"/>
          </a:p>
          <a:p>
            <a:r>
              <a:rPr lang="en-US" dirty="0" smtClean="0"/>
              <a:t>We used R’s lm() algorithm for both simple and multiple linear regression. We used data visualization techniques to plot a regression line on top of a scatterplot and we also saw a residuals plot to see how closely the actual points were to the regression line.  Lastly, we saw experimented with a very important method in machine learning – splitting the data set into a training set and test set in order to calculate a test set error metric that tells us how well our model generalizes with new data. </a:t>
            </a:r>
          </a:p>
          <a:p>
            <a:endParaRPr lang="en-US" dirty="0" smtClean="0"/>
          </a:p>
          <a:p>
            <a:r>
              <a:rPr lang="en-US" dirty="0" smtClean="0"/>
              <a:t>We also used R’s </a:t>
            </a:r>
            <a:r>
              <a:rPr lang="en-US" dirty="0" err="1" smtClean="0"/>
              <a:t>glm</a:t>
            </a:r>
            <a:r>
              <a:rPr lang="en-US" dirty="0" smtClean="0"/>
              <a:t>() algorithm (generalized</a:t>
            </a:r>
            <a:r>
              <a:rPr lang="en-US" baseline="0" dirty="0" smtClean="0"/>
              <a:t> linear models) for performing logistic regression for binary classification problems. </a:t>
            </a:r>
          </a:p>
          <a:p>
            <a:endParaRPr lang="en-US" baseline="0" dirty="0" smtClean="0"/>
          </a:p>
          <a:p>
            <a:r>
              <a:rPr lang="en-US" baseline="0" dirty="0" smtClean="0"/>
              <a:t>We also used the </a:t>
            </a:r>
            <a:r>
              <a:rPr lang="en-US" baseline="0" dirty="0" err="1" smtClean="0"/>
              <a:t>randomForest</a:t>
            </a:r>
            <a:r>
              <a:rPr lang="en-US" baseline="0" dirty="0" smtClean="0"/>
              <a:t>() package and algorithm for performing multi-class classification problems. </a:t>
            </a:r>
            <a:r>
              <a:rPr lang="en-US" baseline="0" dirty="0" err="1" smtClean="0"/>
              <a:t>randomForest</a:t>
            </a:r>
            <a:r>
              <a:rPr lang="en-US" baseline="0" dirty="0" smtClean="0"/>
              <a:t>() also can be used to regression. </a:t>
            </a:r>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22</a:t>
            </a:fld>
            <a:endParaRPr lang="en-US"/>
          </a:p>
        </p:txBody>
      </p:sp>
    </p:spTree>
    <p:extLst>
      <p:ext uri="{BB962C8B-B14F-4D97-AF65-F5344CB8AC3E}">
        <p14:creationId xmlns:p14="http://schemas.microsoft.com/office/powerpoint/2010/main" val="445667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23</a:t>
            </a:fld>
            <a:endParaRPr lang="en-US"/>
          </a:p>
        </p:txBody>
      </p:sp>
    </p:spTree>
    <p:extLst>
      <p:ext uri="{BB962C8B-B14F-4D97-AF65-F5344CB8AC3E}">
        <p14:creationId xmlns:p14="http://schemas.microsoft.com/office/powerpoint/2010/main" val="3136902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lesson objectives for WEEK 9 are to be able to employ a supervised statistical learning technique such as linear regression using the lm() (linear model) algorithm in R. </a:t>
            </a:r>
          </a:p>
          <a:p>
            <a:endParaRPr lang="en-US" dirty="0" smtClean="0"/>
          </a:p>
          <a:p>
            <a:r>
              <a:rPr lang="en-US" dirty="0" smtClean="0"/>
              <a:t>We’ll also show how to train the model and make predictions using the trained model.  </a:t>
            </a:r>
          </a:p>
          <a:p>
            <a:endParaRPr lang="en-US" dirty="0" smtClean="0"/>
          </a:p>
          <a:p>
            <a:r>
              <a:rPr lang="en-US" dirty="0" smtClean="0"/>
              <a:t>Lastly, we’ll explore the use of both single and multiple linear regression.  </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a:t>
            </a:fld>
            <a:endParaRPr lang="en-US"/>
          </a:p>
        </p:txBody>
      </p:sp>
    </p:spTree>
    <p:extLst>
      <p:ext uri="{BB962C8B-B14F-4D97-AF65-F5344CB8AC3E}">
        <p14:creationId xmlns:p14="http://schemas.microsoft.com/office/powerpoint/2010/main" val="3335363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Supervised machine learning </a:t>
            </a:r>
            <a:r>
              <a:rPr lang="en-US" dirty="0" smtClean="0"/>
              <a:t> is the most common type of machine learning. It is typically associated with prediction, where for each observation of the predictor measurements (also known as feature variables), there is an associated response variable value. Supervised learning is where a model that relates the response to the predictors is trained with the aim of accurately predicting the response for future observations. Many classical learning algorithms, such a linear regression and logistic regression, operate in the supervised domain. </a:t>
            </a:r>
          </a:p>
          <a:p>
            <a:endParaRPr lang="en-US" dirty="0" smtClean="0"/>
          </a:p>
          <a:p>
            <a:r>
              <a:rPr lang="en-US" dirty="0" smtClean="0"/>
              <a:t>The work horse of supervised learning is linear regression. The method has been around for a very long time and is widely used today. </a:t>
            </a:r>
          </a:p>
          <a:p>
            <a:endParaRPr lang="en-US" dirty="0" smtClean="0"/>
          </a:p>
          <a:p>
            <a:r>
              <a:rPr lang="en-US" dirty="0" smtClean="0"/>
              <a:t>We’ll take a look at both simple and multiple linear regression, that is, regression with one and multiple predictors. </a:t>
            </a:r>
          </a:p>
        </p:txBody>
      </p:sp>
      <p:sp>
        <p:nvSpPr>
          <p:cNvPr id="4" name="Slide Number Placeholder 3"/>
          <p:cNvSpPr>
            <a:spLocks noGrp="1"/>
          </p:cNvSpPr>
          <p:nvPr>
            <p:ph type="sldNum" sz="quarter" idx="10"/>
          </p:nvPr>
        </p:nvSpPr>
        <p:spPr/>
        <p:txBody>
          <a:bodyPr/>
          <a:lstStyle/>
          <a:p>
            <a:fld id="{32674CE4-FBD8-4481-AEFB-CA53E599A745}" type="slidenum">
              <a:rPr lang="en-US" smtClean="0"/>
              <a:t>4</a:t>
            </a:fld>
            <a:endParaRPr lang="en-US"/>
          </a:p>
        </p:txBody>
      </p:sp>
    </p:spTree>
    <p:extLst>
      <p:ext uri="{BB962C8B-B14F-4D97-AF65-F5344CB8AC3E}">
        <p14:creationId xmlns:p14="http://schemas.microsoft.com/office/powerpoint/2010/main" val="1008634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Linear regression </a:t>
            </a:r>
            <a:r>
              <a:rPr lang="en-US" dirty="0" smtClean="0"/>
              <a:t>is based on the assumption of a linear relationship between the </a:t>
            </a:r>
            <a:r>
              <a:rPr lang="en-US" i="1" dirty="0" smtClean="0"/>
              <a:t>feature variables</a:t>
            </a:r>
            <a:r>
              <a:rPr lang="en-US" dirty="0" smtClean="0"/>
              <a:t> (predictors) and a </a:t>
            </a:r>
            <a:r>
              <a:rPr lang="en-US" i="1" dirty="0" smtClean="0"/>
              <a:t>response variable</a:t>
            </a:r>
            <a:r>
              <a:rPr lang="en-US" dirty="0" smtClean="0"/>
              <a:t> (variable to be predicted). For linear regression, it is assumed that the response variable is quantitative, and the predictors are quantitative or qualitative. The algorithm uses a known linear mathematical function (remember high school algebra) to approximate the “unknown” function that generates the observed data. The known function is often called a “hypothesis” function since it is the one you choose to approximate the actual, albeit unknown function. With linear regression, we assume the unknown function is linear. Using the known function, we can use the data set to “fit” or “train” the model. In this case, we need to learn the set of </a:t>
            </a:r>
            <a:r>
              <a:rPr lang="en-US" i="1" dirty="0" smtClean="0"/>
              <a:t>coefficients</a:t>
            </a:r>
            <a:r>
              <a:rPr lang="en-US" dirty="0" smtClean="0"/>
              <a:t> of the hypothesis function and the most common approach to fitting the model is called </a:t>
            </a:r>
            <a:r>
              <a:rPr lang="en-US" i="1" dirty="0" smtClean="0"/>
              <a:t>least squares</a:t>
            </a:r>
            <a:r>
              <a:rPr lang="en-US" dirty="0" smtClean="0"/>
              <a:t>. </a:t>
            </a:r>
          </a:p>
          <a:p>
            <a:endParaRPr lang="en-US" dirty="0" smtClean="0"/>
          </a:p>
          <a:p>
            <a:r>
              <a:rPr lang="en-US" dirty="0" smtClean="0"/>
              <a:t>We can use EDA to better understand the linear relationship using data visualization</a:t>
            </a:r>
          </a:p>
          <a:p>
            <a:endParaRPr lang="en-US" dirty="0" smtClean="0"/>
          </a:p>
          <a:p>
            <a:r>
              <a:rPr lang="en-US" dirty="0" smtClean="0"/>
              <a:t>In the associated Code module, we’ll use R’s lm() function to fit a linear model and then use the model coefficients to make predictions. </a:t>
            </a:r>
          </a:p>
          <a:p>
            <a:endParaRPr lang="en-US" dirty="0" smtClean="0"/>
          </a:p>
          <a:p>
            <a:r>
              <a:rPr lang="en-US" dirty="0" smtClean="0"/>
              <a:t>We also will plot a regression line and see how the residuals plot shows the distance between actual points and the regression line</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5</a:t>
            </a:fld>
            <a:endParaRPr lang="en-US"/>
          </a:p>
        </p:txBody>
      </p:sp>
    </p:spTree>
    <p:extLst>
      <p:ext uri="{BB962C8B-B14F-4D97-AF65-F5344CB8AC3E}">
        <p14:creationId xmlns:p14="http://schemas.microsoft.com/office/powerpoint/2010/main" val="3559179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often useful, simple linear regression is only able to make predictions based on a single feature variable. For real life problems however, we often have more than one predictor. Let’s now extend the notion of linear regression to multiple feature variables. </a:t>
            </a:r>
          </a:p>
          <a:p>
            <a:endParaRPr lang="en-US" dirty="0" smtClean="0"/>
          </a:p>
          <a:p>
            <a:r>
              <a:rPr lang="en-US" dirty="0" smtClean="0"/>
              <a:t>We can use the same least squares approach that we used in the simple linear regression case – finding the coefficients to minimize the sum of squared residuals. We’ll use R’s lm() algorithm once again to find the multiple least squares regression coefficient estimates. R easily handles the multiple linear regression case by computing the same linear model data we saw in the previous section. </a:t>
            </a:r>
          </a:p>
          <a:p>
            <a:endParaRPr lang="en-US" dirty="0" smtClean="0"/>
          </a:p>
          <a:p>
            <a:r>
              <a:rPr lang="en-US" dirty="0" smtClean="0"/>
              <a:t>A critical element of machine learning is defining the </a:t>
            </a:r>
            <a:r>
              <a:rPr lang="en-US" i="1" dirty="0" smtClean="0"/>
              <a:t>training set</a:t>
            </a:r>
            <a:r>
              <a:rPr lang="en-US" dirty="0" smtClean="0"/>
              <a:t> and </a:t>
            </a:r>
            <a:r>
              <a:rPr lang="en-US" i="1" dirty="0" smtClean="0"/>
              <a:t>test set</a:t>
            </a:r>
            <a:r>
              <a:rPr lang="en-US" dirty="0" smtClean="0"/>
              <a:t> for use by the algorithm. The separation of your data set into a training portion and a test portion is the way the algorithm learns. You split up your data set containing known response variables into two pieces. The training set is used to train the algorithm by calculating the coefficients. Then you use the trained model on the test set to predict the response variables (that are already known). The final step is to compare the predicted responses against the observed (actual) responses to see how close they are. The difference is the test error metric. </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6</a:t>
            </a:fld>
            <a:endParaRPr lang="en-US"/>
          </a:p>
        </p:txBody>
      </p:sp>
    </p:spTree>
    <p:extLst>
      <p:ext uri="{BB962C8B-B14F-4D97-AF65-F5344CB8AC3E}">
        <p14:creationId xmlns:p14="http://schemas.microsoft.com/office/powerpoint/2010/main" val="2637924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7</a:t>
            </a:fld>
            <a:endParaRPr lang="en-US"/>
          </a:p>
        </p:txBody>
      </p:sp>
    </p:spTree>
    <p:extLst>
      <p:ext uri="{BB962C8B-B14F-4D97-AF65-F5344CB8AC3E}">
        <p14:creationId xmlns:p14="http://schemas.microsoft.com/office/powerpoint/2010/main" val="4095659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8</a:t>
            </a:fld>
            <a:endParaRPr lang="en-US"/>
          </a:p>
        </p:txBody>
      </p:sp>
    </p:spTree>
    <p:extLst>
      <p:ext uri="{BB962C8B-B14F-4D97-AF65-F5344CB8AC3E}">
        <p14:creationId xmlns:p14="http://schemas.microsoft.com/office/powerpoint/2010/main" val="2987721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9</a:t>
            </a:fld>
            <a:endParaRPr lang="en-US"/>
          </a:p>
        </p:txBody>
      </p:sp>
    </p:spTree>
    <p:extLst>
      <p:ext uri="{BB962C8B-B14F-4D97-AF65-F5344CB8AC3E}">
        <p14:creationId xmlns:p14="http://schemas.microsoft.com/office/powerpoint/2010/main" val="3809094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2/25/2020</a:t>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6520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28313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72277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261921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2/25/2020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709858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16354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2/25/2020</a:t>
            </a:fld>
            <a:endParaRPr lang="en-US"/>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91830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2/25/2020</a:t>
            </a:fld>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84060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2/25/2020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5822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2307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2/25/2020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93174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2/25/2020</a:t>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Tree>
    <p:extLst>
      <p:ext uri="{BB962C8B-B14F-4D97-AF65-F5344CB8AC3E}">
        <p14:creationId xmlns:p14="http://schemas.microsoft.com/office/powerpoint/2010/main" val="14648720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5010" y="6211669"/>
            <a:ext cx="8221980" cy="369332"/>
          </a:xfrm>
          <a:prstGeom prst="rect">
            <a:avLst/>
          </a:prstGeom>
        </p:spPr>
        <p:txBody>
          <a:bodyPr wrap="square">
            <a:spAutoFit/>
          </a:bodyPr>
          <a:lstStyle/>
          <a:p>
            <a:r>
              <a:rPr lang="en-US" dirty="0" smtClean="0"/>
              <a:t>UCLA Extension</a:t>
            </a:r>
            <a:endParaRPr lang="en-US" dirty="0"/>
          </a:p>
        </p:txBody>
      </p:sp>
      <p:sp>
        <p:nvSpPr>
          <p:cNvPr id="3" name="Subtitle 2"/>
          <p:cNvSpPr>
            <a:spLocks noGrp="1"/>
          </p:cNvSpPr>
          <p:nvPr>
            <p:ph type="subTitle" idx="1"/>
          </p:nvPr>
        </p:nvSpPr>
        <p:spPr/>
        <p:txBody>
          <a:bodyPr/>
          <a:lstStyle/>
          <a:p>
            <a:r>
              <a:rPr lang="en-US" dirty="0" smtClean="0"/>
              <a:t>Daniel D. Gutierrez </a:t>
            </a:r>
          </a:p>
          <a:p>
            <a:r>
              <a:rPr lang="en-US" dirty="0" smtClean="0"/>
              <a:t>Data Scientist</a:t>
            </a:r>
          </a:p>
          <a:p>
            <a:r>
              <a:rPr lang="en-US" dirty="0" smtClean="0"/>
              <a:t>COM SCI X450.1</a:t>
            </a:r>
          </a:p>
        </p:txBody>
      </p:sp>
      <p:sp>
        <p:nvSpPr>
          <p:cNvPr id="2" name="Title 1"/>
          <p:cNvSpPr>
            <a:spLocks noGrp="1"/>
          </p:cNvSpPr>
          <p:nvPr>
            <p:ph type="ctrTitle"/>
          </p:nvPr>
        </p:nvSpPr>
        <p:spPr/>
        <p:txBody>
          <a:bodyPr/>
          <a:lstStyle/>
          <a:p>
            <a:r>
              <a:rPr lang="en-US" dirty="0" smtClean="0"/>
              <a:t>Introduction to Data Science – Week </a:t>
            </a:r>
            <a:r>
              <a:rPr lang="en-US" dirty="0"/>
              <a:t>9</a:t>
            </a:r>
          </a:p>
        </p:txBody>
      </p:sp>
    </p:spTree>
    <p:extLst>
      <p:ext uri="{BB962C8B-B14F-4D97-AF65-F5344CB8AC3E}">
        <p14:creationId xmlns:p14="http://schemas.microsoft.com/office/powerpoint/2010/main" val="341594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3434"/>
            <a:ext cx="10972800" cy="1066800"/>
          </a:xfrm>
        </p:spPr>
        <p:txBody>
          <a:bodyPr/>
          <a:lstStyle/>
          <a:p>
            <a:r>
              <a:rPr lang="en-US" dirty="0" smtClean="0"/>
              <a:t>Linear regression diagnostic plots</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594" y="1778479"/>
            <a:ext cx="9520686" cy="4760343"/>
          </a:xfrm>
          <a:prstGeom prst="rect">
            <a:avLst/>
          </a:prstGeom>
        </p:spPr>
      </p:pic>
    </p:spTree>
    <p:extLst>
      <p:ext uri="{BB962C8B-B14F-4D97-AF65-F5344CB8AC3E}">
        <p14:creationId xmlns:p14="http://schemas.microsoft.com/office/powerpoint/2010/main" val="107357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3434"/>
            <a:ext cx="10972800" cy="1066800"/>
          </a:xfrm>
        </p:spPr>
        <p:txBody>
          <a:bodyPr/>
          <a:lstStyle/>
          <a:p>
            <a:r>
              <a:rPr lang="en-US" dirty="0" smtClean="0"/>
              <a:t>Linear regression diagnostic plots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9110" y="1775607"/>
            <a:ext cx="9388408" cy="4694204"/>
          </a:xfrm>
          <a:prstGeom prst="rect">
            <a:avLst/>
          </a:prstGeom>
        </p:spPr>
      </p:pic>
    </p:spTree>
    <p:extLst>
      <p:ext uri="{BB962C8B-B14F-4D97-AF65-F5344CB8AC3E}">
        <p14:creationId xmlns:p14="http://schemas.microsoft.com/office/powerpoint/2010/main" val="113164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3434"/>
            <a:ext cx="10972800" cy="1066800"/>
          </a:xfrm>
        </p:spPr>
        <p:txBody>
          <a:bodyPr/>
          <a:lstStyle/>
          <a:p>
            <a:r>
              <a:rPr lang="en-US" dirty="0" smtClean="0"/>
              <a:t>Linear regression diagnostic plots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209" y="1789983"/>
            <a:ext cx="9497680" cy="4748840"/>
          </a:xfrm>
          <a:prstGeom prst="rect">
            <a:avLst/>
          </a:prstGeom>
        </p:spPr>
      </p:pic>
    </p:spTree>
    <p:extLst>
      <p:ext uri="{BB962C8B-B14F-4D97-AF65-F5344CB8AC3E}">
        <p14:creationId xmlns:p14="http://schemas.microsoft.com/office/powerpoint/2010/main" val="233461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3434"/>
            <a:ext cx="10972800" cy="1066800"/>
          </a:xfrm>
        </p:spPr>
        <p:txBody>
          <a:bodyPr/>
          <a:lstStyle/>
          <a:p>
            <a:r>
              <a:rPr lang="en-US" dirty="0" smtClean="0"/>
              <a:t>Linear regression diagnostic plots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782" y="1844612"/>
            <a:ext cx="9329466" cy="4664734"/>
          </a:xfrm>
          <a:prstGeom prst="rect">
            <a:avLst/>
          </a:prstGeom>
        </p:spPr>
      </p:pic>
    </p:spTree>
    <p:extLst>
      <p:ext uri="{BB962C8B-B14F-4D97-AF65-F5344CB8AC3E}">
        <p14:creationId xmlns:p14="http://schemas.microsoft.com/office/powerpoint/2010/main" val="2685199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77169"/>
            <a:ext cx="10972800" cy="1066800"/>
          </a:xfrm>
        </p:spPr>
        <p:txBody>
          <a:bodyPr/>
          <a:lstStyle/>
          <a:p>
            <a:r>
              <a:rPr lang="en-US" dirty="0" smtClean="0"/>
              <a:t>Linear regression diagnostic plots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5190" y="1553098"/>
            <a:ext cx="6054306" cy="5136268"/>
          </a:xfrm>
          <a:prstGeom prst="rect">
            <a:avLst/>
          </a:prstGeom>
        </p:spPr>
      </p:pic>
    </p:spTree>
    <p:extLst>
      <p:ext uri="{BB962C8B-B14F-4D97-AF65-F5344CB8AC3E}">
        <p14:creationId xmlns:p14="http://schemas.microsoft.com/office/powerpoint/2010/main" val="53364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AUC - ROC curve is a performance measurement for classification </a:t>
            </a:r>
            <a:r>
              <a:rPr lang="en-US" dirty="0" smtClean="0"/>
              <a:t>problems</a:t>
            </a:r>
            <a:endParaRPr lang="en-US" dirty="0"/>
          </a:p>
          <a:p>
            <a:r>
              <a:rPr lang="en-US" dirty="0"/>
              <a:t>ROC is a probability curve and AUC represents degree or measure of </a:t>
            </a:r>
            <a:r>
              <a:rPr lang="en-US" dirty="0" err="1" smtClean="0"/>
              <a:t>separability</a:t>
            </a:r>
            <a:endParaRPr lang="en-US" dirty="0" smtClean="0"/>
          </a:p>
          <a:p>
            <a:r>
              <a:rPr lang="en-US" dirty="0"/>
              <a:t>It tells how much </a:t>
            </a:r>
            <a:r>
              <a:rPr lang="en-US" dirty="0" smtClean="0"/>
              <a:t>a model </a:t>
            </a:r>
            <a:r>
              <a:rPr lang="en-US" dirty="0"/>
              <a:t>is capable of distinguishing between </a:t>
            </a:r>
            <a:r>
              <a:rPr lang="en-US" dirty="0" smtClean="0"/>
              <a:t>classes</a:t>
            </a:r>
          </a:p>
          <a:p>
            <a:r>
              <a:rPr lang="en-US" dirty="0"/>
              <a:t>Higher the AUC, better the model is </a:t>
            </a:r>
            <a:r>
              <a:rPr lang="en-US" dirty="0" smtClean="0"/>
              <a:t>at making predictions </a:t>
            </a:r>
          </a:p>
          <a:p>
            <a:r>
              <a:rPr lang="en-US" dirty="0"/>
              <a:t>The ROC curve is plotted with </a:t>
            </a:r>
            <a:r>
              <a:rPr lang="en-US" dirty="0" smtClean="0"/>
              <a:t>True Positive Rate (TPR) </a:t>
            </a:r>
            <a:r>
              <a:rPr lang="en-US" dirty="0"/>
              <a:t>against </a:t>
            </a:r>
            <a:r>
              <a:rPr lang="en-US" dirty="0" smtClean="0"/>
              <a:t>the False Positive Rate (FPR) </a:t>
            </a:r>
            <a:r>
              <a:rPr lang="en-US" dirty="0"/>
              <a:t>where TPR is on y-axis and FPR is on the </a:t>
            </a:r>
            <a:r>
              <a:rPr lang="en-US" dirty="0" smtClean="0"/>
              <a:t>x-axis</a:t>
            </a:r>
            <a:endParaRPr lang="en-US" dirty="0"/>
          </a:p>
          <a:p>
            <a:endParaRPr lang="en-US" dirty="0"/>
          </a:p>
        </p:txBody>
      </p:sp>
      <p:sp>
        <p:nvSpPr>
          <p:cNvPr id="2" name="Title 1"/>
          <p:cNvSpPr>
            <a:spLocks noGrp="1"/>
          </p:cNvSpPr>
          <p:nvPr>
            <p:ph type="title"/>
          </p:nvPr>
        </p:nvSpPr>
        <p:spPr/>
        <p:txBody>
          <a:bodyPr/>
          <a:lstStyle/>
          <a:p>
            <a:r>
              <a:rPr lang="en-US" dirty="0"/>
              <a:t>Classification AUC-ROC curve</a:t>
            </a:r>
          </a:p>
        </p:txBody>
      </p:sp>
    </p:spTree>
    <p:extLst>
      <p:ext uri="{BB962C8B-B14F-4D97-AF65-F5344CB8AC3E}">
        <p14:creationId xmlns:p14="http://schemas.microsoft.com/office/powerpoint/2010/main" val="362234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3434"/>
            <a:ext cx="10972800" cy="1066800"/>
          </a:xfrm>
        </p:spPr>
        <p:txBody>
          <a:bodyPr/>
          <a:lstStyle/>
          <a:p>
            <a:r>
              <a:rPr lang="en-US" dirty="0" smtClean="0"/>
              <a:t>Classification AUC-ROC curve</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90" y="1804000"/>
            <a:ext cx="6812870" cy="161206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955" y="3915735"/>
            <a:ext cx="4726373" cy="165231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3264" y="3653136"/>
            <a:ext cx="4678911" cy="2368102"/>
          </a:xfrm>
          <a:prstGeom prst="rect">
            <a:avLst/>
          </a:prstGeom>
        </p:spPr>
      </p:pic>
    </p:spTree>
    <p:extLst>
      <p:ext uri="{BB962C8B-B14F-4D97-AF65-F5344CB8AC3E}">
        <p14:creationId xmlns:p14="http://schemas.microsoft.com/office/powerpoint/2010/main" val="249407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3434"/>
            <a:ext cx="10972800" cy="1066800"/>
          </a:xfrm>
        </p:spPr>
        <p:txBody>
          <a:bodyPr/>
          <a:lstStyle/>
          <a:p>
            <a:r>
              <a:rPr lang="en-US" dirty="0" smtClean="0"/>
              <a:t>Classification AUC-ROC curve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6074" y="1857374"/>
            <a:ext cx="5253334" cy="4802217"/>
          </a:xfrm>
          <a:prstGeom prst="rect">
            <a:avLst/>
          </a:prstGeom>
        </p:spPr>
      </p:pic>
    </p:spTree>
    <p:extLst>
      <p:ext uri="{BB962C8B-B14F-4D97-AF65-F5344CB8AC3E}">
        <p14:creationId xmlns:p14="http://schemas.microsoft.com/office/powerpoint/2010/main" val="164295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3434"/>
            <a:ext cx="10972800" cy="1066800"/>
          </a:xfrm>
        </p:spPr>
        <p:txBody>
          <a:bodyPr/>
          <a:lstStyle/>
          <a:p>
            <a:r>
              <a:rPr lang="en-US" dirty="0" smtClean="0"/>
              <a:t>Confusion matrix definition</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927" y="1760292"/>
            <a:ext cx="8539256" cy="4803331"/>
          </a:xfrm>
          <a:prstGeom prst="rect">
            <a:avLst/>
          </a:prstGeom>
        </p:spPr>
      </p:pic>
    </p:spTree>
    <p:extLst>
      <p:ext uri="{BB962C8B-B14F-4D97-AF65-F5344CB8AC3E}">
        <p14:creationId xmlns:p14="http://schemas.microsoft.com/office/powerpoint/2010/main" val="614159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3434"/>
            <a:ext cx="10972800" cy="1066800"/>
          </a:xfrm>
        </p:spPr>
        <p:txBody>
          <a:bodyPr/>
          <a:lstStyle/>
          <a:p>
            <a:r>
              <a:rPr lang="en-US" dirty="0" smtClean="0"/>
              <a:t>Confusion matrix example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984" y="1947862"/>
            <a:ext cx="9907797" cy="4558173"/>
          </a:xfrm>
          <a:prstGeom prst="rect">
            <a:avLst/>
          </a:prstGeom>
        </p:spPr>
      </p:pic>
    </p:spTree>
    <p:extLst>
      <p:ext uri="{BB962C8B-B14F-4D97-AF65-F5344CB8AC3E}">
        <p14:creationId xmlns:p14="http://schemas.microsoft.com/office/powerpoint/2010/main" val="11988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Explore supervised machine learning for prediction</a:t>
            </a:r>
          </a:p>
          <a:p>
            <a:r>
              <a:rPr lang="en-US" dirty="0"/>
              <a:t>How to use the linear model in R</a:t>
            </a:r>
          </a:p>
          <a:p>
            <a:r>
              <a:rPr lang="en-US" dirty="0"/>
              <a:t>How to use R for classification problems using logistic regression and Random Forest</a:t>
            </a:r>
          </a:p>
          <a:p>
            <a:pPr marL="109728" indent="0">
              <a:buNone/>
            </a:pPr>
            <a:endParaRPr lang="en-US" dirty="0"/>
          </a:p>
        </p:txBody>
      </p:sp>
      <p:sp>
        <p:nvSpPr>
          <p:cNvPr id="2" name="Title 1"/>
          <p:cNvSpPr>
            <a:spLocks noGrp="1"/>
          </p:cNvSpPr>
          <p:nvPr>
            <p:ph type="title"/>
          </p:nvPr>
        </p:nvSpPr>
        <p:spPr/>
        <p:txBody>
          <a:bodyPr/>
          <a:lstStyle/>
          <a:p>
            <a:r>
              <a:rPr lang="en-US" dirty="0" smtClean="0"/>
              <a:t>Course Outcomes – Week </a:t>
            </a:r>
            <a:r>
              <a:rPr lang="en-US" dirty="0"/>
              <a:t>9</a:t>
            </a:r>
          </a:p>
        </p:txBody>
      </p:sp>
    </p:spTree>
    <p:extLst>
      <p:ext uri="{BB962C8B-B14F-4D97-AF65-F5344CB8AC3E}">
        <p14:creationId xmlns:p14="http://schemas.microsoft.com/office/powerpoint/2010/main" val="166384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66952"/>
            <a:ext cx="10972800" cy="1066800"/>
          </a:xfrm>
        </p:spPr>
        <p:txBody>
          <a:bodyPr/>
          <a:lstStyle/>
          <a:p>
            <a:r>
              <a:rPr lang="en-US" dirty="0" smtClean="0"/>
              <a:t>Automated Machine Learning (</a:t>
            </a:r>
            <a:r>
              <a:rPr lang="en-US" dirty="0" err="1" smtClean="0"/>
              <a:t>AutoML</a:t>
            </a:r>
            <a:r>
              <a:rPr lang="en-US" dirty="0" smtClean="0"/>
              <a:t>)</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782" y="2244020"/>
            <a:ext cx="11007985" cy="3742715"/>
          </a:xfrm>
          <a:prstGeom prst="rect">
            <a:avLst/>
          </a:prstGeom>
        </p:spPr>
      </p:pic>
    </p:spTree>
    <p:extLst>
      <p:ext uri="{BB962C8B-B14F-4D97-AF65-F5344CB8AC3E}">
        <p14:creationId xmlns:p14="http://schemas.microsoft.com/office/powerpoint/2010/main" val="298567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WEEK 9-1 Code module – Simple linear regression</a:t>
            </a:r>
          </a:p>
          <a:p>
            <a:r>
              <a:rPr lang="en-US" dirty="0"/>
              <a:t>WEEK 9-2 Code module – Multiple linear regression</a:t>
            </a:r>
          </a:p>
          <a:p>
            <a:r>
              <a:rPr lang="en-US" dirty="0"/>
              <a:t>WEEK 9-3 Code module – Logistic regression (binary classification) with single and multiple </a:t>
            </a:r>
            <a:r>
              <a:rPr lang="en-US" dirty="0" smtClean="0"/>
              <a:t>predictors</a:t>
            </a:r>
          </a:p>
          <a:p>
            <a:r>
              <a:rPr lang="en-US" dirty="0" smtClean="0"/>
              <a:t>WEEK 9-4 Code module – Logistic regression with ROC curves </a:t>
            </a:r>
            <a:endParaRPr lang="en-US" dirty="0"/>
          </a:p>
          <a:p>
            <a:r>
              <a:rPr lang="en-US" dirty="0"/>
              <a:t>WEEK 9-4 Code module – Random forest for multi-class classification</a:t>
            </a:r>
          </a:p>
        </p:txBody>
      </p:sp>
      <p:sp>
        <p:nvSpPr>
          <p:cNvPr id="2" name="Title 1"/>
          <p:cNvSpPr>
            <a:spLocks noGrp="1"/>
          </p:cNvSpPr>
          <p:nvPr>
            <p:ph type="title"/>
          </p:nvPr>
        </p:nvSpPr>
        <p:spPr/>
        <p:txBody>
          <a:bodyPr/>
          <a:lstStyle/>
          <a:p>
            <a:r>
              <a:rPr lang="en-US" dirty="0" smtClean="0"/>
              <a:t>Code Module 9</a:t>
            </a:r>
            <a:endParaRPr lang="en-US" dirty="0"/>
          </a:p>
        </p:txBody>
      </p:sp>
    </p:spTree>
    <p:extLst>
      <p:ext uri="{BB962C8B-B14F-4D97-AF65-F5344CB8AC3E}">
        <p14:creationId xmlns:p14="http://schemas.microsoft.com/office/powerpoint/2010/main" val="159734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 WEEK 9 of Introduction to Data Science, we continued the data science process by exploring a popular supervised machine learning algorithm – linear regression. </a:t>
            </a:r>
          </a:p>
          <a:p>
            <a:r>
              <a:rPr lang="en-US" dirty="0"/>
              <a:t>We used the </a:t>
            </a:r>
            <a:r>
              <a:rPr lang="en-US" dirty="0">
                <a:latin typeface="Courier New" panose="02070309020205020404" pitchFamily="49" charset="0"/>
                <a:cs typeface="Courier New" panose="02070309020205020404" pitchFamily="49" charset="0"/>
              </a:rPr>
              <a:t>lm() </a:t>
            </a:r>
            <a:r>
              <a:rPr lang="en-US" dirty="0"/>
              <a:t>algorithm for both simple and multiple linear regression.</a:t>
            </a:r>
          </a:p>
          <a:p>
            <a:r>
              <a:rPr lang="en-US" dirty="0"/>
              <a:t>We used the </a:t>
            </a:r>
            <a:r>
              <a:rPr lang="en-US" dirty="0" err="1">
                <a:latin typeface="Courier New" panose="02070309020205020404" pitchFamily="49" charset="0"/>
                <a:cs typeface="Courier New" panose="02070309020205020404" pitchFamily="49" charset="0"/>
              </a:rPr>
              <a:t>glm</a:t>
            </a:r>
            <a:r>
              <a:rPr lang="en-US" dirty="0">
                <a:latin typeface="Courier New" panose="02070309020205020404" pitchFamily="49" charset="0"/>
                <a:cs typeface="Courier New" panose="02070309020205020404" pitchFamily="49" charset="0"/>
              </a:rPr>
              <a:t>() </a:t>
            </a:r>
            <a:r>
              <a:rPr lang="en-US" dirty="0"/>
              <a:t>algorithm for logistic regression for binary classification with single and multiple predictors. </a:t>
            </a:r>
          </a:p>
          <a:p>
            <a:r>
              <a:rPr lang="en-US" dirty="0"/>
              <a:t>We used the </a:t>
            </a:r>
            <a:r>
              <a:rPr lang="en-US" dirty="0" err="1">
                <a:latin typeface="Courier New" panose="02070309020205020404" pitchFamily="49" charset="0"/>
                <a:cs typeface="Courier New" panose="02070309020205020404" pitchFamily="49" charset="0"/>
              </a:rPr>
              <a:t>randomForest</a:t>
            </a:r>
            <a:r>
              <a:rPr lang="en-US" dirty="0">
                <a:latin typeface="Courier New" panose="02070309020205020404" pitchFamily="49" charset="0"/>
                <a:cs typeface="Courier New" panose="02070309020205020404" pitchFamily="49" charset="0"/>
              </a:rPr>
              <a:t>() </a:t>
            </a:r>
            <a:r>
              <a:rPr lang="en-US" dirty="0"/>
              <a:t>algorithm for multi-class classification. </a:t>
            </a:r>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83637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1"/>
          </p:nvPr>
        </p:nvSpPr>
        <p:spPr/>
        <p:txBody>
          <a:bodyPr/>
          <a:lstStyle/>
          <a:p>
            <a:r>
              <a:rPr lang="en-US" dirty="0" smtClean="0"/>
              <a:t> </a:t>
            </a:r>
            <a:endParaRPr lang="en-US" dirty="0"/>
          </a:p>
        </p:txBody>
      </p:sp>
      <p:sp>
        <p:nvSpPr>
          <p:cNvPr id="2" name="Title 1"/>
          <p:cNvSpPr>
            <a:spLocks noGrp="1"/>
          </p:cNvSpPr>
          <p:nvPr>
            <p:ph type="ctrTitle"/>
          </p:nvPr>
        </p:nvSpPr>
        <p:spPr/>
        <p:txBody>
          <a:bodyPr/>
          <a:lstStyle/>
          <a:p>
            <a:r>
              <a:rPr lang="en-US" smtClean="0"/>
              <a:t> </a:t>
            </a:r>
            <a:endParaRPr lang="en-US" dirty="0"/>
          </a:p>
        </p:txBody>
      </p:sp>
      <p:sp>
        <p:nvSpPr>
          <p:cNvPr id="8" name="Rectangle 7"/>
          <p:cNvSpPr/>
          <p:nvPr/>
        </p:nvSpPr>
        <p:spPr>
          <a:xfrm>
            <a:off x="609600" y="6183868"/>
            <a:ext cx="10972800" cy="369332"/>
          </a:xfrm>
          <a:prstGeom prst="rect">
            <a:avLst/>
          </a:prstGeom>
        </p:spPr>
        <p:txBody>
          <a:bodyPr wrap="square">
            <a:spAutoFit/>
          </a:bodyPr>
          <a:lstStyle/>
          <a:p>
            <a:pPr algn="ctr"/>
            <a:r>
              <a:rPr lang="en-US" dirty="0" smtClean="0">
                <a:solidFill>
                  <a:schemeClr val="accent2"/>
                </a:solidFill>
              </a:rPr>
              <a:t>UCLA </a:t>
            </a:r>
            <a:r>
              <a:rPr lang="en-US" dirty="0">
                <a:solidFill>
                  <a:schemeClr val="accent2"/>
                </a:solidFill>
              </a:rPr>
              <a:t>E</a:t>
            </a:r>
            <a:r>
              <a:rPr lang="en-US" dirty="0" smtClean="0">
                <a:solidFill>
                  <a:schemeClr val="accent2"/>
                </a:solidFill>
              </a:rPr>
              <a:t>xtension</a:t>
            </a:r>
            <a:endParaRPr lang="en-US" dirty="0">
              <a:solidFill>
                <a:schemeClr val="accent2"/>
              </a:solidFill>
            </a:endParaRPr>
          </a:p>
        </p:txBody>
      </p:sp>
    </p:spTree>
    <p:extLst>
      <p:ext uri="{BB962C8B-B14F-4D97-AF65-F5344CB8AC3E}">
        <p14:creationId xmlns:p14="http://schemas.microsoft.com/office/powerpoint/2010/main" val="132122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Be able to employ supervised machine learning using – linear regression and classification</a:t>
            </a:r>
          </a:p>
          <a:p>
            <a:r>
              <a:rPr lang="en-US" dirty="0"/>
              <a:t>Using the </a:t>
            </a:r>
            <a:r>
              <a:rPr lang="en-US" dirty="0">
                <a:latin typeface="Courier New" panose="02070309020205020404" pitchFamily="49" charset="0"/>
                <a:cs typeface="Courier New" panose="02070309020205020404" pitchFamily="49" charset="0"/>
              </a:rPr>
              <a:t>lm() </a:t>
            </a:r>
            <a:r>
              <a:rPr lang="en-US" dirty="0"/>
              <a:t>algorithm in R</a:t>
            </a:r>
          </a:p>
          <a:p>
            <a:r>
              <a:rPr lang="en-US" dirty="0"/>
              <a:t>Using the </a:t>
            </a:r>
            <a:r>
              <a:rPr lang="en-US" dirty="0" err="1">
                <a:latin typeface="Courier New" panose="02070309020205020404" pitchFamily="49" charset="0"/>
                <a:cs typeface="Courier New" panose="02070309020205020404" pitchFamily="49" charset="0"/>
              </a:rPr>
              <a:t>glm</a:t>
            </a:r>
            <a:r>
              <a:rPr lang="en-US" dirty="0">
                <a:latin typeface="Courier New" panose="02070309020205020404" pitchFamily="49" charset="0"/>
                <a:cs typeface="Courier New" panose="02070309020205020404" pitchFamily="49" charset="0"/>
              </a:rPr>
              <a:t>() </a:t>
            </a:r>
            <a:r>
              <a:rPr lang="en-US" dirty="0"/>
              <a:t>algorithm in R</a:t>
            </a:r>
          </a:p>
          <a:p>
            <a:r>
              <a:rPr lang="en-US" dirty="0"/>
              <a:t>Using the </a:t>
            </a:r>
            <a:r>
              <a:rPr lang="en-US" dirty="0" err="1">
                <a:latin typeface="Courier New" panose="02070309020205020404" pitchFamily="49" charset="0"/>
                <a:cs typeface="Courier New" panose="02070309020205020404" pitchFamily="49" charset="0"/>
              </a:rPr>
              <a:t>randomForest</a:t>
            </a:r>
            <a:r>
              <a:rPr lang="en-US" dirty="0">
                <a:latin typeface="Courier New" panose="02070309020205020404" pitchFamily="49" charset="0"/>
                <a:cs typeface="Courier New" panose="02070309020205020404" pitchFamily="49" charset="0"/>
              </a:rPr>
              <a:t>() </a:t>
            </a:r>
            <a:r>
              <a:rPr lang="en-US" dirty="0"/>
              <a:t>algorithm in R</a:t>
            </a:r>
          </a:p>
          <a:p>
            <a:r>
              <a:rPr lang="en-US" dirty="0"/>
              <a:t>Training the model to obtain coefficients</a:t>
            </a:r>
          </a:p>
          <a:p>
            <a:r>
              <a:rPr lang="en-US" dirty="0"/>
              <a:t>Making predictions using the trained model and test set</a:t>
            </a:r>
          </a:p>
          <a:p>
            <a:r>
              <a:rPr lang="en-US" dirty="0"/>
              <a:t>Measuring performance of the model</a:t>
            </a:r>
          </a:p>
          <a:p>
            <a:endParaRPr lang="en-US" dirty="0"/>
          </a:p>
        </p:txBody>
      </p:sp>
      <p:sp>
        <p:nvSpPr>
          <p:cNvPr id="2" name="Title 1"/>
          <p:cNvSpPr>
            <a:spLocks noGrp="1"/>
          </p:cNvSpPr>
          <p:nvPr>
            <p:ph type="title"/>
          </p:nvPr>
        </p:nvSpPr>
        <p:spPr/>
        <p:txBody>
          <a:bodyPr/>
          <a:lstStyle/>
          <a:p>
            <a:r>
              <a:rPr lang="en-US" dirty="0" smtClean="0"/>
              <a:t>Lesson Objectives – Week 8</a:t>
            </a:r>
            <a:endParaRPr lang="en-US" dirty="0"/>
          </a:p>
        </p:txBody>
      </p:sp>
    </p:spTree>
    <p:extLst>
      <p:ext uri="{BB962C8B-B14F-4D97-AF65-F5344CB8AC3E}">
        <p14:creationId xmlns:p14="http://schemas.microsoft.com/office/powerpoint/2010/main" val="30824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Linear regression is the work horse of supervised learning</a:t>
            </a:r>
          </a:p>
          <a:p>
            <a:r>
              <a:rPr lang="en-US" dirty="0"/>
              <a:t>Classification is the most popular supervised learning technique</a:t>
            </a:r>
          </a:p>
          <a:p>
            <a:r>
              <a:rPr lang="en-US" dirty="0"/>
              <a:t>Create a training set (60%) to train the model, and also a test set (40%) to test accuracy of model</a:t>
            </a:r>
          </a:p>
          <a:p>
            <a:r>
              <a:rPr lang="en-US" dirty="0"/>
              <a:t>Feature engineering drives process. Can use forward and/or backward stepwise selection</a:t>
            </a:r>
          </a:p>
          <a:p>
            <a:endParaRPr lang="en-US" dirty="0"/>
          </a:p>
        </p:txBody>
      </p:sp>
      <p:sp>
        <p:nvSpPr>
          <p:cNvPr id="2" name="Title 1"/>
          <p:cNvSpPr>
            <a:spLocks noGrp="1"/>
          </p:cNvSpPr>
          <p:nvPr>
            <p:ph type="title"/>
          </p:nvPr>
        </p:nvSpPr>
        <p:spPr/>
        <p:txBody>
          <a:bodyPr/>
          <a:lstStyle/>
          <a:p>
            <a:r>
              <a:rPr lang="en-US" dirty="0" smtClean="0"/>
              <a:t>Overview of supervised machine learning</a:t>
            </a:r>
            <a:endParaRPr lang="en-US" dirty="0"/>
          </a:p>
        </p:txBody>
      </p:sp>
    </p:spTree>
    <p:extLst>
      <p:ext uri="{BB962C8B-B14F-4D97-AF65-F5344CB8AC3E}">
        <p14:creationId xmlns:p14="http://schemas.microsoft.com/office/powerpoint/2010/main" val="222435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Simple linear regression </a:t>
            </a:r>
            <a:r>
              <a:rPr lang="en-US" dirty="0" smtClean="0"/>
              <a:t>uses </a:t>
            </a:r>
            <a:r>
              <a:rPr lang="en-US" dirty="0"/>
              <a:t>a continuous response variable and one continuous predictor</a:t>
            </a:r>
          </a:p>
          <a:p>
            <a:r>
              <a:rPr lang="en-US" dirty="0"/>
              <a:t>Use EDA to understand the data: distribution of each feature variable, check correlation using scatterplot</a:t>
            </a:r>
          </a:p>
          <a:p>
            <a:r>
              <a:rPr lang="en-US" dirty="0"/>
              <a:t>Use </a:t>
            </a:r>
            <a:r>
              <a:rPr lang="en-US" dirty="0">
                <a:latin typeface="Courier New" panose="02070309020205020404" pitchFamily="49" charset="0"/>
                <a:cs typeface="Courier New" panose="02070309020205020404" pitchFamily="49" charset="0"/>
              </a:rPr>
              <a:t>lm() </a:t>
            </a:r>
            <a:r>
              <a:rPr lang="en-US" dirty="0"/>
              <a:t>to fit a linear model</a:t>
            </a:r>
          </a:p>
          <a:p>
            <a:r>
              <a:rPr lang="en-US" dirty="0"/>
              <a:t>Use trained model coefficients to make predictions</a:t>
            </a:r>
          </a:p>
          <a:p>
            <a:r>
              <a:rPr lang="en-US" dirty="0"/>
              <a:t>Plot regression line</a:t>
            </a:r>
          </a:p>
          <a:p>
            <a:r>
              <a:rPr lang="en-US" dirty="0"/>
              <a:t>Residuals plot – distance between actual points and regression line</a:t>
            </a:r>
          </a:p>
        </p:txBody>
      </p:sp>
      <p:sp>
        <p:nvSpPr>
          <p:cNvPr id="2" name="Title 1"/>
          <p:cNvSpPr>
            <a:spLocks noGrp="1"/>
          </p:cNvSpPr>
          <p:nvPr>
            <p:ph type="title"/>
          </p:nvPr>
        </p:nvSpPr>
        <p:spPr/>
        <p:txBody>
          <a:bodyPr/>
          <a:lstStyle/>
          <a:p>
            <a:r>
              <a:rPr lang="en-US" dirty="0" smtClean="0"/>
              <a:t>Simple linear regression</a:t>
            </a:r>
            <a:endParaRPr lang="en-US" dirty="0"/>
          </a:p>
        </p:txBody>
      </p:sp>
    </p:spTree>
    <p:extLst>
      <p:ext uri="{BB962C8B-B14F-4D97-AF65-F5344CB8AC3E}">
        <p14:creationId xmlns:p14="http://schemas.microsoft.com/office/powerpoint/2010/main" val="377320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Multiple linear regression </a:t>
            </a:r>
            <a:r>
              <a:rPr lang="en-US" dirty="0" smtClean="0"/>
              <a:t>uses </a:t>
            </a:r>
            <a:r>
              <a:rPr lang="en-US" dirty="0"/>
              <a:t>a </a:t>
            </a:r>
            <a:r>
              <a:rPr lang="en-US" dirty="0" smtClean="0"/>
              <a:t>continuous response </a:t>
            </a:r>
            <a:r>
              <a:rPr lang="en-US" dirty="0"/>
              <a:t>variable and more than one predictor</a:t>
            </a:r>
          </a:p>
          <a:p>
            <a:r>
              <a:rPr lang="en-US" dirty="0"/>
              <a:t>Use EDA to understand the data and detect a trend</a:t>
            </a:r>
          </a:p>
          <a:p>
            <a:r>
              <a:rPr lang="en-US" dirty="0"/>
              <a:t>Use </a:t>
            </a:r>
            <a:r>
              <a:rPr lang="en-US" dirty="0">
                <a:latin typeface="Courier New" panose="02070309020205020404" pitchFamily="49" charset="0"/>
                <a:cs typeface="Courier New" panose="02070309020205020404" pitchFamily="49" charset="0"/>
              </a:rPr>
              <a:t>lm() </a:t>
            </a:r>
            <a:r>
              <a:rPr lang="en-US" dirty="0"/>
              <a:t>to fit a linear model</a:t>
            </a:r>
          </a:p>
          <a:p>
            <a:r>
              <a:rPr lang="en-US" dirty="0"/>
              <a:t>Use trained model coefficients to make predictions on test set</a:t>
            </a:r>
          </a:p>
        </p:txBody>
      </p:sp>
      <p:sp>
        <p:nvSpPr>
          <p:cNvPr id="2" name="Title 1"/>
          <p:cNvSpPr>
            <a:spLocks noGrp="1"/>
          </p:cNvSpPr>
          <p:nvPr>
            <p:ph type="title"/>
          </p:nvPr>
        </p:nvSpPr>
        <p:spPr/>
        <p:txBody>
          <a:bodyPr/>
          <a:lstStyle/>
          <a:p>
            <a:r>
              <a:rPr lang="en-US" dirty="0" smtClean="0"/>
              <a:t>Multiple linear regression</a:t>
            </a:r>
            <a:endParaRPr lang="en-US" dirty="0"/>
          </a:p>
        </p:txBody>
      </p:sp>
    </p:spTree>
    <p:extLst>
      <p:ext uri="{BB962C8B-B14F-4D97-AF65-F5344CB8AC3E}">
        <p14:creationId xmlns:p14="http://schemas.microsoft.com/office/powerpoint/2010/main" val="172269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Classification using logistic regression with a 2 class (binary) categorical response variable and one or more predictor</a:t>
            </a:r>
          </a:p>
          <a:p>
            <a:r>
              <a:rPr lang="en-US" dirty="0"/>
              <a:t>Use </a:t>
            </a:r>
            <a:r>
              <a:rPr lang="en-US" dirty="0" err="1">
                <a:latin typeface="Courier New" panose="02070309020205020404" pitchFamily="49" charset="0"/>
                <a:cs typeface="Courier New" panose="02070309020205020404" pitchFamily="49" charset="0"/>
              </a:rPr>
              <a:t>glm</a:t>
            </a:r>
            <a:r>
              <a:rPr lang="en-US" dirty="0">
                <a:latin typeface="Courier New" panose="02070309020205020404" pitchFamily="49" charset="0"/>
                <a:cs typeface="Courier New" panose="02070309020205020404" pitchFamily="49" charset="0"/>
              </a:rPr>
              <a:t>() </a:t>
            </a:r>
            <a:r>
              <a:rPr lang="en-US" dirty="0"/>
              <a:t>for logistic regression</a:t>
            </a:r>
          </a:p>
          <a:p>
            <a:r>
              <a:rPr lang="en-US" dirty="0"/>
              <a:t>Use the trained model to make predictions on test set (probabilities of class membership)</a:t>
            </a:r>
          </a:p>
        </p:txBody>
      </p:sp>
      <p:sp>
        <p:nvSpPr>
          <p:cNvPr id="2" name="Title 1"/>
          <p:cNvSpPr>
            <a:spLocks noGrp="1"/>
          </p:cNvSpPr>
          <p:nvPr>
            <p:ph type="title"/>
          </p:nvPr>
        </p:nvSpPr>
        <p:spPr/>
        <p:txBody>
          <a:bodyPr/>
          <a:lstStyle/>
          <a:p>
            <a:r>
              <a:rPr lang="en-US" dirty="0" smtClean="0"/>
              <a:t>Classification with logistic regression</a:t>
            </a:r>
            <a:endParaRPr lang="en-US" dirty="0"/>
          </a:p>
        </p:txBody>
      </p:sp>
    </p:spTree>
    <p:extLst>
      <p:ext uri="{BB962C8B-B14F-4D97-AF65-F5344CB8AC3E}">
        <p14:creationId xmlns:p14="http://schemas.microsoft.com/office/powerpoint/2010/main" val="405158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Classification using the Random Forest algorithm with a multi-class categorical response variable and one or more predictor</a:t>
            </a:r>
          </a:p>
          <a:p>
            <a:r>
              <a:rPr lang="en-US" dirty="0"/>
              <a:t>Use </a:t>
            </a:r>
            <a:r>
              <a:rPr lang="en-US" dirty="0" err="1">
                <a:latin typeface="Courier New" panose="02070309020205020404" pitchFamily="49" charset="0"/>
                <a:cs typeface="Courier New" panose="02070309020205020404" pitchFamily="49" charset="0"/>
              </a:rPr>
              <a:t>randomForest</a:t>
            </a:r>
            <a:r>
              <a:rPr lang="en-US" dirty="0">
                <a:latin typeface="Courier New" panose="02070309020205020404" pitchFamily="49" charset="0"/>
                <a:cs typeface="Courier New" panose="02070309020205020404" pitchFamily="49" charset="0"/>
              </a:rPr>
              <a:t>() </a:t>
            </a:r>
            <a:r>
              <a:rPr lang="en-US" dirty="0"/>
              <a:t>for Random Forest</a:t>
            </a:r>
          </a:p>
          <a:p>
            <a:r>
              <a:rPr lang="en-US" dirty="0"/>
              <a:t>Use the trained model to make predictions on test </a:t>
            </a:r>
            <a:r>
              <a:rPr lang="en-US" dirty="0" smtClean="0"/>
              <a:t>set</a:t>
            </a:r>
          </a:p>
          <a:p>
            <a:r>
              <a:rPr lang="en-US" dirty="0" smtClean="0"/>
              <a:t>NOTE: Random Forest also can be used for regression problems</a:t>
            </a:r>
            <a:endParaRPr lang="en-US" dirty="0"/>
          </a:p>
        </p:txBody>
      </p:sp>
      <p:sp>
        <p:nvSpPr>
          <p:cNvPr id="2" name="Title 1"/>
          <p:cNvSpPr>
            <a:spLocks noGrp="1"/>
          </p:cNvSpPr>
          <p:nvPr>
            <p:ph type="title"/>
          </p:nvPr>
        </p:nvSpPr>
        <p:spPr/>
        <p:txBody>
          <a:bodyPr/>
          <a:lstStyle/>
          <a:p>
            <a:r>
              <a:rPr lang="en-US" dirty="0" smtClean="0"/>
              <a:t>Classification with Random Forest</a:t>
            </a:r>
            <a:endParaRPr lang="en-US" dirty="0"/>
          </a:p>
        </p:txBody>
      </p:sp>
    </p:spTree>
    <p:extLst>
      <p:ext uri="{BB962C8B-B14F-4D97-AF65-F5344CB8AC3E}">
        <p14:creationId xmlns:p14="http://schemas.microsoft.com/office/powerpoint/2010/main" val="3367347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Evaluating model </a:t>
            </a:r>
            <a:r>
              <a:rPr lang="en-US" dirty="0" smtClean="0"/>
              <a:t>performance</a:t>
            </a:r>
          </a:p>
          <a:p>
            <a:r>
              <a:rPr lang="en-US" dirty="0" smtClean="0"/>
              <a:t>Diagnostic plots</a:t>
            </a:r>
            <a:endParaRPr lang="en-US" dirty="0"/>
          </a:p>
          <a:p>
            <a:r>
              <a:rPr lang="en-US" dirty="0"/>
              <a:t>Overfitting</a:t>
            </a:r>
          </a:p>
          <a:p>
            <a:r>
              <a:rPr lang="en-US" dirty="0"/>
              <a:t>Measuring regression </a:t>
            </a:r>
            <a:r>
              <a:rPr lang="en-US" dirty="0" smtClean="0"/>
              <a:t>performance: R</a:t>
            </a:r>
            <a:r>
              <a:rPr lang="en-US" baseline="30000" dirty="0" smtClean="0"/>
              <a:t>2</a:t>
            </a:r>
            <a:r>
              <a:rPr lang="en-US" dirty="0" smtClean="0"/>
              <a:t> and RMSE</a:t>
            </a:r>
            <a:endParaRPr lang="en-US" dirty="0"/>
          </a:p>
          <a:p>
            <a:r>
              <a:rPr lang="en-US" dirty="0"/>
              <a:t>Measuring classification </a:t>
            </a:r>
            <a:r>
              <a:rPr lang="en-US" dirty="0" smtClean="0"/>
              <a:t>performance: confusion matrix and AUC-ROC curve</a:t>
            </a:r>
            <a:endParaRPr lang="en-US" dirty="0"/>
          </a:p>
          <a:p>
            <a:pPr marL="109728" indent="0">
              <a:buNone/>
            </a:pPr>
            <a:endParaRPr lang="en-US" dirty="0"/>
          </a:p>
        </p:txBody>
      </p:sp>
      <p:sp>
        <p:nvSpPr>
          <p:cNvPr id="2" name="Title 1"/>
          <p:cNvSpPr>
            <a:spLocks noGrp="1"/>
          </p:cNvSpPr>
          <p:nvPr>
            <p:ph type="title"/>
          </p:nvPr>
        </p:nvSpPr>
        <p:spPr/>
        <p:txBody>
          <a:bodyPr/>
          <a:lstStyle/>
          <a:p>
            <a:r>
              <a:rPr lang="en-US" dirty="0" smtClean="0"/>
              <a:t>ML algorithm performance metrics</a:t>
            </a:r>
            <a:endParaRPr lang="en-US" dirty="0"/>
          </a:p>
        </p:txBody>
      </p:sp>
    </p:spTree>
    <p:extLst>
      <p:ext uri="{BB962C8B-B14F-4D97-AF65-F5344CB8AC3E}">
        <p14:creationId xmlns:p14="http://schemas.microsoft.com/office/powerpoint/2010/main" val="139306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es strategy  proposal presentatio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Sales strategy  proposal presentation" id="{046EAC39-0F7A-434B-A008-25AEA0734A86}" vid="{35BA20B6-3833-4B27-995B-0B2F0A323CD3}"/>
    </a:ext>
  </a:extLst>
</a:theme>
</file>

<file path=ppt/theme/theme2.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9BB7A1-C70F-403E-B471-F185B83BA8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sales strategy proposal presentation</Template>
  <TotalTime>0</TotalTime>
  <Words>2501</Words>
  <Application>Microsoft Office PowerPoint</Application>
  <PresentationFormat>Widescreen</PresentationFormat>
  <Paragraphs>176</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Courier New</vt:lpstr>
      <vt:lpstr>Georgia</vt:lpstr>
      <vt:lpstr>Wingdings 2</vt:lpstr>
      <vt:lpstr>Sales strategy  proposal presentation</vt:lpstr>
      <vt:lpstr>Introduction to Data Science – Week 9</vt:lpstr>
      <vt:lpstr>Course Outcomes – Week 9</vt:lpstr>
      <vt:lpstr>Lesson Objectives – Week 8</vt:lpstr>
      <vt:lpstr>Overview of supervised machine learning</vt:lpstr>
      <vt:lpstr>Simple linear regression</vt:lpstr>
      <vt:lpstr>Multiple linear regression</vt:lpstr>
      <vt:lpstr>Classification with logistic regression</vt:lpstr>
      <vt:lpstr>Classification with Random Forest</vt:lpstr>
      <vt:lpstr>ML algorithm performance metrics</vt:lpstr>
      <vt:lpstr>Linear regression diagnostic plots</vt:lpstr>
      <vt:lpstr>Linear regression diagnostic plots</vt:lpstr>
      <vt:lpstr>Linear regression diagnostic plots</vt:lpstr>
      <vt:lpstr>Linear regression diagnostic plots</vt:lpstr>
      <vt:lpstr>Linear regression diagnostic plots</vt:lpstr>
      <vt:lpstr>Classification AUC-ROC curve</vt:lpstr>
      <vt:lpstr>Classification AUC-ROC curve</vt:lpstr>
      <vt:lpstr>Classification AUC-ROC curve</vt:lpstr>
      <vt:lpstr>Confusion matrix definition</vt:lpstr>
      <vt:lpstr>Confusion matrix example</vt:lpstr>
      <vt:lpstr>Automated Machine Learning (AutoML)</vt:lpstr>
      <vt:lpstr>Code Module 9</vt:lpstr>
      <vt:lpstr>Summary</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2020-02-11T18:28:56Z</dcterms:created>
  <dcterms:modified xsi:type="dcterms:W3CDTF">2020-02-25T21:57:01Z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TC034605579991</vt:lpwstr>
  </property>
</Properties>
</file>