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84" r:id="rId2"/>
  </p:sldMasterIdLst>
  <p:notesMasterIdLst>
    <p:notesMasterId r:id="rId19"/>
  </p:notesMasterIdLst>
  <p:handoutMasterIdLst>
    <p:handoutMasterId r:id="rId20"/>
  </p:handoutMasterIdLst>
  <p:sldIdLst>
    <p:sldId id="275" r:id="rId3"/>
    <p:sldId id="277" r:id="rId4"/>
    <p:sldId id="287" r:id="rId5"/>
    <p:sldId id="288" r:id="rId6"/>
    <p:sldId id="289" r:id="rId7"/>
    <p:sldId id="291" r:id="rId8"/>
    <p:sldId id="299" r:id="rId9"/>
    <p:sldId id="300" r:id="rId10"/>
    <p:sldId id="292" r:id="rId11"/>
    <p:sldId id="294" r:id="rId12"/>
    <p:sldId id="295" r:id="rId13"/>
    <p:sldId id="296" r:id="rId14"/>
    <p:sldId id="297" r:id="rId15"/>
    <p:sldId id="293" r:id="rId16"/>
    <p:sldId id="298" r:id="rId17"/>
    <p:sldId id="273" r:id="rId18"/>
  </p:sldIdLst>
  <p:sldSz cx="12192000" cy="6858000"/>
  <p:notesSz cx="68580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7296" userDrawn="1">
          <p15:clr>
            <a:srgbClr val="A4A3A4"/>
          </p15:clr>
        </p15:guide>
        <p15:guide id="4" orient="horz" pos="41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60958" autoAdjust="0"/>
  </p:normalViewPr>
  <p:slideViewPr>
    <p:cSldViewPr snapToGrid="0">
      <p:cViewPr varScale="1">
        <p:scale>
          <a:sx n="56" d="100"/>
          <a:sy n="56" d="100"/>
        </p:scale>
        <p:origin x="1896" y="66"/>
      </p:cViewPr>
      <p:guideLst>
        <p:guide orient="horz" pos="2160"/>
        <p:guide pos="3840"/>
        <p:guide pos="7296"/>
        <p:guide orient="horz" pos="412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70" d="100"/>
          <a:sy n="70" d="100"/>
        </p:scale>
        <p:origin x="324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96EA6-6F25-4F19-87BA-7ADCC16DAEFF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4E50CC-F33A-4EF4-9F12-93EC4A21A0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9507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C172E-A8B5-46F6-B05C-DFA3E2E0F207}" type="datetimeFigureOut">
              <a:rPr lang="en-US" smtClean="0"/>
              <a:t>2/19/2020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413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73892"/>
            <a:ext cx="5486400" cy="366045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29967"/>
            <a:ext cx="2971800" cy="46643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674CE4-FBD8-4481-AEFB-CA53E599A7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68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2806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Part III of The Book of R provides</a:t>
            </a:r>
            <a:r>
              <a:rPr lang="en-US" baseline="0" dirty="0" smtClean="0"/>
              <a:t> a straightforward introduction to statistics and probability theory.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Part IV of The Book of R dives deeper into statistics with topics of statistical testing and modeling.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19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Another excellent, although more mathematical</a:t>
            </a:r>
            <a:r>
              <a:rPr lang="en-US" baseline="0" dirty="0" smtClean="0"/>
              <a:t>, book on statistics for data scientists is “Foundations and Applications of Statistics – An Introduction Using R,” 2</a:t>
            </a:r>
            <a:r>
              <a:rPr lang="en-US" baseline="30000" dirty="0" smtClean="0"/>
              <a:t>nd</a:t>
            </a:r>
            <a:r>
              <a:rPr lang="en-US" baseline="0" dirty="0" smtClean="0"/>
              <a:t> Edition, by </a:t>
            </a:r>
            <a:r>
              <a:rPr lang="en-US" baseline="0" dirty="0" err="1" smtClean="0"/>
              <a:t>Pruim</a:t>
            </a:r>
            <a:r>
              <a:rPr lang="en-US" baseline="0" dirty="0" smtClean="0"/>
              <a:t> Randall, published by AMS (American Mathematical Society), 2018. Another whale of a book at 820 pages! 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46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a nice book for data scientists – “Statistics</a:t>
            </a:r>
            <a:r>
              <a:rPr lang="en-US" baseline="0" dirty="0" smtClean="0"/>
              <a:t> Done Wrong,” by Alex Reinhart, published by No Starch Press (2015), 152 pages. 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7087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This is a nice book for data scientists – “Statistics</a:t>
            </a:r>
            <a:r>
              <a:rPr lang="en-US" baseline="0" smtClean="0"/>
              <a:t> Done Wrong,” by Alex Reinhart, published by No Starch Press (2015), 152 pages. </a:t>
            </a:r>
            <a:endParaRPr lang="en-US" smtClean="0"/>
          </a:p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7816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order to demonstrate the concepts for WEEK 7, we’ll step through a series of in-depth R code examples found in the Code modules listed.  </a:t>
            </a:r>
          </a:p>
          <a:p>
            <a:endParaRPr lang="en-US" dirty="0" smtClean="0"/>
          </a:p>
          <a:p>
            <a:r>
              <a:rPr lang="en-US" dirty="0" smtClean="0"/>
              <a:t>I encourage you to take the R script file for WEEK 7 and try each code snippet yourself. Take some time to tweak each example and try different things so you’ll fully understand each programming concept. </a:t>
            </a:r>
          </a:p>
          <a:p>
            <a:endParaRPr lang="en-US" dirty="0" smtClean="0"/>
          </a:p>
          <a:p>
            <a:r>
              <a:rPr lang="en-US" dirty="0" smtClean="0"/>
              <a:t>In addition, for WEEK 7 I recommend that you study a resource for statistics in order to get familiar with the common statistical tests outlined.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588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66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397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This is WEEK 7 of the Introduction to Data Science course offered by UCLA Extension. This module covers  exploratory data analysis  materials.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1977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lesson objectives for WEEK 7 are to use numeric exploratory data analysis (EDA) methods to become intimately familiar with the data set. </a:t>
            </a:r>
          </a:p>
          <a:p>
            <a:endParaRPr lang="en-US" dirty="0" smtClean="0"/>
          </a:p>
          <a:p>
            <a:r>
              <a:rPr lang="en-US" dirty="0" smtClean="0"/>
              <a:t>The way to gain this level of familiarity is to utilize the many features of the R statistical environment that support this effort – numeric summaries, aggregations, distributions, densities, reviewing all levels of factor variables, finding the number of non-missing values, and applying general statistical methods. </a:t>
            </a:r>
          </a:p>
          <a:p>
            <a:endParaRPr lang="en-US" dirty="0" smtClean="0"/>
          </a:p>
          <a:p>
            <a:r>
              <a:rPr lang="en-US" dirty="0" smtClean="0"/>
              <a:t>Lastly, we’ll provide a brief independent study template for you to get up to speed with common statistical tests for continuous random variables and discrete (or categorical)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363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first form of explorations a data scientist may wish to perform on a data set are numeric summaries or aggregations. It is often useful to become familiar with how frequently a particular value occurs in a variable. We can use R’s unique() function for this purpose. </a:t>
            </a:r>
          </a:p>
          <a:p>
            <a:endParaRPr lang="en-US" dirty="0" smtClean="0"/>
          </a:p>
          <a:p>
            <a:r>
              <a:rPr lang="en-US" dirty="0" smtClean="0"/>
              <a:t>We also can use the </a:t>
            </a:r>
            <a:r>
              <a:rPr lang="en-US" dirty="0" err="1" smtClean="0"/>
              <a:t>sqldf</a:t>
            </a:r>
            <a:r>
              <a:rPr lang="en-US" dirty="0" smtClean="0"/>
              <a:t> package we saw  earlier and simply use a SQL statement for making this count. </a:t>
            </a:r>
          </a:p>
          <a:p>
            <a:endParaRPr lang="en-US" dirty="0" smtClean="0"/>
          </a:p>
          <a:p>
            <a:r>
              <a:rPr lang="en-US" dirty="0" smtClean="0"/>
              <a:t>Another useful function is summary() that goes through the entire data set and provides a number of summary statistics for each numeric variable: Min, Max, Mean, Median, first quartile, and third quartile. For factor variables, summary() shows the count of the most frequently occurring values. </a:t>
            </a:r>
          </a:p>
          <a:p>
            <a:endParaRPr lang="en-US" dirty="0" smtClean="0"/>
          </a:p>
          <a:p>
            <a:r>
              <a:rPr lang="en-US" dirty="0" smtClean="0"/>
              <a:t>R also has the head() and tail() functions to quickly show the first and last 6 records in the data set. This is useful to just get a sense of the data without too much effort. These are likely the first examinations you may wish to do with a new data set.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341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Another group of R functions that can perform many of the elements of the summary() function individually, on a specific quantitative variable are: mean() to compute the arithmetic mean, min() to find the minima, max() to find the maxima and range() to return a vector containing both the minimum and maximum value. </a:t>
            </a:r>
          </a:p>
          <a:p>
            <a:endParaRPr lang="en-US" dirty="0" smtClean="0"/>
          </a:p>
          <a:p>
            <a:r>
              <a:rPr lang="en-US" dirty="0" smtClean="0"/>
              <a:t>There’s also the quantile() function to compute the minimum, lower quartile, median, upper quartile, and maximum values. The </a:t>
            </a:r>
            <a:r>
              <a:rPr lang="en-US" dirty="0" err="1" smtClean="0"/>
              <a:t>fivenum</a:t>
            </a:r>
            <a:r>
              <a:rPr lang="en-US" dirty="0" smtClean="0"/>
              <a:t>() function returns the Tukey five-number summaries: (minimum, lower-hinge, median, upper-hinge, maximum)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var</a:t>
            </a:r>
            <a:r>
              <a:rPr lang="en-US" dirty="0" smtClean="0"/>
              <a:t>() function calculates the variance of a variable. The </a:t>
            </a:r>
            <a:r>
              <a:rPr lang="en-US" b="1" dirty="0" smtClean="0"/>
              <a:t>variance</a:t>
            </a:r>
            <a:r>
              <a:rPr lang="en-US" dirty="0" smtClean="0"/>
              <a:t> is a numerical value used to indicate how widely individuals in a group vary. If individual observations vary greatly from the group mean, the </a:t>
            </a:r>
            <a:r>
              <a:rPr lang="en-US" b="1" dirty="0" smtClean="0"/>
              <a:t>variance</a:t>
            </a:r>
            <a:r>
              <a:rPr lang="en-US" dirty="0" smtClean="0"/>
              <a:t> is big; and vice versa.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cor</a:t>
            </a:r>
            <a:r>
              <a:rPr lang="en-US" dirty="0" smtClean="0"/>
              <a:t>() function computes a statistical correlation. </a:t>
            </a:r>
            <a:r>
              <a:rPr lang="en-US" b="1" dirty="0" smtClean="0"/>
              <a:t>Statistical correlation</a:t>
            </a:r>
            <a:r>
              <a:rPr lang="en-US" dirty="0" smtClean="0"/>
              <a:t> is a </a:t>
            </a:r>
            <a:r>
              <a:rPr lang="en-US" b="1" dirty="0" smtClean="0"/>
              <a:t>statistical</a:t>
            </a:r>
            <a:r>
              <a:rPr lang="en-US" dirty="0" smtClean="0"/>
              <a:t> technique which tells us if two variables are related.</a:t>
            </a:r>
          </a:p>
          <a:p>
            <a:endParaRPr lang="en-US" dirty="0" smtClean="0"/>
          </a:p>
          <a:p>
            <a:r>
              <a:rPr lang="en-US" dirty="0" smtClean="0"/>
              <a:t>Finally, </a:t>
            </a:r>
            <a:r>
              <a:rPr lang="en-US" dirty="0" err="1" smtClean="0"/>
              <a:t>cumsum</a:t>
            </a:r>
            <a:r>
              <a:rPr lang="en-US" dirty="0" smtClean="0"/>
              <a:t>() calculates a cumulative sum of a vector without writing any code.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179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order to gain even more insight into a given data set, you’ll need to employ common statistical methods. Since this is not a class on statistics (that would require mathematics), the associated Code module will present a </a:t>
            </a:r>
            <a:r>
              <a:rPr lang="en-US" dirty="0" smtClean="0"/>
              <a:t>common </a:t>
            </a:r>
            <a:r>
              <a:rPr lang="en-US" dirty="0" smtClean="0"/>
              <a:t>statistical test for continuous </a:t>
            </a:r>
            <a:r>
              <a:rPr lang="en-US" dirty="0" smtClean="0"/>
              <a:t>variables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077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In order to gain even more insight into a given data set, you’ll need to employ common statistical methods. Since this is not a class on statistics (that would require mathematics), the associated Code module will present a </a:t>
            </a:r>
            <a:r>
              <a:rPr lang="en-US" dirty="0" smtClean="0"/>
              <a:t>common </a:t>
            </a:r>
            <a:r>
              <a:rPr lang="en-US" dirty="0" smtClean="0"/>
              <a:t>statistical test for </a:t>
            </a:r>
            <a:r>
              <a:rPr lang="en-US" dirty="0" smtClean="0"/>
              <a:t>categorical </a:t>
            </a:r>
            <a:r>
              <a:rPr lang="en-US" dirty="0" smtClean="0"/>
              <a:t>variables.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569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4029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“The Book of R” by </a:t>
            </a:r>
            <a:r>
              <a:rPr lang="en-US" dirty="0" err="1" smtClean="0"/>
              <a:t>Tilman</a:t>
            </a:r>
            <a:r>
              <a:rPr lang="en-US" dirty="0" smtClean="0"/>
              <a:t> M. Davies published by No Starch Press (2016) is the best book</a:t>
            </a:r>
            <a:r>
              <a:rPr lang="en-US" baseline="0" dirty="0" smtClean="0"/>
              <a:t> on statistics for data scientists using the R language. 792 pages! Parts III and IV are great.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2674CE4-FBD8-4481-AEFB-CA53E599A74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852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7213577" y="3810001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4" name="Rectangle 23"/>
          <p:cNvSpPr/>
          <p:nvPr/>
        </p:nvSpPr>
        <p:spPr>
          <a:xfrm flipV="1">
            <a:off x="7213601" y="3897010"/>
            <a:ext cx="49784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5" name="Rectangle 24"/>
          <p:cNvSpPr/>
          <p:nvPr/>
        </p:nvSpPr>
        <p:spPr>
          <a:xfrm flipV="1">
            <a:off x="7213601" y="4115167"/>
            <a:ext cx="49784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6" name="Rectangle 25"/>
          <p:cNvSpPr/>
          <p:nvPr/>
        </p:nvSpPr>
        <p:spPr>
          <a:xfrm flipV="1">
            <a:off x="7213600" y="4164403"/>
            <a:ext cx="262128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7" name="Rectangle 26"/>
          <p:cNvSpPr/>
          <p:nvPr/>
        </p:nvSpPr>
        <p:spPr>
          <a:xfrm flipV="1">
            <a:off x="7213600" y="4199572"/>
            <a:ext cx="262128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7213600" y="3962400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9835343" y="406098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12192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1" y="3675528"/>
            <a:ext cx="12192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 flipV="1">
            <a:off x="8552068" y="3643090"/>
            <a:ext cx="3639933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12192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8940800" y="4206240"/>
            <a:ext cx="1280160" cy="457200"/>
          </a:xfrm>
        </p:spPr>
        <p:txBody>
          <a:bodyPr/>
          <a:lstStyle/>
          <a:p>
            <a:fld id="{4E708F12-96AD-4ED4-8132-A78F5E42C1F5}" type="datetime1">
              <a:rPr lang="en-US" smtClean="0"/>
              <a:t>2/19/2020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7213600" y="4205288"/>
            <a:ext cx="172720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1093451" y="1136"/>
            <a:ext cx="996949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899938"/>
            <a:ext cx="6604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09600" y="2401888"/>
            <a:ext cx="112776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5205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FA170-8299-44AD-AEEF-FC686C3D7804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283139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1763A-68EC-4ECD-9620-D9FE9CDDD622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143000"/>
            <a:ext cx="8331200" cy="54483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1143000"/>
            <a:ext cx="2540000" cy="54483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722773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8BEDD-6160-49BB-B372-861DE7DE9BA5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619211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AE819F-B7FD-4B29-8F66-9E318144BC2A}" type="datetime1">
              <a:rPr lang="en-US" smtClean="0"/>
              <a:t>2/19/2020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367088"/>
            <a:ext cx="103632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981201"/>
            <a:ext cx="103632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chemeClr val="accent2"/>
                </a:solidFill>
                <a:effectLst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709858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A159C-B6E0-4F10-9F4A-2FA57003B139}" type="datetime1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9425"/>
            <a:ext cx="5384800" cy="4341875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163549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8170CBBB-D1D1-4386-A5E9-07F3477B78F3}" type="datetime1">
              <a:rPr lang="en-US" smtClean="0"/>
              <a:t>2/19/2020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1073" y="2708519"/>
            <a:ext cx="5389033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294968" y="2244970"/>
            <a:ext cx="5389033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508000" y="2708519"/>
            <a:ext cx="5388864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" y="2244970"/>
            <a:ext cx="5388864" cy="457200"/>
          </a:xfrm>
          <a:solidFill>
            <a:schemeClr val="accent2">
              <a:lumMod val="60000"/>
              <a:lumOff val="4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1143000"/>
            <a:ext cx="11176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18306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778240" y="612648"/>
            <a:ext cx="1276352" cy="457200"/>
          </a:xfrm>
        </p:spPr>
        <p:txBody>
          <a:bodyPr/>
          <a:lstStyle/>
          <a:p>
            <a:fld id="{9FA4CAD8-0EA7-4615-B69B-B2F199EF3A93}" type="datetime1">
              <a:rPr lang="en-US" smtClean="0"/>
              <a:t>2/19/2020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7010400" y="612648"/>
            <a:ext cx="1767840" cy="4572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99648" y="2272"/>
            <a:ext cx="1016000" cy="365760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840604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34BD7-6953-492C-921B-E68B2D7F14C8}" type="datetime1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224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A17D9B-D4D3-4E23-88DF-2E354FA43196}" type="datetime1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03200" y="776287"/>
            <a:ext cx="6803136" cy="580508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137995" y="2010727"/>
            <a:ext cx="4511040" cy="4580573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37995" y="1101970"/>
            <a:ext cx="451104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230751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67C5-D04E-4576-B61C-12ABA14BBD6C}" type="datetime1">
              <a:rPr lang="en-US" smtClean="0"/>
              <a:t>2/19/2020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38228" y="1143000"/>
            <a:ext cx="6096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17924" y="3274309"/>
            <a:ext cx="34544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53913" y="1109161"/>
            <a:ext cx="782404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931748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9"/>
            <a:ext cx="12192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12192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0" name="Rectangle 29"/>
          <p:cNvSpPr/>
          <p:nvPr/>
        </p:nvSpPr>
        <p:spPr>
          <a:xfrm>
            <a:off x="1" y="308277"/>
            <a:ext cx="12192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1" name="Rectangle 30"/>
          <p:cNvSpPr/>
          <p:nvPr/>
        </p:nvSpPr>
        <p:spPr>
          <a:xfrm flipV="1">
            <a:off x="7213577" y="360247"/>
            <a:ext cx="4978425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2" name="Rectangle 31"/>
          <p:cNvSpPr/>
          <p:nvPr/>
        </p:nvSpPr>
        <p:spPr>
          <a:xfrm flipV="1">
            <a:off x="7213601" y="440113"/>
            <a:ext cx="49784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7209785" y="497504"/>
            <a:ext cx="408432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9831528" y="588943"/>
            <a:ext cx="21336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5" name="Rectangle 34"/>
          <p:cNvSpPr/>
          <p:nvPr/>
        </p:nvSpPr>
        <p:spPr bwMode="invGray">
          <a:xfrm>
            <a:off x="12113288" y="-2001"/>
            <a:ext cx="76835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12059308" y="-2001"/>
            <a:ext cx="3657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12033904" y="-2001"/>
            <a:ext cx="12192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8" name="Rectangle 37"/>
          <p:cNvSpPr/>
          <p:nvPr/>
        </p:nvSpPr>
        <p:spPr bwMode="invGray">
          <a:xfrm>
            <a:off x="11967231" y="-2001"/>
            <a:ext cx="36576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39" name="Rectangle 38"/>
          <p:cNvSpPr/>
          <p:nvPr/>
        </p:nvSpPr>
        <p:spPr bwMode="invGray">
          <a:xfrm>
            <a:off x="11887569" y="380"/>
            <a:ext cx="73152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40" name="Rectangle 39"/>
          <p:cNvSpPr/>
          <p:nvPr/>
        </p:nvSpPr>
        <p:spPr bwMode="invGray">
          <a:xfrm>
            <a:off x="11831300" y="380"/>
            <a:ext cx="12192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782048" y="612648"/>
            <a:ext cx="127635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fld id="{C20F09E4-6EA4-4BF3-9FC8-FF40373B88E6}" type="datetime1">
              <a:rPr lang="en-US" smtClean="0"/>
              <a:t>2/19/2020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7010400" y="612648"/>
            <a:ext cx="176784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0899648" y="2272"/>
            <a:ext cx="1016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2249424"/>
            <a:ext cx="109728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143000"/>
            <a:ext cx="109728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64872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tx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8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500" kern="1200">
          <a:solidFill>
            <a:schemeClr val="tx2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1"/>
        </a:buClr>
        <a:buFont typeface="Wingdings 2" panose="05020102010507070707" pitchFamily="18" charset="2"/>
        <a:buChar char="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1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r-bloggers.com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reakonometrics.hypotheses.org/20531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85010" y="6211669"/>
            <a:ext cx="822198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UCLA Extension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Daniel D. Gutierrez </a:t>
            </a:r>
          </a:p>
          <a:p>
            <a:r>
              <a:rPr lang="en-US" dirty="0" smtClean="0"/>
              <a:t>Data Scientist</a:t>
            </a:r>
          </a:p>
          <a:p>
            <a:r>
              <a:rPr lang="en-US" dirty="0" smtClean="0"/>
              <a:t>COM SCI X450.1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Introduction to Data Science – Week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943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Study: Common Statistical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804" y="2215649"/>
            <a:ext cx="7048420" cy="4409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527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Study: Common Statistical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793" y="2122097"/>
            <a:ext cx="3050157" cy="435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44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Study: Common Statistical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3822" y="2122189"/>
            <a:ext cx="3046653" cy="4565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2358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Study: Common Statistical Tests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837" y="1968292"/>
            <a:ext cx="5986656" cy="4760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274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WEEK 7-1 Code module – Simple data analysis </a:t>
            </a:r>
          </a:p>
          <a:p>
            <a:r>
              <a:rPr lang="en-US" dirty="0"/>
              <a:t>WEEK 7-2 Code module – R statistical </a:t>
            </a:r>
            <a:r>
              <a:rPr lang="en-US" dirty="0" smtClean="0"/>
              <a:t>functions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Module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340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WEEK 7 of Introduction to Data Science, we built up our toolbox of EDA methods in order to gain familiarity with a data set. </a:t>
            </a:r>
          </a:p>
          <a:p>
            <a:r>
              <a:rPr lang="en-US" dirty="0"/>
              <a:t>The methods discussed represent a small sample of available techniques. As you progress as a data scientist, you’ll pick up more statistics that will help out in this step of the data science process.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376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9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 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09600" y="6183868"/>
            <a:ext cx="10972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2"/>
                </a:solidFill>
              </a:rPr>
              <a:t>UCLA </a:t>
            </a:r>
            <a:r>
              <a:rPr lang="en-US" dirty="0">
                <a:solidFill>
                  <a:schemeClr val="accent2"/>
                </a:solidFill>
              </a:rPr>
              <a:t>E</a:t>
            </a:r>
            <a:r>
              <a:rPr lang="en-US" dirty="0" smtClean="0">
                <a:solidFill>
                  <a:schemeClr val="accent2"/>
                </a:solidFill>
              </a:rPr>
              <a:t>xtension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122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ability to perform </a:t>
            </a:r>
            <a:r>
              <a:rPr lang="en-US" u="sng" dirty="0"/>
              <a:t>numeric</a:t>
            </a:r>
            <a:r>
              <a:rPr lang="en-US" dirty="0"/>
              <a:t> exploratory data analysis (EDA)</a:t>
            </a:r>
          </a:p>
          <a:p>
            <a:pPr marL="109728" indent="0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Outcomes – Week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847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/>
              <a:t>numeric Exploratory Data Analysis (EDA) for knowledge discovery and statistical analysis</a:t>
            </a:r>
          </a:p>
          <a:p>
            <a:r>
              <a:rPr lang="en-US" dirty="0" smtClean="0"/>
              <a:t>Perform simple data analysis</a:t>
            </a:r>
            <a:endParaRPr lang="en-US" dirty="0"/>
          </a:p>
          <a:p>
            <a:r>
              <a:rPr lang="en-US" dirty="0"/>
              <a:t>Use basic R statistical functions</a:t>
            </a:r>
          </a:p>
          <a:p>
            <a:r>
              <a:rPr lang="en-US" dirty="0" smtClean="0"/>
              <a:t>Independent </a:t>
            </a:r>
            <a:r>
              <a:rPr lang="en-US" dirty="0"/>
              <a:t>study: common statistical tests for continuous random variables, and discrete data (categorical)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Objectives – Week 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48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Determine</a:t>
            </a:r>
            <a:r>
              <a:rPr lang="en-US" dirty="0" smtClean="0"/>
              <a:t> </a:t>
            </a:r>
            <a:r>
              <a:rPr lang="en-US" dirty="0"/>
              <a:t>unique values found for a </a:t>
            </a:r>
            <a:r>
              <a:rPr lang="en-US" dirty="0" smtClean="0"/>
              <a:t>variable</a:t>
            </a:r>
          </a:p>
          <a:p>
            <a:r>
              <a:rPr lang="en-US" dirty="0" smtClean="0"/>
              <a:t>Count unique values for a variable using</a:t>
            </a:r>
            <a:r>
              <a:rPr lang="en-US" dirty="0" smtClean="0"/>
              <a:t> </a:t>
            </a:r>
            <a:r>
              <a:rPr lang="en-US" dirty="0"/>
              <a:t>SQL</a:t>
            </a:r>
          </a:p>
          <a:p>
            <a:r>
              <a:rPr lang="en-US" dirty="0" smtClean="0"/>
              <a:t>Counting the number of non-missing values of a variable</a:t>
            </a:r>
          </a:p>
          <a:p>
            <a:r>
              <a:rPr lang="en-US" dirty="0" smtClean="0"/>
              <a:t>Exploring contingency tables </a:t>
            </a:r>
          </a:p>
          <a:p>
            <a:r>
              <a:rPr lang="en-US" dirty="0" smtClean="0"/>
              <a:t>Performing a Chi-squared statistical test</a:t>
            </a:r>
          </a:p>
          <a:p>
            <a:r>
              <a:rPr lang="en-US" dirty="0" smtClean="0"/>
              <a:t>Summary </a:t>
            </a:r>
            <a:r>
              <a:rPr lang="en-US" dirty="0"/>
              <a:t>statistics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summary() </a:t>
            </a:r>
            <a:r>
              <a:rPr lang="en-US" dirty="0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Examining a data sample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head() </a:t>
            </a:r>
            <a:r>
              <a:rPr lang="en-US" dirty="0">
                <a:cs typeface="Courier New" panose="02070309020205020404" pitchFamily="49" charset="0"/>
              </a:rPr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tail()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Data Analysis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353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Calculate mean, min, max, range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mean()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min()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 </a:t>
            </a:r>
            <a:r>
              <a:rPr lang="en-US" dirty="0"/>
              <a:t>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range() </a:t>
            </a:r>
            <a:r>
              <a:rPr lang="en-US" dirty="0"/>
              <a:t>respectively 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Calculate </a:t>
            </a:r>
            <a:r>
              <a:rPr lang="en-US" dirty="0">
                <a:cs typeface="Courier New" panose="02070309020205020404" pitchFamily="49" charset="0"/>
              </a:rPr>
              <a:t>variance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Calculate </a:t>
            </a:r>
            <a:r>
              <a:rPr lang="en-US" dirty="0">
                <a:cs typeface="Courier New" panose="02070309020205020404" pitchFamily="49" charset="0"/>
              </a:rPr>
              <a:t>quantiles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quantile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Calculate “Tukey five-number” summaries </a:t>
            </a:r>
            <a:r>
              <a:rPr lang="en-US" dirty="0" smtClean="0">
                <a:cs typeface="Courier New" panose="02070309020205020404" pitchFamily="49" charset="0"/>
              </a:rPr>
              <a:t>with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fivenum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Calculate correlation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Calculate </a:t>
            </a:r>
            <a:r>
              <a:rPr lang="en-US" dirty="0">
                <a:cs typeface="Courier New" panose="02070309020205020404" pitchFamily="49" charset="0"/>
              </a:rPr>
              <a:t>a cumulative sum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cumsum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Viewing a simple data distribution </a:t>
            </a:r>
            <a:r>
              <a:rPr lang="en-US" dirty="0" smtClean="0">
                <a:cs typeface="Courier New" panose="02070309020205020404" pitchFamily="49" charset="0"/>
              </a:rPr>
              <a:t>using “stem-and-leaf</a:t>
            </a:r>
            <a:r>
              <a:rPr lang="en-US" smtClean="0">
                <a:cs typeface="Courier New" panose="02070309020205020404" pitchFamily="49" charset="0"/>
              </a:rPr>
              <a:t>” plot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stem()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 Statistical Functions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09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852604"/>
            <a:ext cx="10972800" cy="4875999"/>
          </a:xfrm>
        </p:spPr>
        <p:txBody>
          <a:bodyPr>
            <a:noAutofit/>
          </a:bodyPr>
          <a:lstStyle/>
          <a:p>
            <a:r>
              <a:rPr lang="en-US" sz="2400" b="1" dirty="0" smtClean="0"/>
              <a:t>R functions for common </a:t>
            </a:r>
            <a:r>
              <a:rPr lang="en-US" sz="2400" b="1" dirty="0"/>
              <a:t>statistical tests for continuous random variables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- Student's t-test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- F-test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aov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- analysis of variance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pairwise.t.test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- t-test between every pair of groups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shapiro.test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- Shapiro-Wilk test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ks.test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- Kolmogorov-Smirnov test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cor.test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- Pearson's or Spearman's rank correlation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wilcox.test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- Wilcoxon's rank test: non-parametric equivalent to t-test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kruskal.test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>
                <a:cs typeface="Courier New" panose="02070309020205020404" pitchFamily="49" charset="0"/>
              </a:rPr>
              <a:t>- </a:t>
            </a:r>
            <a:r>
              <a:rPr lang="en-US" sz="2400" dirty="0" err="1">
                <a:cs typeface="Courier New" panose="02070309020205020404" pitchFamily="49" charset="0"/>
              </a:rPr>
              <a:t>Kruskal</a:t>
            </a:r>
            <a:r>
              <a:rPr lang="en-US" sz="2400" dirty="0">
                <a:cs typeface="Courier New" panose="02070309020205020404" pitchFamily="49" charset="0"/>
              </a:rPr>
              <a:t>-Wallis rank-sum test</a:t>
            </a:r>
          </a:p>
          <a:p>
            <a:r>
              <a:rPr lang="en-US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flinger.test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400" dirty="0">
                <a:cs typeface="Courier New" panose="02070309020205020404" pitchFamily="49" charset="0"/>
              </a:rPr>
              <a:t> - Flinger-Killeen (median) test</a:t>
            </a: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815193"/>
            <a:ext cx="10972800" cy="1066800"/>
          </a:xfrm>
        </p:spPr>
        <p:txBody>
          <a:bodyPr/>
          <a:lstStyle/>
          <a:p>
            <a:r>
              <a:rPr lang="en-US" dirty="0" smtClean="0"/>
              <a:t>Independent Study: Common Statistical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303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cs typeface="Courier New" panose="02070309020205020404" pitchFamily="49" charset="0"/>
              </a:rPr>
              <a:t>R functions fo</a:t>
            </a:r>
            <a:r>
              <a:rPr lang="en-US" sz="3000" b="1" dirty="0" smtClean="0">
                <a:cs typeface="Courier New" panose="02070309020205020404" pitchFamily="49" charset="0"/>
              </a:rPr>
              <a:t>r c</a:t>
            </a:r>
            <a:r>
              <a:rPr lang="en-US" sz="3000" b="1" dirty="0" smtClean="0">
                <a:cs typeface="Courier New" panose="02070309020205020404" pitchFamily="49" charset="0"/>
              </a:rPr>
              <a:t>ommon </a:t>
            </a:r>
            <a:r>
              <a:rPr lang="en-US" sz="3000" b="1" dirty="0">
                <a:cs typeface="Courier New" panose="02070309020205020404" pitchFamily="49" charset="0"/>
              </a:rPr>
              <a:t>statistical tests for discrete data (categorical</a:t>
            </a:r>
            <a:r>
              <a:rPr lang="en-US" sz="3000" b="1" dirty="0" smtClean="0">
                <a:cs typeface="Courier New" panose="02070309020205020404" pitchFamily="49" charset="0"/>
              </a:rPr>
              <a:t>)</a:t>
            </a:r>
          </a:p>
          <a:p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prop.test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>
                <a:cs typeface="Courier New" panose="02070309020205020404" pitchFamily="49" charset="0"/>
              </a:rPr>
              <a:t>- proportions test</a:t>
            </a:r>
          </a:p>
          <a:p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binom.test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>
                <a:cs typeface="Courier New" panose="02070309020205020404" pitchFamily="49" charset="0"/>
              </a:rPr>
              <a:t>- Binomial distribution test</a:t>
            </a:r>
          </a:p>
          <a:p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fisher.test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>
                <a:cs typeface="Courier New" panose="02070309020205020404" pitchFamily="49" charset="0"/>
              </a:rPr>
              <a:t>- Fisher's exact test</a:t>
            </a:r>
          </a:p>
          <a:p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chisq.test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>
                <a:cs typeface="Courier New" panose="02070309020205020404" pitchFamily="49" charset="0"/>
              </a:rPr>
              <a:t>- chi-squared test</a:t>
            </a:r>
          </a:p>
          <a:p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mantelhaen.test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>
                <a:cs typeface="Courier New" panose="02070309020205020404" pitchFamily="49" charset="0"/>
              </a:rPr>
              <a:t>- Cochran-Mantel-</a:t>
            </a:r>
            <a:r>
              <a:rPr lang="en-US" sz="3000" dirty="0" err="1">
                <a:cs typeface="Courier New" panose="02070309020205020404" pitchFamily="49" charset="0"/>
              </a:rPr>
              <a:t>Haenszel</a:t>
            </a:r>
            <a:r>
              <a:rPr lang="en-US" sz="3000" dirty="0">
                <a:cs typeface="Courier New" panose="02070309020205020404" pitchFamily="49" charset="0"/>
              </a:rPr>
              <a:t> test</a:t>
            </a:r>
          </a:p>
          <a:p>
            <a:r>
              <a:rPr lang="en-US" sz="3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friendman.test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3000" dirty="0">
                <a:cs typeface="Courier New" panose="02070309020205020404" pitchFamily="49" charset="0"/>
              </a:rPr>
              <a:t>- Friedman rank-sum test</a:t>
            </a:r>
            <a:endParaRPr lang="en-US" sz="3000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Study: Common Statistical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0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For quality vignettes, search </a:t>
            </a:r>
            <a:r>
              <a:rPr lang="en-US" dirty="0" smtClean="0">
                <a:cs typeface="Courier New" panose="02070309020205020404" pitchFamily="49" charset="0"/>
              </a:rPr>
              <a:t>for </a:t>
            </a:r>
            <a:r>
              <a:rPr lang="en-US" dirty="0">
                <a:cs typeface="Courier New" panose="02070309020205020404" pitchFamily="49" charset="0"/>
              </a:rPr>
              <a:t>R-oriented </a:t>
            </a:r>
            <a:r>
              <a:rPr lang="en-US" dirty="0" smtClean="0">
                <a:cs typeface="Courier New" panose="02070309020205020404" pitchFamily="49" charset="0"/>
              </a:rPr>
              <a:t>tutorials on each R statistical function on: </a:t>
            </a:r>
            <a:r>
              <a:rPr lang="en-US" dirty="0">
                <a:cs typeface="Courier New" panose="02070309020205020404" pitchFamily="49" charset="0"/>
                <a:hlinkClick r:id="rId3"/>
              </a:rPr>
              <a:t>http://www.r-bloggers.com</a:t>
            </a:r>
            <a:r>
              <a:rPr lang="en-US" dirty="0" smtClean="0">
                <a:cs typeface="Courier New" panose="02070309020205020404" pitchFamily="49" charset="0"/>
                <a:hlinkClick r:id="rId3"/>
              </a:rPr>
              <a:t>/</a:t>
            </a:r>
            <a:endParaRPr lang="en-US" dirty="0" smtClean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For example, here is a good tutorial for the chi-squared test: </a:t>
            </a:r>
            <a:r>
              <a:rPr lang="en-US" dirty="0">
                <a:cs typeface="Courier New" panose="02070309020205020404" pitchFamily="49" charset="0"/>
                <a:hlinkClick r:id="rId4"/>
              </a:rPr>
              <a:t>https://</a:t>
            </a:r>
            <a:r>
              <a:rPr lang="en-US" dirty="0" smtClean="0">
                <a:cs typeface="Courier New" panose="02070309020205020404" pitchFamily="49" charset="0"/>
                <a:hlinkClick r:id="rId4"/>
              </a:rPr>
              <a:t>freakonometrics.hypotheses.org/20531</a:t>
            </a:r>
            <a:r>
              <a:rPr lang="en-US" dirty="0" smtClean="0">
                <a:cs typeface="Courier New" panose="02070309020205020404" pitchFamily="49" charset="0"/>
              </a:rPr>
              <a:t> 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Independent Study: Common Statistical Tests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240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Independent Study: Common Statistical Tests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94" y="2351329"/>
            <a:ext cx="3169129" cy="4189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576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es strategy  proposal presentation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les strategy  proposal presentation" id="{046EAC39-0F7A-434B-A008-25AEA0734A86}" vid="{35BA20B6-3833-4B27-995B-0B2F0A323CD3}"/>
    </a:ext>
  </a:extLst>
</a:theme>
</file>

<file path=ppt/theme/theme2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Cambria-Calibri">
      <a:majorFont>
        <a:latin typeface="Cambria" panose="02040503050406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349BB7A1-C70F-403E-B471-F185B83BA82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sales strategy proposal presentation</Template>
  <TotalTime>0</TotalTime>
  <Words>1399</Words>
  <Application>Microsoft Office PowerPoint</Application>
  <PresentationFormat>Widescreen</PresentationFormat>
  <Paragraphs>127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Calibri</vt:lpstr>
      <vt:lpstr>Calibri Light</vt:lpstr>
      <vt:lpstr>Courier New</vt:lpstr>
      <vt:lpstr>Georgia</vt:lpstr>
      <vt:lpstr>Wingdings 2</vt:lpstr>
      <vt:lpstr>Sales strategy  proposal presentation</vt:lpstr>
      <vt:lpstr>Introduction to Data Science – Week 7</vt:lpstr>
      <vt:lpstr>Course Outcomes – Week 7</vt:lpstr>
      <vt:lpstr>Lesson Objectives – Week 7</vt:lpstr>
      <vt:lpstr>Simple Data Analysis</vt:lpstr>
      <vt:lpstr>R Statistical Functions</vt:lpstr>
      <vt:lpstr>Independent Study: Common Statistical Tests</vt:lpstr>
      <vt:lpstr>Independent Study: Common Statistical Tests</vt:lpstr>
      <vt:lpstr>Independent Study: Common Statistical Tests</vt:lpstr>
      <vt:lpstr>Independent Study: Common Statistical Tests</vt:lpstr>
      <vt:lpstr>Independent Study: Common Statistical Tests</vt:lpstr>
      <vt:lpstr>Independent Study: Common Statistical Tests</vt:lpstr>
      <vt:lpstr>Independent Study: Common Statistical Tests</vt:lpstr>
      <vt:lpstr>Independent Study: Common Statistical Tests</vt:lpstr>
      <vt:lpstr>Code Module 7</vt:lpstr>
      <vt:lpstr>Summary</vt:lpstr>
      <vt:lpstr>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2020-02-11T18:28:56Z</dcterms:created>
  <dcterms:modified xsi:type="dcterms:W3CDTF">2020-02-20T05:15:56Z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TC034605579991</vt:lpwstr>
  </property>
</Properties>
</file>