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4"/>
  </p:notesMasterIdLst>
  <p:handoutMasterIdLst>
    <p:handoutMasterId r:id="rId15"/>
  </p:handoutMasterIdLst>
  <p:sldIdLst>
    <p:sldId id="256" r:id="rId3"/>
    <p:sldId id="262" r:id="rId4"/>
    <p:sldId id="257" r:id="rId5"/>
    <p:sldId id="263" r:id="rId6"/>
    <p:sldId id="264" r:id="rId7"/>
    <p:sldId id="286" r:id="rId8"/>
    <p:sldId id="288" r:id="rId9"/>
    <p:sldId id="289" r:id="rId10"/>
    <p:sldId id="290" r:id="rId11"/>
    <p:sldId id="287" r:id="rId12"/>
    <p:sldId id="260" r:id="rId1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92" autoAdjust="0"/>
  </p:normalViewPr>
  <p:slideViewPr>
    <p:cSldViewPr>
      <p:cViewPr varScale="1">
        <p:scale>
          <a:sx n="65" d="100"/>
          <a:sy n="65" d="100"/>
        </p:scale>
        <p:origin x="2124" y="48"/>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5A74ADAA-2891-435F-AFB0-12843B0F5FB2}" type="datetimeFigureOut">
              <a:rPr lang="en-US" smtClean="0"/>
              <a:t>5/9/2019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FBF082FF-B604-4BC9-8FD5-3307FDEC4EAA}" type="slidenum">
              <a:rPr lang="en-US" smtClean="0"/>
              <a:t>‹#›</a:t>
            </a:fld>
            <a:endParaRPr lang="en-US"/>
          </a:p>
        </p:txBody>
      </p:sp>
    </p:spTree>
    <p:extLst>
      <p:ext uri="{BB962C8B-B14F-4D97-AF65-F5344CB8AC3E}">
        <p14:creationId xmlns:p14="http://schemas.microsoft.com/office/powerpoint/2010/main" val="3398394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6D3A6102-A469-41F9-B2E2-B64014DF3ABB}" type="datetimeFigureOut">
              <a:rPr lang="en-US" smtClean="0"/>
              <a:t>5/9/2019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0EC8E3B0-50C3-469D-9149-07DF9BE14CFC}" type="slidenum">
              <a:rPr lang="en-US" smtClean="0"/>
              <a:t>‹#›</a:t>
            </a:fld>
            <a:endParaRPr lang="en-US"/>
          </a:p>
        </p:txBody>
      </p:sp>
    </p:spTree>
    <p:extLst>
      <p:ext uri="{BB962C8B-B14F-4D97-AF65-F5344CB8AC3E}">
        <p14:creationId xmlns:p14="http://schemas.microsoft.com/office/powerpoint/2010/main" val="149547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1</a:t>
            </a:fld>
            <a:endParaRPr lang="en-US"/>
          </a:p>
        </p:txBody>
      </p:sp>
    </p:spTree>
    <p:extLst>
      <p:ext uri="{BB962C8B-B14F-4D97-AF65-F5344CB8AC3E}">
        <p14:creationId xmlns:p14="http://schemas.microsoft.com/office/powerpoint/2010/main" val="160357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8, we’ll step through a series of in-depth R code examples found in the Code modules listed.  </a:t>
            </a:r>
          </a:p>
          <a:p>
            <a:endParaRPr lang="en-US" dirty="0" smtClean="0"/>
          </a:p>
          <a:p>
            <a:r>
              <a:rPr lang="en-US" dirty="0" smtClean="0"/>
              <a:t>I encourage you to take the R script file for WEEK 8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10</a:t>
            </a:fld>
            <a:endParaRPr lang="en-US"/>
          </a:p>
        </p:txBody>
      </p:sp>
    </p:spTree>
    <p:extLst>
      <p:ext uri="{BB962C8B-B14F-4D97-AF65-F5344CB8AC3E}">
        <p14:creationId xmlns:p14="http://schemas.microsoft.com/office/powerpoint/2010/main" val="102025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8 of Introduction to Data Science we continued to build up our data science toolbox adding some valuable tools for doing data visualizations in order to gain familiarity with a data set.</a:t>
            </a:r>
          </a:p>
          <a:p>
            <a:endParaRPr lang="en-US" dirty="0" smtClean="0"/>
          </a:p>
          <a:p>
            <a:r>
              <a:rPr lang="en-US" dirty="0" smtClean="0"/>
              <a:t>We saw how to create both exploratory and expository style plots</a:t>
            </a:r>
          </a:p>
          <a:p>
            <a:endParaRPr lang="en-US" dirty="0" smtClean="0"/>
          </a:p>
          <a:p>
            <a:r>
              <a:rPr lang="en-US" dirty="0" smtClean="0"/>
              <a:t>We saw the Base R features for creating data visualizations. Now you’ll want to explore the ggplot2 package for more advanced graphics capabilities.   </a:t>
            </a:r>
          </a:p>
          <a:p>
            <a:endParaRPr lang="en-US" dirty="0"/>
          </a:p>
          <a:p>
            <a:r>
              <a:rPr lang="en-US" dirty="0"/>
              <a:t>The methods discussed represent a small sample of available techniques. As you progress as a data scientist, you’ll pick up more data visualization methods that will help out in this step of the data science process.</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11</a:t>
            </a:fld>
            <a:endParaRPr lang="en-US"/>
          </a:p>
        </p:txBody>
      </p:sp>
    </p:spTree>
    <p:extLst>
      <p:ext uri="{BB962C8B-B14F-4D97-AF65-F5344CB8AC3E}">
        <p14:creationId xmlns:p14="http://schemas.microsoft.com/office/powerpoint/2010/main" val="87879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8 of the Introduction to Data Science course offered by UCLA Extension. </a:t>
            </a:r>
            <a:r>
              <a:rPr lang="en-US" smtClean="0"/>
              <a:t>This module </a:t>
            </a:r>
            <a:r>
              <a:rPr lang="en-US" dirty="0" smtClean="0"/>
              <a:t>covers data visualization materials.</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2</a:t>
            </a:fld>
            <a:endParaRPr lang="en-US"/>
          </a:p>
        </p:txBody>
      </p:sp>
    </p:spTree>
    <p:extLst>
      <p:ext uri="{BB962C8B-B14F-4D97-AF65-F5344CB8AC3E}">
        <p14:creationId xmlns:p14="http://schemas.microsoft.com/office/powerpoint/2010/main" val="78610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lesson objectives for </a:t>
            </a:r>
            <a:r>
              <a:rPr lang="en-US" dirty="0" smtClean="0"/>
              <a:t>WEEK 8 </a:t>
            </a:r>
            <a:r>
              <a:rPr lang="en-US" dirty="0"/>
              <a:t>are to use </a:t>
            </a:r>
            <a:r>
              <a:rPr lang="en-US" dirty="0" smtClean="0"/>
              <a:t>visualization methods in support of exploratory </a:t>
            </a:r>
            <a:r>
              <a:rPr lang="en-US" dirty="0"/>
              <a:t>data analysis (EDA) </a:t>
            </a:r>
            <a:r>
              <a:rPr lang="en-US" dirty="0" smtClean="0"/>
              <a:t>to </a:t>
            </a:r>
            <a:r>
              <a:rPr lang="en-US" dirty="0"/>
              <a:t>become intimately familiar with </a:t>
            </a:r>
            <a:r>
              <a:rPr lang="en-US" dirty="0" smtClean="0"/>
              <a:t>a given </a:t>
            </a:r>
            <a:r>
              <a:rPr lang="en-US" dirty="0"/>
              <a:t>data set. </a:t>
            </a:r>
          </a:p>
          <a:p>
            <a:endParaRPr lang="en-US" dirty="0"/>
          </a:p>
          <a:p>
            <a:r>
              <a:rPr lang="en-US" dirty="0" smtClean="0"/>
              <a:t>In </a:t>
            </a:r>
            <a:r>
              <a:rPr lang="en-US" smtClean="0"/>
              <a:t>this module, </a:t>
            </a:r>
            <a:r>
              <a:rPr lang="en-US" dirty="0" smtClean="0"/>
              <a:t>we’ll consider a number of different plot types using the base R graphics features as shown on the slide. </a:t>
            </a:r>
            <a:endParaRPr lang="en-US" dirty="0"/>
          </a:p>
          <a:p>
            <a:endParaRPr lang="en-US" dirty="0" smtClean="0"/>
          </a:p>
          <a:p>
            <a:r>
              <a:rPr lang="en-US" dirty="0" smtClean="0"/>
              <a:t>Once you fully understand your data set, it is quite possible that you may need to revisit one or more data munging tasks in order to refine or transform the data even further. The goal of EDA is to obtain confidence in your data to a point where you’re ready to engage a machine learning algorithm. A side benefit of EDA is to refine your selection of features that will be used later for machine learning. </a:t>
            </a:r>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3</a:t>
            </a:fld>
            <a:endParaRPr lang="en-US"/>
          </a:p>
        </p:txBody>
      </p:sp>
    </p:spTree>
    <p:extLst>
      <p:ext uri="{BB962C8B-B14F-4D97-AF65-F5344CB8AC3E}">
        <p14:creationId xmlns:p14="http://schemas.microsoft.com/office/powerpoint/2010/main" val="244588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Plots constitute a significant portion of EDA activities. We use plots in EDA in order to communicate information about data in the following ways:</a:t>
            </a:r>
          </a:p>
          <a:p>
            <a:r>
              <a:rPr lang="en-US" b="1" dirty="0" smtClean="0"/>
              <a:t>Understand </a:t>
            </a:r>
            <a:r>
              <a:rPr lang="en-US" b="1" dirty="0"/>
              <a:t>data properties</a:t>
            </a:r>
            <a:r>
              <a:rPr lang="en-US" dirty="0"/>
              <a:t> – it may be too difficult to look at the entire matrix of data for a </a:t>
            </a:r>
            <a:r>
              <a:rPr lang="en-US" dirty="0" smtClean="0"/>
              <a:t>data</a:t>
            </a:r>
            <a:r>
              <a:rPr lang="en-US" baseline="0" dirty="0" smtClean="0"/>
              <a:t> science</a:t>
            </a:r>
            <a:r>
              <a:rPr lang="en-US" dirty="0" smtClean="0"/>
              <a:t> </a:t>
            </a:r>
            <a:r>
              <a:rPr lang="en-US" dirty="0"/>
              <a:t>project, so looking at plots is a better way of getting an overview of the data</a:t>
            </a:r>
            <a:r>
              <a:rPr lang="en-US" dirty="0" smtClean="0"/>
              <a:t>.</a:t>
            </a:r>
          </a:p>
          <a:p>
            <a:pPr lvl="0"/>
            <a:r>
              <a:rPr lang="en-US" b="1" dirty="0" smtClean="0"/>
              <a:t>Find </a:t>
            </a:r>
            <a:r>
              <a:rPr lang="en-US" b="1" dirty="0"/>
              <a:t>patterns in the data</a:t>
            </a:r>
            <a:r>
              <a:rPr lang="en-US" dirty="0"/>
              <a:t> – you can discover new patterns and associations between variables that might have been surprising had you not been able to look at the data in graphical form.</a:t>
            </a:r>
          </a:p>
          <a:p>
            <a:pPr lvl="0"/>
            <a:r>
              <a:rPr lang="en-US" b="1" dirty="0" smtClean="0"/>
              <a:t>Suggest </a:t>
            </a:r>
            <a:r>
              <a:rPr lang="en-US" b="1" dirty="0"/>
              <a:t>modeling strategies</a:t>
            </a:r>
            <a:r>
              <a:rPr lang="en-US" dirty="0"/>
              <a:t> – plots can inform you of the kind of modeling strategies to use.</a:t>
            </a:r>
          </a:p>
          <a:p>
            <a:r>
              <a:rPr lang="en-US" b="1" dirty="0" smtClean="0"/>
              <a:t>Debug </a:t>
            </a:r>
            <a:r>
              <a:rPr lang="en-US" b="1" dirty="0"/>
              <a:t>analyses</a:t>
            </a:r>
            <a:r>
              <a:rPr lang="en-US" dirty="0"/>
              <a:t> – you can use plots to determine where your statistical modeling may have gone wrong. Remember, much of </a:t>
            </a:r>
            <a:r>
              <a:rPr lang="en-US" dirty="0" smtClean="0"/>
              <a:t>data science </a:t>
            </a:r>
            <a:r>
              <a:rPr lang="en-US" dirty="0"/>
              <a:t>is an iterative process, so plots can lend insight for incremental steps. </a:t>
            </a:r>
            <a:endParaRPr lang="en-US" dirty="0" smtClean="0"/>
          </a:p>
          <a:p>
            <a:r>
              <a:rPr lang="en-US" b="1" dirty="0" smtClean="0"/>
              <a:t>Communicate </a:t>
            </a:r>
            <a:r>
              <a:rPr lang="en-US" b="1" dirty="0"/>
              <a:t>results</a:t>
            </a:r>
            <a:r>
              <a:rPr lang="en-US" dirty="0"/>
              <a:t> – the ability to communicate results to other people is vital to any </a:t>
            </a:r>
            <a:r>
              <a:rPr lang="en-US" dirty="0" smtClean="0"/>
              <a:t>data science </a:t>
            </a:r>
            <a:r>
              <a:rPr lang="en-US" dirty="0"/>
              <a:t>project. Very often, you’ll have a story to tell immediately after performing EDA, since it is rare that anyone has taken such a deep look at the data up until that point and new insights start to emerge. “Data storytelling” is a very important part of </a:t>
            </a:r>
            <a:r>
              <a:rPr lang="en-US" dirty="0" smtClean="0"/>
              <a:t>data science, </a:t>
            </a:r>
            <a:r>
              <a:rPr lang="en-US" dirty="0"/>
              <a:t>and is an area that requires a very intangible and uncommon talent from the data scientist.  </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4</a:t>
            </a:fld>
            <a:endParaRPr lang="en-US"/>
          </a:p>
        </p:txBody>
      </p:sp>
    </p:spTree>
    <p:extLst>
      <p:ext uri="{BB962C8B-B14F-4D97-AF65-F5344CB8AC3E}">
        <p14:creationId xmlns:p14="http://schemas.microsoft.com/office/powerpoint/2010/main" val="175148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Exploratory</a:t>
            </a:r>
            <a:r>
              <a:rPr lang="en-US" dirty="0"/>
              <a:t> plots are those that you might not necessarily save or include in a report, but, rather, they guide your hand when making early decisions about how to best use your data in machine learning and which model to use. </a:t>
            </a:r>
            <a:endParaRPr lang="en-US" dirty="0" smtClean="0"/>
          </a:p>
          <a:p>
            <a:endParaRPr lang="en-US" dirty="0"/>
          </a:p>
          <a:p>
            <a:r>
              <a:rPr lang="en-US" dirty="0" smtClean="0"/>
              <a:t>Exploratory </a:t>
            </a:r>
            <a:r>
              <a:rPr lang="en-US" dirty="0"/>
              <a:t>graphs are done quickly, typically without regard for how they appear, as long as they’re able to communicate important information to you, the data scientist. Think of these plots as “rough drafts” for later, final analysis. </a:t>
            </a:r>
            <a:endParaRPr lang="en-US" dirty="0" smtClean="0"/>
          </a:p>
          <a:p>
            <a:endParaRPr lang="en-US" dirty="0"/>
          </a:p>
          <a:p>
            <a:r>
              <a:rPr lang="en-US" dirty="0" smtClean="0"/>
              <a:t>A </a:t>
            </a:r>
            <a:r>
              <a:rPr lang="en-US" dirty="0"/>
              <a:t>large number of exploratory plots are made, and most will be discarded before you perform your final analysis. You make a large number of these plots to explore all of the avenues your data might take you. </a:t>
            </a:r>
            <a:endParaRPr lang="en-US" dirty="0" smtClean="0"/>
          </a:p>
          <a:p>
            <a:endParaRPr lang="en-US" dirty="0"/>
          </a:p>
          <a:p>
            <a:r>
              <a:rPr lang="en-US" dirty="0" smtClean="0"/>
              <a:t>The </a:t>
            </a:r>
            <a:r>
              <a:rPr lang="en-US" dirty="0"/>
              <a:t>goal is for personal understanding, not necessarily communication with other people. Don’t worry about using an array of colors, titles, legends, axis labels, etc. at this point; aesthetics are not important during the exploratory stage.</a:t>
            </a:r>
          </a:p>
        </p:txBody>
      </p:sp>
      <p:sp>
        <p:nvSpPr>
          <p:cNvPr id="4" name="Slide Number Placeholder 3"/>
          <p:cNvSpPr>
            <a:spLocks noGrp="1"/>
          </p:cNvSpPr>
          <p:nvPr>
            <p:ph type="sldNum" sz="quarter" idx="10"/>
          </p:nvPr>
        </p:nvSpPr>
        <p:spPr/>
        <p:txBody>
          <a:bodyPr/>
          <a:lstStyle/>
          <a:p>
            <a:fld id="{0EC8E3B0-50C3-469D-9149-07DF9BE14CFC}" type="slidenum">
              <a:rPr lang="en-US" smtClean="0"/>
              <a:t>5</a:t>
            </a:fld>
            <a:endParaRPr lang="en-US"/>
          </a:p>
        </p:txBody>
      </p:sp>
    </p:spTree>
    <p:extLst>
      <p:ext uri="{BB962C8B-B14F-4D97-AF65-F5344CB8AC3E}">
        <p14:creationId xmlns:p14="http://schemas.microsoft.com/office/powerpoint/2010/main" val="147936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Expository plots are the more formal and permanent versions of the exploratory plots described above. Furthermore, this class of plots is used to communicate results to other people. It may take many iterations of exploratory plots to yield a single expository plot. While exploratory plots are used to discover hidden secrets in your data, expository plots are used to communicate the data’s story, and often find their way into the final reports and results of the </a:t>
            </a:r>
            <a:r>
              <a:rPr lang="en-US" dirty="0" smtClean="0"/>
              <a:t>data</a:t>
            </a:r>
            <a:r>
              <a:rPr lang="en-US" baseline="0" dirty="0" smtClean="0"/>
              <a:t> science</a:t>
            </a:r>
            <a:r>
              <a:rPr lang="en-US" dirty="0" smtClean="0"/>
              <a:t> </a:t>
            </a:r>
            <a:r>
              <a:rPr lang="en-US" dirty="0"/>
              <a:t>project. Since these plots are part of the permanent record of the project, you’ll need to spruce them up with titles, labels, legends, etc. Here is a short list of goals common to expository plots</a:t>
            </a:r>
            <a:r>
              <a:rPr lang="en-US" dirty="0" smtClean="0"/>
              <a:t>:</a:t>
            </a:r>
          </a:p>
          <a:p>
            <a:endParaRPr lang="en-US" dirty="0"/>
          </a:p>
          <a:p>
            <a:pPr lvl="0"/>
            <a:r>
              <a:rPr lang="en-US" dirty="0"/>
              <a:t>The general goal is to communicate information.</a:t>
            </a:r>
          </a:p>
          <a:p>
            <a:pPr lvl="0"/>
            <a:endParaRPr lang="en-US" dirty="0" smtClean="0"/>
          </a:p>
          <a:p>
            <a:pPr lvl="0"/>
            <a:r>
              <a:rPr lang="en-US" dirty="0" smtClean="0"/>
              <a:t>Information </a:t>
            </a:r>
            <a:r>
              <a:rPr lang="en-US" dirty="0"/>
              <a:t>density should be at a level where trying to explain the result in words would not be possible. </a:t>
            </a:r>
          </a:p>
          <a:p>
            <a:pPr lvl="0"/>
            <a:endParaRPr lang="en-US" dirty="0" smtClean="0"/>
          </a:p>
          <a:p>
            <a:pPr lvl="0"/>
            <a:r>
              <a:rPr lang="en-US" dirty="0" smtClean="0"/>
              <a:t>Size </a:t>
            </a:r>
            <a:r>
              <a:rPr lang="en-US" dirty="0"/>
              <a:t>and color should be used to communicate information, but also for aesthetics. </a:t>
            </a:r>
          </a:p>
          <a:p>
            <a:pPr lvl="0"/>
            <a:endParaRPr lang="en-US" dirty="0" smtClean="0"/>
          </a:p>
          <a:p>
            <a:pPr lvl="0"/>
            <a:r>
              <a:rPr lang="en-US" dirty="0" smtClean="0"/>
              <a:t>These </a:t>
            </a:r>
            <a:r>
              <a:rPr lang="en-US" dirty="0"/>
              <a:t>plots should include large, easy-to-read titles, axes and legends.</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6</a:t>
            </a:fld>
            <a:endParaRPr lang="en-US"/>
          </a:p>
        </p:txBody>
      </p:sp>
    </p:spTree>
    <p:extLst>
      <p:ext uri="{BB962C8B-B14F-4D97-AF65-F5344CB8AC3E}">
        <p14:creationId xmlns:p14="http://schemas.microsoft.com/office/powerpoint/2010/main" val="67292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be using base R data visualization functionality in this class, but you’ll definitely want to adopt the more advanced ggplot2 package moving forward. </a:t>
            </a:r>
          </a:p>
          <a:p>
            <a:endParaRPr lang="en-US" dirty="0" smtClean="0"/>
          </a:p>
          <a:p>
            <a:r>
              <a:rPr lang="en-US" dirty="0" smtClean="0"/>
              <a:t>The book “ggplot2,” by Hadley Wickham, is the authoritative source</a:t>
            </a:r>
            <a:r>
              <a:rPr lang="en-US" baseline="0" dirty="0" smtClean="0"/>
              <a:t> for information about the tidyverse R package for enhanced data visualizations.</a:t>
            </a:r>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7</a:t>
            </a:fld>
            <a:endParaRPr lang="en-US"/>
          </a:p>
        </p:txBody>
      </p:sp>
    </p:spTree>
    <p:extLst>
      <p:ext uri="{BB962C8B-B14F-4D97-AF65-F5344CB8AC3E}">
        <p14:creationId xmlns:p14="http://schemas.microsoft.com/office/powerpoint/2010/main" val="1175054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8</a:t>
            </a:fld>
            <a:endParaRPr lang="en-US"/>
          </a:p>
        </p:txBody>
      </p:sp>
    </p:spTree>
    <p:extLst>
      <p:ext uri="{BB962C8B-B14F-4D97-AF65-F5344CB8AC3E}">
        <p14:creationId xmlns:p14="http://schemas.microsoft.com/office/powerpoint/2010/main" val="1036880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t>9</a:t>
            </a:fld>
            <a:endParaRPr lang="en-US"/>
          </a:p>
        </p:txBody>
      </p:sp>
    </p:spTree>
    <p:extLst>
      <p:ext uri="{BB962C8B-B14F-4D97-AF65-F5344CB8AC3E}">
        <p14:creationId xmlns:p14="http://schemas.microsoft.com/office/powerpoint/2010/main" val="2219376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9677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98692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30330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7532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54182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25437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82339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5498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1671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0933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4198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75235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84901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52466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1292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377740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03357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314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00313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4249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0036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45963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2310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114203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3503554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65621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97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5/9/2019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15487587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8200"/>
    </mc:Choice>
    <mc:Fallback xmlns="">
      <p:transition spd="slow" advTm="82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modules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WEEK </a:t>
            </a:r>
            <a:r>
              <a:rPr lang="en-US" dirty="0"/>
              <a:t>8</a:t>
            </a:r>
            <a:r>
              <a:rPr lang="en-US" dirty="0" smtClean="0"/>
              <a:t>-1 Code module – Histograms </a:t>
            </a:r>
          </a:p>
          <a:p>
            <a:r>
              <a:rPr lang="en-US" dirty="0" smtClean="0"/>
              <a:t>WEEK </a:t>
            </a:r>
            <a:r>
              <a:rPr lang="en-US" dirty="0"/>
              <a:t>8</a:t>
            </a:r>
            <a:r>
              <a:rPr lang="en-US" dirty="0" smtClean="0"/>
              <a:t>-2 Code module – Boxplots</a:t>
            </a:r>
          </a:p>
          <a:p>
            <a:r>
              <a:rPr lang="en-US" dirty="0" smtClean="0"/>
              <a:t>WEEK </a:t>
            </a:r>
            <a:r>
              <a:rPr lang="en-US" dirty="0"/>
              <a:t>8</a:t>
            </a:r>
            <a:r>
              <a:rPr lang="en-US" dirty="0" smtClean="0"/>
              <a:t>-3 Code module – </a:t>
            </a:r>
            <a:r>
              <a:rPr lang="en-US" dirty="0" err="1" smtClean="0"/>
              <a:t>Barplots</a:t>
            </a:r>
            <a:endParaRPr lang="en-US" dirty="0" smtClean="0"/>
          </a:p>
          <a:p>
            <a:r>
              <a:rPr lang="en-US" dirty="0" smtClean="0"/>
              <a:t>WEEK </a:t>
            </a:r>
            <a:r>
              <a:rPr lang="en-US" dirty="0"/>
              <a:t>8</a:t>
            </a:r>
            <a:r>
              <a:rPr lang="en-US" dirty="0" smtClean="0"/>
              <a:t>-4 Code module – Density plots</a:t>
            </a:r>
          </a:p>
          <a:p>
            <a:r>
              <a:rPr lang="en-US" dirty="0" smtClean="0"/>
              <a:t>WEEK 8-5 Code module – Scatterplots</a:t>
            </a:r>
          </a:p>
          <a:p>
            <a:r>
              <a:rPr lang="en-US" dirty="0" smtClean="0"/>
              <a:t>WEEK 8-6 Code module </a:t>
            </a:r>
            <a:r>
              <a:rPr lang="en-US" dirty="0"/>
              <a:t>– </a:t>
            </a:r>
            <a:r>
              <a:rPr lang="en-US" dirty="0" smtClean="0"/>
              <a:t>QQ-plots</a:t>
            </a:r>
          </a:p>
          <a:p>
            <a:r>
              <a:rPr lang="en-US" dirty="0" smtClean="0"/>
              <a:t>WEEK 8-7 Code module </a:t>
            </a:r>
            <a:r>
              <a:rPr lang="en-US" dirty="0"/>
              <a:t>– </a:t>
            </a:r>
            <a:r>
              <a:rPr lang="en-US" dirty="0" err="1" smtClean="0"/>
              <a:t>Heatmaps</a:t>
            </a:r>
            <a:endParaRPr lang="en-US" dirty="0" smtClean="0"/>
          </a:p>
          <a:p>
            <a:r>
              <a:rPr lang="en-US" dirty="0" smtClean="0"/>
              <a:t>WEEK 8-8 Code module </a:t>
            </a:r>
            <a:r>
              <a:rPr lang="en-US" dirty="0"/>
              <a:t>– </a:t>
            </a:r>
            <a:r>
              <a:rPr lang="en-US" dirty="0" smtClean="0"/>
              <a:t>Missing value plots</a:t>
            </a:r>
          </a:p>
          <a:p>
            <a:r>
              <a:rPr lang="en-US" dirty="0" smtClean="0"/>
              <a:t>WEEK 8-9 Code module </a:t>
            </a:r>
            <a:r>
              <a:rPr lang="en-US" dirty="0"/>
              <a:t>– </a:t>
            </a:r>
            <a:r>
              <a:rPr lang="en-US" dirty="0" smtClean="0"/>
              <a:t>Expository plots</a:t>
            </a:r>
          </a:p>
          <a:p>
            <a:r>
              <a:rPr lang="en-US" dirty="0" smtClean="0"/>
              <a:t>WEEK 8-10 Code module </a:t>
            </a:r>
            <a:r>
              <a:rPr lang="en-US" dirty="0"/>
              <a:t>– </a:t>
            </a:r>
            <a:r>
              <a:rPr lang="en-US" dirty="0" smtClean="0"/>
              <a:t>Creating PDF and PNG</a:t>
            </a:r>
            <a:endParaRPr lang="en-US" dirty="0"/>
          </a:p>
          <a:p>
            <a:endParaRPr lang="en-US" dirty="0"/>
          </a:p>
          <a:p>
            <a:endParaRPr lang="en-US" dirty="0"/>
          </a:p>
          <a:p>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522389629"/>
      </p:ext>
    </p:extLst>
  </p:cSld>
  <p:clrMapOvr>
    <a:masterClrMapping/>
  </p:clrMapOvr>
  <mc:AlternateContent xmlns:mc="http://schemas.openxmlformats.org/markup-compatibility/2006" xmlns:p14="http://schemas.microsoft.com/office/powerpoint/2010/main">
    <mc:Choice Requires="p14">
      <p:transition spd="slow" p14:dur="2000" advTm="28668"/>
    </mc:Choice>
    <mc:Fallback xmlns="">
      <p:transition spd="slow" advTm="2866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a:t>In </a:t>
            </a:r>
            <a:r>
              <a:rPr lang="en-US" smtClean="0"/>
              <a:t>WEEK </a:t>
            </a:r>
            <a:r>
              <a:rPr lang="en-US" dirty="0" smtClean="0"/>
              <a:t>8 </a:t>
            </a:r>
            <a:r>
              <a:rPr lang="en-US" dirty="0"/>
              <a:t>of Introduction to Data Science, we built up our toolbox of </a:t>
            </a:r>
            <a:r>
              <a:rPr lang="en-US" dirty="0" smtClean="0"/>
              <a:t>data visualization </a:t>
            </a:r>
            <a:r>
              <a:rPr lang="en-US" dirty="0"/>
              <a:t>methods in order to gain familiarity with a data set. </a:t>
            </a:r>
            <a:endParaRPr lang="en-US" dirty="0" smtClean="0"/>
          </a:p>
          <a:p>
            <a:r>
              <a:rPr lang="en-US" dirty="0" smtClean="0"/>
              <a:t>Now that you’ve seen base R graphics, you’ll want to explore the </a:t>
            </a:r>
            <a:r>
              <a:rPr lang="en-US" dirty="0" smtClean="0">
                <a:latin typeface="Courier New" panose="02070309020205020404" pitchFamily="49" charset="0"/>
                <a:cs typeface="Courier New" panose="02070309020205020404" pitchFamily="49" charset="0"/>
              </a:rPr>
              <a:t>ggplot2</a:t>
            </a:r>
            <a:r>
              <a:rPr lang="en-US" dirty="0" smtClean="0"/>
              <a:t> package. </a:t>
            </a:r>
            <a:endParaRPr lang="en-US" dirty="0"/>
          </a:p>
          <a:p>
            <a:r>
              <a:rPr lang="en-US" dirty="0"/>
              <a:t>The methods discussed represent a small sample of available techniques. As you progress as a data scientist, you’ll pick up more </a:t>
            </a:r>
            <a:r>
              <a:rPr lang="en-US" dirty="0" smtClean="0"/>
              <a:t>data visualization methods </a:t>
            </a:r>
            <a:r>
              <a:rPr lang="en-US" dirty="0"/>
              <a:t>that will help out in this step of the data science process.</a:t>
            </a:r>
          </a:p>
          <a:p>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55147"/>
    </mc:Choice>
    <mc:Fallback xmlns="">
      <p:transition spd="slow" advTm="5514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Ability to perform data visualization</a:t>
            </a:r>
          </a:p>
          <a:p>
            <a:r>
              <a:rPr lang="en-US" dirty="0"/>
              <a:t>In conjunction with EDA, be able to product simple plots involving the transformed data sets</a:t>
            </a:r>
          </a:p>
          <a:p>
            <a:r>
              <a:rPr lang="en-US" dirty="0" smtClean="0"/>
              <a:t>Produce exploratory plots</a:t>
            </a:r>
          </a:p>
          <a:p>
            <a:r>
              <a:rPr lang="en-US" dirty="0" smtClean="0"/>
              <a:t>Produce expository plots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359"/>
    </mc:Choice>
    <mc:Fallback xmlns="">
      <p:transition spd="slow" advTm="1535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Learn to use </a:t>
            </a:r>
            <a:r>
              <a:rPr lang="en-US" dirty="0" err="1" smtClean="0">
                <a:latin typeface="Courier New" panose="02070309020205020404" pitchFamily="49" charset="0"/>
                <a:cs typeface="Courier New" panose="02070309020205020404" pitchFamily="49" charset="0"/>
              </a:rPr>
              <a:t>hist</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latin typeface="Courier New" panose="02070309020205020404" pitchFamily="49" charset="0"/>
                <a:cs typeface="Courier New" panose="02070309020205020404" pitchFamily="49" charset="0"/>
              </a:rPr>
              <a:t>boxplot()</a:t>
            </a:r>
            <a:r>
              <a:rPr lang="en-US" dirty="0" smtClean="0"/>
              <a:t>, </a:t>
            </a:r>
            <a:r>
              <a:rPr lang="en-US" dirty="0" err="1" smtClean="0">
                <a:latin typeface="Courier New" panose="02070309020205020404" pitchFamily="49" charset="0"/>
                <a:cs typeface="Courier New" panose="02070309020205020404" pitchFamily="49" charset="0"/>
              </a:rPr>
              <a:t>barplot</a:t>
            </a:r>
            <a:r>
              <a:rPr lang="en-US" dirty="0" smtClean="0">
                <a:latin typeface="Courier New" panose="02070309020205020404" pitchFamily="49" charset="0"/>
                <a:cs typeface="Courier New" panose="02070309020205020404" pitchFamily="49" charset="0"/>
              </a:rPr>
              <a:t>()</a:t>
            </a:r>
            <a:r>
              <a:rPr lang="en-US" dirty="0" smtClean="0"/>
              <a:t>, density plots, scatterplots with </a:t>
            </a:r>
            <a:r>
              <a:rPr lang="en-US" dirty="0" smtClean="0">
                <a:latin typeface="Courier New" panose="02070309020205020404" pitchFamily="49" charset="0"/>
                <a:cs typeface="Courier New" panose="02070309020205020404" pitchFamily="49" charset="0"/>
              </a:rPr>
              <a:t>plot()</a:t>
            </a:r>
            <a:r>
              <a:rPr lang="en-US" dirty="0" smtClean="0"/>
              <a:t>, </a:t>
            </a:r>
            <a:r>
              <a:rPr lang="en-US" dirty="0" err="1" smtClean="0">
                <a:latin typeface="Courier New" panose="02070309020205020404" pitchFamily="49" charset="0"/>
                <a:cs typeface="Courier New" panose="02070309020205020404" pitchFamily="49" charset="0"/>
              </a:rPr>
              <a:t>qqplot</a:t>
            </a:r>
            <a:r>
              <a:rPr lang="en-US" dirty="0" smtClean="0">
                <a:latin typeface="Courier New" panose="02070309020205020404" pitchFamily="49" charset="0"/>
                <a:cs typeface="Courier New" panose="02070309020205020404" pitchFamily="49" charset="0"/>
              </a:rPr>
              <a:t>()</a:t>
            </a:r>
            <a:r>
              <a:rPr lang="en-US" dirty="0" smtClean="0"/>
              <a:t>, </a:t>
            </a:r>
            <a:r>
              <a:rPr lang="en-US" dirty="0" err="1" smtClean="0"/>
              <a:t>heatmaps</a:t>
            </a:r>
            <a:r>
              <a:rPr lang="en-US" dirty="0" smtClean="0"/>
              <a:t> with </a:t>
            </a:r>
            <a:r>
              <a:rPr lang="en-US" dirty="0" smtClean="0">
                <a:latin typeface="Courier New" panose="02070309020205020404" pitchFamily="49" charset="0"/>
                <a:cs typeface="Courier New" panose="02070309020205020404" pitchFamily="49" charset="0"/>
              </a:rPr>
              <a:t>image()</a:t>
            </a:r>
          </a:p>
          <a:p>
            <a:r>
              <a:rPr lang="en-US" dirty="0" smtClean="0"/>
              <a:t>Explore big data visualization techniques: random sample, </a:t>
            </a:r>
            <a:r>
              <a:rPr lang="en-US" dirty="0" err="1" smtClean="0">
                <a:latin typeface="Courier New" panose="02070309020205020404" pitchFamily="49" charset="0"/>
                <a:cs typeface="Courier New" panose="02070309020205020404" pitchFamily="49" charset="0"/>
              </a:rPr>
              <a:t>smoothscatter</a:t>
            </a:r>
            <a:r>
              <a:rPr lang="en-US" dirty="0" smtClean="0">
                <a:latin typeface="Courier New" panose="02070309020205020404" pitchFamily="49" charset="0"/>
                <a:cs typeface="Courier New" panose="02070309020205020404" pitchFamily="49" charset="0"/>
              </a:rPr>
              <a:t>()</a:t>
            </a:r>
            <a:r>
              <a:rPr lang="en-US" dirty="0" smtClean="0"/>
              <a:t>, count bins with </a:t>
            </a:r>
            <a:r>
              <a:rPr lang="en-US" dirty="0" err="1" smtClean="0">
                <a:latin typeface="Courier New" panose="02070309020205020404" pitchFamily="49" charset="0"/>
                <a:cs typeface="Courier New" panose="02070309020205020404" pitchFamily="49" charset="0"/>
              </a:rPr>
              <a:t>hexbin</a:t>
            </a:r>
            <a:r>
              <a:rPr lang="en-US" dirty="0" smtClean="0">
                <a:latin typeface="Courier New" panose="02070309020205020404" pitchFamily="49" charset="0"/>
                <a:cs typeface="Courier New" panose="02070309020205020404" pitchFamily="49" charset="0"/>
              </a:rPr>
              <a:t>() </a:t>
            </a:r>
            <a:r>
              <a:rPr lang="en-US" dirty="0" smtClean="0"/>
              <a:t>and </a:t>
            </a:r>
            <a:r>
              <a:rPr lang="en-US" dirty="0" smtClean="0">
                <a:latin typeface="Courier New" panose="02070309020205020404" pitchFamily="49" charset="0"/>
                <a:cs typeface="Courier New" panose="02070309020205020404" pitchFamily="49" charset="0"/>
              </a:rPr>
              <a:t>plot()</a:t>
            </a:r>
            <a:endParaRPr lang="en-US" dirty="0"/>
          </a:p>
          <a:p>
            <a:r>
              <a:rPr lang="en-US" dirty="0" smtClean="0"/>
              <a:t>Techniques for additional variables: color, size of data point, plot symbols</a:t>
            </a:r>
          </a:p>
          <a:p>
            <a:r>
              <a:rPr lang="en-US" dirty="0" smtClean="0"/>
              <a:t>Missing value plots</a:t>
            </a:r>
          </a:p>
          <a:p>
            <a:r>
              <a:rPr lang="en-US" dirty="0" smtClean="0"/>
              <a:t>Correlation plots with </a:t>
            </a:r>
            <a:r>
              <a:rPr lang="en-US" dirty="0" smtClean="0">
                <a:latin typeface="Courier New" panose="02070309020205020404" pitchFamily="49" charset="0"/>
                <a:cs typeface="Courier New" panose="02070309020205020404" pitchFamily="49" charset="0"/>
              </a:rPr>
              <a:t>pairs()</a:t>
            </a:r>
          </a:p>
          <a:p>
            <a:r>
              <a:rPr lang="en-US" dirty="0" smtClean="0"/>
              <a:t>Expository plots with axis labels, legends, titles, multiple panels</a:t>
            </a:r>
          </a:p>
          <a:p>
            <a:r>
              <a:rPr lang="en-US" dirty="0" smtClean="0"/>
              <a:t>Create plot PDF and image files</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56751"/>
    </mc:Choice>
    <mc:Fallback xmlns="">
      <p:transition spd="slow" advTm="5675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Why do we use graphs</a:t>
            </a:r>
          </a:p>
          <a:p>
            <a:pPr lvl="1"/>
            <a:r>
              <a:rPr lang="en-US" dirty="0" smtClean="0"/>
              <a:t>To understand data properties</a:t>
            </a:r>
          </a:p>
          <a:p>
            <a:pPr lvl="1"/>
            <a:r>
              <a:rPr lang="en-US" dirty="0" smtClean="0"/>
              <a:t>To find patterns in data</a:t>
            </a:r>
          </a:p>
          <a:p>
            <a:pPr lvl="1"/>
            <a:r>
              <a:rPr lang="en-US" dirty="0" smtClean="0"/>
              <a:t>To suggest modeling strategies</a:t>
            </a:r>
          </a:p>
          <a:p>
            <a:pPr lvl="1"/>
            <a:r>
              <a:rPr lang="en-US" dirty="0" smtClean="0"/>
              <a:t>To “debug” analyses</a:t>
            </a:r>
          </a:p>
          <a:p>
            <a:pPr lvl="1"/>
            <a:r>
              <a:rPr lang="en-US" dirty="0" smtClean="0"/>
              <a:t>To communicate results</a:t>
            </a:r>
          </a:p>
          <a:p>
            <a:pPr marL="341303" lvl="1" indent="0">
              <a:buNone/>
            </a:pPr>
            <a:endParaRPr lang="en-US" dirty="0"/>
          </a:p>
        </p:txBody>
      </p:sp>
      <p:sp>
        <p:nvSpPr>
          <p:cNvPr id="2" name="Title 1"/>
          <p:cNvSpPr>
            <a:spLocks noGrp="1"/>
          </p:cNvSpPr>
          <p:nvPr>
            <p:ph type="title"/>
          </p:nvPr>
        </p:nvSpPr>
        <p:spPr/>
        <p:txBody>
          <a:bodyPr/>
          <a:lstStyle/>
          <a:p>
            <a:r>
              <a:rPr lang="en-US" dirty="0" smtClean="0"/>
              <a:t>Data Visualization</a:t>
            </a:r>
            <a:endParaRPr lang="en-US" dirty="0"/>
          </a:p>
        </p:txBody>
      </p:sp>
    </p:spTree>
    <p:extLst>
      <p:ext uri="{BB962C8B-B14F-4D97-AF65-F5344CB8AC3E}">
        <p14:creationId xmlns:p14="http://schemas.microsoft.com/office/powerpoint/2010/main" val="4222882196"/>
      </p:ext>
    </p:extLst>
  </p:cSld>
  <p:clrMapOvr>
    <a:masterClrMapping/>
  </p:clrMapOvr>
  <mc:AlternateContent xmlns:mc="http://schemas.openxmlformats.org/markup-compatibility/2006" xmlns:p14="http://schemas.microsoft.com/office/powerpoint/2010/main">
    <mc:Choice Requires="p14">
      <p:transition spd="slow" p14:dur="2000" advTm="112712"/>
    </mc:Choice>
    <mc:Fallback xmlns="">
      <p:transition spd="slow" advTm="11271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t>
            </a:r>
            <a:r>
              <a:rPr lang="en-US" dirty="0" smtClean="0"/>
              <a:t>xploratory graphs</a:t>
            </a:r>
          </a:p>
          <a:p>
            <a:pPr lvl="1"/>
            <a:r>
              <a:rPr lang="en-US" dirty="0" smtClean="0"/>
              <a:t>They are made quickly</a:t>
            </a:r>
          </a:p>
          <a:p>
            <a:pPr lvl="1"/>
            <a:r>
              <a:rPr lang="en-US" dirty="0" smtClean="0"/>
              <a:t>A large number are made</a:t>
            </a:r>
          </a:p>
          <a:p>
            <a:pPr lvl="1"/>
            <a:r>
              <a:rPr lang="en-US" dirty="0" smtClean="0"/>
              <a:t>The goal is for personal understanding</a:t>
            </a:r>
          </a:p>
          <a:p>
            <a:pPr lvl="1"/>
            <a:r>
              <a:rPr lang="en-US" dirty="0" smtClean="0"/>
              <a:t>Axes/legends are generally not cleaned up</a:t>
            </a:r>
          </a:p>
          <a:p>
            <a:pPr lvl="1"/>
            <a:r>
              <a:rPr lang="en-US" dirty="0" smtClean="0"/>
              <a:t>Color/size are primarily used for information</a:t>
            </a:r>
            <a:endParaRPr lang="en-US" dirty="0"/>
          </a:p>
        </p:txBody>
      </p:sp>
      <p:sp>
        <p:nvSpPr>
          <p:cNvPr id="2" name="Title 1"/>
          <p:cNvSpPr>
            <a:spLocks noGrp="1"/>
          </p:cNvSpPr>
          <p:nvPr>
            <p:ph type="title"/>
          </p:nvPr>
        </p:nvSpPr>
        <p:spPr/>
        <p:txBody>
          <a:bodyPr/>
          <a:lstStyle/>
          <a:p>
            <a:r>
              <a:rPr lang="en-US" dirty="0"/>
              <a:t>Data Visualization</a:t>
            </a:r>
          </a:p>
        </p:txBody>
      </p:sp>
    </p:spTree>
    <p:extLst>
      <p:ext uri="{BB962C8B-B14F-4D97-AF65-F5344CB8AC3E}">
        <p14:creationId xmlns:p14="http://schemas.microsoft.com/office/powerpoint/2010/main" val="4209611110"/>
      </p:ext>
    </p:extLst>
  </p:cSld>
  <p:clrMapOvr>
    <a:masterClrMapping/>
  </p:clrMapOvr>
  <mc:AlternateContent xmlns:mc="http://schemas.openxmlformats.org/markup-compatibility/2006" xmlns:p14="http://schemas.microsoft.com/office/powerpoint/2010/main">
    <mc:Choice Requires="p14">
      <p:transition spd="slow" p14:dur="2000" advTm="77162"/>
    </mc:Choice>
    <mc:Fallback xmlns="">
      <p:transition spd="slow" advTm="7716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a:t>
            </a:r>
            <a:r>
              <a:rPr lang="en-US" dirty="0" smtClean="0"/>
              <a:t>xpository graphs</a:t>
            </a:r>
          </a:p>
          <a:p>
            <a:pPr lvl="1"/>
            <a:r>
              <a:rPr lang="en-US" dirty="0" smtClean="0"/>
              <a:t>The goal is to communicate information</a:t>
            </a:r>
          </a:p>
          <a:p>
            <a:pPr lvl="1"/>
            <a:r>
              <a:rPr lang="en-US" dirty="0" smtClean="0"/>
              <a:t>Information density is generally good</a:t>
            </a:r>
          </a:p>
          <a:p>
            <a:pPr lvl="1"/>
            <a:r>
              <a:rPr lang="en-US" dirty="0" smtClean="0"/>
              <a:t>Color/size are used both for aesthetics and communication</a:t>
            </a:r>
          </a:p>
          <a:p>
            <a:pPr lvl="1"/>
            <a:r>
              <a:rPr lang="en-US" dirty="0" smtClean="0"/>
              <a:t>Expository figures have understandable axes, titles, and legends</a:t>
            </a:r>
            <a:endParaRPr lang="en-US" dirty="0"/>
          </a:p>
        </p:txBody>
      </p:sp>
      <p:sp>
        <p:nvSpPr>
          <p:cNvPr id="2" name="Title 1"/>
          <p:cNvSpPr>
            <a:spLocks noGrp="1"/>
          </p:cNvSpPr>
          <p:nvPr>
            <p:ph type="title"/>
          </p:nvPr>
        </p:nvSpPr>
        <p:spPr/>
        <p:txBody>
          <a:bodyPr/>
          <a:lstStyle/>
          <a:p>
            <a:r>
              <a:rPr lang="en-US" dirty="0"/>
              <a:t>Data Visualization</a:t>
            </a:r>
          </a:p>
        </p:txBody>
      </p:sp>
    </p:spTree>
    <p:extLst>
      <p:ext uri="{BB962C8B-B14F-4D97-AF65-F5344CB8AC3E}">
        <p14:creationId xmlns:p14="http://schemas.microsoft.com/office/powerpoint/2010/main" val="3101273566"/>
      </p:ext>
    </p:extLst>
  </p:cSld>
  <p:clrMapOvr>
    <a:masterClrMapping/>
  </p:clrMapOvr>
  <mc:AlternateContent xmlns:mc="http://schemas.openxmlformats.org/markup-compatibility/2006" xmlns:p14="http://schemas.microsoft.com/office/powerpoint/2010/main">
    <mc:Choice Requires="p14">
      <p:transition spd="slow" p14:dur="2000" advTm="85846"/>
    </mc:Choice>
    <mc:Fallback xmlns="">
      <p:transition spd="slow" advTm="8584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052512"/>
            <a:ext cx="3547662" cy="5348288"/>
          </a:xfrm>
          <a:prstGeom prst="rect">
            <a:avLst/>
          </a:prstGeom>
        </p:spPr>
      </p:pic>
    </p:spTree>
    <p:extLst>
      <p:ext uri="{BB962C8B-B14F-4D97-AF65-F5344CB8AC3E}">
        <p14:creationId xmlns:p14="http://schemas.microsoft.com/office/powerpoint/2010/main" val="2011450675"/>
      </p:ext>
    </p:extLst>
  </p:cSld>
  <p:clrMapOvr>
    <a:masterClrMapping/>
  </p:clrMapOvr>
  <mc:AlternateContent xmlns:mc="http://schemas.openxmlformats.org/markup-compatibility/2006" xmlns:p14="http://schemas.microsoft.com/office/powerpoint/2010/main">
    <mc:Choice Requires="p14">
      <p:transition spd="slow" p14:dur="2000" advTm="85846"/>
    </mc:Choice>
    <mc:Fallback xmlns="">
      <p:transition spd="slow" advTm="8584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6826"/>
            <a:ext cx="9144000" cy="3804348"/>
          </a:xfrm>
          <a:prstGeom prst="rect">
            <a:avLst/>
          </a:prstGeom>
        </p:spPr>
      </p:pic>
    </p:spTree>
    <p:extLst>
      <p:ext uri="{BB962C8B-B14F-4D97-AF65-F5344CB8AC3E}">
        <p14:creationId xmlns:p14="http://schemas.microsoft.com/office/powerpoint/2010/main" val="163794221"/>
      </p:ext>
    </p:extLst>
  </p:cSld>
  <p:clrMapOvr>
    <a:masterClrMapping/>
  </p:clrMapOvr>
  <mc:AlternateContent xmlns:mc="http://schemas.openxmlformats.org/markup-compatibility/2006" xmlns:p14="http://schemas.microsoft.com/office/powerpoint/2010/main">
    <mc:Choice Requires="p14">
      <p:transition spd="slow" p14:dur="2000" advTm="85846"/>
    </mc:Choice>
    <mc:Fallback xmlns="">
      <p:transition spd="slow" advTm="8584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07" y="1080052"/>
            <a:ext cx="6936793" cy="5473148"/>
          </a:xfrm>
          <a:prstGeom prst="rect">
            <a:avLst/>
          </a:prstGeom>
        </p:spPr>
      </p:pic>
    </p:spTree>
    <p:extLst>
      <p:ext uri="{BB962C8B-B14F-4D97-AF65-F5344CB8AC3E}">
        <p14:creationId xmlns:p14="http://schemas.microsoft.com/office/powerpoint/2010/main" val="3293271592"/>
      </p:ext>
    </p:extLst>
  </p:cSld>
  <p:clrMapOvr>
    <a:masterClrMapping/>
  </p:clrMapOvr>
  <mc:AlternateContent xmlns:mc="http://schemas.openxmlformats.org/markup-compatibility/2006" xmlns:p14="http://schemas.microsoft.com/office/powerpoint/2010/main">
    <mc:Choice Requires="p14">
      <p:transition spd="slow" p14:dur="2000" advTm="85846"/>
    </mc:Choice>
    <mc:Fallback xmlns="">
      <p:transition spd="slow" advTm="85846"/>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272</TotalTime>
  <Words>1385</Words>
  <Application>Microsoft Office PowerPoint</Application>
  <PresentationFormat>On-screen Show (4:3)</PresentationFormat>
  <Paragraphs>115</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Data Visualization</vt:lpstr>
      <vt:lpstr>Data Visualization</vt:lpstr>
      <vt:lpstr>Data Visualization</vt:lpstr>
      <vt:lpstr>Data Visualization</vt:lpstr>
      <vt:lpstr>Data Visualization</vt:lpstr>
      <vt:lpstr>Data Visualization</vt:lpstr>
      <vt:lpstr>Code modules</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37</cp:revision>
  <cp:lastPrinted>2019-03-27T00:57:33Z</cp:lastPrinted>
  <dcterms:created xsi:type="dcterms:W3CDTF">2013-08-23T14:43:44Z</dcterms:created>
  <dcterms:modified xsi:type="dcterms:W3CDTF">2019-05-09T22:16:25Z</dcterms:modified>
</cp:coreProperties>
</file>